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1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6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7251-409E-4C08-A0C9-07BA1E55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F13E46-E71C-42EB-9DF6-EE361BA1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B4DEC-9C33-4C4D-9865-CA52B784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77F75-27EF-4067-915A-26FCF680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EDF8D-05CE-4776-BE69-893185C9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1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96E62-C969-4598-AEE1-AAF634A5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16AA7-1127-49BA-A5C9-747EABA2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B21D0-9188-4B82-8AE8-BBB0DE74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EA56F-6B23-496E-AB80-01717481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1C0B4-DC91-4E65-9F3B-1E8566E1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1AEF46-CF5A-4754-8138-67EFBA1CC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F51BD-1361-4E4C-88FD-987B3726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90E7B-5409-4F06-BA62-0B0C3A1F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02647-3D88-4A4F-A0A6-3F392B83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FDD54-560A-42A6-9782-85BB6505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8662-C6B6-44AC-99A3-88264E76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45FF7-34B2-4C58-A503-A4CA36E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007A4-8DA7-4740-946D-92EBC862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9DA5A-8A50-4C2C-B043-2D26ED74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825DB-188B-451D-9BE1-146ECA98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4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8DAAD-067E-42D4-881E-E792E830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EC87D-A927-42A3-A1AA-310441FF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55CC4-53FD-4E01-AFE4-E779D6E3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EA76B-01B9-400D-88FD-DCDEB8E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EB3DB-82AE-4B3B-A136-F860544F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5AA62-E699-4770-853B-74A94018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D1F6E-F51F-46F1-953F-9972D5141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FF4AC-ADB0-4149-B68E-B687EAF1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DF8AE-8FFB-45E3-A756-3084CE84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08E84-50FF-4ACA-8DDC-D839162A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ACA8DA-B31D-45A9-83CD-EEA2F5DA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D495-C1C4-4231-A8ED-395E0D4F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EE56E-F7EA-4007-9B5C-2D6BB3CB9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41056-74B9-459A-AA79-0327D88F4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5B1F8-D283-41A0-9BBC-6710B994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EC1C8-A897-46EA-9A8A-D85386635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1820C2-9FB5-4BC5-A042-8F113EA5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DDE6F-626F-49E5-8103-675D7132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D081DF-7F09-4A5F-B42D-42154213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82FD-1BFA-435F-BEA1-7FCD1695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BCBF0-7700-4C14-9591-F8CD65F6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62A496-F866-4236-BDFC-B1D663EC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4B5E4-F520-4DA7-9BFD-9AE8DBE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348996-E2D1-473C-B0D1-585E355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3B711-0C3B-4BC6-8432-72E5B37E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5DDA8-DD44-4E75-BEFD-E259F21B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6CAAB-E265-49CB-99AD-0418B4C5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26BAF-AC3C-4C3A-B153-31A04264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082DD-8468-4916-A704-851C96FA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7FB3E-E40B-4331-B240-4DB98717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74480-0ED5-4EA6-A1F6-BCDEE38A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0548D-D6C0-4AC7-B48B-31D182E0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B3933-29EA-4D44-89F2-0BDC5831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E9F171-7275-484D-8A51-3F07100AE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096E9-A8AD-4C8C-A405-7B9863B8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B1D18-51F8-4BE7-9F0F-49781ACE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8F139-1BF7-40F3-9A88-BA068628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1DADA-44A0-4A6D-A9EF-CCA31EA3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820AF1-398A-4E1E-9E5E-65BB6282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BA12B-B6E1-4E23-87CB-876F80B3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CF20B-A315-4107-8D7C-81714CB86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E958-8865-4D61-96EE-0A65978578D9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F7858-C641-41C8-9E1A-418715D1A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D6827-AB57-41D4-AC8D-10F009F3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C23D-A42A-4358-88DF-B57366C039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ynamics-Aware%20Unsupervised%20Skill%20Discovery.pdf" TargetMode="External"/><Relationship Id="rId2" Type="http://schemas.openxmlformats.org/officeDocument/2006/relationships/hyperlink" Target="https://openreview.net/forum?id=HJgLZR4KvH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5rYe8KUW8Oy25uz6FFGfNiZjij7Xb5W/view?usp=sharing" TargetMode="External"/><Relationship Id="rId2" Type="http://schemas.openxmlformats.org/officeDocument/2006/relationships/hyperlink" Target="https://openreview.net/forum?id=BkgzMCVtPB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7.png"/><Relationship Id="rId4" Type="http://schemas.openxmlformats.org/officeDocument/2006/relationships/hyperlink" Target="Optimal%20Strategies%20Against%20Generative%20Attack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phZoom-iclr/GraphZoom" TargetMode="External"/><Relationship Id="rId2" Type="http://schemas.openxmlformats.org/officeDocument/2006/relationships/hyperlink" Target="https://openreview.net/forum?id=r1lGO0EKDH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8.png"/><Relationship Id="rId4" Type="http://schemas.openxmlformats.org/officeDocument/2006/relationships/hyperlink" Target="GraphZoom%20A%20Multi-level%20Spectral%20Approach%20for%20Accurate%20and%20Scalable%20Graph%20Embedding%20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arnessing%20Structures%20for%20Value-Based%20Planning%20and%20Reinforcement%20Learning.pdf" TargetMode="External"/><Relationship Id="rId2" Type="http://schemas.openxmlformats.org/officeDocument/2006/relationships/hyperlink" Target="https://openreview.net/forum?id=rklHqRVKvH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eta%20Q-learning.pdf" TargetMode="External"/><Relationship Id="rId2" Type="http://schemas.openxmlformats.org/officeDocument/2006/relationships/hyperlink" Target="https://openreview.net/forum?id=SJeD3CEFPH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A%20Closer%20Look%20at%20Deep%20Policy%20Gradients.pdf" TargetMode="External"/><Relationship Id="rId2" Type="http://schemas.openxmlformats.org/officeDocument/2006/relationships/hyperlink" Target="https://openreview.net/forum?id=ryxdEkHtPS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lementation-matters/code-for-paper" TargetMode="External"/><Relationship Id="rId2" Type="http://schemas.openxmlformats.org/officeDocument/2006/relationships/hyperlink" Target="https://openreview.net/forum?id=r1etN1rtPB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12.png"/><Relationship Id="rId4" Type="http://schemas.openxmlformats.org/officeDocument/2006/relationships/hyperlink" Target="Implementation%20Matters%20in%20Deep%20RL%20A%20Case%20Study%20on%20PPO%20and%20TRPO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atch%20the%20Unobserved%20A%20Simple%20Approach%20to%20Parallelizing%20Monte%20Carlo%20Tree%20Search.pdf" TargetMode="External"/><Relationship Id="rId2" Type="http://schemas.openxmlformats.org/officeDocument/2006/relationships/hyperlink" Target="https://openreview.net/forum?id=BJlQtJSKDB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Target-Embedding%20Autoencoders%20for%20Supervised%20Representation%20Learning.pdf" TargetMode="External"/><Relationship Id="rId2" Type="http://schemas.openxmlformats.org/officeDocument/2006/relationships/hyperlink" Target="https://openreview.net/forum?id=BygXFkSYDH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Causal%20Discovery%20with%20Reinforcement%20Learning.pdf" TargetMode="External"/><Relationship Id="rId2" Type="http://schemas.openxmlformats.org/officeDocument/2006/relationships/hyperlink" Target="https://openreview.net/forum?id=S1g2skStPB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insically-motivated-discovery.github.io/" TargetMode="External"/><Relationship Id="rId2" Type="http://schemas.openxmlformats.org/officeDocument/2006/relationships/hyperlink" Target="https://openreview.net/forum?id=rkg6sJHYDr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16.png"/><Relationship Id="rId4" Type="http://schemas.openxmlformats.org/officeDocument/2006/relationships/hyperlink" Target="Intrinsically%20Motivated%20Discovery%20of%20Diverse%20Patterns%20in%20Self-Organizing%20Systems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insically-motivated-discovery.github.io/" TargetMode="External"/><Relationship Id="rId2" Type="http://schemas.openxmlformats.org/officeDocument/2006/relationships/hyperlink" Target="https://openreview.net/forum?id=rkg6sJHYDr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17.png"/><Relationship Id="rId4" Type="http://schemas.openxmlformats.org/officeDocument/2006/relationships/hyperlink" Target="A%20Generalized%20Training%20Approach%20for%20Multiagent%20Learning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44yp7PQf486dmctE2oS2md_qmNBTFbez/view?usp=sharing" TargetMode="External"/><Relationship Id="rId2" Type="http://schemas.openxmlformats.org/officeDocument/2006/relationships/hyperlink" Target="https://openreview.net/forum?id=rkgvXlrKwH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18.png"/><Relationship Id="rId4" Type="http://schemas.openxmlformats.org/officeDocument/2006/relationships/hyperlink" Target="SEED%20RL%20Scalable%20and%20Efficient%20Deep-RL%20with%20Accelerated%20Central%20Inference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image" Target="../media/image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7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-swm/c-swm" TargetMode="External"/><Relationship Id="rId2" Type="http://schemas.openxmlformats.org/officeDocument/2006/relationships/hyperlink" Target="https://openreview.net/forum?id=H1gax6VtDB" TargetMode="Externa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hyperlink" Target="Contrastive%20Learning%20of%20Structured%20World%20Models%20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osterior%20sampling%20for%20multi-agent%20reinforcement%20learning%20solving%20extensive%20games%20with%20imperfect%20information%20.pdf" TargetMode="External"/><Relationship Id="rId2" Type="http://schemas.openxmlformats.org/officeDocument/2006/relationships/hyperlink" Target="https://openreview.net/forum?id=Syg-ET4FPS" TargetMode="External"/><Relationship Id="rId1" Type="http://schemas.openxmlformats.org/officeDocument/2006/relationships/slideLayout" Target="../slideLayouts/slideLayout3.xml"/><Relationship Id="rId5" Type="http://schemas.openxmlformats.org/officeDocument/2006/relationships/slide" Target="slide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B76EC-0F77-48E7-9F4C-D3F82EAB1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ICLR2020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B3D984-4457-4198-9741-A4E277EC9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强化学习相关</a:t>
            </a:r>
          </a:p>
        </p:txBody>
      </p:sp>
    </p:spTree>
    <p:extLst>
      <p:ext uri="{BB962C8B-B14F-4D97-AF65-F5344CB8AC3E}">
        <p14:creationId xmlns:p14="http://schemas.microsoft.com/office/powerpoint/2010/main" val="46525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ED838C-EAF4-4109-A0F2-7D3BF6D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1F36F-14E8-4654-BA7C-689C375B9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Model based planning</a:t>
            </a:r>
          </a:p>
          <a:p>
            <a:r>
              <a:rPr lang="en-US" altLang="zh-CN" b="1" dirty="0">
                <a:hlinkClick r:id="rId2"/>
              </a:rPr>
              <a:t>https://openreview.net/forum?id=HJgLZR4KvH</a:t>
            </a:r>
            <a:endParaRPr lang="en-US" altLang="zh-CN" b="1" dirty="0"/>
          </a:p>
          <a:p>
            <a:r>
              <a:rPr lang="en-US" altLang="zh-CN" b="1" dirty="0"/>
              <a:t>Paper: </a:t>
            </a:r>
            <a:r>
              <a:rPr lang="en-US" altLang="zh-CN" b="1" dirty="0">
                <a:hlinkClick r:id="rId3" action="ppaction://hlinkfile"/>
              </a:rPr>
              <a:t>Dynamics-Aware Unsupervised Skill Discovery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A3FB6-D1B8-43A8-974E-F201E58C4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3179"/>
            <a:ext cx="12192000" cy="2803735"/>
          </a:xfrm>
          <a:prstGeom prst="rect">
            <a:avLst/>
          </a:prstGeom>
        </p:spPr>
      </p:pic>
      <p:sp>
        <p:nvSpPr>
          <p:cNvPr id="8" name="矩形 7">
            <a:hlinkClick r:id="rId5" action="ppaction://hlinksldjump"/>
            <a:extLst>
              <a:ext uri="{FF2B5EF4-FFF2-40B4-BE49-F238E27FC236}">
                <a16:creationId xmlns:a16="http://schemas.microsoft.com/office/drawing/2014/main" id="{6B58829B-B7D1-41D8-A369-42742661291E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18922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8BEBD0-5E1B-4605-8F5E-C06E854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150A62-7BD8-409C-BF6A-39E41094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combine model-based learning with model-free learning of primitives that make </a:t>
            </a:r>
            <a:r>
              <a:rPr lang="en-US" altLang="zh-CN" dirty="0" err="1"/>
              <a:t>modelbased</a:t>
            </a:r>
            <a:r>
              <a:rPr lang="en-US" altLang="zh-CN" dirty="0"/>
              <a:t> planning easy.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96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E51CA-3E71-4470-B66D-55F3B94C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54386-F967-4E53-857B-562A5E41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生成对抗</a:t>
            </a:r>
            <a:endParaRPr lang="en-US" altLang="zh-CN" dirty="0"/>
          </a:p>
          <a:p>
            <a:r>
              <a:rPr lang="en-US" altLang="zh-CN" b="1" dirty="0">
                <a:hlinkClick r:id="rId2"/>
              </a:rPr>
              <a:t>https://openreview.net/forum?id=BkgzMCVtPB</a:t>
            </a:r>
            <a:endParaRPr lang="en-US" altLang="zh-CN" b="1" dirty="0"/>
          </a:p>
          <a:p>
            <a:r>
              <a:rPr lang="en-US" altLang="zh-CN" b="1" dirty="0"/>
              <a:t>Code: </a:t>
            </a:r>
            <a:r>
              <a:rPr lang="en-US" altLang="zh-CN" dirty="0">
                <a:hlinkClick r:id="rId3"/>
              </a:rPr>
              <a:t>https://drive.google.com/file/d/1v5rYe8KUW8Oy25uz6FFGfNiZjij7Xb5W/view?usp=sharing</a:t>
            </a:r>
            <a:endParaRPr lang="en-US" altLang="zh-CN" dirty="0"/>
          </a:p>
          <a:p>
            <a:r>
              <a:rPr lang="en-US" altLang="zh-CN" dirty="0"/>
              <a:t>Paper </a:t>
            </a:r>
            <a:r>
              <a:rPr lang="zh-CN" altLang="en-US" dirty="0"/>
              <a:t>： </a:t>
            </a:r>
            <a:r>
              <a:rPr lang="en-US" altLang="zh-CN" b="1" dirty="0">
                <a:hlinkClick r:id="rId4" action="ppaction://hlinkfile"/>
              </a:rPr>
              <a:t>Optimal Strategies Against Generative Attacks</a:t>
            </a:r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7C3D3-481B-4D18-98A1-65522F0A5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35254"/>
            <a:ext cx="12192000" cy="2716141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2FC52AF0-D8CA-4F18-A686-7212B3C9E883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299345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769241-6816-4AA8-BD84-C5436AD2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D9AA9E-635E-4186-AE80-B6D1859C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cast the problem as a maximin game, characterize the optimal strategy for both attacker and authenticator in the general case, and provide the optimal strategies in closed form for the case of</a:t>
            </a:r>
            <a:br>
              <a:rPr lang="en-US" altLang="zh-CN" dirty="0"/>
            </a:br>
            <a:r>
              <a:rPr lang="en-US" altLang="zh-CN" dirty="0"/>
              <a:t>Gaussian source distributions.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6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A45F21-1DB9-4F3E-AE32-BAE23642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E9346-1D5D-4B8A-824C-C6295CD1B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2"/>
              </a:rPr>
              <a:t>https://openreview.net/forum?id=r1lGO0EKDH</a:t>
            </a:r>
            <a:endParaRPr lang="en-US" altLang="zh-CN" dirty="0"/>
          </a:p>
          <a:p>
            <a:pPr lvl="1"/>
            <a:r>
              <a:rPr lang="en-US" altLang="zh-CN" b="1" dirty="0"/>
              <a:t>Code: </a:t>
            </a:r>
            <a:r>
              <a:rPr lang="en-US" altLang="zh-CN" dirty="0">
                <a:hlinkClick r:id="rId3"/>
              </a:rPr>
              <a:t>https://github.com/GraphZoom-iclr/GraphZoom</a:t>
            </a:r>
            <a:endParaRPr lang="en-US" altLang="zh-CN" dirty="0"/>
          </a:p>
          <a:p>
            <a:r>
              <a:rPr lang="en-US" altLang="zh-CN" dirty="0"/>
              <a:t>Paper: </a:t>
            </a:r>
            <a:r>
              <a:rPr lang="en-US" altLang="zh-CN" b="1" dirty="0"/>
              <a:t> </a:t>
            </a:r>
            <a:r>
              <a:rPr lang="en-US" altLang="zh-CN" b="1" dirty="0" err="1"/>
              <a:t>GraphZoom</a:t>
            </a:r>
            <a:r>
              <a:rPr lang="en-US" altLang="zh-CN" b="1" dirty="0"/>
              <a:t>:</a:t>
            </a:r>
            <a:r>
              <a:rPr lang="en-US" altLang="zh-CN" b="1" dirty="0">
                <a:hlinkClick r:id="rId4" action="ppaction://hlinkfile"/>
              </a:rPr>
              <a:t> A Multi-level Spectral Approach for Accurate and Scalable Graph Embedding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4D5668-A2C0-4B3E-9118-50DA4B31A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08404"/>
            <a:ext cx="12192000" cy="3434559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022A9235-A067-4AA0-AC3C-836526144F47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1087243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DAC3B-73B4-4E80-9429-411758E6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AC2C7-7833-4251-8007-73B724818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multi-level framework for improving both accuracy and scalability of unsupervised graph embedding algorithms.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4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2CE9DE-A812-4C87-9D76-76A38345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BAF201-DABE-46C7-A22B-925764429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https://openreview.net/forum?id=rklHqRVKvH</a:t>
            </a:r>
            <a:endParaRPr lang="en-US" altLang="zh-CN" b="1" dirty="0"/>
          </a:p>
          <a:p>
            <a:r>
              <a:rPr lang="en-US" altLang="zh-CN" b="1" dirty="0"/>
              <a:t>Paper: </a:t>
            </a:r>
            <a:r>
              <a:rPr lang="en-US" altLang="zh-CN" b="1" dirty="0">
                <a:hlinkClick r:id="rId3" action="ppaction://hlinkfile"/>
              </a:rPr>
              <a:t>Harnessing Structures for Value-Based Planning and Reinforcement Learning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CC9C5E-C5BB-464B-9C82-9C053075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5578"/>
            <a:ext cx="12192000" cy="3016139"/>
          </a:xfrm>
          <a:prstGeom prst="rect">
            <a:avLst/>
          </a:prstGeom>
        </p:spPr>
      </p:pic>
      <p:sp>
        <p:nvSpPr>
          <p:cNvPr id="7" name="矩形 6">
            <a:hlinkClick r:id="rId5" action="ppaction://hlinksldjump"/>
            <a:extLst>
              <a:ext uri="{FF2B5EF4-FFF2-40B4-BE49-F238E27FC236}">
                <a16:creationId xmlns:a16="http://schemas.microsoft.com/office/drawing/2014/main" id="{2F531822-98BA-4A68-8FFC-3B975A6E6701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113424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FEBB1B-BD85-49D1-B82D-4776C215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8F1E8D-B5CE-4D2A-83EA-418834A8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 to exploit the underlying structures of the state-action value function, i.e., </a:t>
            </a:r>
            <a:r>
              <a:rPr lang="en-US" altLang="zh-CN" i="1" dirty="0"/>
              <a:t>Q </a:t>
            </a:r>
            <a:r>
              <a:rPr lang="en-US" altLang="zh-CN" dirty="0"/>
              <a:t>function, for both planning and deep RL.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94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38B80E-D451-4C7F-975A-39427EBE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A2DF3-4E94-4777-B86F-B17BC05D7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https://openreview.net/forum?id=SJeD3CEFPH</a:t>
            </a:r>
            <a:endParaRPr lang="en-US" altLang="zh-CN" b="1" dirty="0"/>
          </a:p>
          <a:p>
            <a:pPr lvl="1"/>
            <a:r>
              <a:rPr lang="en-US" altLang="zh-CN" b="1" dirty="0"/>
              <a:t>Paper: </a:t>
            </a:r>
            <a:r>
              <a:rPr lang="en-US" altLang="zh-CN" b="1" dirty="0">
                <a:hlinkClick r:id="rId3" action="ppaction://hlinkfile"/>
              </a:rPr>
              <a:t>Meta-Q-Learning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684B09-5AF4-4026-9717-C4D479028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2229"/>
            <a:ext cx="12192000" cy="2373542"/>
          </a:xfrm>
          <a:prstGeom prst="rect">
            <a:avLst/>
          </a:prstGeom>
        </p:spPr>
      </p:pic>
      <p:sp>
        <p:nvSpPr>
          <p:cNvPr id="7" name="矩形 6">
            <a:hlinkClick r:id="rId5" action="ppaction://hlinksldjump"/>
            <a:extLst>
              <a:ext uri="{FF2B5EF4-FFF2-40B4-BE49-F238E27FC236}">
                <a16:creationId xmlns:a16="http://schemas.microsoft.com/office/drawing/2014/main" id="{0710CAB1-AD0E-487A-BDC2-EAD0E7D0E620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273507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4C97DB-8D45-4DEA-AA36-351D017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A8F719-35FB-4050-9A74-4AE8B9C6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new off-policy algorithm for</a:t>
            </a:r>
            <a:br>
              <a:rPr lang="en-US" altLang="zh-CN" dirty="0"/>
            </a:br>
            <a:r>
              <a:rPr lang="en-US" altLang="zh-CN" dirty="0"/>
              <a:t>meta-Reinforcement Learning (meta-RL)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3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B26B7F6-6B26-41DE-A907-91B87F9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2BE253-8788-4181-B63D-B637103C9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-RL</a:t>
            </a:r>
            <a:r>
              <a:rPr lang="zh-CN" altLang="en-US" dirty="0"/>
              <a:t>相关       </a:t>
            </a:r>
            <a:r>
              <a:rPr lang="en-US" altLang="zh-CN" dirty="0"/>
              <a:t>15/48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00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A8B2DA-B5B4-4237-B042-89CD4D5F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9A0238-D6AD-4BBF-BF33-4E97A231E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https://openreview.net/forum?id=ryxdEkHtPS</a:t>
            </a:r>
            <a:endParaRPr lang="en-US" altLang="zh-CN" b="1" dirty="0"/>
          </a:p>
          <a:p>
            <a:pPr lvl="1"/>
            <a:r>
              <a:rPr lang="en-US" altLang="zh-CN" b="1" dirty="0"/>
              <a:t>Paper: </a:t>
            </a:r>
            <a:r>
              <a:rPr lang="en-US" altLang="zh-CN" b="1" dirty="0">
                <a:hlinkClick r:id="rId3" action="ppaction://hlinkfile"/>
              </a:rPr>
              <a:t>A Closer Look at Deep Policy Gradients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C1B803-5919-4642-BFCC-C5152EFEB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8904"/>
            <a:ext cx="12192000" cy="2360192"/>
          </a:xfrm>
          <a:prstGeom prst="rect">
            <a:avLst/>
          </a:prstGeom>
        </p:spPr>
      </p:pic>
      <p:sp>
        <p:nvSpPr>
          <p:cNvPr id="7" name="矩形 6">
            <a:hlinkClick r:id="rId5" action="ppaction://hlinksldjump"/>
            <a:extLst>
              <a:ext uri="{FF2B5EF4-FFF2-40B4-BE49-F238E27FC236}">
                <a16:creationId xmlns:a16="http://schemas.microsoft.com/office/drawing/2014/main" id="{F076DFE3-71A6-4F5F-845C-DD922F280983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209567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DA80B-1213-4E3B-8534-8D881CE2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E5854-6403-4C21-BC21-A2EC3804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 a </a:t>
            </a:r>
            <a:r>
              <a:rPr lang="en-US" altLang="zh-CN" dirty="0" err="1"/>
              <a:t>finegrained</a:t>
            </a:r>
            <a:r>
              <a:rPr lang="en-US" altLang="zh-CN" dirty="0"/>
              <a:t> analysis of state-of-the-art methods based on key elements of this framework: gradient estimation, value prediction, and optimization landscapes.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691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91748A-6168-4FE1-B263-5653ED2E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3F07DE-686F-4E9F-BD75-EAD981ADF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/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https://openreview.net/forum?id=r1etN1rtPB</a:t>
            </a:r>
            <a:endParaRPr lang="en-US" altLang="zh-CN" b="1" dirty="0"/>
          </a:p>
          <a:p>
            <a:pPr lvl="1"/>
            <a:r>
              <a:rPr lang="en-US" altLang="zh-CN" b="1" dirty="0"/>
              <a:t>Code: </a:t>
            </a:r>
            <a:r>
              <a:rPr lang="en-US" altLang="zh-CN" dirty="0">
                <a:hlinkClick r:id="rId3"/>
              </a:rPr>
              <a:t>https://github.com/implementation-matters/code-for-paper</a:t>
            </a:r>
            <a:endParaRPr lang="en-US" altLang="zh-CN" dirty="0"/>
          </a:p>
          <a:p>
            <a:r>
              <a:rPr lang="en-US" altLang="zh-CN" dirty="0"/>
              <a:t>Paper: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4" action="ppaction://hlinkfile"/>
              </a:rPr>
              <a:t>Implementation Matters in Deep RL: A Case Study on PPO and TRPO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3595F6-24EF-489B-A477-B01CA8D95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9397"/>
            <a:ext cx="12192000" cy="2699206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922DE1DB-CF01-4F69-B307-E0D065FCA6F0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364757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0C892-59D5-4EB6-8D66-452EA826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EEDFAC-00A4-44E1-B3D9-7CD010E9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study the roots of algorithmic progress in deep policy gradient algorithms through a case study on two popular algorithms, Proximal Policy Optimization and Trust Region Policy Optimization.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120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414F482-1F70-4399-8F32-6FF53E56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259B65-C3F3-4313-8AAD-6333812B5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https://openreview.net/forum?id=BJlQtJSKDB</a:t>
            </a:r>
            <a:endParaRPr lang="en-US" altLang="zh-CN" b="1" dirty="0"/>
          </a:p>
          <a:p>
            <a:pPr lvl="1"/>
            <a:r>
              <a:rPr lang="en-US" altLang="zh-CN" b="1" dirty="0"/>
              <a:t>Paper: </a:t>
            </a:r>
            <a:r>
              <a:rPr lang="en-US" altLang="zh-CN" b="1" dirty="0">
                <a:hlinkClick r:id="rId3" action="ppaction://hlinkfile"/>
              </a:rPr>
              <a:t>Watch the Unobserved: A Simple Approach to Parallelizing Monte Carlo Tree Search 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71445-E478-4576-8BEE-D56AC85E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9005"/>
            <a:ext cx="12192000" cy="3219472"/>
          </a:xfrm>
          <a:prstGeom prst="rect">
            <a:avLst/>
          </a:prstGeom>
        </p:spPr>
      </p:pic>
      <p:sp>
        <p:nvSpPr>
          <p:cNvPr id="7" name="矩形 6">
            <a:hlinkClick r:id="rId5" action="ppaction://hlinksldjump"/>
            <a:extLst>
              <a:ext uri="{FF2B5EF4-FFF2-40B4-BE49-F238E27FC236}">
                <a16:creationId xmlns:a16="http://schemas.microsoft.com/office/drawing/2014/main" id="{E8C6E1E1-71C5-435A-B5EF-0B44EFE622B6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368114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D15252-1F49-4E6B-9406-D98F33A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134641D-5A8A-4B7A-A518-C09C28ED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effectively parallelize MCTS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0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A203E6-FE84-4889-A56E-0B38A2EB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1E4FD-F86D-420E-A119-E05437505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https://openreview.net/forum?id=BygXFkSYDH</a:t>
            </a:r>
            <a:endParaRPr lang="en-US" altLang="zh-CN" b="1" dirty="0"/>
          </a:p>
          <a:p>
            <a:r>
              <a:rPr lang="en-US" altLang="zh-CN" b="1" dirty="0"/>
              <a:t>Paper: </a:t>
            </a:r>
            <a:r>
              <a:rPr lang="en-US" altLang="zh-CN" b="1" dirty="0">
                <a:hlinkClick r:id="rId3" action="ppaction://hlinkfile"/>
              </a:rPr>
              <a:t>Target-Embedding Autoencoders for Supervised Representation Learning 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787706-3D18-4304-96E6-EF124660E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7657"/>
            <a:ext cx="12192000" cy="2762685"/>
          </a:xfrm>
          <a:prstGeom prst="rect">
            <a:avLst/>
          </a:prstGeom>
        </p:spPr>
      </p:pic>
      <p:sp>
        <p:nvSpPr>
          <p:cNvPr id="7" name="矩形 6">
            <a:hlinkClick r:id="rId5" action="ppaction://hlinksldjump"/>
            <a:extLst>
              <a:ext uri="{FF2B5EF4-FFF2-40B4-BE49-F238E27FC236}">
                <a16:creationId xmlns:a16="http://schemas.microsoft.com/office/drawing/2014/main" id="{0DC6ADD9-6CF4-401E-851D-88E53DF135B8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158984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41AB7B-D427-499E-BDE8-5E77D135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555A14-D337-42E3-A0BF-36C7DDF1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paper analyzes a framework for improving generalization in a </a:t>
            </a:r>
            <a:r>
              <a:rPr lang="en-US" altLang="zh-CN" i="1" dirty="0"/>
              <a:t>purely supervised </a:t>
            </a:r>
            <a:r>
              <a:rPr lang="en-US" altLang="zh-CN" dirty="0"/>
              <a:t>setting, where the target space is high dimensional.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67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729AD3-6D1A-43AD-ACAA-65B1FB09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F60FA-3955-4A78-A2ED-80501BE04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https://openreview.net/forum?id=S1g2skStPB</a:t>
            </a:r>
            <a:endParaRPr lang="en-US" altLang="zh-CN" b="1" dirty="0"/>
          </a:p>
          <a:p>
            <a:r>
              <a:rPr lang="en-US" altLang="zh-CN" dirty="0"/>
              <a:t>Paper: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3" action="ppaction://hlinkfile"/>
              </a:rPr>
              <a:t>Causal Discovery with Reinforcement Learning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D86388-53A2-4A73-ADB4-EEA2837F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0693"/>
            <a:ext cx="12192000" cy="2828770"/>
          </a:xfrm>
          <a:prstGeom prst="rect">
            <a:avLst/>
          </a:prstGeom>
        </p:spPr>
      </p:pic>
      <p:sp>
        <p:nvSpPr>
          <p:cNvPr id="7" name="矩形 6">
            <a:hlinkClick r:id="rId5" action="ppaction://hlinksldjump"/>
            <a:extLst>
              <a:ext uri="{FF2B5EF4-FFF2-40B4-BE49-F238E27FC236}">
                <a16:creationId xmlns:a16="http://schemas.microsoft.com/office/drawing/2014/main" id="{28B0014D-51F4-4C16-A6FA-C592D90A25DE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162624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9C6015-FE7A-415D-BF2C-08B86BEF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E40FB9-0483-432A-9191-A6977036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Reinforcement Learning (RL) to search for the DAG with</a:t>
            </a:r>
            <a:br>
              <a:rPr lang="en-US" altLang="zh-CN" dirty="0"/>
            </a:br>
            <a:r>
              <a:rPr lang="en-US" altLang="zh-CN" dirty="0"/>
              <a:t>the best scoring.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89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1FB8AE-9963-4130-B76B-FC6F6ABB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List_oral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D41C5C7-0C7D-4AFC-8FC9-B22D1DE06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b="1" dirty="0"/>
                  <a:t>1 Contrastive Learning of Structured World Models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100" dirty="0"/>
                  <a:t>We structure each state embedding as a set of object representations and their relations, modeled by a graph neural network. </a:t>
                </a:r>
                <a:endParaRPr lang="en-US" altLang="zh-CN" sz="1100" b="1" dirty="0"/>
              </a:p>
              <a:p>
                <a:pPr lvl="1"/>
                <a:r>
                  <a:rPr lang="en-US" altLang="zh-CN" b="1" dirty="0"/>
                  <a:t>2 Posterior sampling for multi-agent reinforcement learning: solving extensive games with imperfect information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3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100" dirty="0"/>
                  <a:t>PSRL maintains a posterior distribution of the environment and then makes planning on an environment sampled from the posterior distribution. </a:t>
                </a:r>
                <a:endParaRPr lang="en-US" altLang="zh-CN" b="1" dirty="0"/>
              </a:p>
              <a:p>
                <a:pPr lvl="1"/>
                <a:r>
                  <a:rPr lang="en-US" altLang="zh-CN" b="1" dirty="0"/>
                  <a:t>3 Dynamics-Aware Unsupervised Skill Discovery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4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we combine model-based learning with model-free learning of primitives that make model based planning easy. </a:t>
                </a:r>
                <a:endParaRPr lang="en-US" altLang="zh-CN" b="1" dirty="0"/>
              </a:p>
              <a:p>
                <a:pPr lvl="1"/>
                <a:r>
                  <a:rPr lang="en-US" altLang="zh-CN" b="1" dirty="0"/>
                  <a:t>4 Optimal Strategies Against Generative Attacks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5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100" dirty="0"/>
                  <a:t>We cast the problem as a maximin game, characterize the optimal strategy for both attacker and authenticator in the general case, and provide the optimal strategies in closed form for the case of Gaussian source distributions. </a:t>
                </a:r>
                <a:endParaRPr lang="en-US" altLang="zh-CN" sz="1100" b="1" dirty="0"/>
              </a:p>
              <a:p>
                <a:pPr lvl="1"/>
                <a:r>
                  <a:rPr lang="en-US" altLang="zh-CN" b="1" dirty="0"/>
                  <a:t>5 </a:t>
                </a:r>
                <a:r>
                  <a:rPr lang="en-US" altLang="zh-CN" b="1" dirty="0" err="1"/>
                  <a:t>GraphZoom</a:t>
                </a:r>
                <a:r>
                  <a:rPr lang="en-US" altLang="zh-CN" b="1" dirty="0"/>
                  <a:t>: A Multi-level Spectral Approach for Accurate and Scalable Graph Embedding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6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a multi-level framework for improving both accuracy and scalability of unsupervised graph embedding algorithms. </a:t>
                </a:r>
                <a:br>
                  <a:rPr lang="en-US" altLang="zh-CN" dirty="0"/>
                </a:br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zh-CN" altLang="en-US" b="1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D41C5C7-0C7D-4AFC-8FC9-B22D1DE06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t="-182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235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0AA8A2-EE56-46C2-BEB3-FC74A1C5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38F6C-1EA8-4C11-99BA-A87538FEA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b="1" dirty="0">
                <a:hlinkClick r:id="rId2"/>
              </a:rPr>
              <a:t>https://openreview.net/forum?id=rkg6sJHYDr</a:t>
            </a:r>
            <a:endParaRPr lang="en-US" altLang="zh-CN" b="1" dirty="0"/>
          </a:p>
          <a:p>
            <a:pPr lvl="1"/>
            <a:r>
              <a:rPr lang="en-US" altLang="zh-CN" b="1" dirty="0"/>
              <a:t>Code: </a:t>
            </a:r>
            <a:r>
              <a:rPr lang="en-US" altLang="zh-CN" dirty="0">
                <a:hlinkClick r:id="rId3"/>
              </a:rPr>
              <a:t>https://intrinsically-motivated-discovery.github.io/</a:t>
            </a:r>
            <a:endParaRPr lang="en-US" altLang="zh-CN" dirty="0"/>
          </a:p>
          <a:p>
            <a:pPr lvl="1"/>
            <a:r>
              <a:rPr lang="en-US" altLang="zh-CN" dirty="0"/>
              <a:t>Paper: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4" action="ppaction://hlinkfile"/>
              </a:rPr>
              <a:t>Intrinsically Motivated Discovery of Diverse Patterns in Self-Organizing Systems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03D6B-37B7-4DA9-BFF7-8FFE9D7F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474"/>
            <a:ext cx="12192000" cy="4207001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67F8A708-7519-4E8F-A0EA-8BDA0EDB2B73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361431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B98365-0E0E-4A0E-89F9-A54FBB83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86C3F0-546A-4806-8334-C5F69529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formulate the problem of automated discovery of diverse self-organized patterns in such high-dimensional complex dynamical systems, as well as a framework for experimentation and evaluation.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526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9A41FB-ABB7-4873-ABCA-36E53DF3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6F943E-1182-486B-9401-909513E80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b="1" dirty="0">
                <a:hlinkClick r:id="rId2"/>
              </a:rPr>
              <a:t>https://openreview.net/forum?id=rkg6sJHYDr</a:t>
            </a:r>
            <a:endParaRPr lang="en-US" altLang="zh-CN" b="1" dirty="0"/>
          </a:p>
          <a:p>
            <a:pPr lvl="1"/>
            <a:r>
              <a:rPr lang="en-US" altLang="zh-CN" b="1" dirty="0"/>
              <a:t>Code: </a:t>
            </a:r>
            <a:r>
              <a:rPr lang="en-US" altLang="zh-CN" dirty="0">
                <a:hlinkClick r:id="rId3"/>
              </a:rPr>
              <a:t>https://intrinsically-motivated-discovery.github.io/</a:t>
            </a:r>
            <a:endParaRPr lang="en-US" altLang="zh-CN" dirty="0"/>
          </a:p>
          <a:p>
            <a:pPr lvl="1"/>
            <a:r>
              <a:rPr lang="en-US" altLang="zh-CN" dirty="0"/>
              <a:t>Paper: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4" action="ppaction://hlinkfile"/>
              </a:rPr>
              <a:t>A Generalized Training Approach for Multiagent Learning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242AA9-212E-432A-8458-350A4D595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22" y="1576120"/>
            <a:ext cx="12192000" cy="2986355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E690134F-7608-4524-9B61-4D768E941506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306419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00917F-353B-4A8E-8EB9-15FFCBB7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0C7FF6-7C1F-47EA-BFE8-89B30FF1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extend the theoretical underpinnings of PSRO by considering an alternative solution concept, </a:t>
            </a:r>
            <a:r>
              <a:rPr lang="en-US" altLang="zh-CN" i="1" dirty="0"/>
              <a:t>α</a:t>
            </a:r>
            <a:r>
              <a:rPr lang="en-US" altLang="zh-CN" dirty="0"/>
              <a:t>-Rank, which is unique (thus faces no equilibrium selection issues, unlike Nash) and applies readily to general-sum, many-player settings.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816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31AB5F-2955-44B7-BA08-27D1C499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C8E602-8B43-4A5C-A42E-9805A9B36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>
                <a:hlinkClick r:id="rId2"/>
              </a:rPr>
              <a:t>https://openreview.net/forum?id=rkgvXlrKwH</a:t>
            </a:r>
            <a:endParaRPr lang="en-US" altLang="zh-CN" dirty="0"/>
          </a:p>
          <a:p>
            <a:pPr lvl="1"/>
            <a:r>
              <a:rPr lang="en-US" altLang="zh-CN" b="1" dirty="0"/>
              <a:t>Code: </a:t>
            </a:r>
            <a:r>
              <a:rPr lang="en-US" altLang="zh-CN" dirty="0">
                <a:hlinkClick r:id="rId3"/>
              </a:rPr>
              <a:t>https://drive.google.com/file/d/144yp7PQf486dmctE2oS2md_qmNBTFbez/view?usp=sharing</a:t>
            </a:r>
            <a:endParaRPr lang="en-US" altLang="zh-CN" dirty="0"/>
          </a:p>
          <a:p>
            <a:r>
              <a:rPr lang="en-US" altLang="zh-CN" dirty="0"/>
              <a:t>Paper: </a:t>
            </a:r>
            <a:r>
              <a:rPr lang="en-US" altLang="zh-CN" b="1" dirty="0">
                <a:hlinkClick r:id="rId4" action="ppaction://hlinkfile"/>
              </a:rPr>
              <a:t>SEED RL: Scalable and Efficient Deep-RL with Accelerated Central Inference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8B1370-AE1D-4C73-AC47-E90EC9E14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1511871"/>
            <a:ext cx="12192000" cy="3077592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F40CD290-7B23-4EEB-BB93-926F99A06851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607272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0814E2-2B95-4439-ACB4-03126662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01336D-60B1-4A56-914B-F74DE82A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SEED adopts two state of the art distributed algorithms, IMPALA/V-trace (policy gradients) and R2D2 (Q-learning), and is evaluated onAtari-57, DeepMind Lab and Google Research Football.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1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1FB8AE-9963-4130-B76B-FC6F6ABB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List_oral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D41C5C7-0C7D-4AFC-8FC9-B22D1DE06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zh-CN" dirty="0"/>
                  <a:t>6 </a:t>
                </a:r>
                <a:r>
                  <a:rPr lang="en-US" altLang="zh-CN" b="1" dirty="0"/>
                  <a:t>Harnessing Structures for Value-Based Planning and Reinforcement Learning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we propose to exploit the underlying structures of the state-action value function, i.e., </a:t>
                </a:r>
                <a:r>
                  <a:rPr lang="en-US" altLang="zh-CN" sz="1000" i="1" dirty="0"/>
                  <a:t>Q </a:t>
                </a:r>
                <a:r>
                  <a:rPr lang="en-US" altLang="zh-CN" sz="1000" dirty="0"/>
                  <a:t>function, for both planning and deep RL. </a:t>
                </a:r>
                <a:endParaRPr lang="en-US" altLang="zh-CN" sz="1000" b="1" dirty="0"/>
              </a:p>
              <a:p>
                <a:pPr lvl="1"/>
                <a:r>
                  <a:rPr lang="en-US" altLang="zh-CN" b="1" dirty="0"/>
                  <a:t>7 Meta-Q-Learning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3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a new off-policy algorithm for meta-Reinforcement Learning (meta-RL) </a:t>
                </a:r>
                <a:endParaRPr lang="en-US" altLang="zh-CN" sz="1000" b="1" dirty="0"/>
              </a:p>
              <a:p>
                <a:pPr lvl="1"/>
                <a:r>
                  <a:rPr lang="en-US" altLang="zh-CN" b="1" dirty="0"/>
                  <a:t>8 A Closer Look at Deep Policy Gradients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4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we propose a fine grained analysis of state-of-the-art methods based on key elements of this framework: gradient estimation, value prediction, and optimization landscapes. </a:t>
                </a:r>
                <a:endParaRPr lang="en-US" altLang="zh-CN" b="1" dirty="0"/>
              </a:p>
              <a:p>
                <a:pPr lvl="1"/>
                <a:r>
                  <a:rPr lang="en-US" altLang="zh-CN" b="1" dirty="0"/>
                  <a:t>9 Implementation Matters in Deep RL: A Case Study on PPO and TRPO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5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100" dirty="0"/>
                  <a:t>We study the roots of algorithmic progress in deep policy gradient algorithms through a case study on two popular algorithms, Proximal Policy Optimization</a:t>
                </a:r>
                <a:br>
                  <a:rPr lang="en-US" altLang="zh-CN" sz="1100" dirty="0"/>
                </a:br>
                <a:r>
                  <a:rPr lang="en-US" altLang="zh-CN" sz="1100" dirty="0"/>
                  <a:t>and Trust Region Policy Optimization. </a:t>
                </a:r>
                <a:endParaRPr lang="en-US" altLang="zh-CN" sz="1100" b="1" dirty="0"/>
              </a:p>
              <a:p>
                <a:pPr lvl="1"/>
                <a:r>
                  <a:rPr lang="en-US" altLang="zh-CN" b="1" dirty="0"/>
                  <a:t>10 Watch the Unobserved: A Simple Approach to Parallelizing Monte Carlo Tree Search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6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effectively parallelize MCTS</a:t>
                </a:r>
                <a:endParaRPr lang="en-US" altLang="zh-CN" sz="1000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zh-CN" altLang="en-US" b="1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D41C5C7-0C7D-4AFC-8FC9-B22D1DE06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t="-182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1FB8AE-9963-4130-B76B-FC6F6ABB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List_oral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D41C5C7-0C7D-4AFC-8FC9-B22D1DE06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zh-CN" dirty="0"/>
                  <a:t>11 </a:t>
                </a:r>
                <a:r>
                  <a:rPr lang="en-US" altLang="zh-CN" b="1" dirty="0"/>
                  <a:t>Target-Embedding Autoencoders for Supervised Representation Learning</a:t>
                </a:r>
                <a:r>
                  <a:rPr lang="en-US" altLang="zh-CN" b="1" dirty="0">
                    <a:hlinkClick r:id="rId2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2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This paper analyzes a framework for improving generalization in a </a:t>
                </a:r>
                <a:r>
                  <a:rPr lang="en-US" altLang="zh-CN" sz="1000" i="1" dirty="0"/>
                  <a:t>purely supervised </a:t>
                </a:r>
                <a:r>
                  <a:rPr lang="en-US" altLang="zh-CN" sz="1000" dirty="0"/>
                  <a:t>setting, where the target space is high dimensional.</a:t>
                </a:r>
                <a:endParaRPr lang="en-US" altLang="zh-CN" sz="1000" b="1" dirty="0"/>
              </a:p>
              <a:p>
                <a:pPr lvl="1"/>
                <a:r>
                  <a:rPr lang="en-US" altLang="zh-CN" b="1" dirty="0"/>
                  <a:t>12 Causal Discovery with Reinforcement Learning</a:t>
                </a:r>
                <a:r>
                  <a:rPr lang="en-US" altLang="zh-CN" b="1" dirty="0">
                    <a:hlinkClick r:id="rId3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3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use Reinforcement Learning (RL) to search for the DAG with the best scoring. </a:t>
                </a:r>
                <a:endParaRPr lang="en-US" altLang="zh-CN" b="1" dirty="0"/>
              </a:p>
              <a:p>
                <a:pPr lvl="1"/>
                <a:r>
                  <a:rPr lang="en-US" altLang="zh-CN" b="1" dirty="0"/>
                  <a:t>13 Intrinsically Motivated Discovery of Diverse Patterns in Self-Organizing Systems</a:t>
                </a:r>
                <a:r>
                  <a:rPr lang="en-US" altLang="zh-CN" b="1" dirty="0">
                    <a:hlinkClick r:id="rId4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4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100" dirty="0"/>
                  <a:t>we formulate the problem of automated discovery of diverse self-organized patterns in such high-dimensional complex dynamical systems, as well as a framework for experimentation and evaluation</a:t>
                </a:r>
                <a:r>
                  <a:rPr lang="en-US" altLang="zh-CN" dirty="0"/>
                  <a:t>.</a:t>
                </a:r>
                <a:endParaRPr lang="en-US" altLang="zh-CN" b="1" dirty="0"/>
              </a:p>
              <a:p>
                <a:pPr lvl="1"/>
                <a:r>
                  <a:rPr lang="en-US" altLang="zh-CN" dirty="0"/>
                  <a:t>14 </a:t>
                </a:r>
                <a:r>
                  <a:rPr lang="en-US" altLang="zh-CN" b="1" dirty="0"/>
                  <a:t>A Generalized Training Approach for Multiagent Learning</a:t>
                </a:r>
                <a:r>
                  <a:rPr lang="en-US" altLang="zh-CN" b="1" dirty="0">
                    <a:hlinkClick r:id="rId5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5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000" dirty="0"/>
                  <a:t>we extend the theoretical underpinnings of PSRO by considering an alternative solution concept, </a:t>
                </a:r>
                <a:r>
                  <a:rPr lang="en-US" altLang="zh-CN" sz="1000" i="1" dirty="0"/>
                  <a:t>α</a:t>
                </a:r>
                <a:r>
                  <a:rPr lang="en-US" altLang="zh-CN" sz="1000" dirty="0"/>
                  <a:t>-Rank, which is unique (thus faces no equilibrium selection issues, unlike Nash) and applies readily to general-sum, many-player settings.</a:t>
                </a:r>
                <a:endParaRPr lang="en-US" altLang="zh-CN" sz="1000" b="1" dirty="0"/>
              </a:p>
              <a:p>
                <a:pPr lvl="1"/>
                <a:r>
                  <a:rPr lang="en-US" altLang="zh-CN" b="1" dirty="0"/>
                  <a:t>15 SEED RL: Scalable and Efficient Deep-RL with Accelerated Central Inference</a:t>
                </a:r>
                <a:r>
                  <a:rPr lang="en-US" altLang="zh-CN" b="1" dirty="0">
                    <a:hlinkClick r:id="rId6" action="ppaction://hlinksldjump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hlinkClick r:id="rId6" action="ppaction://hlinksldjump"/>
                      </a:rPr>
                      <m:t>→→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sz="1100" dirty="0"/>
                  <a:t>SEED adopts two state of the art distributed algorithms, IMPALA/V-trace (policy gradients) and R2D2 (Q-learning), and is evaluated onAtari-57, DeepMind Lab and Google Research Football.</a:t>
                </a:r>
                <a:endParaRPr lang="zh-CN" altLang="en-US" sz="1100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b="1" dirty="0"/>
              </a:p>
              <a:p>
                <a:pPr lvl="1"/>
                <a:endParaRPr lang="zh-CN" altLang="en-US" b="1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D41C5C7-0C7D-4AFC-8FC9-B22D1DE06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1DE242-E93E-4FD7-86A1-558CAA2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4F153-3F33-4D1E-9827-4CB4E566D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hlinkClick r:id="rId2"/>
              </a:rPr>
              <a:t>https://openreview.net/forum?id=H1gax6VtDB</a:t>
            </a:r>
            <a:endParaRPr lang="en-US" altLang="zh-CN" dirty="0"/>
          </a:p>
          <a:p>
            <a:pPr lvl="1"/>
            <a:r>
              <a:rPr lang="en-US" altLang="zh-CN" dirty="0"/>
              <a:t>Code: </a:t>
            </a:r>
            <a:r>
              <a:rPr lang="en-US" altLang="zh-CN" dirty="0">
                <a:hlinkClick r:id="rId3"/>
              </a:rPr>
              <a:t>https://github.com/c-swm/c-swm</a:t>
            </a:r>
            <a:endParaRPr lang="en-US" altLang="zh-CN" dirty="0"/>
          </a:p>
          <a:p>
            <a:pPr lvl="1"/>
            <a:r>
              <a:rPr lang="en-US" altLang="zh-CN" dirty="0"/>
              <a:t>Paper:</a:t>
            </a:r>
            <a:r>
              <a:rPr lang="en-US" altLang="zh-CN" b="1" dirty="0"/>
              <a:t> </a:t>
            </a:r>
            <a:r>
              <a:rPr lang="en-US" altLang="zh-CN" b="1" dirty="0">
                <a:hlinkClick r:id="rId4" action="ppaction://hlinkfile"/>
              </a:rPr>
              <a:t>Contrastive Learning of Structured World Models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FB2550-C05D-4416-89F2-950E61A3D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44887"/>
            <a:ext cx="12192000" cy="2927200"/>
          </a:xfrm>
          <a:prstGeom prst="rect">
            <a:avLst/>
          </a:prstGeom>
        </p:spPr>
      </p:pic>
      <p:sp>
        <p:nvSpPr>
          <p:cNvPr id="7" name="矩形 6">
            <a:hlinkClick r:id="rId6" action="ppaction://hlinksldjump"/>
            <a:extLst>
              <a:ext uri="{FF2B5EF4-FFF2-40B4-BE49-F238E27FC236}">
                <a16:creationId xmlns:a16="http://schemas.microsoft.com/office/drawing/2014/main" id="{0A6CA471-D3B2-42C0-8FFE-ED6D72CA4C6C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214950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5D0B8A-110A-4DD8-917B-16FB1002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659517-DF73-4A27-BEEA-A0B57078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structure each state embedding as a set of object representations and their relations, modeled by a graph neural network.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B791F2-659D-4F11-B1F4-F2070CF0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D7274-1D24-4CBC-BB21-71172065E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https://openreview.net/forum?id=Syg-ET4FPS</a:t>
            </a:r>
            <a:endParaRPr lang="en-US" altLang="zh-CN" dirty="0"/>
          </a:p>
          <a:p>
            <a:pPr lvl="1"/>
            <a:r>
              <a:rPr lang="en-US" altLang="zh-CN" dirty="0"/>
              <a:t>Paper : </a:t>
            </a:r>
            <a:r>
              <a:rPr lang="en-US" altLang="zh-CN" b="1" dirty="0">
                <a:hlinkClick r:id="rId3" action="ppaction://hlinkfile"/>
              </a:rPr>
              <a:t>Posterior sampling for multi-agent reinforcement learning: solving extensive games with imperfect information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B866FA-CAAD-4123-B650-A3D7EA9A2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7706"/>
            <a:ext cx="12192000" cy="2442587"/>
          </a:xfrm>
          <a:prstGeom prst="rect">
            <a:avLst/>
          </a:prstGeom>
        </p:spPr>
      </p:pic>
      <p:sp>
        <p:nvSpPr>
          <p:cNvPr id="9" name="矩形 8">
            <a:hlinkClick r:id="rId5" action="ppaction://hlinksldjump"/>
            <a:extLst>
              <a:ext uri="{FF2B5EF4-FFF2-40B4-BE49-F238E27FC236}">
                <a16:creationId xmlns:a16="http://schemas.microsoft.com/office/drawing/2014/main" id="{8C405DA3-D826-4E64-9265-412D06F076A2}"/>
              </a:ext>
            </a:extLst>
          </p:cNvPr>
          <p:cNvSpPr/>
          <p:nvPr/>
        </p:nvSpPr>
        <p:spPr>
          <a:xfrm>
            <a:off x="10682845" y="6342131"/>
            <a:ext cx="1329210" cy="369332"/>
          </a:xfrm>
          <a:prstGeom prst="rect">
            <a:avLst/>
          </a:prstGeom>
          <a:solidFill>
            <a:schemeClr val="accent5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 to list</a:t>
            </a:r>
          </a:p>
        </p:txBody>
      </p:sp>
    </p:spTree>
    <p:extLst>
      <p:ext uri="{BB962C8B-B14F-4D97-AF65-F5344CB8AC3E}">
        <p14:creationId xmlns:p14="http://schemas.microsoft.com/office/powerpoint/2010/main" val="370612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5E4E572C-1E34-4BC5-B0A1-19C870B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2378F4BF-438F-4CBA-AE75-8878B5CA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PSRL maintains a posterior distribution of the environment and then makes planning on an environment sampled</a:t>
            </a:r>
            <a:br>
              <a:rPr lang="en-US" altLang="zh-CN" dirty="0"/>
            </a:br>
            <a:r>
              <a:rPr lang="en-US" altLang="zh-CN" dirty="0"/>
              <a:t>from the posterior distribution. 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90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1360</Words>
  <Application>Microsoft Office PowerPoint</Application>
  <PresentationFormat>宽屏</PresentationFormat>
  <Paragraphs>144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Office 主题​​</vt:lpstr>
      <vt:lpstr>ICLR2020</vt:lpstr>
      <vt:lpstr>ORAL</vt:lpstr>
      <vt:lpstr>List_oral</vt:lpstr>
      <vt:lpstr>List_oral</vt:lpstr>
      <vt:lpstr>List_oral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  <vt:lpstr>PowerPoint 演示文稿</vt:lpstr>
      <vt:lpstr>Abstract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ICLR2020</dc:title>
  <dc:creator>司马 羽鹤</dc:creator>
  <cp:lastModifiedBy>司马 羽鹤</cp:lastModifiedBy>
  <cp:revision>23</cp:revision>
  <dcterms:created xsi:type="dcterms:W3CDTF">2019-12-20T06:14:25Z</dcterms:created>
  <dcterms:modified xsi:type="dcterms:W3CDTF">2019-12-20T09:05:26Z</dcterms:modified>
</cp:coreProperties>
</file>