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5" r:id="rId6"/>
    <p:sldId id="286" r:id="rId7"/>
    <p:sldId id="287" r:id="rId8"/>
    <p:sldId id="288" r:id="rId9"/>
    <p:sldId id="260" r:id="rId10"/>
    <p:sldId id="261" r:id="rId11"/>
    <p:sldId id="289" r:id="rId12"/>
    <p:sldId id="290"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4/16/2018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41D2AC3-6A0B-4169-B1EA-E3AE8B351BDD}"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D4B9363-8B87-41B7-9F8E-64519CBB8F34}"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AEF5746-5284-4951-9F37-7AE924EDBCB7}"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2398B29-7265-4A65-A2A4-6703C057B7C1}"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28FBA082-94DF-4C4B-A041-6624924AB0A8}"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27686C4-3AB5-4E0C-86CA-FB108C350AA9}"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F7F47CF-67C9-420C-80A5-E2069FF0C2DF}"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0C3BFE2-83B7-4B0A-B9D3-AB28331082B3}"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EF78E3-FDA3-4D28-AAA2-0B81F349A39D}"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4/16/2018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smtClean="0"/>
              <a:t>英语写作智能辅助系统</a:t>
            </a:r>
            <a:r>
              <a:rPr lang="en-US" altLang="zh-CN" sz="7200" dirty="0" smtClean="0"/>
              <a:t/>
            </a:r>
            <a:br>
              <a:rPr lang="en-US" altLang="zh-CN" sz="7200" dirty="0" smtClean="0"/>
            </a:br>
            <a:endParaRPr lang="zh-CN" altLang="en-US" sz="7200" dirty="0"/>
          </a:p>
        </p:txBody>
      </p:sp>
      <p:sp>
        <p:nvSpPr>
          <p:cNvPr id="3" name="副标题 2"/>
          <p:cNvSpPr>
            <a:spLocks noGrp="1"/>
          </p:cNvSpPr>
          <p:nvPr>
            <p:ph type="subTitle" idx="1"/>
          </p:nvPr>
        </p:nvSpPr>
        <p:spPr/>
        <p:txBody>
          <a:bodyPr/>
          <a:lstStyle/>
          <a:p>
            <a:r>
              <a:rPr lang="en-US" altLang="zh-CN" dirty="0" smtClean="0"/>
              <a:t>14080004</a:t>
            </a:r>
            <a:r>
              <a:rPr lang="zh-CN" altLang="en-US" dirty="0" smtClean="0"/>
              <a:t>康宇辰</a:t>
            </a:r>
            <a:endParaRPr lang="zh-CN" altLang="en-US" dirty="0"/>
          </a:p>
        </p:txBody>
      </p:sp>
    </p:spTree>
    <p:extLst>
      <p:ext uri="{BB962C8B-B14F-4D97-AF65-F5344CB8AC3E}">
        <p14:creationId xmlns:p14="http://schemas.microsoft.com/office/powerpoint/2010/main" val="167469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图片 5" descr="C:\Users\Administrator\AppData\Roaming\Tencent\Users\2585470577\TIM\WinTemp\RichOle\4X$YC8GK[1T%2)]FZOJWA{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007" y="0"/>
            <a:ext cx="2485017" cy="3711388"/>
          </a:xfrm>
          <a:prstGeom prst="rect">
            <a:avLst/>
          </a:prstGeom>
          <a:noFill/>
          <a:ln>
            <a:noFill/>
          </a:ln>
        </p:spPr>
      </p:pic>
      <p:pic>
        <p:nvPicPr>
          <p:cNvPr id="7" name="图片 6" descr="C:\Users\Administrator\AppData\Roaming\Tencent\Users\2585470577\TIM\WinTemp\RichOle\$FYBJHALJ`TOSO580U{%SS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024" y="0"/>
            <a:ext cx="2549562" cy="3711388"/>
          </a:xfrm>
          <a:prstGeom prst="rect">
            <a:avLst/>
          </a:prstGeom>
          <a:noFill/>
          <a:ln>
            <a:noFill/>
          </a:ln>
        </p:spPr>
      </p:pic>
      <p:sp>
        <p:nvSpPr>
          <p:cNvPr id="8" name="标题 1"/>
          <p:cNvSpPr txBox="1">
            <a:spLocks/>
          </p:cNvSpPr>
          <p:nvPr/>
        </p:nvSpPr>
        <p:spPr>
          <a:xfrm>
            <a:off x="0" y="4717142"/>
            <a:ext cx="10396882" cy="1151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zh-CN" altLang="en-US" sz="3200" dirty="0"/>
              <a:t>核心功能的</a:t>
            </a:r>
            <a:r>
              <a:rPr lang="en-US" altLang="zh-CN" sz="3200" dirty="0"/>
              <a:t>Android</a:t>
            </a:r>
            <a:r>
              <a:rPr lang="zh-CN" altLang="en-US" sz="3200" dirty="0"/>
              <a:t>实现</a:t>
            </a:r>
          </a:p>
        </p:txBody>
      </p:sp>
      <p:pic>
        <p:nvPicPr>
          <p:cNvPr id="9" name="图片 27" descr="77685]1BMXD8FF@TDTESAR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54902" cy="379745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28" descr="DL_4EEUULS`%UQ3]7VB34)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902" y="2"/>
            <a:ext cx="2564329" cy="379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81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316" y="263769"/>
            <a:ext cx="10396882" cy="1151965"/>
          </a:xfrm>
        </p:spPr>
        <p:txBody>
          <a:bodyPr>
            <a:normAutofit/>
          </a:bodyPr>
          <a:lstStyle/>
          <a:p>
            <a:r>
              <a:rPr lang="zh-CN" altLang="en-US" sz="3200" dirty="0" smtClean="0"/>
              <a:t>已完成工作</a:t>
            </a:r>
            <a:endParaRPr lang="zh-CN" altLang="en-US" sz="3200" dirty="0"/>
          </a:p>
        </p:txBody>
      </p:sp>
      <p:sp>
        <p:nvSpPr>
          <p:cNvPr id="3" name="内容占位符 2"/>
          <p:cNvSpPr>
            <a:spLocks noGrp="1"/>
          </p:cNvSpPr>
          <p:nvPr>
            <p:ph sz="quarter" idx="13"/>
          </p:nvPr>
        </p:nvSpPr>
        <p:spPr>
          <a:xfrm>
            <a:off x="327491" y="444097"/>
            <a:ext cx="10394707" cy="3311189"/>
          </a:xfrm>
        </p:spPr>
        <p:txBody>
          <a:bodyPr/>
          <a:lstStyle/>
          <a:p>
            <a:r>
              <a:rPr lang="zh-CN" altLang="en-US" dirty="0" smtClean="0"/>
              <a:t>项目</a:t>
            </a:r>
            <a:r>
              <a:rPr lang="en-US" altLang="zh-CN" dirty="0" smtClean="0"/>
              <a:t>Android</a:t>
            </a:r>
            <a:r>
              <a:rPr lang="zh-CN" altLang="en-US" dirty="0"/>
              <a:t>端主要</a:t>
            </a:r>
            <a:r>
              <a:rPr lang="zh-CN" altLang="en-US" dirty="0" smtClean="0"/>
              <a:t>功能，文章写作、展示、用户排行等。</a:t>
            </a:r>
            <a:endParaRPr lang="en-US" altLang="zh-CN" dirty="0" smtClean="0"/>
          </a:p>
          <a:p>
            <a:r>
              <a:rPr lang="zh-CN" altLang="en-US" dirty="0"/>
              <a:t>项目</a:t>
            </a:r>
            <a:r>
              <a:rPr lang="en-US" altLang="zh-CN" dirty="0" smtClean="0"/>
              <a:t>Web</a:t>
            </a:r>
            <a:r>
              <a:rPr lang="zh-CN" altLang="en-US" dirty="0"/>
              <a:t>端全部</a:t>
            </a:r>
            <a:r>
              <a:rPr lang="zh-CN" altLang="en-US" dirty="0" smtClean="0"/>
              <a:t>功能，用户管理、文章管理等。</a:t>
            </a:r>
            <a:endParaRPr lang="en-US" altLang="zh-CN" dirty="0" smtClean="0"/>
          </a:p>
          <a:p>
            <a:r>
              <a:rPr lang="zh-CN" altLang="en-US" dirty="0" smtClean="0"/>
              <a:t>论文初稿。</a:t>
            </a:r>
            <a:endParaRPr lang="en-US" altLang="zh-CN" dirty="0" smtClean="0"/>
          </a:p>
          <a:p>
            <a:r>
              <a:rPr lang="zh-CN" altLang="en-US" dirty="0"/>
              <a:t>已</a:t>
            </a:r>
            <a:r>
              <a:rPr lang="zh-CN" altLang="en-US" dirty="0" smtClean="0"/>
              <a:t>完成总工作量</a:t>
            </a:r>
            <a:r>
              <a:rPr lang="en-US" altLang="zh-CN" dirty="0" smtClean="0"/>
              <a:t>80%</a:t>
            </a:r>
            <a:r>
              <a:rPr lang="zh-CN" altLang="en-US" dirty="0" smtClean="0"/>
              <a:t>。</a:t>
            </a:r>
            <a:endParaRPr lang="zh-CN" altLang="en-US" dirty="0"/>
          </a:p>
        </p:txBody>
      </p:sp>
      <p:sp>
        <p:nvSpPr>
          <p:cNvPr id="4" name="标题 1"/>
          <p:cNvSpPr txBox="1">
            <a:spLocks/>
          </p:cNvSpPr>
          <p:nvPr/>
        </p:nvSpPr>
        <p:spPr>
          <a:xfrm>
            <a:off x="325316" y="2889156"/>
            <a:ext cx="10396882" cy="1151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zh-CN" altLang="en-US" sz="3200" dirty="0" smtClean="0"/>
              <a:t>未完成工作</a:t>
            </a:r>
            <a:endParaRPr lang="zh-CN" altLang="en-US" sz="3200" dirty="0"/>
          </a:p>
        </p:txBody>
      </p:sp>
      <p:sp>
        <p:nvSpPr>
          <p:cNvPr id="7" name="内容占位符 2"/>
          <p:cNvSpPr txBox="1">
            <a:spLocks/>
          </p:cNvSpPr>
          <p:nvPr/>
        </p:nvSpPr>
        <p:spPr>
          <a:xfrm>
            <a:off x="327491" y="2680273"/>
            <a:ext cx="10394707"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zh-CN" altLang="en-US" dirty="0" smtClean="0"/>
              <a:t>项目</a:t>
            </a:r>
            <a:r>
              <a:rPr lang="en-US" altLang="zh-CN" dirty="0" smtClean="0"/>
              <a:t>Android</a:t>
            </a:r>
            <a:r>
              <a:rPr lang="zh-CN" altLang="en-US" dirty="0" smtClean="0"/>
              <a:t>端积分记录、修改密码等少量功能。</a:t>
            </a:r>
            <a:endParaRPr lang="en-US" altLang="zh-CN" dirty="0" smtClean="0"/>
          </a:p>
          <a:p>
            <a:r>
              <a:rPr lang="zh-CN" altLang="en-US" dirty="0" smtClean="0"/>
              <a:t>未完成总工作量</a:t>
            </a:r>
            <a:r>
              <a:rPr lang="en-US" altLang="zh-CN" dirty="0" smtClean="0"/>
              <a:t>20%</a:t>
            </a:r>
            <a:r>
              <a:rPr lang="zh-CN" altLang="en-US" dirty="0" smtClean="0"/>
              <a:t>。</a:t>
            </a:r>
            <a:endParaRPr lang="en-US" altLang="zh-CN" dirty="0" smtClean="0"/>
          </a:p>
        </p:txBody>
      </p:sp>
    </p:spTree>
    <p:extLst>
      <p:ext uri="{BB962C8B-B14F-4D97-AF65-F5344CB8AC3E}">
        <p14:creationId xmlns:p14="http://schemas.microsoft.com/office/powerpoint/2010/main" val="364877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27491" y="1272088"/>
            <a:ext cx="10394707" cy="3311189"/>
          </a:xfrm>
        </p:spPr>
        <p:txBody>
          <a:bodyPr/>
          <a:lstStyle/>
          <a:p>
            <a:r>
              <a:rPr lang="zh-CN" altLang="en-US" dirty="0" smtClean="0"/>
              <a:t>于</a:t>
            </a:r>
            <a:r>
              <a:rPr lang="en-US" altLang="zh-CN" dirty="0" smtClean="0"/>
              <a:t>5</a:t>
            </a:r>
            <a:r>
              <a:rPr lang="zh-CN" altLang="en-US" dirty="0" smtClean="0"/>
              <a:t>月前完成全部项目开发及测试工作。</a:t>
            </a:r>
            <a:endParaRPr lang="en-US" altLang="zh-CN" dirty="0" smtClean="0"/>
          </a:p>
          <a:p>
            <a:r>
              <a:rPr lang="zh-CN" altLang="en-US" dirty="0"/>
              <a:t>于</a:t>
            </a:r>
            <a:r>
              <a:rPr lang="en-US" altLang="zh-CN" dirty="0" smtClean="0"/>
              <a:t>5</a:t>
            </a:r>
            <a:r>
              <a:rPr lang="zh-CN" altLang="en-US" dirty="0" smtClean="0"/>
              <a:t>月中旬前完善并提交论文初稿。</a:t>
            </a:r>
            <a:endParaRPr lang="zh-CN" altLang="en-US" dirty="0"/>
          </a:p>
        </p:txBody>
      </p:sp>
      <p:sp>
        <p:nvSpPr>
          <p:cNvPr id="6" name="标题 1"/>
          <p:cNvSpPr txBox="1">
            <a:spLocks/>
          </p:cNvSpPr>
          <p:nvPr/>
        </p:nvSpPr>
        <p:spPr>
          <a:xfrm>
            <a:off x="325316" y="263769"/>
            <a:ext cx="10396882" cy="1151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zh-CN" altLang="en-US" sz="3200" dirty="0" smtClean="0"/>
              <a:t>工作计划</a:t>
            </a:r>
            <a:endParaRPr lang="zh-CN" altLang="en-US" sz="3200" dirty="0"/>
          </a:p>
        </p:txBody>
      </p:sp>
    </p:spTree>
    <p:extLst>
      <p:ext uri="{BB962C8B-B14F-4D97-AF65-F5344CB8AC3E}">
        <p14:creationId xmlns:p14="http://schemas.microsoft.com/office/powerpoint/2010/main" val="20955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653988"/>
            <a:ext cx="10396882" cy="1151965"/>
          </a:xfrm>
        </p:spPr>
        <p:txBody>
          <a:bodyPr/>
          <a:lstStyle/>
          <a:p>
            <a:pPr algn="ctr"/>
            <a:r>
              <a:rPr lang="zh-CN" altLang="en-US" dirty="0" smtClean="0"/>
              <a:t>谢谢观看</a:t>
            </a:r>
            <a:endParaRPr lang="zh-CN" altLang="en-US" dirty="0"/>
          </a:p>
        </p:txBody>
      </p:sp>
      <p:sp>
        <p:nvSpPr>
          <p:cNvPr id="3" name="内容占位符 2"/>
          <p:cNvSpPr>
            <a:spLocks noGrp="1"/>
          </p:cNvSpPr>
          <p:nvPr>
            <p:ph sz="quarter" idx="13"/>
          </p:nvPr>
        </p:nvSpPr>
        <p:spPr/>
        <p:txBody>
          <a:bodyPr/>
          <a:lstStyle/>
          <a:p>
            <a:endParaRPr lang="zh-CN" altLang="en-US" dirty="0"/>
          </a:p>
        </p:txBody>
      </p:sp>
    </p:spTree>
    <p:extLst>
      <p:ext uri="{BB962C8B-B14F-4D97-AF65-F5344CB8AC3E}">
        <p14:creationId xmlns:p14="http://schemas.microsoft.com/office/powerpoint/2010/main" val="2251189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a:t>
            </a:r>
            <a:endParaRPr lang="zh-CN" altLang="en-US" dirty="0"/>
          </a:p>
        </p:txBody>
      </p:sp>
      <p:sp>
        <p:nvSpPr>
          <p:cNvPr id="3" name="内容占位符 2"/>
          <p:cNvSpPr>
            <a:spLocks noGrp="1"/>
          </p:cNvSpPr>
          <p:nvPr>
            <p:ph sz="quarter" idx="13"/>
          </p:nvPr>
        </p:nvSpPr>
        <p:spPr>
          <a:xfrm>
            <a:off x="685801" y="1837765"/>
            <a:ext cx="10394707" cy="3311189"/>
          </a:xfrm>
        </p:spPr>
        <p:txBody>
          <a:bodyPr/>
          <a:lstStyle/>
          <a:p>
            <a:r>
              <a:rPr lang="zh-CN" altLang="en-US" dirty="0"/>
              <a:t>英语写作智能</a:t>
            </a:r>
            <a:r>
              <a:rPr lang="zh-CN" altLang="en-US" dirty="0" smtClean="0"/>
              <a:t>辅助系统，顾名思义，我们需要在英语写作的功能基础上提供智能的辅助功能，所以我们详细阐述英语写作、智能和辅助这三个关键词的理解。</a:t>
            </a:r>
            <a:endParaRPr lang="en-US" altLang="zh-CN" dirty="0" smtClean="0"/>
          </a:p>
          <a:p>
            <a:r>
              <a:rPr lang="zh-CN" altLang="en-US" dirty="0" smtClean="0"/>
              <a:t>英语写作：提供基本写作所需的书写、保存、展示功能。</a:t>
            </a:r>
            <a:endParaRPr lang="en-US" altLang="zh-CN" dirty="0" smtClean="0"/>
          </a:p>
          <a:p>
            <a:r>
              <a:rPr lang="zh-CN" altLang="en-US" dirty="0" smtClean="0"/>
              <a:t>智能：应该根据用户所选项或所写内容有相应的不同内容提示。</a:t>
            </a:r>
            <a:endParaRPr lang="en-US" altLang="zh-CN" dirty="0" smtClean="0"/>
          </a:p>
          <a:p>
            <a:r>
              <a:rPr lang="zh-CN" altLang="en-US" dirty="0" smtClean="0"/>
              <a:t>辅助：通过提示、纠正等功能对用户的写作过程起到确实的帮助作用。</a:t>
            </a:r>
            <a:endParaRPr lang="zh-CN" altLang="en-US" dirty="0"/>
          </a:p>
        </p:txBody>
      </p:sp>
    </p:spTree>
    <p:extLst>
      <p:ext uri="{BB962C8B-B14F-4D97-AF65-F5344CB8AC3E}">
        <p14:creationId xmlns:p14="http://schemas.microsoft.com/office/powerpoint/2010/main" val="3145306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80" y="395344"/>
            <a:ext cx="10396882" cy="1151965"/>
          </a:xfrm>
        </p:spPr>
        <p:txBody>
          <a:bodyPr>
            <a:normAutofit/>
          </a:bodyPr>
          <a:lstStyle/>
          <a:p>
            <a:r>
              <a:rPr lang="zh-CN" altLang="en-US" sz="2800" dirty="0"/>
              <a:t>核心</a:t>
            </a:r>
            <a:r>
              <a:rPr lang="zh-CN" altLang="zh-CN" sz="2800" dirty="0" smtClean="0"/>
              <a:t>功能</a:t>
            </a:r>
            <a:r>
              <a:rPr lang="zh-CN" altLang="en-US" sz="2800" dirty="0" smtClean="0"/>
              <a:t>用例图</a:t>
            </a:r>
            <a:endParaRPr lang="zh-CN" altLang="en-US" sz="2800" dirty="0"/>
          </a:p>
        </p:txBody>
      </p:sp>
      <p:pic>
        <p:nvPicPr>
          <p:cNvPr id="7" name="内容占位符 6"/>
          <p:cNvPicPr>
            <a:picLocks noGrp="1" noChangeAspect="1"/>
          </p:cNvPicPr>
          <p:nvPr>
            <p:ph sz="quarter" idx="13"/>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27284" y="100376"/>
            <a:ext cx="4653216" cy="5405689"/>
          </a:xfrm>
        </p:spPr>
      </p:pic>
    </p:spTree>
    <p:extLst>
      <p:ext uri="{BB962C8B-B14F-4D97-AF65-F5344CB8AC3E}">
        <p14:creationId xmlns:p14="http://schemas.microsoft.com/office/powerpoint/2010/main" val="2811370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495" y="373828"/>
            <a:ext cx="10396882" cy="1151965"/>
          </a:xfrm>
        </p:spPr>
        <p:txBody>
          <a:bodyPr>
            <a:normAutofit/>
          </a:bodyPr>
          <a:lstStyle/>
          <a:p>
            <a:r>
              <a:rPr lang="zh-CN" altLang="en-US" sz="2800" dirty="0"/>
              <a:t>核心</a:t>
            </a:r>
            <a:r>
              <a:rPr lang="zh-CN" altLang="zh-CN" sz="2800" dirty="0" smtClean="0"/>
              <a:t>功能</a:t>
            </a:r>
            <a:r>
              <a:rPr lang="zh-CN" altLang="en-US" sz="2800" dirty="0" smtClean="0"/>
              <a:t>类图</a:t>
            </a:r>
            <a:endParaRPr lang="zh-CN" altLang="en-US" sz="2800" dirty="0"/>
          </a:p>
        </p:txBody>
      </p:sp>
      <p:pic>
        <p:nvPicPr>
          <p:cNvPr id="7" name="内容占位符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56649" y="303775"/>
            <a:ext cx="8886899" cy="5300612"/>
          </a:xfrm>
        </p:spPr>
      </p:pic>
    </p:spTree>
    <p:extLst>
      <p:ext uri="{BB962C8B-B14F-4D97-AF65-F5344CB8AC3E}">
        <p14:creationId xmlns:p14="http://schemas.microsoft.com/office/powerpoint/2010/main" val="1065760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396882" cy="1151965"/>
          </a:xfrm>
        </p:spPr>
        <p:txBody>
          <a:bodyPr>
            <a:normAutofit/>
          </a:bodyPr>
          <a:lstStyle/>
          <a:p>
            <a:r>
              <a:rPr lang="zh-CN" altLang="en-US" sz="2800" dirty="0" smtClean="0"/>
              <a:t>首句提示</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2175" y="1009147"/>
                <a:ext cx="11691387" cy="4606345"/>
              </a:xfrm>
            </p:spPr>
            <p:txBody>
              <a:bodyPr>
                <a:normAutofit/>
              </a:bodyPr>
              <a:lstStyle/>
              <a:p>
                <a:r>
                  <a:rPr lang="zh-CN" altLang="zh-CN" dirty="0"/>
                  <a:t>点击首句提示将会根据已选择的心情和以写文章内容获取首句</a:t>
                </a:r>
                <a:r>
                  <a:rPr lang="zh-CN" altLang="zh-CN" dirty="0" smtClean="0"/>
                  <a:t>提示。</a:t>
                </a:r>
                <a:r>
                  <a:rPr lang="zh-CN" altLang="zh-CN" dirty="0"/>
                  <a:t>具体算法为：由</a:t>
                </a:r>
                <a:r>
                  <a:rPr lang="en-US" altLang="zh-CN" dirty="0"/>
                  <a:t>Stanford </a:t>
                </a:r>
                <a:r>
                  <a:rPr lang="en-US" altLang="zh-CN" dirty="0" err="1"/>
                  <a:t>CoreNLP</a:t>
                </a:r>
                <a:r>
                  <a:rPr lang="zh-CN" altLang="zh-CN" dirty="0"/>
                  <a:t>工具取文章内容中情感有效的句子得到句情感，计算总字数（情感有效句子），总字数大于</a:t>
                </a:r>
                <a:r>
                  <a:rPr lang="en-US" altLang="zh-CN" dirty="0"/>
                  <a:t>10</a:t>
                </a:r>
                <a:r>
                  <a:rPr lang="zh-CN" altLang="zh-CN" dirty="0"/>
                  <a:t>时，</a:t>
                </a:r>
              </a:p>
              <a:p>
                <a14:m>
                  <m:oMath xmlns:m="http://schemas.openxmlformats.org/officeDocument/2006/math">
                    <m:r>
                      <a:rPr lang="zh-CN" altLang="zh-CN">
                        <a:latin typeface="Cambria Math" panose="02040503050406030204" pitchFamily="18" charset="0"/>
                      </a:rPr>
                      <m:t>平均情感</m:t>
                    </m:r>
                    <m:r>
                      <a:rPr lang="en-US" altLang="zh-CN">
                        <a:latin typeface="Cambria Math" panose="02040503050406030204" pitchFamily="18" charset="0"/>
                      </a:rPr>
                      <m:t>=</m:t>
                    </m:r>
                    <m:r>
                      <a:rPr lang="zh-CN" altLang="zh-CN">
                        <a:latin typeface="Cambria Math" panose="02040503050406030204" pitchFamily="18" charset="0"/>
                      </a:rPr>
                      <m:t>∑</m:t>
                    </m:r>
                    <m:r>
                      <a:rPr lang="zh-CN" altLang="zh-CN">
                        <a:latin typeface="Cambria Math" panose="02040503050406030204" pitchFamily="18" charset="0"/>
                      </a:rPr>
                      <m:t>（句情感</m:t>
                    </m:r>
                    <m:r>
                      <m:rPr>
                        <m:sty m:val="p"/>
                      </m:rPr>
                      <a:rPr lang="en-US" altLang="zh-CN">
                        <a:latin typeface="Cambria Math" panose="02040503050406030204" pitchFamily="18" charset="0"/>
                      </a:rPr>
                      <m:t>x</m:t>
                    </m:r>
                    <m:r>
                      <a:rPr lang="zh-CN" altLang="zh-CN">
                        <a:latin typeface="Cambria Math" panose="02040503050406030204" pitchFamily="18" charset="0"/>
                      </a:rPr>
                      <m:t>句子字数）</m:t>
                    </m:r>
                    <m:r>
                      <a:rPr lang="en-US" altLang="zh-CN">
                        <a:latin typeface="Cambria Math" panose="02040503050406030204" pitchFamily="18" charset="0"/>
                      </a:rPr>
                      <m:t>/</m:t>
                    </m:r>
                    <m:r>
                      <a:rPr lang="zh-CN" altLang="zh-CN">
                        <a:latin typeface="Cambria Math" panose="02040503050406030204" pitchFamily="18" charset="0"/>
                      </a:rPr>
                      <m:t>总字数</m:t>
                    </m:r>
                  </m:oMath>
                </a14:m>
                <a:endParaRPr lang="zh-CN" altLang="zh-CN" dirty="0"/>
              </a:p>
              <a:p>
                <a:r>
                  <a:rPr lang="zh-CN" altLang="zh-CN" dirty="0"/>
                  <a:t>否则，</a:t>
                </a:r>
              </a:p>
              <a:p>
                <a14:m>
                  <m:oMath xmlns:m="http://schemas.openxmlformats.org/officeDocument/2006/math">
                    <m:r>
                      <a:rPr lang="zh-CN" altLang="zh-CN">
                        <a:latin typeface="Cambria Math" panose="02040503050406030204" pitchFamily="18" charset="0"/>
                      </a:rPr>
                      <m:t>平均情感</m:t>
                    </m:r>
                    <m:r>
                      <a:rPr lang="en-US" altLang="zh-CN">
                        <a:latin typeface="Cambria Math" panose="02040503050406030204" pitchFamily="18" charset="0"/>
                      </a:rPr>
                      <m:t>=</m:t>
                    </m:r>
                    <m:r>
                      <a:rPr lang="zh-CN" altLang="zh-CN">
                        <a:latin typeface="Cambria Math" panose="02040503050406030204" pitchFamily="18" charset="0"/>
                      </a:rPr>
                      <m:t>已选择心情</m:t>
                    </m:r>
                  </m:oMath>
                </a14:m>
                <a:endParaRPr lang="zh-CN" altLang="zh-CN" dirty="0"/>
              </a:p>
              <a:p>
                <a:r>
                  <a:rPr lang="zh-CN" altLang="en-US" dirty="0"/>
                  <a:t>取数据库中首句</a:t>
                </a:r>
                <a:r>
                  <a:rPr lang="en-US" altLang="zh-CN" dirty="0"/>
                  <a:t>sentiment-</a:t>
                </a:r>
                <a:r>
                  <a:rPr lang="zh-CN" altLang="en-US" dirty="0"/>
                  <a:t>平均情感绝对值最小的两个首句数据，再取其外</a:t>
                </a:r>
                <a:r>
                  <a:rPr lang="en-US" altLang="zh-CN" dirty="0"/>
                  <a:t>3</a:t>
                </a:r>
                <a:r>
                  <a:rPr lang="zh-CN" altLang="en-US" dirty="0"/>
                  <a:t>个随机首句数据合计</a:t>
                </a:r>
                <a:r>
                  <a:rPr lang="en-US" altLang="zh-CN" dirty="0"/>
                  <a:t>5</a:t>
                </a:r>
                <a:r>
                  <a:rPr lang="zh-CN" altLang="en-US" dirty="0"/>
                  <a:t>条数据随机排序构成首句提示。</a:t>
                </a: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2175" y="1009147"/>
                <a:ext cx="11691387" cy="4606345"/>
              </a:xfrm>
              <a:blipFill rotWithShape="0">
                <a:blip r:embed="rId2"/>
                <a:stretch>
                  <a:fillRect l="-1199" r="-5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051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0" y="871370"/>
                <a:ext cx="11682805" cy="4733364"/>
              </a:xfrm>
            </p:spPr>
            <p:txBody>
              <a:bodyPr>
                <a:normAutofit/>
              </a:bodyPr>
              <a:lstStyle/>
              <a:p>
                <a:r>
                  <a:rPr lang="zh-CN" altLang="en-US" dirty="0" smtClean="0"/>
                  <a:t>免费提醒在字数小于</a:t>
                </a:r>
                <a:r>
                  <a:rPr lang="en-US" altLang="zh-CN" dirty="0" smtClean="0"/>
                  <a:t>10</a:t>
                </a:r>
                <a:r>
                  <a:rPr lang="zh-CN" altLang="en-US" dirty="0" smtClean="0"/>
                  <a:t>时给出</a:t>
                </a:r>
                <a:r>
                  <a:rPr lang="en-US" altLang="zh-CN" dirty="0" smtClean="0"/>
                  <a:t>5</a:t>
                </a:r>
                <a:r>
                  <a:rPr lang="zh-CN" altLang="en-US" dirty="0" smtClean="0"/>
                  <a:t>条随机提示，否则与首句提示算法相同。</a:t>
                </a:r>
                <a:endParaRPr lang="en-US" altLang="zh-CN" dirty="0" smtClean="0"/>
              </a:p>
              <a:p>
                <a:r>
                  <a:rPr lang="en-US" altLang="zh-CN" dirty="0" smtClean="0"/>
                  <a:t>Stanford </a:t>
                </a:r>
                <a:r>
                  <a:rPr lang="en-US" altLang="zh-CN" dirty="0" err="1"/>
                  <a:t>CoreNLP</a:t>
                </a:r>
                <a:r>
                  <a:rPr lang="zh-CN" altLang="zh-CN" dirty="0"/>
                  <a:t>工具的情感分析使用一种基于深度学习的树的组合模型（</a:t>
                </a:r>
                <a:r>
                  <a:rPr lang="en-US" altLang="zh-CN" dirty="0" err="1"/>
                  <a:t>Socher</a:t>
                </a:r>
                <a:r>
                  <a:rPr lang="en-US" altLang="zh-CN" dirty="0"/>
                  <a:t> et al.</a:t>
                </a:r>
                <a:r>
                  <a:rPr lang="zh-CN" altLang="zh-CN" dirty="0"/>
                  <a:t>，</a:t>
                </a:r>
                <a:r>
                  <a:rPr lang="en-US" altLang="zh-CN" dirty="0"/>
                  <a:t>2013</a:t>
                </a:r>
                <a:r>
                  <a:rPr lang="zh-CN" altLang="zh-CN" dirty="0"/>
                  <a:t>）。每个</a:t>
                </a:r>
                <a:r>
                  <a:rPr lang="zh-CN" altLang="zh-CN" dirty="0" smtClean="0"/>
                  <a:t>句子都</a:t>
                </a:r>
                <a:r>
                  <a:rPr lang="zh-CN" altLang="en-US" dirty="0" smtClean="0"/>
                  <a:t>会</a:t>
                </a:r>
                <a:r>
                  <a:rPr lang="zh-CN" altLang="zh-CN" dirty="0" smtClean="0"/>
                  <a:t>被</a:t>
                </a:r>
                <a:r>
                  <a:rPr lang="zh-CN" altLang="zh-CN" dirty="0"/>
                  <a:t>赋予情感评分</a:t>
                </a:r>
                <a:r>
                  <a:rPr lang="zh-CN" altLang="zh-CN" dirty="0" smtClean="0"/>
                  <a:t>。分析</a:t>
                </a:r>
                <a:r>
                  <a:rPr lang="zh-CN" altLang="zh-CN" dirty="0"/>
                  <a:t>结果从</a:t>
                </a:r>
                <a:r>
                  <a:rPr lang="en-US" altLang="zh-CN" dirty="0"/>
                  <a:t>0-4</a:t>
                </a:r>
                <a:r>
                  <a:rPr lang="zh-CN" altLang="zh-CN" dirty="0"/>
                  <a:t>分别对应</a:t>
                </a:r>
                <a:r>
                  <a:rPr lang="en-US" altLang="zh-CN" dirty="0"/>
                  <a:t>Very positive</a:t>
                </a:r>
                <a:r>
                  <a:rPr lang="zh-CN" altLang="zh-CN" dirty="0"/>
                  <a:t>，</a:t>
                </a:r>
                <a:r>
                  <a:rPr lang="en-US" altLang="zh-CN" dirty="0"/>
                  <a:t>Positive</a:t>
                </a:r>
                <a:r>
                  <a:rPr lang="zh-CN" altLang="zh-CN" dirty="0"/>
                  <a:t>，</a:t>
                </a:r>
                <a:r>
                  <a:rPr lang="en-US" altLang="zh-CN" dirty="0"/>
                  <a:t>Neutral</a:t>
                </a:r>
                <a:r>
                  <a:rPr lang="zh-CN" altLang="zh-CN" dirty="0"/>
                  <a:t>，</a:t>
                </a:r>
                <a:r>
                  <a:rPr lang="en-US" altLang="zh-CN" dirty="0" err="1"/>
                  <a:t>Negative,Very</a:t>
                </a:r>
                <a:r>
                  <a:rPr lang="en-US" altLang="zh-CN" dirty="0"/>
                  <a:t> negative</a:t>
                </a:r>
                <a:r>
                  <a:rPr lang="zh-CN" altLang="zh-CN" dirty="0"/>
                  <a:t>。</a:t>
                </a:r>
              </a:p>
              <a:p>
                <a:r>
                  <a:rPr lang="zh-CN" altLang="zh-CN" dirty="0"/>
                  <a:t>关于首句提示和免费提示数据中的</a:t>
                </a:r>
                <a:r>
                  <a:rPr lang="en-US" altLang="zh-CN" dirty="0"/>
                  <a:t>sentiment</a:t>
                </a:r>
                <a:r>
                  <a:rPr lang="zh-CN" altLang="zh-CN" dirty="0"/>
                  <a:t>，</a:t>
                </a:r>
              </a:p>
              <a:p>
                <a14:m>
                  <m:oMath xmlns:m="http://schemas.openxmlformats.org/officeDocument/2006/math">
                    <m:r>
                      <m:rPr>
                        <m:sty m:val="p"/>
                      </m:rPr>
                      <a:rPr lang="en-US" altLang="zh-CN">
                        <a:latin typeface="Cambria Math" panose="02040503050406030204" pitchFamily="18" charset="0"/>
                      </a:rPr>
                      <m:t>sentiment</m:t>
                    </m:r>
                    <m:r>
                      <a:rPr lang="en-US" altLang="zh-CN">
                        <a:latin typeface="Cambria Math" panose="02040503050406030204" pitchFamily="18" charset="0"/>
                      </a:rPr>
                      <m:t>=</m:t>
                    </m:r>
                    <m:r>
                      <m:rPr>
                        <m:sty m:val="p"/>
                      </m:rPr>
                      <a:rPr lang="en-US" altLang="zh-CN">
                        <a:latin typeface="Cambria Math" panose="02040503050406030204" pitchFamily="18" charset="0"/>
                      </a:rPr>
                      <m:t>ATAN</m:t>
                    </m:r>
                    <m:r>
                      <a:rPr lang="en-US" altLang="zh-CN">
                        <a:latin typeface="Cambria Math" panose="02040503050406030204" pitchFamily="18" charset="0"/>
                      </a:rPr>
                      <m:t> (</m:t>
                    </m:r>
                    <m:r>
                      <m:rPr>
                        <m:sty m:val="p"/>
                      </m:rPr>
                      <a:rPr lang="en-US" altLang="zh-CN">
                        <a:latin typeface="Cambria Math" panose="02040503050406030204" pitchFamily="18" charset="0"/>
                      </a:rPr>
                      <m:t>usep</m:t>
                    </m:r>
                    <m:r>
                      <a:rPr lang="en-US" altLang="zh-CN">
                        <a:latin typeface="Cambria Math" panose="02040503050406030204" pitchFamily="18" charset="0"/>
                      </a:rPr>
                      <m:t>/100)/</m:t>
                    </m:r>
                    <m:r>
                      <a:rPr lang="en-US" altLang="zh-CN" b="0" i="1" smtClean="0">
                        <a:latin typeface="Cambria Math" panose="02040503050406030204" pitchFamily="18" charset="0"/>
                      </a:rPr>
                      <m:t>𝜋</m:t>
                    </m:r>
                    <m:r>
                      <a:rPr lang="en-US" altLang="zh-CN" i="1">
                        <a:latin typeface="Cambria Math" panose="02040503050406030204" pitchFamily="18" charset="0"/>
                      </a:rPr>
                      <m:t>∗</m:t>
                    </m:r>
                    <m:r>
                      <a:rPr lang="en-US" altLang="zh-CN" b="0" i="0" smtClean="0">
                        <a:latin typeface="Cambria Math" panose="02040503050406030204" pitchFamily="18" charset="0"/>
                      </a:rPr>
                      <m:t>4</m:t>
                    </m:r>
                    <m:r>
                      <a:rPr lang="en-US" altLang="zh-CN" i="1">
                        <a:latin typeface="Cambria Math" panose="02040503050406030204" pitchFamily="18" charset="0"/>
                      </a:rPr>
                      <m:t>−</m:t>
                    </m:r>
                    <m:r>
                      <a:rPr lang="en-US" altLang="zh-CN">
                        <a:latin typeface="Cambria Math" panose="02040503050406030204" pitchFamily="18" charset="0"/>
                      </a:rPr>
                      <m:t> </m:t>
                    </m:r>
                    <m:r>
                      <m:rPr>
                        <m:sty m:val="p"/>
                      </m:rPr>
                      <a:rPr lang="en-US" altLang="zh-CN">
                        <a:latin typeface="Cambria Math" panose="02040503050406030204" pitchFamily="18" charset="0"/>
                      </a:rPr>
                      <m:t>ATAN</m:t>
                    </m:r>
                    <m:r>
                      <a:rPr lang="en-US" altLang="zh-CN">
                        <a:latin typeface="Cambria Math" panose="02040503050406030204" pitchFamily="18" charset="0"/>
                      </a:rPr>
                      <m:t> (</m:t>
                    </m:r>
                    <m:r>
                      <m:rPr>
                        <m:sty m:val="p"/>
                      </m:rPr>
                      <a:rPr lang="en-US" altLang="zh-CN">
                        <a:latin typeface="Cambria Math" panose="02040503050406030204" pitchFamily="18" charset="0"/>
                      </a:rPr>
                      <m:t>usen</m:t>
                    </m:r>
                    <m:r>
                      <a:rPr lang="en-US" altLang="zh-CN">
                        <a:latin typeface="Cambria Math" panose="02040503050406030204" pitchFamily="18" charset="0"/>
                      </a:rPr>
                      <m:t>/100)/</m:t>
                    </m:r>
                    <m:r>
                      <a:rPr lang="en-US" altLang="zh-CN" i="1">
                        <a:latin typeface="Cambria Math" panose="02040503050406030204" pitchFamily="18" charset="0"/>
                      </a:rPr>
                      <m:t>𝜋</m:t>
                    </m:r>
                    <m:r>
                      <a:rPr lang="en-US" altLang="zh-CN" i="1">
                        <a:latin typeface="Cambria Math" panose="02040503050406030204" pitchFamily="18" charset="0"/>
                      </a:rPr>
                      <m:t>∗</m:t>
                    </m:r>
                    <m:r>
                      <a:rPr lang="en-US" altLang="zh-CN">
                        <a:latin typeface="Cambria Math" panose="02040503050406030204" pitchFamily="18" charset="0"/>
                      </a:rPr>
                      <m:t>4</m:t>
                    </m:r>
                  </m:oMath>
                </a14:m>
                <a:endParaRPr lang="en-US" altLang="zh-CN" dirty="0" smtClean="0"/>
              </a:p>
              <a:p>
                <a:r>
                  <a:rPr lang="zh-CN" altLang="zh-CN" dirty="0"/>
                  <a:t>对于数据的每次使用，心情为好时</a:t>
                </a:r>
                <a:r>
                  <a:rPr lang="en-US" altLang="zh-CN" dirty="0"/>
                  <a:t>usep+1</a:t>
                </a:r>
                <a:r>
                  <a:rPr lang="zh-CN" altLang="zh-CN" dirty="0"/>
                  <a:t>，心情为差时</a:t>
                </a:r>
                <a:r>
                  <a:rPr lang="en-US" altLang="zh-CN" dirty="0"/>
                  <a:t>usen+1</a:t>
                </a:r>
                <a:r>
                  <a:rPr lang="zh-CN" altLang="zh-CN" dirty="0"/>
                  <a:t>，心情为一般时</a:t>
                </a:r>
                <a:r>
                  <a:rPr lang="en-US" altLang="zh-CN" dirty="0" err="1"/>
                  <a:t>usep</a:t>
                </a:r>
                <a:r>
                  <a:rPr lang="zh-CN" altLang="zh-CN" dirty="0"/>
                  <a:t>和</a:t>
                </a:r>
                <a:r>
                  <a:rPr lang="en-US" altLang="zh-CN" dirty="0" err="1"/>
                  <a:t>usen</a:t>
                </a:r>
                <a:r>
                  <a:rPr lang="zh-CN" altLang="zh-CN" dirty="0"/>
                  <a:t>各</a:t>
                </a:r>
                <a:r>
                  <a:rPr lang="en-US" altLang="zh-CN" dirty="0"/>
                  <a:t>+1</a:t>
                </a:r>
                <a:r>
                  <a:rPr lang="zh-CN" altLang="zh-CN" dirty="0"/>
                  <a:t>。这样提示数据的</a:t>
                </a:r>
                <a:r>
                  <a:rPr lang="en-US" altLang="zh-CN" dirty="0"/>
                  <a:t>sentiment</a:t>
                </a:r>
                <a:r>
                  <a:rPr lang="zh-CN" altLang="zh-CN" dirty="0"/>
                  <a:t>值受正负情感下使用次数影响在区间（</a:t>
                </a:r>
                <a:r>
                  <a:rPr lang="en-US" altLang="zh-CN" dirty="0" smtClean="0"/>
                  <a:t>-2,2</a:t>
                </a:r>
                <a:r>
                  <a:rPr lang="zh-CN" altLang="zh-CN" dirty="0" smtClean="0"/>
                  <a:t>）</a:t>
                </a:r>
                <a:r>
                  <a:rPr lang="zh-CN" altLang="zh-CN" dirty="0"/>
                  <a:t>内浮动。</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0" y="871370"/>
                <a:ext cx="11682805" cy="4733364"/>
              </a:xfrm>
              <a:blipFill>
                <a:blip r:embed="rId2"/>
                <a:stretch>
                  <a:fillRect l="-1200"/>
                </a:stretch>
              </a:blipFill>
            </p:spPr>
            <p:txBody>
              <a:bodyPr/>
              <a:lstStyle/>
              <a:p>
                <a:r>
                  <a:rPr lang="zh-CN" altLang="en-US">
                    <a:noFill/>
                  </a:rPr>
                  <a:t> </a:t>
                </a:r>
              </a:p>
            </p:txBody>
          </p:sp>
        </mc:Fallback>
      </mc:AlternateContent>
      <p:sp>
        <p:nvSpPr>
          <p:cNvPr id="4" name="标题 1"/>
          <p:cNvSpPr txBox="1">
            <a:spLocks/>
          </p:cNvSpPr>
          <p:nvPr/>
        </p:nvSpPr>
        <p:spPr>
          <a:xfrm>
            <a:off x="0" y="0"/>
            <a:ext cx="10396882" cy="1151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zh-CN" altLang="en-US" sz="2800" dirty="0" smtClean="0"/>
              <a:t>免费提示</a:t>
            </a:r>
            <a:endParaRPr lang="zh-CN" altLang="en-US" sz="2800" dirty="0"/>
          </a:p>
        </p:txBody>
      </p:sp>
    </p:spTree>
    <p:extLst>
      <p:ext uri="{BB962C8B-B14F-4D97-AF65-F5344CB8AC3E}">
        <p14:creationId xmlns:p14="http://schemas.microsoft.com/office/powerpoint/2010/main" val="290826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396882" cy="1151965"/>
          </a:xfrm>
        </p:spPr>
        <p:txBody>
          <a:bodyPr>
            <a:normAutofit/>
          </a:bodyPr>
          <a:lstStyle/>
          <a:p>
            <a:r>
              <a:rPr lang="en-US" altLang="zh-CN" sz="2800" dirty="0" smtClean="0"/>
              <a:t>VIP</a:t>
            </a:r>
            <a:r>
              <a:rPr lang="zh-CN" altLang="en-US" sz="2800" dirty="0" smtClean="0"/>
              <a:t>提示</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0" y="914400"/>
                <a:ext cx="11682805" cy="4679576"/>
              </a:xfrm>
            </p:spPr>
            <p:txBody>
              <a:bodyPr/>
              <a:lstStyle/>
              <a:p>
                <a:r>
                  <a:rPr lang="zh-CN" altLang="zh-CN" dirty="0"/>
                  <a:t>点击</a:t>
                </a:r>
                <a:r>
                  <a:rPr lang="en-US" altLang="zh-CN" dirty="0"/>
                  <a:t>VIP</a:t>
                </a:r>
                <a:r>
                  <a:rPr lang="zh-CN" altLang="zh-CN" dirty="0"/>
                  <a:t>提示将会根据当前文章内容提取关键词，并根据预训练的</a:t>
                </a:r>
                <a:r>
                  <a:rPr lang="en-US" altLang="zh-CN" dirty="0" err="1"/>
                  <a:t>GloVe</a:t>
                </a:r>
                <a:r>
                  <a:rPr lang="zh-CN" altLang="zh-CN" dirty="0"/>
                  <a:t>词</a:t>
                </a:r>
                <a:r>
                  <a:rPr lang="zh-CN" altLang="zh-CN" dirty="0" smtClean="0"/>
                  <a:t>向量</a:t>
                </a:r>
                <a:r>
                  <a:rPr lang="zh-CN" altLang="en-US" dirty="0" smtClean="0"/>
                  <a:t>（</a:t>
                </a:r>
                <a:r>
                  <a:rPr lang="en-US" altLang="zh-CN" dirty="0" smtClean="0"/>
                  <a:t>50</a:t>
                </a:r>
                <a:r>
                  <a:rPr lang="zh-CN" altLang="en-US" dirty="0" smtClean="0"/>
                  <a:t>维）</a:t>
                </a:r>
                <a:r>
                  <a:rPr lang="zh-CN" altLang="zh-CN" dirty="0" smtClean="0"/>
                  <a:t>模型</a:t>
                </a:r>
                <a:r>
                  <a:rPr lang="zh-CN" altLang="zh-CN" dirty="0"/>
                  <a:t>得到相关词汇并给出</a:t>
                </a:r>
                <a:r>
                  <a:rPr lang="zh-CN" altLang="zh-CN" dirty="0" smtClean="0"/>
                  <a:t>提示。</a:t>
                </a:r>
                <a:r>
                  <a:rPr lang="zh-CN" altLang="en-US" dirty="0"/>
                  <a:t>例如</a:t>
                </a:r>
                <a:r>
                  <a:rPr lang="zh-CN" altLang="zh-CN" dirty="0" smtClean="0"/>
                  <a:t>我</a:t>
                </a:r>
                <a:r>
                  <a:rPr lang="zh-CN" altLang="zh-CN" dirty="0"/>
                  <a:t>写了很多</a:t>
                </a:r>
                <a:r>
                  <a:rPr lang="en-US" altLang="zh-CN" dirty="0"/>
                  <a:t>“bad”</a:t>
                </a:r>
                <a:r>
                  <a:rPr lang="zh-CN" altLang="zh-CN" dirty="0" smtClean="0"/>
                  <a:t>，可以</a:t>
                </a:r>
                <a:r>
                  <a:rPr lang="zh-CN" altLang="zh-CN" dirty="0"/>
                  <a:t>看到提示了</a:t>
                </a:r>
                <a:r>
                  <a:rPr lang="en-US" altLang="zh-CN" dirty="0"/>
                  <a:t>“worse”</a:t>
                </a:r>
                <a:r>
                  <a:rPr lang="zh-CN" altLang="zh-CN" dirty="0"/>
                  <a:t>、</a:t>
                </a:r>
                <a:r>
                  <a:rPr lang="en-US" altLang="zh-CN" dirty="0"/>
                  <a:t>“unfortunately”</a:t>
                </a:r>
                <a:r>
                  <a:rPr lang="zh-CN" altLang="zh-CN" dirty="0"/>
                  <a:t>等词。</a:t>
                </a:r>
              </a:p>
              <a:p>
                <a:r>
                  <a:rPr lang="zh-CN" altLang="zh-CN" dirty="0"/>
                  <a:t>关键词提取基于一个简单的算法：先使用一个英文停用词表</a:t>
                </a:r>
                <a:r>
                  <a:rPr lang="en-US" altLang="zh-CN" dirty="0" err="1"/>
                  <a:t>stoplist</a:t>
                </a:r>
                <a:r>
                  <a:rPr lang="zh-CN" altLang="zh-CN" dirty="0"/>
                  <a:t>筛去无意义单词（例如“</a:t>
                </a:r>
                <a:r>
                  <a:rPr lang="en-US" altLang="zh-CN" dirty="0"/>
                  <a:t>yes</a:t>
                </a:r>
                <a:r>
                  <a:rPr lang="zh-CN" altLang="zh-CN" dirty="0"/>
                  <a:t>”）再使用</a:t>
                </a:r>
                <a:r>
                  <a:rPr lang="en-US" altLang="zh-CN" dirty="0"/>
                  <a:t>Stanford </a:t>
                </a:r>
                <a:r>
                  <a:rPr lang="en-US" altLang="zh-CN" dirty="0" err="1"/>
                  <a:t>CoreNLP</a:t>
                </a:r>
                <a:r>
                  <a:rPr lang="zh-CN" altLang="zh-CN" dirty="0"/>
                  <a:t>工具提取单词词根和词性，只判断名词、动词、形容词的词根，取出现次数最多的三个词根。相关词汇则是根据两个单词词向量的余弦值大小确定的</a:t>
                </a:r>
                <a:r>
                  <a:rPr lang="zh-CN" altLang="zh-CN" dirty="0" smtClean="0"/>
                  <a:t>，</a:t>
                </a:r>
                <a:r>
                  <a:rPr lang="zh-CN" altLang="zh-CN" dirty="0"/>
                  <a:t>对关键词和模型中其他单词求余弦，取与第一关键词的余弦值最大的三个单词和与第二、第三关键词的余弦值最大的单词以及三个关键词本身共八个单词组成</a:t>
                </a:r>
                <a:r>
                  <a:rPr lang="en-US" altLang="zh-CN" dirty="0"/>
                  <a:t>VIP</a:t>
                </a:r>
                <a:r>
                  <a:rPr lang="zh-CN" altLang="zh-CN" dirty="0"/>
                  <a:t>提示列表</a:t>
                </a:r>
                <a:r>
                  <a:rPr lang="zh-CN" altLang="zh-CN" dirty="0" smtClean="0"/>
                  <a:t>。</a:t>
                </a:r>
                <a:endParaRPr lang="en-US" altLang="zh-CN" dirty="0" smtClean="0"/>
              </a:p>
              <a:p>
                <a:r>
                  <a:rPr lang="zh-CN" altLang="zh-CN" dirty="0"/>
                  <a:t>多维向量的余弦计算公式为，</a:t>
                </a:r>
                <a14:m>
                  <m:oMath xmlns:m="http://schemas.openxmlformats.org/officeDocument/2006/math">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𝜃</m:t>
                        </m:r>
                      </m:e>
                    </m:func>
                    <m:r>
                      <a:rPr lang="en-US" altLang="zh-CN">
                        <a:latin typeface="Cambria Math" panose="02040503050406030204" pitchFamily="18" charset="0"/>
                      </a:rPr>
                      <m:t>=</m:t>
                    </m:r>
                    <m:f>
                      <m:fPr>
                        <m:ctrlPr>
                          <a:rPr lang="zh-CN" altLang="zh-CN" i="1">
                            <a:latin typeface="Cambria Math" panose="02040503050406030204" pitchFamily="18" charset="0"/>
                          </a:rPr>
                        </m:ctrlPr>
                      </m:fPr>
                      <m:num>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1</m:t>
                            </m:r>
                          </m:sub>
                          <m:sup>
                            <m:r>
                              <a:rPr lang="en-US" altLang="zh-CN" i="1">
                                <a:latin typeface="Cambria Math" panose="02040503050406030204" pitchFamily="18" charset="0"/>
                              </a:rPr>
                              <m:t>𝑛</m:t>
                            </m:r>
                          </m:sup>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e>
                            </m:d>
                          </m:e>
                        </m:nary>
                      </m:num>
                      <m:den>
                        <m:rad>
                          <m:radPr>
                            <m:degHide m:val="on"/>
                            <m:ctrlPr>
                              <a:rPr lang="zh-CN" altLang="zh-CN" i="1">
                                <a:latin typeface="Cambria Math" panose="02040503050406030204" pitchFamily="18" charset="0"/>
                              </a:rPr>
                            </m:ctrlPr>
                          </m:radPr>
                          <m:deg/>
                          <m:e>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e>
                                  <m:sup>
                                    <m:r>
                                      <a:rPr lang="en-US" altLang="zh-CN" i="1">
                                        <a:latin typeface="Cambria Math" panose="02040503050406030204" pitchFamily="18" charset="0"/>
                                      </a:rPr>
                                      <m:t>2</m:t>
                                    </m:r>
                                  </m:sup>
                                </m:sSup>
                              </m:e>
                            </m:nary>
                          </m:e>
                        </m:rad>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e>
                                  <m:sup>
                                    <m:r>
                                      <a:rPr lang="en-US" altLang="zh-CN" i="1">
                                        <a:latin typeface="Cambria Math" panose="02040503050406030204" pitchFamily="18" charset="0"/>
                                      </a:rPr>
                                      <m:t>2</m:t>
                                    </m:r>
                                  </m:sup>
                                </m:sSup>
                              </m:e>
                            </m:nary>
                          </m:e>
                        </m:rad>
                      </m:den>
                    </m:f>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0" y="914400"/>
                <a:ext cx="11682805" cy="4679576"/>
              </a:xfrm>
              <a:blipFill>
                <a:blip r:embed="rId2"/>
                <a:stretch>
                  <a:fillRect l="-1200" r="-1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7250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内容占位符 4"/>
          <p:cNvPicPr>
            <a:picLocks noGrp="1" noChangeAspect="1"/>
          </p:cNvPicPr>
          <p:nvPr>
            <p:ph sz="quarter" idx="13"/>
          </p:nvPr>
        </p:nvPicPr>
        <p:blipFill>
          <a:blip r:embed="rId2"/>
          <a:stretch>
            <a:fillRect/>
          </a:stretch>
        </p:blipFill>
        <p:spPr>
          <a:xfrm>
            <a:off x="685801" y="379798"/>
            <a:ext cx="8639621" cy="5145932"/>
          </a:xfrm>
          <a:prstGeom prst="rect">
            <a:avLst/>
          </a:prstGeom>
        </p:spPr>
      </p:pic>
    </p:spTree>
    <p:extLst>
      <p:ext uri="{BB962C8B-B14F-4D97-AF65-F5344CB8AC3E}">
        <p14:creationId xmlns:p14="http://schemas.microsoft.com/office/powerpoint/2010/main" val="3908271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726973"/>
            <a:ext cx="10396882" cy="1151965"/>
          </a:xfrm>
        </p:spPr>
        <p:txBody>
          <a:bodyPr>
            <a:normAutofit/>
          </a:bodyPr>
          <a:lstStyle/>
          <a:p>
            <a:r>
              <a:rPr lang="zh-CN" altLang="en-US" sz="3200" dirty="0"/>
              <a:t>核心</a:t>
            </a:r>
            <a:r>
              <a:rPr lang="zh-CN" altLang="en-US" sz="3200" dirty="0" smtClean="0"/>
              <a:t>功能的</a:t>
            </a:r>
            <a:r>
              <a:rPr lang="en-US" altLang="zh-CN" sz="3200" dirty="0" smtClean="0"/>
              <a:t>Android</a:t>
            </a:r>
            <a:r>
              <a:rPr lang="zh-CN" altLang="en-US" sz="3200" dirty="0" smtClean="0"/>
              <a:t>实现</a:t>
            </a:r>
            <a:endParaRPr lang="zh-CN" altLang="en-US" sz="3200" dirty="0"/>
          </a:p>
        </p:txBody>
      </p:sp>
      <p:pic>
        <p:nvPicPr>
          <p:cNvPr id="9" name="图片 8" descr="C:\Users\Administrator\AppData\Roaming\Tencent\Users\2585470577\TIM\WinTemp\RichOle\[QR{`3AM@{{PK[Z$I]9AGN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40341"/>
            <a:ext cx="2880000" cy="4320000"/>
          </a:xfrm>
          <a:prstGeom prst="rect">
            <a:avLst/>
          </a:prstGeom>
          <a:noFill/>
          <a:ln>
            <a:noFill/>
          </a:ln>
        </p:spPr>
      </p:pic>
      <p:pic>
        <p:nvPicPr>
          <p:cNvPr id="10" name="图片 9" descr="C:\Users\Administrator\AppData\Roaming\Tencent\Users\2585470577\TIM\WinTemp\RichOle\{SMJ_X1Q5M[GPK63}HBC$1Y.png"/>
          <p:cNvPicPr/>
          <p:nvPr/>
        </p:nvPicPr>
        <p:blipFill rotWithShape="1">
          <a:blip r:embed="rId3" cstate="print">
            <a:extLst>
              <a:ext uri="{28A0092B-C50C-407E-A947-70E740481C1C}">
                <a14:useLocalDpi xmlns:a14="http://schemas.microsoft.com/office/drawing/2010/main" val="0"/>
              </a:ext>
            </a:extLst>
          </a:blip>
          <a:srcRect r="2353"/>
          <a:stretch/>
        </p:blipFill>
        <p:spPr bwMode="auto">
          <a:xfrm>
            <a:off x="2879999" y="40341"/>
            <a:ext cx="2880000" cy="4320000"/>
          </a:xfrm>
          <a:prstGeom prst="rect">
            <a:avLst/>
          </a:prstGeom>
          <a:noFill/>
          <a:ln>
            <a:noFill/>
          </a:ln>
          <a:extLst>
            <a:ext uri="{53640926-AAD7-44D8-BBD7-CCE9431645EC}">
              <a14:shadowObscured xmlns:a14="http://schemas.microsoft.com/office/drawing/2010/main"/>
            </a:ext>
          </a:extLst>
        </p:spPr>
      </p:pic>
      <p:pic>
        <p:nvPicPr>
          <p:cNvPr id="11" name="图片 10" descr="C:\Users\Administrator\AppData\Roaming\Tencent\Users\2585470577\TIM\WinTemp\RichOle\RJFXE$W[Y]HLOYU4}}6X9MY.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9999" y="40341"/>
            <a:ext cx="2880000" cy="4320000"/>
          </a:xfrm>
          <a:prstGeom prst="rect">
            <a:avLst/>
          </a:prstGeom>
          <a:noFill/>
          <a:ln>
            <a:noFill/>
          </a:ln>
        </p:spPr>
      </p:pic>
      <p:pic>
        <p:nvPicPr>
          <p:cNvPr id="13" name="图片 12" descr="C:\Users\Administrator\AppData\Roaming\Tencent\Users\2585470577\TIM\WinTemp\RichOle\GB$SK9V1$65Z2`%X7D81{05.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39999" y="40341"/>
            <a:ext cx="2880000" cy="4320000"/>
          </a:xfrm>
          <a:prstGeom prst="rect">
            <a:avLst/>
          </a:prstGeom>
          <a:noFill/>
          <a:ln>
            <a:noFill/>
          </a:ln>
        </p:spPr>
      </p:pic>
    </p:spTree>
    <p:extLst>
      <p:ext uri="{BB962C8B-B14F-4D97-AF65-F5344CB8AC3E}">
        <p14:creationId xmlns:p14="http://schemas.microsoft.com/office/powerpoint/2010/main" val="12251800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TM04033927[[fn=主要事件]]</Template>
  <TotalTime>256</TotalTime>
  <Words>670</Words>
  <Application>Microsoft Office PowerPoint</Application>
  <PresentationFormat>宽屏</PresentationFormat>
  <Paragraphs>39</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Cambria Math</vt:lpstr>
      <vt:lpstr>Impact</vt:lpstr>
      <vt:lpstr>主要事件</vt:lpstr>
      <vt:lpstr>英语写作智能辅助系统 </vt:lpstr>
      <vt:lpstr>需求</vt:lpstr>
      <vt:lpstr>核心功能用例图</vt:lpstr>
      <vt:lpstr>核心功能类图</vt:lpstr>
      <vt:lpstr>首句提示</vt:lpstr>
      <vt:lpstr>PowerPoint 演示文稿</vt:lpstr>
      <vt:lpstr>VIP提示</vt:lpstr>
      <vt:lpstr>PowerPoint 演示文稿</vt:lpstr>
      <vt:lpstr>核心功能的Android实现</vt:lpstr>
      <vt:lpstr>PowerPoint 演示文稿</vt:lpstr>
      <vt:lpstr>已完成工作</vt:lpstr>
      <vt:lpstr>PowerPoint 演示文稿</vt:lpstr>
      <vt:lpstr>谢谢观看</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英语写作智能辅助系统</dc:title>
  <dc:creator>宇辰 康</dc:creator>
  <cp:lastModifiedBy>康宇辰</cp:lastModifiedBy>
  <cp:revision>18</cp:revision>
  <dcterms:created xsi:type="dcterms:W3CDTF">2018-04-12T07:44:51Z</dcterms:created>
  <dcterms:modified xsi:type="dcterms:W3CDTF">2018-04-16T06:34:52Z</dcterms:modified>
</cp:coreProperties>
</file>