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sldIdLst>
    <p:sldId id="261" r:id="rId2"/>
    <p:sldId id="279" r:id="rId3"/>
    <p:sldId id="280" r:id="rId4"/>
    <p:sldId id="285" r:id="rId5"/>
    <p:sldId id="281" r:id="rId6"/>
    <p:sldId id="284" r:id="rId7"/>
    <p:sldId id="282" r:id="rId8"/>
    <p:sldId id="283" r:id="rId9"/>
    <p:sldId id="286" r:id="rId10"/>
    <p:sldId id="287" r:id="rId11"/>
    <p:sldId id="28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1823"/>
    <a:srgbClr val="CC141E"/>
    <a:srgbClr val="D05035"/>
    <a:srgbClr val="C8161E"/>
    <a:srgbClr val="C9151E"/>
    <a:srgbClr val="FFFFFF"/>
    <a:srgbClr val="BFE2F3"/>
    <a:srgbClr val="E9CBBC"/>
    <a:srgbClr val="E0A487"/>
    <a:srgbClr val="D9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94" d="100"/>
          <a:sy n="94" d="100"/>
        </p:scale>
        <p:origin x="4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2019/5/9/Thursday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  <p15:guide id="3" pos="69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39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7408" userDrawn="1">
          <p15:clr>
            <a:srgbClr val="FBAE40"/>
          </p15:clr>
        </p15:guide>
        <p15:guide id="4" pos="2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5778" y="4070057"/>
            <a:ext cx="105156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120066" y="4969567"/>
            <a:ext cx="3111329" cy="604299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关于拓展</a:t>
            </a:r>
            <a:r>
              <a:rPr lang="en-US" altLang="zh-CN" dirty="0" smtClean="0"/>
              <a:t>2 —— </a:t>
            </a:r>
            <a:r>
              <a:rPr lang="zh-CN" altLang="en-US" dirty="0" smtClean="0"/>
              <a:t>精确延时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06980" y="2045271"/>
            <a:ext cx="7586133" cy="2790340"/>
          </a:xfrm>
          <a:prstGeom prst="roundRect">
            <a:avLst>
              <a:gd name="adj" fmla="val 948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3012" y="2212083"/>
            <a:ext cx="2892138" cy="2452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提示：使用</a:t>
            </a:r>
            <a:r>
              <a:rPr lang="en-US" altLang="zh-CN" dirty="0"/>
              <a:t>Timer</a:t>
            </a:r>
            <a:r>
              <a:rPr lang="zh-CN" altLang="en-US" dirty="0"/>
              <a:t>计时器；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185005" y="30811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xxx</a:t>
            </a:r>
            <a:r>
              <a:rPr lang="en-US" dirty="0" smtClean="0"/>
              <a:t>\C6748_StarterWare_1_20_03_03\examples\lcdkC6748\timer\</a:t>
            </a:r>
            <a:r>
              <a:rPr lang="en-US" dirty="0" err="1" smtClean="0"/>
              <a:t>timerCounter.c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3012" y="372753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185005" y="3780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xxx\</a:t>
            </a:r>
            <a:r>
              <a:rPr lang="en-US" dirty="0" smtClean="0"/>
              <a:t>C6748_StarterWare_1_20_03_03\examples\lcdkC6748\demo\</a:t>
            </a:r>
            <a:r>
              <a:rPr lang="en-US" dirty="0" err="1" smtClean="0"/>
              <a:t>demoGpui.c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58699" y="2051221"/>
            <a:ext cx="10223157" cy="3048000"/>
            <a:chOff x="415845" y="1968843"/>
            <a:chExt cx="10223157" cy="3048000"/>
          </a:xfrm>
        </p:grpSpPr>
        <p:sp>
          <p:nvSpPr>
            <p:cNvPr id="5" name="圆角矩形 4"/>
            <p:cNvSpPr/>
            <p:nvPr/>
          </p:nvSpPr>
          <p:spPr>
            <a:xfrm>
              <a:off x="415845" y="1968843"/>
              <a:ext cx="10223157" cy="3048000"/>
            </a:xfrm>
            <a:prstGeom prst="roundRect">
              <a:avLst>
                <a:gd name="adj" fmla="val 504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35131" y="2101843"/>
              <a:ext cx="998458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1. </a:t>
              </a:r>
              <a:r>
                <a:rPr lang="zh-CN" altLang="en-US" dirty="0" smtClean="0"/>
                <a:t>查阅</a:t>
              </a:r>
              <a:r>
                <a:rPr lang="en-US" altLang="zh-CN" dirty="0" smtClean="0"/>
                <a:t>《ompal138-datasheet</a:t>
              </a:r>
              <a:r>
                <a:rPr lang="en-US" altLang="zh-CN" dirty="0"/>
                <a:t>》</a:t>
              </a:r>
              <a:r>
                <a:rPr lang="zh-CN" altLang="en-US" dirty="0"/>
                <a:t>和</a:t>
              </a:r>
              <a:r>
                <a:rPr lang="en-US" altLang="zh-CN" dirty="0"/>
                <a:t>《 OMAP-L138</a:t>
              </a:r>
              <a:r>
                <a:rPr lang="zh-CN" altLang="en-US" dirty="0" smtClean="0"/>
                <a:t>原理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</a:t>
              </a:r>
              <a:r>
                <a:rPr lang="zh-CN" altLang="en-US" dirty="0" smtClean="0"/>
                <a:t>图</a:t>
              </a:r>
              <a:r>
                <a:rPr lang="en-US" altLang="zh-CN" dirty="0" smtClean="0"/>
                <a:t>》</a:t>
              </a:r>
              <a:r>
                <a:rPr lang="zh-CN" altLang="en-US" dirty="0" smtClean="0"/>
                <a:t>以及</a:t>
              </a:r>
              <a:r>
                <a:rPr lang="en-US" altLang="zh-CN" dirty="0" err="1" smtClean="0"/>
                <a:t>StarterWare</a:t>
              </a:r>
              <a:r>
                <a:rPr lang="zh-CN" altLang="en-US" dirty="0" smtClean="0"/>
                <a:t>里面的例程；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2. </a:t>
              </a:r>
              <a:r>
                <a:rPr lang="zh-CN" altLang="en-US" dirty="0" smtClean="0"/>
                <a:t>查看</a:t>
              </a:r>
              <a:r>
                <a:rPr lang="zh-CN" altLang="en-US" dirty="0"/>
                <a:t>函数功能和参数配置的参考文档：</a:t>
              </a:r>
              <a:r>
                <a:rPr lang="en-US" altLang="zh-CN" dirty="0" smtClean="0"/>
                <a:t>C6748_StarterWare_1_20_03_03\docs\C6748_StarterWare_1_20_03_03.chm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3. </a:t>
              </a:r>
              <a:r>
                <a:rPr lang="zh-CN" altLang="en-US" dirty="0" smtClean="0"/>
                <a:t>资料</a:t>
              </a:r>
              <a:r>
                <a:rPr lang="zh-CN" altLang="en-US" dirty="0"/>
                <a:t>里有“实验指导</a:t>
              </a:r>
              <a:r>
                <a:rPr lang="en-US" altLang="zh-CN" dirty="0"/>
                <a:t>.pdf</a:t>
              </a:r>
              <a:r>
                <a:rPr lang="zh-CN" altLang="en-US" dirty="0"/>
                <a:t>”，有往届报错及其他问题的一些解答，多利用。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4. </a:t>
              </a:r>
              <a:r>
                <a:rPr lang="zh-CN" altLang="en-US" dirty="0" smtClean="0"/>
                <a:t>验收</a:t>
              </a:r>
              <a:r>
                <a:rPr lang="zh-CN" altLang="en-US" dirty="0"/>
                <a:t>：课上没有做完的部分，可以下次课再</a:t>
              </a:r>
              <a:r>
                <a:rPr lang="zh-CN" altLang="en-US" dirty="0" smtClean="0"/>
                <a:t>验收，但基本要求要做完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5. </a:t>
              </a:r>
              <a:r>
                <a:rPr lang="zh-CN" altLang="en-US" dirty="0" smtClean="0"/>
                <a:t>参考资料下载</a:t>
              </a:r>
              <a:r>
                <a:rPr lang="zh-CN" altLang="en-US" dirty="0" smtClean="0"/>
                <a:t>：</a:t>
              </a:r>
              <a:r>
                <a:rPr lang="en-US" altLang="zh-CN" dirty="0"/>
                <a:t>https://www.github.com/kangzhiheng/TMS320C6748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4645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7348" y="1816797"/>
            <a:ext cx="2468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65995" y="1652726"/>
            <a:ext cx="6046697" cy="4921498"/>
          </a:xfrm>
          <a:prstGeom prst="roundRect">
            <a:avLst>
              <a:gd name="adj" fmla="val 709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35214" y="1652726"/>
            <a:ext cx="6137435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开发环境：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硬件环境：</a:t>
            </a:r>
            <a:r>
              <a:rPr lang="en-US" altLang="zh-CN" sz="1800" dirty="0"/>
              <a:t>OMAPL138EVM</a:t>
            </a:r>
            <a:r>
              <a:rPr lang="zh-CN" altLang="en-US" sz="1800" dirty="0"/>
              <a:t>开发板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      XDS100</a:t>
            </a:r>
            <a:r>
              <a:rPr lang="en-US" altLang="zh-CN" sz="1800" dirty="0">
                <a:solidFill>
                  <a:schemeClr val="accent1"/>
                </a:solidFill>
              </a:rPr>
              <a:t>V3</a:t>
            </a:r>
            <a:r>
              <a:rPr lang="zh-CN" altLang="en-US" sz="1800" dirty="0"/>
              <a:t>仿真器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软件环境：</a:t>
            </a:r>
            <a:r>
              <a:rPr lang="en-US" altLang="zh-CN" sz="1800" dirty="0"/>
              <a:t>IDE — CCS5</a:t>
            </a:r>
            <a:r>
              <a:rPr lang="zh-CN" altLang="en-US" sz="1800" dirty="0"/>
              <a:t>（</a:t>
            </a:r>
            <a:r>
              <a:rPr lang="en-US" altLang="zh-CN" sz="1800" dirty="0"/>
              <a:t>Code Composer Studio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       C6748_StarterWare</a:t>
            </a:r>
            <a:r>
              <a:rPr lang="zh-CN" altLang="en-US" sz="1800" dirty="0"/>
              <a:t>开发组件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注意：开发板为双核心：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1. DSP(TMS320C6748)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2. ARM926EJ-S</a:t>
            </a:r>
            <a:r>
              <a:rPr lang="zh-CN" altLang="en-US" sz="1800" dirty="0"/>
              <a:t>通用处理器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实验中只用到其中的</a:t>
            </a:r>
            <a:r>
              <a:rPr lang="en-US" altLang="zh-CN" sz="1800" dirty="0">
                <a:solidFill>
                  <a:srgbClr val="FF0000"/>
                </a:solidFill>
              </a:rPr>
              <a:t>DSP</a:t>
            </a:r>
            <a:r>
              <a:rPr lang="zh-CN" altLang="en-US" sz="1800" dirty="0"/>
              <a:t>核心</a:t>
            </a:r>
            <a:r>
              <a:rPr lang="en-US" altLang="zh-CN" sz="1800" dirty="0">
                <a:solidFill>
                  <a:srgbClr val="FF0000"/>
                </a:solidFill>
              </a:rPr>
              <a:t>TMS320C6748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CCS5</a:t>
            </a:r>
            <a:r>
              <a:rPr lang="zh-CN" altLang="en-US" dirty="0"/>
              <a:t>软件</a:t>
            </a:r>
          </a:p>
        </p:txBody>
      </p:sp>
      <p:pic>
        <p:nvPicPr>
          <p:cNvPr id="5" name="图片 4" descr="C:\Users\Dell\AppData\Local\Temp\1556386827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21" y="1804930"/>
            <a:ext cx="3389111" cy="42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41703" y="620489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硬件连接图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49642" y="1595020"/>
            <a:ext cx="9218141" cy="5019963"/>
          </a:xfrm>
          <a:prstGeom prst="roundRect">
            <a:avLst>
              <a:gd name="adj" fmla="val 56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49643" y="930561"/>
            <a:ext cx="69509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实验一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GPIO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驱动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LED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与定时器中断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3783" y="159502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/>
              <a:t>  </a:t>
            </a:r>
            <a:r>
              <a:rPr lang="zh-CN" altLang="en-US" sz="1600" dirty="0"/>
              <a:t>基本要求：使用</a:t>
            </a:r>
            <a:r>
              <a:rPr lang="en-US" altLang="zh-CN" sz="1600" dirty="0"/>
              <a:t>GPIO</a:t>
            </a:r>
            <a:r>
              <a:rPr lang="zh-CN" altLang="en-US" sz="1600" dirty="0"/>
              <a:t>控制四个</a:t>
            </a:r>
            <a:r>
              <a:rPr lang="en-US" altLang="zh-CN" sz="1600" dirty="0"/>
              <a:t>LED</a:t>
            </a:r>
            <a:r>
              <a:rPr lang="zh-CN" altLang="en-US" sz="1600" dirty="0"/>
              <a:t>灯，并按照下列顺序循环重复（各状态间的间隔大约为</a:t>
            </a:r>
            <a:r>
              <a:rPr lang="en-US" altLang="zh-CN" sz="1600" dirty="0"/>
              <a:t>500ms</a:t>
            </a:r>
            <a:r>
              <a:rPr lang="zh-CN" altLang="en-US" sz="16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  </a:t>
            </a:r>
            <a:r>
              <a:rPr lang="en-US" altLang="zh-CN" sz="1600" dirty="0"/>
              <a:t>(1</a:t>
            </a:r>
            <a:r>
              <a:rPr lang="zh-CN" altLang="en-US" sz="1600" dirty="0"/>
              <a:t>）</a:t>
            </a:r>
            <a:r>
              <a:rPr lang="en-US" altLang="zh-CN" sz="1600" dirty="0"/>
              <a:t>LED0 </a:t>
            </a:r>
            <a:r>
              <a:rPr lang="zh-CN" altLang="en-US" sz="1600" dirty="0"/>
              <a:t>亮（其他全灭）；  </a:t>
            </a:r>
            <a:r>
              <a:rPr lang="en-US" altLang="zh-CN" sz="1600" dirty="0" smtClean="0"/>
              <a:t>		           </a:t>
            </a:r>
            <a:r>
              <a:rPr lang="zh-CN" altLang="en-US" sz="1600" dirty="0" smtClean="0"/>
              <a:t>   </a:t>
            </a: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</a:t>
            </a:r>
            <a:r>
              <a:rPr lang="en-US" altLang="zh-CN" sz="1600" dirty="0"/>
              <a:t>LED2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LED1 </a:t>
            </a:r>
            <a:r>
              <a:rPr lang="zh-CN" altLang="en-US" sz="1600" dirty="0"/>
              <a:t>亮（其他全灭）；     </a:t>
            </a:r>
            <a:r>
              <a:rPr lang="en-US" altLang="zh-CN" sz="1600" dirty="0" smtClean="0"/>
              <a:t>		              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6</a:t>
            </a:r>
            <a:r>
              <a:rPr lang="zh-CN" altLang="en-US" sz="1600" dirty="0"/>
              <a:t>）</a:t>
            </a:r>
            <a:r>
              <a:rPr lang="en-US" altLang="zh-CN" sz="1600" dirty="0"/>
              <a:t>LED1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en-US" altLang="zh-CN" sz="1600" dirty="0"/>
              <a:t>LED2 </a:t>
            </a:r>
            <a:r>
              <a:rPr lang="zh-CN" altLang="en-US" sz="1600" dirty="0"/>
              <a:t>亮（其他全灭）；     </a:t>
            </a:r>
            <a:r>
              <a:rPr lang="en-US" altLang="zh-CN" sz="1600" dirty="0" smtClean="0"/>
              <a:t>		              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7</a:t>
            </a:r>
            <a:r>
              <a:rPr lang="zh-CN" altLang="en-US" sz="1600" dirty="0"/>
              <a:t>）</a:t>
            </a:r>
            <a:r>
              <a:rPr lang="en-US" altLang="zh-CN" sz="1600" dirty="0"/>
              <a:t>LED0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  <a:r>
              <a:rPr lang="en-US" altLang="zh-CN" sz="1600" dirty="0"/>
              <a:t>LED3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</a:t>
            </a:r>
            <a:r>
              <a:rPr lang="zh-CN" altLang="en-US" sz="1600" dirty="0">
                <a:solidFill>
                  <a:srgbClr val="CC141E"/>
                </a:solidFill>
              </a:rPr>
              <a:t> 拓展</a:t>
            </a:r>
            <a:r>
              <a:rPr lang="en-US" altLang="zh-CN" sz="1600" dirty="0">
                <a:solidFill>
                  <a:srgbClr val="CC141E"/>
                </a:solidFill>
              </a:rPr>
              <a:t>1</a:t>
            </a:r>
            <a:r>
              <a:rPr lang="zh-CN" altLang="en-US" sz="1600" dirty="0"/>
              <a:t>：在基本要求的基础上，加入以下顺序（各状态间的时间间隔大约为</a:t>
            </a:r>
            <a:r>
              <a:rPr lang="en-US" altLang="zh-CN" sz="1600" dirty="0"/>
              <a:t>500ms</a:t>
            </a:r>
            <a:r>
              <a:rPr lang="zh-CN" altLang="en-US" sz="1600" dirty="0"/>
              <a:t>）：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8</a:t>
            </a:r>
            <a:r>
              <a:rPr lang="zh-CN" altLang="en-US" sz="1600" dirty="0"/>
              <a:t>）</a:t>
            </a:r>
            <a:r>
              <a:rPr lang="en-US" altLang="zh-CN" sz="1600" dirty="0"/>
              <a:t>LED0 LED1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9</a:t>
            </a:r>
            <a:r>
              <a:rPr lang="zh-CN" altLang="en-US" sz="1600" dirty="0"/>
              <a:t>）</a:t>
            </a:r>
            <a:r>
              <a:rPr lang="en-US" altLang="zh-CN" sz="1600" dirty="0"/>
              <a:t>LED0 LED1 LED2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10</a:t>
            </a:r>
            <a:r>
              <a:rPr lang="zh-CN" altLang="en-US" sz="1600" dirty="0"/>
              <a:t>）全亮；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11</a:t>
            </a:r>
            <a:r>
              <a:rPr lang="zh-CN" altLang="en-US" sz="1600" dirty="0"/>
              <a:t>）</a:t>
            </a:r>
            <a:r>
              <a:rPr lang="en-US" altLang="zh-CN" sz="1600" dirty="0"/>
              <a:t>LED0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12</a:t>
            </a:r>
            <a:r>
              <a:rPr lang="zh-CN" altLang="en-US" sz="1600" dirty="0"/>
              <a:t>）</a:t>
            </a:r>
            <a:r>
              <a:rPr lang="en-US" altLang="zh-CN" sz="1600" dirty="0"/>
              <a:t>LED1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13</a:t>
            </a:r>
            <a:r>
              <a:rPr lang="zh-CN" altLang="en-US" sz="1600" dirty="0"/>
              <a:t>）</a:t>
            </a:r>
            <a:r>
              <a:rPr lang="en-US" altLang="zh-CN" sz="1600" dirty="0"/>
              <a:t>LED2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</a:t>
            </a:r>
            <a:r>
              <a:rPr lang="zh-CN" altLang="en-US" sz="1600" dirty="0">
                <a:solidFill>
                  <a:srgbClr val="CC141E"/>
                </a:solidFill>
              </a:rPr>
              <a:t> 拓展</a:t>
            </a:r>
            <a:r>
              <a:rPr lang="en-US" altLang="zh-CN" sz="1600" dirty="0">
                <a:solidFill>
                  <a:srgbClr val="CC141E"/>
                </a:solidFill>
              </a:rPr>
              <a:t>2</a:t>
            </a:r>
            <a:r>
              <a:rPr lang="zh-CN" altLang="en-US" sz="1600" dirty="0"/>
              <a:t>：在基本要求和拓展</a:t>
            </a:r>
            <a:r>
              <a:rPr lang="en-US" altLang="zh-CN" sz="1600" dirty="0"/>
              <a:t>1</a:t>
            </a:r>
            <a:r>
              <a:rPr lang="zh-CN" altLang="en-US" sz="1600" dirty="0"/>
              <a:t>的基础上，要求各状态间的间隔利用定时器中断实现</a:t>
            </a:r>
            <a:r>
              <a:rPr lang="en-US" altLang="zh-CN" sz="1600" dirty="0"/>
              <a:t>500ms</a:t>
            </a:r>
            <a:r>
              <a:rPr lang="zh-CN" altLang="en-US" sz="1600" dirty="0"/>
              <a:t>的延时。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66485" y="3748073"/>
            <a:ext cx="3520516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        （</a:t>
            </a:r>
            <a:r>
              <a:rPr lang="en-US" altLang="zh-CN" sz="1600" dirty="0"/>
              <a:t>14</a:t>
            </a:r>
            <a:r>
              <a:rPr lang="zh-CN" altLang="en-US" sz="1600" dirty="0"/>
              <a:t>）</a:t>
            </a:r>
            <a:r>
              <a:rPr lang="en-US" altLang="zh-CN" sz="1600" dirty="0"/>
              <a:t>LED3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15</a:t>
            </a:r>
            <a:r>
              <a:rPr lang="zh-CN" altLang="en-US" sz="1600" dirty="0"/>
              <a:t>）</a:t>
            </a:r>
            <a:r>
              <a:rPr lang="en-US" altLang="zh-CN" sz="1600" dirty="0"/>
              <a:t>LED2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16</a:t>
            </a:r>
            <a:r>
              <a:rPr lang="zh-CN" altLang="en-US" sz="1600" dirty="0"/>
              <a:t>）</a:t>
            </a:r>
            <a:r>
              <a:rPr lang="en-US" altLang="zh-CN" sz="1600" dirty="0"/>
              <a:t>LED1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17</a:t>
            </a:r>
            <a:r>
              <a:rPr lang="zh-CN" altLang="en-US" sz="1600" dirty="0"/>
              <a:t>）</a:t>
            </a:r>
            <a:r>
              <a:rPr lang="en-US" altLang="zh-CN" sz="1600" dirty="0"/>
              <a:t>LED0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18</a:t>
            </a:r>
            <a:r>
              <a:rPr lang="zh-CN" altLang="en-US" sz="1600" dirty="0"/>
              <a:t>）全灭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21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054443" y="1779374"/>
            <a:ext cx="8180173" cy="10462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8496" y="1779374"/>
            <a:ext cx="8012065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软硬件环境；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资料手册两个</a:t>
            </a:r>
            <a:r>
              <a:rPr lang="en-US" altLang="zh-CN" dirty="0"/>
              <a:t> </a:t>
            </a:r>
            <a:r>
              <a:rPr lang="en-US" altLang="zh-CN" dirty="0" smtClean="0"/>
              <a:t>—— 《ompal138-datasheet》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en-US" altLang="zh-CN" dirty="0"/>
              <a:t> OMAP-L138</a:t>
            </a:r>
            <a:r>
              <a:rPr lang="zh-CN" altLang="en-US" dirty="0"/>
              <a:t>原理图</a:t>
            </a:r>
            <a:r>
              <a:rPr lang="en-US" altLang="zh-CN" dirty="0" smtClean="0"/>
              <a:t>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30" y="2991415"/>
            <a:ext cx="4517298" cy="3089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56" y="2991415"/>
            <a:ext cx="4316628" cy="3089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390659" y="6211669"/>
            <a:ext cx="2462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《 </a:t>
            </a:r>
            <a:r>
              <a:rPr lang="en-US" altLang="zh-CN" sz="1600" dirty="0"/>
              <a:t>OMAP-L138</a:t>
            </a:r>
            <a:r>
              <a:rPr lang="zh-CN" altLang="en-US" sz="1600" dirty="0"/>
              <a:t>原理图</a:t>
            </a:r>
            <a:r>
              <a:rPr lang="en-US" altLang="zh-CN" sz="1600" dirty="0" smtClean="0"/>
              <a:t>》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7403586" y="6196280"/>
            <a:ext cx="293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《ompal138-datasheet</a:t>
            </a:r>
            <a:r>
              <a:rPr lang="en-US" altLang="zh-CN" dirty="0" smtClean="0"/>
              <a:t>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36605" y="3924156"/>
            <a:ext cx="4975654" cy="15735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436605" y="1730262"/>
            <a:ext cx="8748584" cy="1911292"/>
          </a:xfrm>
          <a:prstGeom prst="roundRect">
            <a:avLst>
              <a:gd name="adj" fmla="val 1149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24932" y="1027755"/>
            <a:ext cx="867416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GPIO —— </a:t>
            </a: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General-purpose input/output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5461" y="1803740"/>
            <a:ext cx="8723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信号、数据的输入输出都要依靠</a:t>
            </a:r>
            <a:r>
              <a:rPr lang="en-US" altLang="zh-CN" dirty="0"/>
              <a:t>GPIO</a:t>
            </a:r>
            <a:r>
              <a:rPr lang="zh-CN" altLang="en-US" dirty="0"/>
              <a:t>接口；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TMS320C6748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C141E"/>
                </a:solidFill>
              </a:rPr>
              <a:t>多路复用</a:t>
            </a:r>
            <a:r>
              <a:rPr lang="zh-CN" altLang="en-US" dirty="0"/>
              <a:t>功能，开发时要注意配置；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TMS320C6748</a:t>
            </a:r>
            <a:r>
              <a:rPr lang="zh-CN" altLang="en-US" dirty="0"/>
              <a:t>微处理器的通用输入</a:t>
            </a:r>
            <a:r>
              <a:rPr lang="en-US" dirty="0"/>
              <a:t>/</a:t>
            </a:r>
            <a:r>
              <a:rPr lang="zh-CN" altLang="en-US" dirty="0"/>
              <a:t>输入端口模块</a:t>
            </a:r>
            <a:r>
              <a:rPr lang="zh-CN" altLang="en-US" dirty="0" smtClean="0"/>
              <a:t>由</a:t>
            </a:r>
            <a:r>
              <a:rPr lang="en-US" dirty="0" smtClean="0">
                <a:solidFill>
                  <a:srgbClr val="CC141E"/>
                </a:solidFill>
              </a:rPr>
              <a:t>8</a:t>
            </a:r>
            <a:r>
              <a:rPr lang="zh-CN" altLang="en-US" dirty="0">
                <a:solidFill>
                  <a:srgbClr val="CC141E"/>
                </a:solidFill>
              </a:rPr>
              <a:t>个物理</a:t>
            </a:r>
            <a:r>
              <a:rPr lang="en-US" dirty="0">
                <a:solidFill>
                  <a:srgbClr val="CC141E"/>
                </a:solidFill>
              </a:rPr>
              <a:t>GPIO</a:t>
            </a:r>
            <a:r>
              <a:rPr lang="zh-CN" altLang="en-US" dirty="0"/>
              <a:t>模块组成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每个</a:t>
            </a:r>
            <a:r>
              <a:rPr lang="zh-CN" altLang="en-US" dirty="0"/>
              <a:t>模块包含了</a:t>
            </a:r>
            <a:r>
              <a:rPr lang="en-US" dirty="0">
                <a:solidFill>
                  <a:srgbClr val="CC141E"/>
                </a:solidFill>
              </a:rPr>
              <a:t>16</a:t>
            </a:r>
            <a:r>
              <a:rPr lang="zh-CN" altLang="en-US" dirty="0">
                <a:solidFill>
                  <a:srgbClr val="CC141E"/>
                </a:solidFill>
              </a:rPr>
              <a:t>路</a:t>
            </a:r>
            <a:r>
              <a:rPr lang="zh-CN" altLang="en-US" dirty="0" smtClean="0">
                <a:solidFill>
                  <a:srgbClr val="CC141E"/>
                </a:solidFill>
              </a:rPr>
              <a:t>信号</a:t>
            </a:r>
            <a:r>
              <a:rPr lang="zh-CN" altLang="en-US" dirty="0" smtClean="0"/>
              <a:t>，共</a:t>
            </a:r>
            <a:r>
              <a:rPr lang="en-US" altLang="zh-CN" dirty="0" smtClean="0">
                <a:solidFill>
                  <a:srgbClr val="CC141E"/>
                </a:solidFill>
              </a:rPr>
              <a:t>144</a:t>
            </a:r>
            <a:r>
              <a:rPr lang="zh-CN" altLang="en-US" dirty="0" smtClean="0"/>
              <a:t>个管脚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9028" y="6326659"/>
            <a:ext cx="2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参考手册：</a:t>
            </a:r>
            <a:r>
              <a:rPr lang="en-US" altLang="zh-CN" sz="1400" dirty="0" smtClean="0"/>
              <a:t>ompal138-datasheet</a:t>
            </a:r>
            <a:endParaRPr 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017" y="3928075"/>
            <a:ext cx="4718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特别说明：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比如</a:t>
            </a:r>
            <a:r>
              <a:rPr lang="en-US" altLang="zh-CN" sz="1600" dirty="0" smtClean="0"/>
              <a:t>GPIO6[12]</a:t>
            </a:r>
            <a:r>
              <a:rPr lang="zh-CN" altLang="en-US" sz="1600" dirty="0" smtClean="0"/>
              <a:t>，其表示</a:t>
            </a:r>
            <a:r>
              <a:rPr lang="en-US" altLang="zh-CN" sz="1600" dirty="0" smtClean="0"/>
              <a:t>GPIO</a:t>
            </a:r>
            <a:r>
              <a:rPr lang="zh-CN" altLang="en-US" sz="1600" dirty="0" smtClean="0"/>
              <a:t>口的第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个模块里的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第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路信号，查</a:t>
            </a:r>
            <a:r>
              <a:rPr lang="en-US" altLang="zh-CN" sz="1600" dirty="0" smtClean="0"/>
              <a:t>ompal138-datasheet</a:t>
            </a:r>
            <a:r>
              <a:rPr lang="zh-CN" altLang="en-US" sz="1600" dirty="0" smtClean="0"/>
              <a:t>手册可得，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其管脚为</a:t>
            </a:r>
            <a:r>
              <a:rPr lang="en-US" altLang="zh-CN" sz="1600" dirty="0" smtClean="0"/>
              <a:t>109</a:t>
            </a:r>
            <a:r>
              <a:rPr lang="zh-CN" altLang="en-US" sz="1600" dirty="0" smtClean="0"/>
              <a:t>。</a:t>
            </a:r>
            <a:endParaRPr 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39" y="3882008"/>
            <a:ext cx="6046573" cy="2685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316704" y="5780337"/>
            <a:ext cx="5548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ompal138-datasheet</a:t>
            </a:r>
            <a:r>
              <a:rPr lang="zh-CN" altLang="en-US" sz="1600" dirty="0" smtClean="0"/>
              <a:t>里，</a:t>
            </a:r>
            <a:r>
              <a:rPr lang="en-US" altLang="zh-CN" sz="1600" dirty="0" smtClean="0"/>
              <a:t>GPIO</a:t>
            </a:r>
            <a:r>
              <a:rPr lang="zh-CN" altLang="en-US" sz="1600" dirty="0" smtClean="0"/>
              <a:t>管脚配置在第</a:t>
            </a:r>
            <a:r>
              <a:rPr lang="en-US" altLang="zh-CN" sz="1600" dirty="0" smtClean="0"/>
              <a:t>900</a:t>
            </a:r>
            <a:r>
              <a:rPr lang="zh-CN" altLang="en-US" sz="1600" dirty="0" smtClean="0"/>
              <a:t>页开始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1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88343" y="3398794"/>
            <a:ext cx="1351333" cy="5436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外设使能配置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015455" y="3398794"/>
            <a:ext cx="1351333" cy="5436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GPIO </a:t>
            </a:r>
            <a:r>
              <a:rPr lang="zh-CN" altLang="en-US" sz="1400" dirty="0"/>
              <a:t>管脚复用配置 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691121" y="4048897"/>
            <a:ext cx="0" cy="716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80222" y="217238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PSCModuleControl</a:t>
            </a:r>
            <a:r>
              <a:rPr lang="en-US" dirty="0" smtClean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2709" y="4858951"/>
            <a:ext cx="6206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_GPIOBank6Pin12PinMuxSetup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PINMUX13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&amp;=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0xf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12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  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清理数据</a:t>
            </a:r>
            <a:r>
              <a:rPr lang="zh-CN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PINMUX13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|=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0x8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重新赋值</a:t>
            </a:r>
            <a:endParaRPr lang="en-US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442567" y="3398794"/>
            <a:ext cx="1351333" cy="5436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GPIO </a:t>
            </a:r>
            <a:r>
              <a:rPr lang="zh-CN" altLang="en-US" sz="1400" dirty="0"/>
              <a:t>管脚初始化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869679" y="3398794"/>
            <a:ext cx="1351333" cy="5436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功能实现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21345" y="2594919"/>
            <a:ext cx="0" cy="700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39907" y="1668682"/>
            <a:ext cx="22108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GPIODirModeSet</a:t>
            </a:r>
            <a:r>
              <a:rPr lang="en-US" dirty="0" smtClean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设置</a:t>
            </a:r>
            <a:r>
              <a:rPr lang="zh-CN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管脚的方向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145338" y="2594919"/>
            <a:ext cx="0" cy="700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23287" y="367064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61687" y="3670643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895968" y="3671330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31176" y="1804087"/>
            <a:ext cx="5354595" cy="3682313"/>
          </a:xfrm>
          <a:prstGeom prst="roundRect">
            <a:avLst>
              <a:gd name="adj" fmla="val 58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GPIO</a:t>
            </a:r>
            <a:r>
              <a:rPr lang="zh-CN" altLang="en-US" dirty="0"/>
              <a:t>的</a:t>
            </a:r>
            <a:r>
              <a:rPr lang="zh-CN" altLang="en-US" dirty="0" smtClean="0"/>
              <a:t>对应关系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8699" y="1977080"/>
            <a:ext cx="4947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开发</a:t>
            </a:r>
            <a:r>
              <a:rPr lang="zh-CN" altLang="en-US" dirty="0"/>
              <a:t>板上有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dirty="0"/>
              <a:t>LED</a:t>
            </a:r>
            <a:r>
              <a:rPr lang="zh-CN" altLang="en-US" dirty="0"/>
              <a:t>灯</a:t>
            </a:r>
            <a:r>
              <a:rPr lang="en-US" altLang="zh-CN" dirty="0"/>
              <a:t>(</a:t>
            </a:r>
            <a:r>
              <a:rPr lang="en-US" dirty="0"/>
              <a:t>D4、D5、D6</a:t>
            </a:r>
            <a:r>
              <a:rPr lang="zh-CN" altLang="en-US" dirty="0"/>
              <a:t>和</a:t>
            </a:r>
            <a:r>
              <a:rPr lang="en-US" dirty="0" smtClean="0"/>
              <a:t>D7，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可以认为</a:t>
            </a:r>
            <a:r>
              <a:rPr lang="zh-CN" altLang="en-US" dirty="0"/>
              <a:t>是</a:t>
            </a:r>
            <a:r>
              <a:rPr lang="en-US" dirty="0"/>
              <a:t>LED0、LED1、LED2、LED3</a:t>
            </a:r>
            <a:r>
              <a:rPr lang="en-US" dirty="0" smtClean="0"/>
              <a:t>)</a:t>
            </a:r>
            <a:r>
              <a:rPr lang="zh-CN" altLang="en-US" dirty="0" smtClean="0"/>
              <a:t>；</a:t>
            </a:r>
            <a:endParaRPr 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58699" y="3185552"/>
            <a:ext cx="5099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LED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的对应关系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—— 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《</a:t>
            </a:r>
            <a:r>
              <a:rPr lang="en-US" altLang="zh-CN" dirty="0" smtClean="0">
                <a:solidFill>
                  <a:srgbClr val="C31823"/>
                </a:solidFill>
              </a:rPr>
              <a:t>OMAP-L138</a:t>
            </a:r>
            <a:r>
              <a:rPr lang="zh-CN" altLang="en-US" dirty="0" smtClean="0">
                <a:solidFill>
                  <a:srgbClr val="C31823"/>
                </a:solidFill>
              </a:rPr>
              <a:t>原理图</a:t>
            </a:r>
            <a:r>
              <a:rPr lang="en-US" altLang="zh-CN" dirty="0" smtClean="0"/>
              <a:t>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zh-CN" altLang="en-US" dirty="0" smtClean="0"/>
              <a:t>打开后按住</a:t>
            </a:r>
            <a:r>
              <a:rPr lang="en-US" altLang="zh-CN" dirty="0" err="1" smtClean="0"/>
              <a:t>Ctrl+F</a:t>
            </a:r>
            <a:r>
              <a:rPr lang="zh-CN" altLang="en-US" dirty="0" smtClean="0"/>
              <a:t>键，搜索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LED3</a:t>
            </a:r>
            <a:r>
              <a:rPr lang="zh-CN" altLang="en-US" dirty="0" smtClean="0"/>
              <a:t>，发现其对应的</a:t>
            </a:r>
            <a:r>
              <a:rPr lang="en-US" altLang="zh-CN" dirty="0" smtClean="0"/>
              <a:t>LED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D4</a:t>
            </a:r>
            <a:r>
              <a:rPr lang="zh-CN" altLang="en-US" dirty="0" smtClean="0"/>
              <a:t>，管脚为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GPIO6[13]</a:t>
            </a:r>
            <a:r>
              <a:rPr lang="zh-CN" altLang="en-US" dirty="0" smtClean="0"/>
              <a:t>，类似可以查找出其它三个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灯的管脚情况。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41" y="1672280"/>
            <a:ext cx="5074244" cy="48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06908" y="1793150"/>
            <a:ext cx="11343503" cy="1100014"/>
          </a:xfrm>
          <a:prstGeom prst="roundRect">
            <a:avLst>
              <a:gd name="adj" fmla="val 106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GPIO</a:t>
            </a:r>
            <a:r>
              <a:rPr lang="zh-CN" altLang="en-US" dirty="0" smtClean="0"/>
              <a:t>管脚复用</a:t>
            </a:r>
            <a:r>
              <a:rPr lang="zh-CN" altLang="en-US" dirty="0"/>
              <a:t>配置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37752" y="1905954"/>
            <a:ext cx="11081816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en-US" altLang="zh-CN" dirty="0"/>
              <a:t>D4</a:t>
            </a:r>
            <a:r>
              <a:rPr lang="zh-CN" altLang="en-US" dirty="0"/>
              <a:t>为例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管脚为</a:t>
            </a:r>
            <a:r>
              <a:rPr lang="en-US" altLang="zh-CN" dirty="0" smtClean="0"/>
              <a:t>GPIO6[13]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《ompal138-datasheet》</a:t>
            </a:r>
            <a:r>
              <a:rPr lang="zh-CN" altLang="en-US" dirty="0" smtClean="0"/>
              <a:t>查找</a:t>
            </a:r>
            <a:r>
              <a:rPr lang="zh-CN" altLang="en-US" dirty="0"/>
              <a:t>多路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”</a:t>
            </a:r>
            <a:r>
              <a:rPr lang="en-US" altLang="zh-CN" dirty="0" smtClean="0">
                <a:solidFill>
                  <a:schemeClr val="accent1"/>
                </a:solidFill>
              </a:rPr>
              <a:t>PINMUX13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得到多</a:t>
            </a:r>
            <a:r>
              <a:rPr lang="zh-CN" altLang="en-US" dirty="0"/>
              <a:t>路寄存器</a:t>
            </a:r>
            <a:r>
              <a:rPr lang="en-US" altLang="zh-CN" dirty="0"/>
              <a:t>13</a:t>
            </a:r>
            <a:r>
              <a:rPr lang="zh-CN" altLang="en-US" dirty="0"/>
              <a:t>的</a:t>
            </a:r>
            <a:r>
              <a:rPr lang="en-US" altLang="zh-CN" dirty="0"/>
              <a:t>11-8</a:t>
            </a:r>
            <a:r>
              <a:rPr lang="zh-CN" altLang="en-US" dirty="0"/>
              <a:t>位置为</a:t>
            </a:r>
            <a:r>
              <a:rPr lang="en-US" altLang="zh-CN" dirty="0" smtClean="0"/>
              <a:t>8h</a:t>
            </a:r>
            <a:r>
              <a:rPr lang="zh-CN" altLang="en-US" dirty="0" smtClean="0"/>
              <a:t>时，可配置</a:t>
            </a:r>
            <a:r>
              <a:rPr lang="zh-CN" altLang="en-US" dirty="0"/>
              <a:t>为</a:t>
            </a:r>
            <a:r>
              <a:rPr lang="en-US" altLang="zh-CN" dirty="0"/>
              <a:t>GP6[13]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7752" y="42999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多路寄存器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13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11-8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位置为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8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h，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配置为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GP6[13]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功能*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_GPIOBank6Pin13PinMuxSetup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PINMUX13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&amp;=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0xf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// 0X8000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PINMUX13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|=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0x8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0X8800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2702"/>
          <a:stretch/>
        </p:blipFill>
        <p:spPr>
          <a:xfrm>
            <a:off x="6433752" y="4117939"/>
            <a:ext cx="5049796" cy="251745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37752" y="3471608"/>
            <a:ext cx="8773583" cy="691130"/>
            <a:chOff x="526130" y="3180785"/>
            <a:chExt cx="8773583" cy="691130"/>
          </a:xfrm>
        </p:grpSpPr>
        <p:sp>
          <p:nvSpPr>
            <p:cNvPr id="11" name="矩形 10"/>
            <p:cNvSpPr/>
            <p:nvPr/>
          </p:nvSpPr>
          <p:spPr>
            <a:xfrm>
              <a:off x="526130" y="3180785"/>
              <a:ext cx="62947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dirty="0">
                  <a:solidFill>
                    <a:srgbClr val="C678DD"/>
                  </a:solidFill>
                  <a:latin typeface="Consolas" panose="020B0609020204030204" pitchFamily="49" charset="0"/>
                </a:rPr>
                <a:t>#define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it-IT" dirty="0">
                  <a:solidFill>
                    <a:srgbClr val="61AFEF"/>
                  </a:solidFill>
                  <a:latin typeface="Consolas" panose="020B0609020204030204" pitchFamily="49" charset="0"/>
                </a:rPr>
                <a:t>_HWREG</a:t>
              </a:r>
              <a:r>
                <a:rPr lang="it-IT" dirty="0">
                  <a:solidFill>
                    <a:srgbClr val="ABB2BF"/>
                  </a:solidFill>
                  <a:latin typeface="Consolas" panose="020B0609020204030204" pitchFamily="49" charset="0"/>
                </a:rPr>
                <a:t>(x)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 (</a:t>
              </a:r>
              <a:r>
                <a:rPr lang="it-IT" dirty="0">
                  <a:solidFill>
                    <a:srgbClr val="C678DD"/>
                  </a:solidFill>
                  <a:latin typeface="Consolas" panose="020B0609020204030204" pitchFamily="49" charset="0"/>
                </a:rPr>
                <a:t>*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((</a:t>
              </a:r>
              <a:r>
                <a:rPr lang="it-IT" dirty="0">
                  <a:solidFill>
                    <a:srgbClr val="C678DD"/>
                  </a:solidFill>
                  <a:latin typeface="Consolas" panose="020B0609020204030204" pitchFamily="49" charset="0"/>
                </a:rPr>
                <a:t>volatile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 Uint32</a:t>
              </a:r>
              <a:r>
                <a:rPr lang="it-IT" dirty="0">
                  <a:solidFill>
                    <a:srgbClr val="C678DD"/>
                  </a:solidFill>
                  <a:latin typeface="Consolas" panose="020B0609020204030204" pitchFamily="49" charset="0"/>
                </a:rPr>
                <a:t>*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)(x</a:t>
              </a:r>
              <a:r>
                <a:rPr lang="it-IT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)))</a:t>
              </a:r>
            </a:p>
            <a:p>
              <a:r>
                <a:rPr lang="it-IT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endParaRPr lang="it-IT" b="0" dirty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6130" y="3502583"/>
              <a:ext cx="87735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678DD"/>
                  </a:solidFill>
                  <a:latin typeface="Consolas" panose="020B0609020204030204" pitchFamily="49" charset="0"/>
                </a:rPr>
                <a:t>#define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Consolas" panose="020B0609020204030204" pitchFamily="49" charset="0"/>
                </a:rPr>
                <a:t>PINMUX13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Consolas" panose="020B0609020204030204" pitchFamily="49" charset="0"/>
                </a:rPr>
                <a:t>_HWREG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D19A66"/>
                  </a:solidFill>
                  <a:latin typeface="Consolas" panose="020B0609020204030204" pitchFamily="49" charset="0"/>
                </a:rPr>
                <a:t>0x01C14154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) </a:t>
              </a:r>
              <a:r>
                <a:rPr lang="en-US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多路寄存器</a:t>
              </a:r>
              <a:r>
                <a:rPr lang="en-US" altLang="zh-CN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13</a:t>
              </a:r>
              <a:r>
                <a:rPr lang="zh-CN" altLang="en-US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的地址 </a:t>
              </a:r>
              <a:r>
                <a:rPr lang="en-US" altLang="zh-CN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0</a:t>
              </a:r>
              <a:r>
                <a:rPr lang="en-US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X8800</a:t>
              </a:r>
              <a:endPara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7752" y="3065325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多路寄存器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的地址定义为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9897" y="6129128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PINMUX13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最后的结果的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0X8800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，其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11-8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这个位置为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8h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699" y="974280"/>
            <a:ext cx="4308717" cy="574183"/>
          </a:xfrm>
        </p:spPr>
        <p:txBody>
          <a:bodyPr/>
          <a:lstStyle/>
          <a:p>
            <a:r>
              <a:rPr lang="en-US" altLang="zh-CN" dirty="0"/>
              <a:t>GPIO</a:t>
            </a:r>
            <a:r>
              <a:rPr lang="zh-CN" altLang="en-US" dirty="0"/>
              <a:t>管</a:t>
            </a:r>
            <a:r>
              <a:rPr lang="zh-CN" altLang="en-US" dirty="0" smtClean="0"/>
              <a:t>脚</a:t>
            </a:r>
            <a:r>
              <a:rPr lang="zh-CN" altLang="en-US" dirty="0"/>
              <a:t>管脚初始化 </a:t>
            </a:r>
          </a:p>
        </p:txBody>
      </p:sp>
      <p:sp>
        <p:nvSpPr>
          <p:cNvPr id="4" name="矩形 3"/>
          <p:cNvSpPr/>
          <p:nvPr/>
        </p:nvSpPr>
        <p:spPr>
          <a:xfrm>
            <a:off x="1754331" y="3526698"/>
            <a:ext cx="5132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GPIODirModeSet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baseAdd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19A66"/>
                </a:solidFill>
                <a:latin typeface="Consolas" panose="020B0609020204030204" pitchFamily="49" charset="0"/>
              </a:rPr>
              <a:t>unsigned </a:t>
            </a:r>
            <a:r>
              <a:rPr lang="en-US" dirty="0" err="1" smtClean="0">
                <a:solidFill>
                  <a:srgbClr val="D19A66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D19A6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19A66"/>
                </a:solidFill>
                <a:latin typeface="Consolas" panose="020B0609020204030204" pitchFamily="49" charset="0"/>
              </a:rPr>
              <a:t>pinNumber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	unsigned </a:t>
            </a:r>
            <a:r>
              <a:rPr lang="en-US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pinDir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   </a:t>
            </a:r>
            <a:endParaRPr lang="zh-CN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5814" y="4670113"/>
            <a:ext cx="7521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    /*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    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第一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个参数：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GPIO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模块在内存中的地址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    第二个参数：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GPIO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口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的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管脚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C6748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共有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144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个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管脚</a:t>
            </a:r>
            <a:endParaRPr lang="en-US" altLang="zh-CN" i="1" dirty="0" smtClean="0">
              <a:solidFill>
                <a:srgbClr val="5C637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   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第三个参数：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设置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GPIO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的输出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方向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    *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/</a:t>
            </a:r>
            <a:endParaRPr lang="zh-CN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331" y="3044373"/>
            <a:ext cx="6641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5C6370"/>
                </a:solidFill>
                <a:latin typeface="Consolas" panose="020B0609020204030204" pitchFamily="49" charset="0"/>
              </a:rPr>
              <a:t>GPIODirModeSet</a:t>
            </a:r>
            <a:r>
              <a:rPr lang="en-US" altLang="zh-CN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函数设置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管脚的方向，设置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GPIO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的输出方向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24818" y="1987968"/>
            <a:ext cx="6228133" cy="728810"/>
          </a:xfrm>
          <a:prstGeom prst="roundRect">
            <a:avLst>
              <a:gd name="adj" fmla="val 106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507525" y="2118829"/>
            <a:ext cx="59041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en-US" altLang="zh-CN" dirty="0"/>
              <a:t>D4</a:t>
            </a:r>
            <a:r>
              <a:rPr lang="zh-CN" altLang="en-US" dirty="0"/>
              <a:t>为例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管脚为</a:t>
            </a:r>
            <a:r>
              <a:rPr lang="en-US" altLang="zh-CN" dirty="0" smtClean="0"/>
              <a:t>GPIO6[13]</a:t>
            </a:r>
            <a:r>
              <a:rPr lang="zh-CN" altLang="en-US" dirty="0" smtClean="0"/>
              <a:t>，其管脚为</a:t>
            </a:r>
            <a:r>
              <a:rPr lang="en-US" altLang="zh-CN" dirty="0" smtClean="0"/>
              <a:t>110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1643</TotalTime>
  <Words>613</Words>
  <Application>Microsoft Office PowerPoint</Application>
  <PresentationFormat>宽屏</PresentationFormat>
  <Paragraphs>107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Consolas</vt:lpstr>
      <vt:lpstr>2016-VI主题</vt:lpstr>
      <vt:lpstr>DSP实验课</vt:lpstr>
      <vt:lpstr>安装CCS5软件</vt:lpstr>
      <vt:lpstr>PowerPoint 演示文稿</vt:lpstr>
      <vt:lpstr>准备工作</vt:lpstr>
      <vt:lpstr>PowerPoint 演示文稿</vt:lpstr>
      <vt:lpstr>开发流程</vt:lpstr>
      <vt:lpstr>LED与GPIO的对应关系</vt:lpstr>
      <vt:lpstr>GPIO管脚复用配置</vt:lpstr>
      <vt:lpstr>GPIO管脚管脚初始化 </vt:lpstr>
      <vt:lpstr>关于拓展2 —— 精确延时</vt:lpstr>
      <vt:lpstr>注意事项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Refrain Twinkle</cp:lastModifiedBy>
  <cp:revision>138</cp:revision>
  <dcterms:created xsi:type="dcterms:W3CDTF">2016-01-21T16:32:22Z</dcterms:created>
  <dcterms:modified xsi:type="dcterms:W3CDTF">2019-05-08T20:25:32Z</dcterms:modified>
</cp:coreProperties>
</file>