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61" r:id="rId2"/>
    <p:sldId id="289" r:id="rId3"/>
    <p:sldId id="279" r:id="rId4"/>
    <p:sldId id="280" r:id="rId5"/>
    <p:sldId id="290" r:id="rId6"/>
    <p:sldId id="293" r:id="rId7"/>
    <p:sldId id="292" r:id="rId8"/>
    <p:sldId id="284" r:id="rId9"/>
    <p:sldId id="283" r:id="rId10"/>
    <p:sldId id="288" r:id="rId11"/>
    <p:sldId id="294" r:id="rId12"/>
    <p:sldId id="295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41E"/>
    <a:srgbClr val="C8161E"/>
    <a:srgbClr val="EAE506"/>
    <a:srgbClr val="C9151E"/>
    <a:srgbClr val="C31823"/>
    <a:srgbClr val="D05035"/>
    <a:srgbClr val="FFFFFF"/>
    <a:srgbClr val="BFE2F3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94" d="100"/>
          <a:sy n="94" d="100"/>
        </p:scale>
        <p:origin x="4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2019/5/20/Monday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此页可以删除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5193" userDrawn="1">
          <p15:clr>
            <a:srgbClr val="FBAE40"/>
          </p15:clr>
        </p15:guide>
        <p15:guide id="3" pos="69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39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7408" userDrawn="1">
          <p15:clr>
            <a:srgbClr val="FBAE40"/>
          </p15:clr>
        </p15:guide>
        <p15:guide id="4" pos="2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5778" y="4070057"/>
            <a:ext cx="10515600" cy="89951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120066" y="4969567"/>
            <a:ext cx="3111329" cy="604299"/>
          </a:xfrm>
        </p:spPr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58699" y="2051220"/>
            <a:ext cx="10223157" cy="3945925"/>
            <a:chOff x="415845" y="1968842"/>
            <a:chExt cx="10223157" cy="3945925"/>
          </a:xfrm>
        </p:grpSpPr>
        <p:sp>
          <p:nvSpPr>
            <p:cNvPr id="5" name="圆角矩形 4"/>
            <p:cNvSpPr/>
            <p:nvPr/>
          </p:nvSpPr>
          <p:spPr>
            <a:xfrm>
              <a:off x="415845" y="1968842"/>
              <a:ext cx="10223157" cy="3945925"/>
            </a:xfrm>
            <a:prstGeom prst="roundRect">
              <a:avLst>
                <a:gd name="adj" fmla="val 504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35131" y="2101843"/>
              <a:ext cx="998458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1. </a:t>
              </a:r>
              <a:r>
                <a:rPr lang="zh-CN" altLang="en-US" dirty="0" smtClean="0"/>
                <a:t>查阅</a:t>
              </a:r>
              <a:r>
                <a:rPr lang="en-US" altLang="zh-CN" dirty="0" smtClean="0"/>
                <a:t>《ompal138-datasheet》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《 </a:t>
              </a:r>
              <a:r>
                <a:rPr lang="en-US" altLang="zh-CN" dirty="0"/>
                <a:t>OMAP-L138</a:t>
              </a:r>
              <a:r>
                <a:rPr lang="zh-CN" altLang="en-US" dirty="0" smtClean="0"/>
                <a:t>原理图</a:t>
              </a:r>
              <a:r>
                <a:rPr lang="en-US" altLang="zh-CN" dirty="0" smtClean="0"/>
                <a:t>》</a:t>
              </a:r>
              <a:r>
                <a:rPr lang="zh-CN" altLang="en-US" dirty="0" smtClean="0"/>
                <a:t>、</a:t>
              </a:r>
              <a:r>
                <a:rPr lang="en-US" altLang="zh-CN" dirty="0"/>
                <a:t>《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TMS320C6748™ Fixed- and Floating-Point DSP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 smtClean="0"/>
                <a:t>、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TMS320C674x 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DSP </a:t>
              </a:r>
              <a:r>
                <a:rPr lang="en-US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Megamodule</a:t>
              </a:r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Reference </a:t>
              </a:r>
              <a:r>
                <a:rPr lang="en-US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》</a:t>
              </a:r>
              <a:r>
                <a:rPr lang="zh-CN" altLang="en-US" b="1" dirty="0"/>
                <a:t>和</a:t>
              </a:r>
              <a:r>
                <a:rPr lang="en-US" altLang="zh-CN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《 TMS320C6748 DSP System Reference </a:t>
              </a:r>
              <a:r>
                <a:rPr lang="en-US" altLang="zh-CN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Guide》</a:t>
              </a:r>
              <a:r>
                <a:rPr lang="zh-CN" altLang="en-US" dirty="0" smtClean="0"/>
                <a:t>手册以及</a:t>
              </a:r>
              <a:r>
                <a:rPr lang="en-US" altLang="zh-CN" dirty="0" err="1" smtClean="0"/>
                <a:t>StarterWare</a:t>
              </a:r>
              <a:r>
                <a:rPr lang="zh-CN" altLang="en-US" dirty="0" smtClean="0"/>
                <a:t>里面的例程；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2. </a:t>
              </a:r>
              <a:r>
                <a:rPr lang="zh-CN" altLang="en-US" dirty="0" smtClean="0"/>
                <a:t>查看</a:t>
              </a:r>
              <a:r>
                <a:rPr lang="zh-CN" altLang="en-US" dirty="0"/>
                <a:t>函数功能和参数配置的参考文档：</a:t>
              </a:r>
              <a:r>
                <a:rPr lang="en-US" altLang="zh-CN" dirty="0" smtClean="0"/>
                <a:t>C6748_StarterWare_1_20_03_03\docs\C6748_StarterWare_1_20_03_03.chm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3. </a:t>
              </a:r>
              <a:r>
                <a:rPr lang="zh-CN" altLang="en-US" dirty="0" smtClean="0"/>
                <a:t>资料</a:t>
              </a:r>
              <a:r>
                <a:rPr lang="zh-CN" altLang="en-US" dirty="0"/>
                <a:t>里有“实验指导</a:t>
              </a:r>
              <a:r>
                <a:rPr lang="en-US" altLang="zh-CN" dirty="0"/>
                <a:t>.pdf</a:t>
              </a:r>
              <a:r>
                <a:rPr lang="zh-CN" altLang="en-US" dirty="0"/>
                <a:t>”，有往届报错及其他问题的一些解答，多</a:t>
              </a:r>
              <a:r>
                <a:rPr lang="zh-CN" altLang="en-US" dirty="0" smtClean="0"/>
                <a:t>利用；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4. </a:t>
              </a:r>
              <a:r>
                <a:rPr lang="zh-CN" altLang="en-US" dirty="0" smtClean="0"/>
                <a:t>验收</a:t>
              </a:r>
              <a:r>
                <a:rPr lang="zh-CN" altLang="en-US" dirty="0"/>
                <a:t>：课上没有做完的部分，可以下次课再</a:t>
              </a:r>
              <a:r>
                <a:rPr lang="zh-CN" altLang="en-US" dirty="0" smtClean="0"/>
                <a:t>验收，但基本要求要做完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5. </a:t>
              </a:r>
              <a:r>
                <a:rPr lang="zh-CN" altLang="en-US" dirty="0" smtClean="0"/>
                <a:t>参考资料下载：</a:t>
              </a:r>
              <a:r>
                <a:rPr lang="en-US" altLang="zh-CN" dirty="0"/>
                <a:t>https://www.github.com/kangzhiheng/TMS320C6748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30331" y="4722431"/>
            <a:ext cx="7562664" cy="1983350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0331" y="1652639"/>
            <a:ext cx="7562664" cy="2966057"/>
          </a:xfrm>
          <a:prstGeom prst="roundRect">
            <a:avLst>
              <a:gd name="adj" fmla="val 1003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7222" y="1013254"/>
            <a:ext cx="231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接下来的三周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820" y="1756374"/>
            <a:ext cx="68703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  </a:t>
            </a:r>
            <a:r>
              <a:rPr lang="zh-CN" altLang="en-US" dirty="0" smtClean="0"/>
              <a:t>大</a:t>
            </a:r>
            <a:r>
              <a:rPr lang="zh-CN" altLang="en-US" dirty="0"/>
              <a:t>作业在</a:t>
            </a:r>
            <a:r>
              <a:rPr lang="en-US" altLang="zh-CN" dirty="0"/>
              <a:t>14-16</a:t>
            </a:r>
            <a:r>
              <a:rPr lang="zh-CN" altLang="en-US" dirty="0"/>
              <a:t>周自行独立</a:t>
            </a:r>
            <a:r>
              <a:rPr lang="zh-CN" altLang="en-US" dirty="0" smtClean="0"/>
              <a:t>完成；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之后</a:t>
            </a:r>
            <a:r>
              <a:rPr lang="zh-CN" altLang="en-US" dirty="0"/>
              <a:t>上课时间：每周四</a:t>
            </a:r>
            <a:r>
              <a:rPr lang="zh-CN" altLang="en-US" dirty="0" smtClean="0"/>
              <a:t>早上，</a:t>
            </a:r>
            <a:r>
              <a:rPr lang="zh-CN" altLang="en-US" dirty="0"/>
              <a:t>智能电网</a:t>
            </a:r>
            <a:r>
              <a:rPr lang="en-US" altLang="zh-CN" dirty="0"/>
              <a:t>514</a:t>
            </a:r>
            <a:r>
              <a:rPr lang="zh-CN" altLang="en-US" dirty="0"/>
              <a:t>室会开放，无需签到，期间只提供答疑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 smtClean="0"/>
              <a:t>需检查三个实验的基本要求；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2"/>
            </a:pPr>
            <a:r>
              <a:rPr lang="zh-CN" altLang="en-US" dirty="0"/>
              <a:t>大</a:t>
            </a:r>
            <a:r>
              <a:rPr lang="zh-CN" altLang="en-US" dirty="0" smtClean="0"/>
              <a:t>作业形式 </a:t>
            </a:r>
            <a:r>
              <a:rPr lang="en-US" altLang="zh-CN" dirty="0" smtClean="0"/>
              <a:t>—&gt; </a:t>
            </a:r>
            <a:r>
              <a:rPr lang="zh-CN" altLang="en-US" dirty="0" smtClean="0">
                <a:solidFill>
                  <a:srgbClr val="FF0000"/>
                </a:solidFill>
              </a:rPr>
              <a:t>文档及完整代码</a:t>
            </a:r>
            <a:r>
              <a:rPr lang="zh-CN" altLang="en-US" dirty="0" smtClean="0"/>
              <a:t>，文档目录如右图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03" y="1756374"/>
            <a:ext cx="2908730" cy="47985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27222" y="4796416"/>
            <a:ext cx="2664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评价标准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代码完整性及规范性</a:t>
            </a:r>
            <a:r>
              <a:rPr lang="en-US" altLang="zh-CN" dirty="0" smtClean="0"/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文档的逻辑性；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/>
              <a:t>创新性；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8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4357" y="930561"/>
            <a:ext cx="444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大作业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sz="3200" b="1" dirty="0"/>
              <a:t>FFT</a:t>
            </a:r>
            <a:r>
              <a:rPr lang="zh-CN" altLang="en-US" sz="3200" b="1" dirty="0"/>
              <a:t>变换</a:t>
            </a:r>
            <a:endParaRPr 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34313" y="197466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 </a:t>
            </a:r>
            <a:r>
              <a:rPr lang="zh-CN" altLang="en-US" dirty="0" smtClean="0"/>
              <a:t>实验</a:t>
            </a:r>
            <a:r>
              <a:rPr lang="zh-CN" altLang="en-US" dirty="0"/>
              <a:t>要求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对一段离散数据进行</a:t>
            </a:r>
            <a:r>
              <a:rPr lang="en-US" dirty="0"/>
              <a:t>FFT</a:t>
            </a:r>
            <a:r>
              <a:rPr lang="zh-CN" altLang="en-US" dirty="0"/>
              <a:t>分析，并将其输出结果呈现在输出窗口中，以增加对算法的认识。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其具体要求如下：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  <a:r>
              <a:rPr lang="en-US" dirty="0" smtClean="0"/>
              <a:t>.  </a:t>
            </a:r>
            <a:r>
              <a:rPr lang="zh-CN" altLang="en-US" dirty="0" smtClean="0"/>
              <a:t>无</a:t>
            </a:r>
            <a:r>
              <a:rPr lang="zh-CN" altLang="en-US" dirty="0"/>
              <a:t>示例程序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  <a:r>
              <a:rPr lang="en-US" dirty="0" smtClean="0"/>
              <a:t>.  </a:t>
            </a:r>
            <a:r>
              <a:rPr lang="zh-CN" altLang="en-US" dirty="0" smtClean="0"/>
              <a:t>熟悉</a:t>
            </a:r>
            <a:r>
              <a:rPr lang="zh-CN" altLang="en-US" dirty="0"/>
              <a:t>并编写</a:t>
            </a:r>
            <a:r>
              <a:rPr lang="en-US" dirty="0"/>
              <a:t>FFT</a:t>
            </a:r>
            <a:r>
              <a:rPr lang="zh-CN" altLang="en-US" dirty="0"/>
              <a:t>算法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  <a:r>
              <a:rPr lang="en-US" dirty="0" smtClean="0"/>
              <a:t>.  </a:t>
            </a:r>
            <a:r>
              <a:rPr lang="zh-CN" altLang="en-US" dirty="0" smtClean="0"/>
              <a:t>自行</a:t>
            </a:r>
            <a:r>
              <a:rPr lang="zh-CN" altLang="en-US" dirty="0"/>
              <a:t>生成至少</a:t>
            </a:r>
            <a:r>
              <a:rPr lang="en-US" dirty="0"/>
              <a:t>2^n</a:t>
            </a:r>
            <a:r>
              <a:rPr lang="zh-CN" altLang="en-US" dirty="0"/>
              <a:t>（</a:t>
            </a:r>
            <a:r>
              <a:rPr lang="en-US" dirty="0"/>
              <a:t>n</a:t>
            </a:r>
            <a:r>
              <a:rPr lang="zh-CN" altLang="en-US" dirty="0"/>
              <a:t>为自然数，</a:t>
            </a:r>
            <a:r>
              <a:rPr lang="en-US" dirty="0"/>
              <a:t>n&gt;=7</a:t>
            </a:r>
            <a:r>
              <a:rPr lang="zh-CN" altLang="en-US" dirty="0"/>
              <a:t>）点的数据，并进行</a:t>
            </a:r>
            <a:r>
              <a:rPr lang="en-US" dirty="0"/>
              <a:t>FFT</a:t>
            </a:r>
            <a:r>
              <a:rPr lang="zh-CN" altLang="en-US" dirty="0"/>
              <a:t>分析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  <a:r>
              <a:rPr lang="en-US" dirty="0" smtClean="0"/>
              <a:t>.  </a:t>
            </a:r>
            <a:r>
              <a:rPr lang="zh-CN" altLang="en-US" dirty="0" smtClean="0"/>
              <a:t>输出</a:t>
            </a:r>
            <a:r>
              <a:rPr lang="zh-CN" altLang="en-US" dirty="0"/>
              <a:t>结果显示在图像窗口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47348" y="1816797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13038" y="1878227"/>
            <a:ext cx="11137558" cy="4440194"/>
          </a:xfrm>
          <a:prstGeom prst="roundRect">
            <a:avLst>
              <a:gd name="adj" fmla="val 56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643" y="930561"/>
            <a:ext cx="446513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实验三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sz="2800" b="1" dirty="0" smtClean="0"/>
              <a:t>EPWM</a:t>
            </a:r>
            <a:r>
              <a:rPr lang="zh-CN" altLang="en-US" sz="2800" b="1" dirty="0"/>
              <a:t>基础</a:t>
            </a:r>
            <a:r>
              <a:rPr lang="zh-CN" altLang="en-US" sz="2800" b="1" dirty="0" smtClean="0"/>
              <a:t>实验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6648" y="2023735"/>
            <a:ext cx="958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基本要求：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/>
              <a:t>EPWM</a:t>
            </a:r>
            <a:r>
              <a:rPr lang="zh-CN" altLang="en-US" dirty="0"/>
              <a:t>配制：输出两路</a:t>
            </a:r>
            <a:r>
              <a:rPr lang="en-US" dirty="0"/>
              <a:t>EPWM1A</a:t>
            </a:r>
            <a:r>
              <a:rPr lang="zh-CN" altLang="en-US" dirty="0"/>
              <a:t>和</a:t>
            </a:r>
            <a:r>
              <a:rPr lang="en-US" dirty="0"/>
              <a:t>EPWM1B</a:t>
            </a:r>
            <a:r>
              <a:rPr lang="zh-CN" altLang="en-US" dirty="0"/>
              <a:t>，频率为</a:t>
            </a:r>
            <a:r>
              <a:rPr lang="en-US" dirty="0"/>
              <a:t>15KHz</a:t>
            </a:r>
            <a:r>
              <a:rPr lang="zh-CN" altLang="en-US" dirty="0"/>
              <a:t>，</a:t>
            </a:r>
            <a:r>
              <a:rPr lang="en-US" dirty="0"/>
              <a:t>EPWM1A</a:t>
            </a:r>
            <a:r>
              <a:rPr lang="zh-CN" altLang="en-US" dirty="0"/>
              <a:t>占空比为</a:t>
            </a:r>
            <a:r>
              <a:rPr lang="en-US" dirty="0"/>
              <a:t>25%</a:t>
            </a:r>
            <a:r>
              <a:rPr lang="zh-CN" altLang="en-US" dirty="0"/>
              <a:t>；</a:t>
            </a:r>
            <a:r>
              <a:rPr lang="en-US" dirty="0"/>
              <a:t>EPWM1B</a:t>
            </a:r>
            <a:r>
              <a:rPr lang="zh-CN" altLang="en-US" dirty="0"/>
              <a:t>与</a:t>
            </a:r>
            <a:r>
              <a:rPr lang="en-US" dirty="0"/>
              <a:t>EPWM1A</a:t>
            </a:r>
            <a:r>
              <a:rPr lang="zh-CN" altLang="en-US" dirty="0"/>
              <a:t>互补；设置死区为</a:t>
            </a:r>
            <a:r>
              <a:rPr lang="en-US" dirty="0"/>
              <a:t>1us</a:t>
            </a:r>
            <a:r>
              <a:rPr lang="zh-CN" altLang="en-US" dirty="0"/>
              <a:t>，以</a:t>
            </a:r>
            <a:r>
              <a:rPr lang="en-US" dirty="0"/>
              <a:t>EPWM1A</a:t>
            </a:r>
            <a:r>
              <a:rPr lang="zh-CN" altLang="en-US" dirty="0"/>
              <a:t>为上升沿、下降沿参考源；死区上升沿、下降沿均有输出，使用</a:t>
            </a:r>
            <a:r>
              <a:rPr lang="en-US" dirty="0"/>
              <a:t>Active Low Complementary</a:t>
            </a:r>
            <a:r>
              <a:rPr lang="zh-CN" altLang="en-US" dirty="0"/>
              <a:t>极性模式输出。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拓展</a:t>
            </a:r>
            <a:r>
              <a:rPr lang="zh-CN" altLang="en-US" dirty="0" smtClean="0">
                <a:solidFill>
                  <a:srgbClr val="FF0000"/>
                </a:solidFill>
              </a:rPr>
              <a:t>要求：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/>
              <a:t>TZ</a:t>
            </a:r>
            <a:r>
              <a:rPr lang="zh-CN" altLang="en-US" dirty="0"/>
              <a:t>禁止，斩波模式禁止，中断源选择为</a:t>
            </a:r>
            <a:r>
              <a:rPr lang="en-US" dirty="0"/>
              <a:t>EHRPWM_ETSEL_INTSEL_TBCTREQUPRD</a:t>
            </a:r>
            <a:r>
              <a:rPr lang="zh-CN" altLang="en-US" dirty="0"/>
              <a:t>，两次时间发生后触发一次</a:t>
            </a:r>
            <a:r>
              <a:rPr lang="en-US" dirty="0"/>
              <a:t>EPWM</a:t>
            </a:r>
            <a:r>
              <a:rPr lang="zh-CN" altLang="en-US" dirty="0"/>
              <a:t>中断。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23456" y="990285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37628" y="1707499"/>
            <a:ext cx="5857226" cy="4700443"/>
          </a:xfrm>
          <a:prstGeom prst="roundRect">
            <a:avLst>
              <a:gd name="adj" fmla="val 709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3"/>
          <p:cNvSpPr>
            <a:spLocks noGrp="1"/>
          </p:cNvSpPr>
          <p:nvPr>
            <p:ph sz="quarter" idx="10"/>
          </p:nvPr>
        </p:nvSpPr>
        <p:spPr>
          <a:xfrm>
            <a:off x="712867" y="2092410"/>
            <a:ext cx="5028906" cy="376709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学习官方例程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ehrpwm</a:t>
            </a:r>
            <a:r>
              <a:rPr lang="zh-CN" altLang="en-US" sz="1800" dirty="0" smtClean="0"/>
              <a:t>和我的</a:t>
            </a:r>
            <a:r>
              <a:rPr lang="en-US" altLang="zh-CN" sz="1800" dirty="0" err="1" smtClean="0">
                <a:solidFill>
                  <a:srgbClr val="CC141E"/>
                </a:solidFill>
              </a:rPr>
              <a:t>EPWM.c</a:t>
            </a:r>
            <a:r>
              <a:rPr lang="zh-CN" altLang="en-US" sz="1800" dirty="0" smtClean="0">
                <a:solidFill>
                  <a:srgbClr val="CC141E"/>
                </a:solidFill>
              </a:rPr>
              <a:t>程序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smtClean="0"/>
              <a:t>PWM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ehrPWM</a:t>
            </a:r>
            <a:r>
              <a:rPr lang="zh-CN" altLang="en-US" sz="1800" dirty="0" smtClean="0"/>
              <a:t>的区别</a:t>
            </a:r>
            <a:r>
              <a:rPr lang="en-US" altLang="zh-CN" sz="1800" dirty="0" smtClean="0"/>
              <a:t>(《ompal138-datasheet》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17</a:t>
            </a:r>
            <a:r>
              <a:rPr lang="zh-CN" altLang="en-US" sz="1800" dirty="0" smtClean="0"/>
              <a:t>章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 smtClean="0"/>
              <a:t>ePWM</a:t>
            </a:r>
            <a:r>
              <a:rPr lang="zh-CN" altLang="en-US" sz="1800" dirty="0" smtClean="0"/>
              <a:t>中断配置方法；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掌握</a:t>
            </a:r>
            <a:r>
              <a:rPr lang="en-US" altLang="zh-CN" sz="1800" dirty="0" err="1"/>
              <a:t>ePWM</a:t>
            </a:r>
            <a:r>
              <a:rPr lang="zh-CN" altLang="en-US" sz="1800" dirty="0"/>
              <a:t>模块的</a:t>
            </a:r>
            <a:r>
              <a:rPr lang="zh-CN" altLang="en-US" sz="1800" dirty="0" smtClean="0"/>
              <a:t>死区、</a:t>
            </a:r>
            <a:r>
              <a:rPr lang="zh-CN" altLang="zh-CN" sz="1800" dirty="0"/>
              <a:t>动作限定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、</a:t>
            </a:r>
            <a:r>
              <a:rPr lang="zh-CN" altLang="zh-CN" sz="1800" dirty="0"/>
              <a:t>斩波</a:t>
            </a:r>
            <a:r>
              <a:rPr lang="zh-CN" altLang="en-US" sz="1800" dirty="0"/>
              <a:t>子</a:t>
            </a:r>
            <a:r>
              <a:rPr lang="zh-CN" altLang="en-US" sz="1800" dirty="0" smtClean="0"/>
              <a:t>模块、</a:t>
            </a:r>
            <a:r>
              <a:rPr lang="zh-CN" altLang="en-US" sz="1800" dirty="0"/>
              <a:t>错误控制</a:t>
            </a:r>
            <a:r>
              <a:rPr lang="zh-CN" altLang="zh-CN" sz="1800" dirty="0" smtClean="0"/>
              <a:t>模块</a:t>
            </a:r>
            <a:r>
              <a:rPr lang="zh-CN" altLang="en-US" sz="1800" dirty="0" smtClean="0"/>
              <a:t>等主要功能；</a:t>
            </a:r>
            <a:endParaRPr lang="en-US" altLang="zh-CN" sz="1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800" dirty="0" smtClean="0"/>
              <a:t>示波器不在考核范围内；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54" y="2456076"/>
            <a:ext cx="5808860" cy="30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9643" y="930561"/>
            <a:ext cx="40268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ePWM</a:t>
            </a:r>
            <a:r>
              <a:rPr lang="zh-CN" altLang="en-US" sz="32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七大主要功能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8969" y="1738183"/>
            <a:ext cx="10787484" cy="1731283"/>
          </a:xfrm>
          <a:prstGeom prst="roundRect">
            <a:avLst>
              <a:gd name="adj" fmla="val 1149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8699" y="1715140"/>
            <a:ext cx="80920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每个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 smtClean="0"/>
              <a:t>模块</a:t>
            </a:r>
            <a:r>
              <a:rPr lang="zh-CN" altLang="en-US" dirty="0"/>
              <a:t>包括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 </a:t>
            </a:r>
            <a:r>
              <a:rPr lang="en-US" altLang="zh-CN" dirty="0"/>
              <a:t>16 </a:t>
            </a:r>
            <a:r>
              <a:rPr lang="zh-CN" altLang="en-US" dirty="0"/>
              <a:t>位</a:t>
            </a:r>
            <a:r>
              <a:rPr lang="zh-CN" altLang="en-US" dirty="0" smtClean="0"/>
              <a:t>计数器定时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/>
              <a:t>一个完整的 </a:t>
            </a:r>
            <a:r>
              <a:rPr lang="en-US" altLang="zh-CN" dirty="0"/>
              <a:t>PWM </a:t>
            </a:r>
            <a:r>
              <a:rPr lang="zh-CN" altLang="en-US" dirty="0"/>
              <a:t>通道有两个 </a:t>
            </a:r>
            <a:r>
              <a:rPr lang="en-US" altLang="zh-CN" dirty="0"/>
              <a:t>PWM </a:t>
            </a:r>
            <a:r>
              <a:rPr lang="zh-CN" altLang="en-US" dirty="0"/>
              <a:t>输出组成：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EPWMxB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29" y="3492509"/>
            <a:ext cx="6836763" cy="31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6683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4737" y="1828148"/>
            <a:ext cx="10985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dirty="0" smtClean="0">
                <a:solidFill>
                  <a:srgbClr val="FF0000"/>
                </a:solidFill>
              </a:rPr>
              <a:t>时钟</a:t>
            </a:r>
            <a:r>
              <a:rPr lang="zh-CN" altLang="zh-CN" dirty="0">
                <a:solidFill>
                  <a:srgbClr val="FF0000"/>
                </a:solidFill>
              </a:rPr>
              <a:t>预定标</a:t>
            </a:r>
            <a:r>
              <a:rPr lang="zh-CN" altLang="zh-CN" dirty="0"/>
              <a:t>：输入</a:t>
            </a:r>
            <a:r>
              <a:rPr lang="en-US" altLang="zh-CN" dirty="0"/>
              <a:t>SYSCLKOUT</a:t>
            </a:r>
            <a:r>
              <a:rPr lang="zh-CN" altLang="zh-CN" dirty="0"/>
              <a:t>，对</a:t>
            </a:r>
            <a:r>
              <a:rPr lang="en-US" altLang="zh-CN" dirty="0"/>
              <a:t>SYSCLKOUT</a:t>
            </a:r>
            <a:r>
              <a:rPr lang="zh-CN" altLang="zh-CN" dirty="0"/>
              <a:t>时钟信号进行分频，输出</a:t>
            </a:r>
            <a:r>
              <a:rPr lang="en-US" altLang="zh-CN" dirty="0"/>
              <a:t>TBCLK</a:t>
            </a:r>
            <a:r>
              <a:rPr lang="zh-CN" altLang="zh-CN" dirty="0"/>
              <a:t>时钟信号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zh-CN" dirty="0" smtClean="0"/>
              <a:t>即</a:t>
            </a:r>
            <a:r>
              <a:rPr lang="zh-CN" altLang="zh-CN" dirty="0"/>
              <a:t>时间基准</a:t>
            </a:r>
            <a:r>
              <a:rPr lang="en-US" altLang="zh-CN" dirty="0"/>
              <a:t>(time base</a:t>
            </a:r>
            <a:r>
              <a:rPr lang="zh-CN" altLang="zh-CN" dirty="0"/>
              <a:t>，即</a:t>
            </a:r>
            <a:r>
              <a:rPr lang="en-US" altLang="zh-CN" dirty="0"/>
              <a:t>TB)</a:t>
            </a:r>
            <a:r>
              <a:rPr lang="zh-CN" altLang="zh-CN" dirty="0"/>
              <a:t>，被</a:t>
            </a:r>
            <a:r>
              <a:rPr lang="en-US" altLang="zh-CN" dirty="0" err="1"/>
              <a:t>ePWM</a:t>
            </a:r>
            <a:r>
              <a:rPr lang="zh-CN" altLang="zh-CN" dirty="0"/>
              <a:t>外设的所有子模块使用，控制计数器的</a:t>
            </a:r>
            <a:r>
              <a:rPr lang="zh-CN" altLang="zh-CN" dirty="0" smtClean="0"/>
              <a:t>更新速率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16 </a:t>
            </a:r>
            <a:r>
              <a:rPr lang="zh-CN" altLang="en-US" dirty="0">
                <a:solidFill>
                  <a:srgbClr val="FF0000"/>
                </a:solidFill>
              </a:rPr>
              <a:t>位的时间基准计数器</a:t>
            </a:r>
            <a:r>
              <a:rPr lang="en-US" altLang="zh-CN" dirty="0"/>
              <a:t>(TBCTR)</a:t>
            </a:r>
            <a:r>
              <a:rPr lang="zh-CN" altLang="en-US" dirty="0"/>
              <a:t>：输入：时基信号 </a:t>
            </a:r>
            <a:r>
              <a:rPr lang="en-US" altLang="zh-CN" dirty="0"/>
              <a:t>TBCLK</a:t>
            </a:r>
            <a:r>
              <a:rPr lang="zh-CN" altLang="en-US" dirty="0"/>
              <a:t>；在 </a:t>
            </a:r>
            <a:r>
              <a:rPr lang="en-US" altLang="zh-CN" dirty="0" err="1"/>
              <a:t>ePWM</a:t>
            </a:r>
            <a:r>
              <a:rPr lang="en-US" altLang="zh-CN" dirty="0"/>
              <a:t> </a:t>
            </a:r>
            <a:r>
              <a:rPr lang="zh-CN" altLang="en-US" dirty="0"/>
              <a:t>之间用来同步的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EPWMxSYNCI</a:t>
            </a:r>
            <a:r>
              <a:rPr lang="en-US" altLang="zh-CN" dirty="0" smtClean="0"/>
              <a:t> </a:t>
            </a:r>
            <a:r>
              <a:rPr lang="zh-CN" altLang="en-US" dirty="0"/>
              <a:t>信号；周期寄存器的值（即周期值）。其输出有两个，一个是 </a:t>
            </a:r>
            <a:r>
              <a:rPr lang="en-US" altLang="zh-CN" dirty="0" err="1"/>
              <a:t>EPWMxSYNCO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来</a:t>
            </a:r>
            <a:r>
              <a:rPr lang="zh-CN" altLang="en-US" dirty="0"/>
              <a:t>输出同步信号；另一个则是计数值与周期值比较的结果，并送入逻辑处理模块比较逻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辑</a:t>
            </a:r>
            <a:r>
              <a:rPr lang="zh-CN" altLang="en-US" dirty="0"/>
              <a:t>处理：处理输入的比较结果，并生成相应的逻辑</a:t>
            </a:r>
            <a:r>
              <a:rPr lang="zh-CN" altLang="en-US" dirty="0" smtClean="0"/>
              <a:t>状态</a:t>
            </a:r>
            <a:r>
              <a:rPr lang="en-US" altLang="zh-CN" dirty="0" smtClean="0"/>
              <a:t>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  </a:t>
            </a:r>
            <a:r>
              <a:rPr lang="zh-CN" altLang="en-US" dirty="0">
                <a:solidFill>
                  <a:srgbClr val="FF0000"/>
                </a:solidFill>
              </a:rPr>
              <a:t>动作</a:t>
            </a:r>
            <a:r>
              <a:rPr lang="zh-CN" altLang="en-US" dirty="0">
                <a:solidFill>
                  <a:srgbClr val="FF0000"/>
                </a:solidFill>
              </a:rPr>
              <a:t>限定模块</a:t>
            </a:r>
            <a:r>
              <a:rPr lang="en-US" altLang="zh-CN" dirty="0"/>
              <a:t>(action qualifier)</a:t>
            </a:r>
            <a:r>
              <a:rPr lang="zh-CN" altLang="en-US" dirty="0"/>
              <a:t>：判断逻辑的转换是否满足要求，并转换为对应的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PWM </a:t>
            </a:r>
            <a:r>
              <a:rPr lang="zh-CN" altLang="en-US" dirty="0"/>
              <a:t>开关状态，通常为 </a:t>
            </a:r>
            <a:r>
              <a:rPr lang="en-US" altLang="zh-CN" dirty="0" err="1"/>
              <a:t>EPWMxA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EPWMxB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40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514830" y="1731170"/>
            <a:ext cx="11487632" cy="4793198"/>
          </a:xfrm>
          <a:prstGeom prst="roundRect">
            <a:avLst>
              <a:gd name="adj" fmla="val 565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765674" y="2034095"/>
            <a:ext cx="10985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4.  </a:t>
            </a:r>
            <a:r>
              <a:rPr lang="zh-CN" altLang="en-US" dirty="0">
                <a:solidFill>
                  <a:srgbClr val="FF0000"/>
                </a:solidFill>
              </a:rPr>
              <a:t>死区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：对 </a:t>
            </a:r>
            <a:r>
              <a:rPr lang="en-US" altLang="zh-CN" dirty="0"/>
              <a:t>PWM </a:t>
            </a:r>
            <a:r>
              <a:rPr lang="zh-CN" altLang="en-US" dirty="0"/>
              <a:t>的开关变化加入死区时间，死区通常有单边死区和双边</a:t>
            </a:r>
            <a:r>
              <a:rPr lang="zh-CN" altLang="en-US" dirty="0" smtClean="0"/>
              <a:t>死区；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5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PWM </a:t>
            </a:r>
            <a:r>
              <a:rPr lang="zh-CN" altLang="en-US" dirty="0">
                <a:solidFill>
                  <a:srgbClr val="FF0000"/>
                </a:solidFill>
              </a:rPr>
              <a:t>斩波子模块</a:t>
            </a:r>
            <a:r>
              <a:rPr lang="en-US" altLang="zh-CN" dirty="0"/>
              <a:t>(chopper)</a:t>
            </a:r>
            <a:r>
              <a:rPr lang="zh-CN" altLang="en-US" dirty="0"/>
              <a:t>：通常用来产生高频 </a:t>
            </a:r>
            <a:r>
              <a:rPr lang="en-US" altLang="zh-CN" dirty="0"/>
              <a:t>PWM </a:t>
            </a:r>
            <a:r>
              <a:rPr lang="zh-CN" altLang="en-US" dirty="0"/>
              <a:t>载波信号，在一般的逆变器中不需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要</a:t>
            </a:r>
            <a:r>
              <a:rPr lang="zh-CN" altLang="en-US" dirty="0"/>
              <a:t>用到，在高频的开关数字电源中作用很大；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中断</a:t>
            </a:r>
            <a:r>
              <a:rPr lang="zh-CN" altLang="en-US" dirty="0">
                <a:solidFill>
                  <a:srgbClr val="FF0000"/>
                </a:solidFill>
              </a:rPr>
              <a:t>触发模块</a:t>
            </a:r>
            <a:r>
              <a:rPr lang="zh-CN" altLang="en-US" dirty="0"/>
              <a:t>：使能该子模块可触发中断，可设置每个事件中触发的</a:t>
            </a:r>
            <a:r>
              <a:rPr lang="zh-CN" altLang="en-US" dirty="0" smtClean="0"/>
              <a:t>频率；</a:t>
            </a:r>
            <a:endParaRPr lang="en-US" altLang="zh-CN" dirty="0" smtClean="0"/>
          </a:p>
          <a:p>
            <a:pPr marL="342900" indent="-342900">
              <a:lnSpc>
                <a:spcPct val="200000"/>
              </a:lnSpc>
              <a:buAutoNum type="arabicPeriod" startAt="6"/>
            </a:pPr>
            <a:r>
              <a:rPr lang="zh-CN" altLang="en-US" dirty="0">
                <a:solidFill>
                  <a:srgbClr val="FF0000"/>
                </a:solidFill>
              </a:rPr>
              <a:t>错误控制模块</a:t>
            </a:r>
            <a:r>
              <a:rPr lang="en-US" altLang="zh-CN" dirty="0"/>
              <a:t>(trip zone)</a:t>
            </a:r>
            <a:r>
              <a:rPr lang="zh-CN" altLang="en-US" dirty="0"/>
              <a:t>：一般用于保护，</a:t>
            </a:r>
            <a:r>
              <a:rPr lang="en-US" altLang="zh-CN" dirty="0"/>
              <a:t>TZ </a:t>
            </a:r>
            <a:r>
              <a:rPr lang="zh-CN" altLang="en-US" dirty="0"/>
              <a:t>引脚检测外部电平；</a:t>
            </a:r>
            <a:r>
              <a:rPr lang="en-US" altLang="zh-CN" dirty="0" err="1"/>
              <a:t>TripZone</a:t>
            </a:r>
            <a:r>
              <a:rPr lang="en-US" altLang="zh-CN" dirty="0"/>
              <a:t> </a:t>
            </a:r>
            <a:r>
              <a:rPr lang="zh-CN" altLang="en-US" dirty="0"/>
              <a:t>事件发生</a:t>
            </a:r>
          </a:p>
          <a:p>
            <a:pPr>
              <a:lnSpc>
                <a:spcPct val="200000"/>
              </a:lnSpc>
            </a:pPr>
            <a:r>
              <a:rPr lang="zh-CN" altLang="en-US" dirty="0" smtClean="0"/>
              <a:t>     后</a:t>
            </a:r>
            <a:r>
              <a:rPr lang="zh-CN" altLang="en-US" dirty="0"/>
              <a:t>，会按照事先配置好的动作对 </a:t>
            </a:r>
            <a:r>
              <a:rPr lang="en-US" altLang="zh-CN" dirty="0"/>
              <a:t>EPWM </a:t>
            </a:r>
            <a:r>
              <a:rPr lang="zh-CN" altLang="en-US" dirty="0"/>
              <a:t>的输出做出改变：强制拉低，强制拉高或高阻。</a:t>
            </a:r>
            <a:endParaRPr lang="en-US" altLang="zh-CN" dirty="0" smtClean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</p:spPr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大主要功能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44515" y="1965754"/>
            <a:ext cx="5951681" cy="4447531"/>
          </a:xfrm>
          <a:prstGeom prst="roundRect">
            <a:avLst>
              <a:gd name="adj" fmla="val 57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设定</a:t>
            </a:r>
            <a:r>
              <a:rPr lang="zh-CN" altLang="en-US" dirty="0">
                <a:solidFill>
                  <a:schemeClr val="tx1"/>
                </a:solidFill>
              </a:rPr>
              <a:t>一个定时周期，然后每次计数到周期值时触发一些特定的事件；或者由某个事件触发计数操作，用来捕获某个事件的时间、脉冲个数等。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2. </a:t>
            </a:r>
            <a:r>
              <a:rPr lang="en-US" altLang="zh-CN" dirty="0" err="1" smtClean="0">
                <a:solidFill>
                  <a:schemeClr val="tx1"/>
                </a:solidFill>
              </a:rPr>
              <a:t>ePWM</a:t>
            </a:r>
            <a:r>
              <a:rPr lang="zh-CN" altLang="zh-CN" dirty="0">
                <a:solidFill>
                  <a:schemeClr val="tx1"/>
                </a:solidFill>
              </a:rPr>
              <a:t>周期由时间基准周期寄存器和时间基准计数器共同决定。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/>
                </a:solidFill>
              </a:rPr>
              <a:t>时间基准计数器具有三种</a:t>
            </a:r>
            <a:r>
              <a:rPr lang="zh-CN" altLang="en-US" dirty="0">
                <a:solidFill>
                  <a:schemeClr val="tx1"/>
                </a:solidFill>
              </a:rPr>
              <a:t>计数模式，连续增、连续减、连续增减，如图，容易理解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ePWM</a:t>
            </a:r>
            <a:r>
              <a:rPr lang="zh-CN" altLang="en-US" dirty="0"/>
              <a:t>定时、计数、周期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80" y="1706136"/>
            <a:ext cx="5458339" cy="49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6149" y="860269"/>
            <a:ext cx="11162884" cy="574183"/>
          </a:xfrm>
        </p:spPr>
        <p:txBody>
          <a:bodyPr/>
          <a:lstStyle/>
          <a:p>
            <a:r>
              <a:rPr lang="zh-CN" altLang="en-US" dirty="0" smtClean="0"/>
              <a:t>开发流程</a:t>
            </a:r>
            <a:endParaRPr 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96027" y="3629315"/>
            <a:ext cx="1351333" cy="5436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管脚复用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4023139" y="3629315"/>
            <a:ext cx="1351333" cy="5436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/>
              <a:t>ePWM</a:t>
            </a:r>
            <a:r>
              <a:rPr lang="zh-CN" altLang="en-US" sz="1400" dirty="0" smtClean="0"/>
              <a:t>配置</a:t>
            </a:r>
            <a:endParaRPr lang="zh-CN" altLang="en-US" sz="14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698805" y="4279418"/>
            <a:ext cx="0" cy="716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27176" y="2238149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61AFEF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>
                <a:solidFill>
                  <a:srgbClr val="61AFEF"/>
                </a:solidFill>
                <a:latin typeface="Consolas" panose="020B0609020204030204" pitchFamily="49" charset="0"/>
              </a:rPr>
              <a:t>管脚复用</a:t>
            </a:r>
            <a:r>
              <a:rPr lang="zh-CN" altLang="en-US" sz="1600" dirty="0" smtClean="0">
                <a:solidFill>
                  <a:srgbClr val="61AFEF"/>
                </a:solidFill>
                <a:latin typeface="Consolas" panose="020B0609020204030204" pitchFamily="49" charset="0"/>
              </a:rPr>
              <a:t>配置</a:t>
            </a:r>
            <a:endParaRPr lang="en-US" sz="1600" dirty="0">
              <a:solidFill>
                <a:srgbClr val="61AFE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5743" y="5102515"/>
            <a:ext cx="14215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C678DD"/>
                </a:solidFill>
                <a:latin typeface="Consolas" panose="020B0609020204030204" pitchFamily="49" charset="0"/>
              </a:rPr>
              <a:t>EPWMxA</a:t>
            </a:r>
            <a:r>
              <a:rPr lang="zh-CN" altLang="en-US" sz="1600" dirty="0" smtClean="0">
                <a:solidFill>
                  <a:srgbClr val="C678DD"/>
                </a:solidFill>
                <a:latin typeface="Consolas" panose="020B0609020204030204" pitchFamily="49" charset="0"/>
              </a:rPr>
              <a:t>设置</a:t>
            </a:r>
            <a:endParaRPr lang="en-US" altLang="zh-CN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50251" y="3629315"/>
            <a:ext cx="1351333" cy="5436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功能配置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8877363" y="3629315"/>
            <a:ext cx="1351333" cy="54369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功能实现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29029" y="2825440"/>
            <a:ext cx="0" cy="700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7153022" y="2825440"/>
            <a:ext cx="0" cy="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30971" y="390116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469371" y="3901164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7903652" y="3901851"/>
            <a:ext cx="8732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316687" y="1641448"/>
            <a:ext cx="19952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死区配置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斩波器</a:t>
            </a:r>
            <a:r>
              <a:rPr lang="zh-CN" altLang="en-US" sz="16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配置</a:t>
            </a:r>
            <a:endParaRPr lang="en-US" altLang="zh-CN" sz="1600" b="0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错误控制模块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配置</a:t>
            </a:r>
            <a:endParaRPr lang="en-US" altLang="zh-CN" sz="1600" b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153022" y="4279418"/>
            <a:ext cx="0" cy="770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450251" y="5233087"/>
            <a:ext cx="1571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ePWM</a:t>
            </a:r>
            <a:r>
              <a:rPr lang="zh-CN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中断配置</a:t>
            </a:r>
            <a:endParaRPr lang="en-US" altLang="zh-CN" sz="1600" dirty="0" smtClean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4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中断号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3649" y="4333359"/>
            <a:ext cx="172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Uart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4</a:t>
            </a:r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810326" y="54752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Timer</a:t>
            </a:r>
            <a:r>
              <a:rPr lang="zh-CN" altLang="en-US" dirty="0" smtClean="0"/>
              <a:t>中断号为</a:t>
            </a:r>
            <a:r>
              <a:rPr lang="en-US" altLang="zh-CN" dirty="0" smtClean="0"/>
              <a:t>5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559859" y="4333359"/>
            <a:ext cx="0" cy="15112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0862" y="4904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优先级</a:t>
            </a:r>
            <a:endParaRPr 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90" y="1645060"/>
            <a:ext cx="2745944" cy="209238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483911" y="3752829"/>
            <a:ext cx="2339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用户自定义中断为</a:t>
            </a:r>
            <a:r>
              <a:rPr lang="en-US" altLang="zh-CN" sz="1600" dirty="0" smtClean="0"/>
              <a:t>4~15</a:t>
            </a:r>
            <a:endParaRPr 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2100774" y="1088931"/>
            <a:ext cx="76775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《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TMS320C674x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DSP </a:t>
            </a:r>
            <a:r>
              <a:rPr lang="en-US" sz="16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Megamodule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 </a:t>
            </a:r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》</a:t>
            </a:r>
            <a:r>
              <a:rPr lang="zh-CN" alt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第七章  </a:t>
            </a:r>
            <a:r>
              <a:rPr lang="en-US" altLang="zh-CN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P162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42" y="2017106"/>
            <a:ext cx="6114700" cy="4375456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3609634" y="4518025"/>
            <a:ext cx="263050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609634" y="4756793"/>
            <a:ext cx="2630507" cy="9031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2926</TotalTime>
  <Words>859</Words>
  <Application>Microsoft Office PowerPoint</Application>
  <PresentationFormat>宽屏</PresentationFormat>
  <Paragraphs>80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Consolas</vt:lpstr>
      <vt:lpstr>2016-VI主题</vt:lpstr>
      <vt:lpstr>DSP实验课</vt:lpstr>
      <vt:lpstr>PowerPoint 演示文稿</vt:lpstr>
      <vt:lpstr>实验内容</vt:lpstr>
      <vt:lpstr>PowerPoint 演示文稿</vt:lpstr>
      <vt:lpstr>七大主要功能</vt:lpstr>
      <vt:lpstr>七大主要功能</vt:lpstr>
      <vt:lpstr>ePWM定时、计数、周期</vt:lpstr>
      <vt:lpstr>开发流程</vt:lpstr>
      <vt:lpstr>中断号</vt:lpstr>
      <vt:lpstr>注意事项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Refrain Twinkle</cp:lastModifiedBy>
  <cp:revision>182</cp:revision>
  <dcterms:created xsi:type="dcterms:W3CDTF">2016-01-21T16:32:22Z</dcterms:created>
  <dcterms:modified xsi:type="dcterms:W3CDTF">2019-05-19T20:47:08Z</dcterms:modified>
</cp:coreProperties>
</file>