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7" r:id="rId1"/>
  </p:sldMasterIdLst>
  <p:notesMasterIdLst>
    <p:notesMasterId r:id="rId15"/>
  </p:notesMasterIdLst>
  <p:sldIdLst>
    <p:sldId id="261" r:id="rId2"/>
    <p:sldId id="289" r:id="rId3"/>
    <p:sldId id="279" r:id="rId4"/>
    <p:sldId id="280" r:id="rId5"/>
    <p:sldId id="290" r:id="rId6"/>
    <p:sldId id="293" r:id="rId7"/>
    <p:sldId id="292" r:id="rId8"/>
    <p:sldId id="284" r:id="rId9"/>
    <p:sldId id="283" r:id="rId10"/>
    <p:sldId id="288" r:id="rId11"/>
    <p:sldId id="294" r:id="rId12"/>
    <p:sldId id="295" r:id="rId13"/>
    <p:sldId id="259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141E"/>
    <a:srgbClr val="C8161E"/>
    <a:srgbClr val="EAE506"/>
    <a:srgbClr val="C9151E"/>
    <a:srgbClr val="C31823"/>
    <a:srgbClr val="D05035"/>
    <a:srgbClr val="FFFFFF"/>
    <a:srgbClr val="BFE2F3"/>
    <a:srgbClr val="E9CBBC"/>
    <a:srgbClr val="E0A4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27" autoAdjust="0"/>
    <p:restoredTop sz="94785" autoAdjust="0"/>
  </p:normalViewPr>
  <p:slideViewPr>
    <p:cSldViewPr snapToGrid="0">
      <p:cViewPr varScale="1">
        <p:scale>
          <a:sx n="94" d="100"/>
          <a:sy n="94" d="100"/>
        </p:scale>
        <p:origin x="41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60" d="100"/>
          <a:sy n="60" d="100"/>
        </p:scale>
        <p:origin x="1616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DFE78F-58BC-423A-A341-D0065C580108}" type="datetimeFigureOut">
              <a:rPr lang="zh-CN" altLang="en-US" smtClean="0"/>
              <a:t>2019/5/22/Wednesday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4B1CD8-9F96-4F1D-A5B8-2D9E0ECCEB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3916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此页可以删除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4B1CD8-9F96-4F1D-A5B8-2D9E0ECCEB3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30912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jpe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7015" y="5815086"/>
            <a:ext cx="3278293" cy="6508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070056"/>
            <a:ext cx="10515600" cy="89951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48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838200" y="5034522"/>
            <a:ext cx="10515600" cy="604299"/>
          </a:xfrm>
        </p:spPr>
        <p:txBody>
          <a:bodyPr anchor="ctr">
            <a:noAutofit/>
          </a:bodyPr>
          <a:lstStyle>
            <a:lvl1pPr algn="ctr">
              <a:defRPr lang="zh-CN" altLang="en-US" sz="2800" b="0">
                <a:solidFill>
                  <a:schemeClr val="bg1"/>
                </a:solidFill>
                <a:latin typeface="+mn-ea"/>
                <a:cs typeface="+mj-cs"/>
              </a:defRPr>
            </a:lvl1pPr>
          </a:lstStyle>
          <a:p>
            <a:pPr lvl="0" algn="ctr">
              <a:lnSpc>
                <a:spcPct val="90000"/>
              </a:lnSpc>
              <a:spcBef>
                <a:spcPct val="0"/>
              </a:spcBef>
              <a:buNone/>
            </a:pPr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8132"/>
            <a:ext cx="12192000" cy="3931920"/>
          </a:xfrm>
          <a:prstGeom prst="rect">
            <a:avLst/>
          </a:prstGeom>
        </p:spPr>
      </p:pic>
      <p:cxnSp>
        <p:nvCxnSpPr>
          <p:cNvPr id="9" name="直接连接符 8"/>
          <p:cNvCxnSpPr/>
          <p:nvPr/>
        </p:nvCxnSpPr>
        <p:spPr>
          <a:xfrm>
            <a:off x="0" y="3893788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218912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两栏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"/>
            <a:ext cx="12192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02" y="175417"/>
            <a:ext cx="2023540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3"/>
            <a:ext cx="12192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6" name="文本框 5"/>
          <p:cNvSpPr txBox="1"/>
          <p:nvPr/>
        </p:nvSpPr>
        <p:spPr>
          <a:xfrm>
            <a:off x="11000037" y="313203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349859" y="1717675"/>
            <a:ext cx="5376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6381752" y="1717675"/>
            <a:ext cx="5376333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21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11595421" y="313203"/>
            <a:ext cx="6495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4BD5A17-3153-4A95-988E-B577C14000F1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9859" y="975600"/>
            <a:ext cx="11421927" cy="576000"/>
          </a:xfrm>
          <a:prstGeom prst="rect">
            <a:avLst/>
          </a:prstGeom>
        </p:spPr>
        <p:txBody>
          <a:bodyPr/>
          <a:lstStyle>
            <a:lvl1pPr>
              <a:defRPr lang="zh-CN" altLang="en-US" sz="3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21"/>
            <a:ext cx="12192000" cy="336803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65863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01" y="175415"/>
            <a:ext cx="2023540" cy="401413"/>
          </a:xfrm>
          <a:prstGeom prst="rect">
            <a:avLst/>
          </a:prstGeom>
        </p:spPr>
      </p:pic>
      <p:sp>
        <p:nvSpPr>
          <p:cNvPr id="17" name="矩形 16"/>
          <p:cNvSpPr/>
          <p:nvPr userDrawn="1"/>
        </p:nvSpPr>
        <p:spPr>
          <a:xfrm>
            <a:off x="0" y="6766561"/>
            <a:ext cx="12192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8" name="文本框 17"/>
          <p:cNvSpPr txBox="1"/>
          <p:nvPr userDrawn="1"/>
        </p:nvSpPr>
        <p:spPr>
          <a:xfrm>
            <a:off x="11000035" y="313201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9" name="图片 1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19"/>
            <a:ext cx="12192000" cy="336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94431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  <p15:guide id="2" pos="5193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对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"/>
            <a:ext cx="12192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02" y="175417"/>
            <a:ext cx="2023540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3"/>
            <a:ext cx="12192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349859" y="960117"/>
            <a:ext cx="5376000" cy="574183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0" y="1550505"/>
            <a:ext cx="12192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349859" y="1717675"/>
            <a:ext cx="5376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6381752" y="1717675"/>
            <a:ext cx="5376333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18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381751" y="958297"/>
            <a:ext cx="5376000" cy="5760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28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dirty="0" smtClean="0"/>
              <a:t>单击此处编辑标题</a:t>
            </a: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65863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01" y="175415"/>
            <a:ext cx="2023540" cy="401413"/>
          </a:xfrm>
          <a:prstGeom prst="rect">
            <a:avLst/>
          </a:prstGeom>
        </p:spPr>
      </p:pic>
      <p:sp>
        <p:nvSpPr>
          <p:cNvPr id="13" name="矩形 12"/>
          <p:cNvSpPr/>
          <p:nvPr userDrawn="1"/>
        </p:nvSpPr>
        <p:spPr>
          <a:xfrm>
            <a:off x="0" y="6766561"/>
            <a:ext cx="12192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cxnSp>
        <p:nvCxnSpPr>
          <p:cNvPr id="14" name="直接连接符 13"/>
          <p:cNvCxnSpPr/>
          <p:nvPr userDrawn="1"/>
        </p:nvCxnSpPr>
        <p:spPr>
          <a:xfrm flipV="1">
            <a:off x="0" y="1550505"/>
            <a:ext cx="12192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622393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对比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"/>
            <a:ext cx="12192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02" y="175417"/>
            <a:ext cx="2023540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3"/>
            <a:ext cx="12192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6" name="文本框 5"/>
          <p:cNvSpPr txBox="1"/>
          <p:nvPr/>
        </p:nvSpPr>
        <p:spPr>
          <a:xfrm>
            <a:off x="11000037" y="313203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349859" y="960117"/>
            <a:ext cx="5376000" cy="574183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0" y="1550505"/>
            <a:ext cx="12192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349859" y="1717675"/>
            <a:ext cx="5376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6381752" y="1717675"/>
            <a:ext cx="5376333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18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381751" y="958297"/>
            <a:ext cx="5376000" cy="5760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28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dirty="0" smtClean="0"/>
              <a:t>单击此处编辑标题</a:t>
            </a:r>
          </a:p>
        </p:txBody>
      </p:sp>
      <p:sp>
        <p:nvSpPr>
          <p:cNvPr id="21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11595421" y="313203"/>
            <a:ext cx="6495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4BD5A17-3153-4A95-988E-B577C14000F1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65863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01" y="175415"/>
            <a:ext cx="2023540" cy="401413"/>
          </a:xfrm>
          <a:prstGeom prst="rect">
            <a:avLst/>
          </a:prstGeom>
        </p:spPr>
      </p:pic>
      <p:sp>
        <p:nvSpPr>
          <p:cNvPr id="17" name="矩形 16"/>
          <p:cNvSpPr/>
          <p:nvPr userDrawn="1"/>
        </p:nvSpPr>
        <p:spPr>
          <a:xfrm>
            <a:off x="0" y="6766561"/>
            <a:ext cx="12192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9" name="文本框 18"/>
          <p:cNvSpPr txBox="1"/>
          <p:nvPr userDrawn="1"/>
        </p:nvSpPr>
        <p:spPr>
          <a:xfrm>
            <a:off x="11000035" y="313201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" name="直接连接符 19"/>
          <p:cNvCxnSpPr/>
          <p:nvPr userDrawn="1"/>
        </p:nvCxnSpPr>
        <p:spPr>
          <a:xfrm flipV="1">
            <a:off x="0" y="1550505"/>
            <a:ext cx="12192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2488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  <p15:guide id="2" pos="5193" userDrawn="1">
          <p15:clr>
            <a:srgbClr val="FBAE40"/>
          </p15:clr>
        </p15:guide>
        <p15:guide id="3" pos="6924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封面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7015" y="5815086"/>
            <a:ext cx="3278293" cy="6508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5500" y="4006448"/>
            <a:ext cx="11100025" cy="1114192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000" b="1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625500" y="5245249"/>
            <a:ext cx="7760477" cy="468179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lang="zh-CN" altLang="en-US" sz="2400" b="0">
                <a:solidFill>
                  <a:schemeClr val="bg1"/>
                </a:solidFill>
                <a:latin typeface="+mn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dirty="0" smtClean="0"/>
              <a:t>单击以编辑母版副标题样式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8132"/>
            <a:ext cx="12192000" cy="3931920"/>
          </a:xfrm>
          <a:prstGeom prst="rect">
            <a:avLst/>
          </a:prstGeom>
        </p:spPr>
      </p:pic>
      <p:cxnSp>
        <p:nvCxnSpPr>
          <p:cNvPr id="9" name="直接连接符 8"/>
          <p:cNvCxnSpPr/>
          <p:nvPr/>
        </p:nvCxnSpPr>
        <p:spPr>
          <a:xfrm>
            <a:off x="0" y="3893788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625500" y="5815087"/>
            <a:ext cx="5545667" cy="499004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单击此处添加日期</a:t>
            </a:r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8132"/>
            <a:ext cx="12192000" cy="3931920"/>
          </a:xfrm>
          <a:prstGeom prst="rect">
            <a:avLst/>
          </a:prstGeom>
        </p:spPr>
      </p:pic>
      <p:cxnSp>
        <p:nvCxnSpPr>
          <p:cNvPr id="11" name="直接连接符 10"/>
          <p:cNvCxnSpPr/>
          <p:nvPr userDrawn="1"/>
        </p:nvCxnSpPr>
        <p:spPr>
          <a:xfrm>
            <a:off x="0" y="3893788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809989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95" userDrawn="1">
          <p15:clr>
            <a:srgbClr val="FBAE40"/>
          </p15:clr>
        </p15:guide>
        <p15:guide id="3" pos="393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封底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12546"/>
            <a:ext cx="12192000" cy="279654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655" y="4211593"/>
            <a:ext cx="4029124" cy="799946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38200" y="1552218"/>
            <a:ext cx="10515600" cy="1325563"/>
          </a:xfrm>
          <a:prstGeom prst="rect">
            <a:avLst/>
          </a:prstGeom>
        </p:spPr>
        <p:txBody>
          <a:bodyPr anchor="ctr"/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551077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内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"/>
            <a:ext cx="12192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02" y="175417"/>
            <a:ext cx="2023540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3"/>
            <a:ext cx="12192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21"/>
            <a:ext cx="12192000" cy="336803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658702" y="1685678"/>
            <a:ext cx="11162884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658699" y="974280"/>
            <a:ext cx="11162884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65863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01" y="175415"/>
            <a:ext cx="2023540" cy="401413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6766561"/>
            <a:ext cx="12192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19"/>
            <a:ext cx="12192000" cy="336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26974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页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"/>
            <a:ext cx="12192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02" y="175417"/>
            <a:ext cx="2023540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3"/>
            <a:ext cx="12192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21"/>
            <a:ext cx="12192000" cy="336803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658702" y="1685678"/>
            <a:ext cx="11162884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658702" y="975603"/>
            <a:ext cx="11162884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1000037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灯片编号占位符 5"/>
          <p:cNvSpPr txBox="1">
            <a:spLocks/>
          </p:cNvSpPr>
          <p:nvPr/>
        </p:nvSpPr>
        <p:spPr>
          <a:xfrm>
            <a:off x="11596802" y="311755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E1703B59-C883-4B8B-974E-AFB30A6C43A7}" type="slidenum">
              <a:rPr lang="zh-CN" altLang="en-US" sz="1200" smtClean="0"/>
              <a:pPr lvl="0"/>
              <a:t>‹#›</a:t>
            </a:fld>
            <a:endParaRPr lang="zh-CN" altLang="en-US" sz="1200" dirty="0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65863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01" y="175415"/>
            <a:ext cx="2023540" cy="401413"/>
          </a:xfrm>
          <a:prstGeom prst="rect">
            <a:avLst/>
          </a:prstGeom>
        </p:spPr>
      </p:pic>
      <p:sp>
        <p:nvSpPr>
          <p:cNvPr id="13" name="矩形 12"/>
          <p:cNvSpPr/>
          <p:nvPr userDrawn="1"/>
        </p:nvSpPr>
        <p:spPr>
          <a:xfrm>
            <a:off x="0" y="6766561"/>
            <a:ext cx="12192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19"/>
            <a:ext cx="12192000" cy="336803"/>
          </a:xfrm>
          <a:prstGeom prst="rect">
            <a:avLst/>
          </a:prstGeom>
        </p:spPr>
      </p:pic>
      <p:sp>
        <p:nvSpPr>
          <p:cNvPr id="16" name="文本框 15"/>
          <p:cNvSpPr txBox="1"/>
          <p:nvPr userDrawn="1"/>
        </p:nvSpPr>
        <p:spPr>
          <a:xfrm>
            <a:off x="11000035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灯片编号占位符 5"/>
          <p:cNvSpPr txBox="1">
            <a:spLocks/>
          </p:cNvSpPr>
          <p:nvPr userDrawn="1"/>
        </p:nvSpPr>
        <p:spPr>
          <a:xfrm>
            <a:off x="11596801" y="311755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E1703B59-C883-4B8B-974E-AFB30A6C43A7}" type="slidenum">
              <a:rPr lang="zh-CN" altLang="en-US" sz="1200" smtClean="0"/>
              <a:pPr lvl="0"/>
              <a:t>‹#›</a:t>
            </a:fld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34762871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"/>
            <a:ext cx="12192000" cy="665863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0" y="5821680"/>
            <a:ext cx="12192000" cy="1036320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9726" y="6100774"/>
            <a:ext cx="2611396" cy="51846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1802" y="235137"/>
            <a:ext cx="8632687" cy="337358"/>
          </a:xfrm>
          <a:prstGeom prst="rect">
            <a:avLst/>
          </a:prstGeom>
        </p:spPr>
        <p:txBody>
          <a:bodyPr anchor="ctr"/>
          <a:lstStyle>
            <a:lvl1pPr>
              <a:defRPr sz="2000">
                <a:solidFill>
                  <a:schemeClr val="accent1"/>
                </a:solidFill>
                <a:effectLst>
                  <a:glow rad="25400">
                    <a:srgbClr val="BFE2F3"/>
                  </a:glow>
                </a:effectLst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0411"/>
            <a:ext cx="12192000" cy="51816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65863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>
          <a:xfrm>
            <a:off x="0" y="5821680"/>
            <a:ext cx="12192000" cy="1036320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9725" y="6100772"/>
            <a:ext cx="2611396" cy="518469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0411"/>
            <a:ext cx="12192000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39240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5556" userDrawn="1">
          <p15:clr>
            <a:srgbClr val="FBAE40"/>
          </p15:clr>
        </p15:guide>
        <p15:guide id="2" pos="204" userDrawn="1">
          <p15:clr>
            <a:srgbClr val="FBAE40"/>
          </p15:clr>
        </p15:guide>
        <p15:guide id="3" pos="7408" userDrawn="1">
          <p15:clr>
            <a:srgbClr val="FBAE40"/>
          </p15:clr>
        </p15:guide>
        <p15:guide id="4" pos="272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"/>
            <a:ext cx="12192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02" y="175417"/>
            <a:ext cx="2023540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3"/>
            <a:ext cx="12192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658702" y="975603"/>
            <a:ext cx="11162884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21"/>
            <a:ext cx="12192000" cy="33680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6586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01" y="175415"/>
            <a:ext cx="2023540" cy="401413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>
          <a:xfrm>
            <a:off x="0" y="6766561"/>
            <a:ext cx="12192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19"/>
            <a:ext cx="12192000" cy="336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0526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纯标题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"/>
            <a:ext cx="12192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02" y="175417"/>
            <a:ext cx="2023540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3"/>
            <a:ext cx="12192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658702" y="975603"/>
            <a:ext cx="11162884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11000037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灯片编号占位符 5"/>
          <p:cNvSpPr txBox="1">
            <a:spLocks/>
          </p:cNvSpPr>
          <p:nvPr/>
        </p:nvSpPr>
        <p:spPr>
          <a:xfrm>
            <a:off x="11595422" y="311755"/>
            <a:ext cx="5965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7E0B4DC1-AB35-4259-8072-EA8F5B8A0BBF}" type="slidenum">
              <a:rPr lang="zh-CN" altLang="en-US" sz="1200" smtClean="0"/>
              <a:pPr lvl="0"/>
              <a:t>‹#›</a:t>
            </a:fld>
            <a:endParaRPr lang="zh-CN" altLang="en-US" sz="1200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21"/>
            <a:ext cx="12192000" cy="336803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65863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01" y="175415"/>
            <a:ext cx="2023540" cy="401413"/>
          </a:xfrm>
          <a:prstGeom prst="rect">
            <a:avLst/>
          </a:prstGeom>
        </p:spPr>
      </p:pic>
      <p:sp>
        <p:nvSpPr>
          <p:cNvPr id="14" name="矩形 13"/>
          <p:cNvSpPr/>
          <p:nvPr userDrawn="1"/>
        </p:nvSpPr>
        <p:spPr>
          <a:xfrm>
            <a:off x="0" y="6766561"/>
            <a:ext cx="12192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6" name="文本框 15"/>
          <p:cNvSpPr txBox="1"/>
          <p:nvPr userDrawn="1"/>
        </p:nvSpPr>
        <p:spPr>
          <a:xfrm>
            <a:off x="11000035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灯片编号占位符 5"/>
          <p:cNvSpPr txBox="1">
            <a:spLocks/>
          </p:cNvSpPr>
          <p:nvPr userDrawn="1"/>
        </p:nvSpPr>
        <p:spPr>
          <a:xfrm>
            <a:off x="11595421" y="311755"/>
            <a:ext cx="5965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7E0B4DC1-AB35-4259-8072-EA8F5B8A0BBF}" type="slidenum">
              <a:rPr lang="zh-CN" altLang="en-US" sz="1200" smtClean="0"/>
              <a:pPr lvl="0"/>
              <a:t>‹#›</a:t>
            </a:fld>
            <a:endParaRPr lang="zh-CN" altLang="en-US" sz="1200" dirty="0"/>
          </a:p>
        </p:txBody>
      </p:sp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19"/>
            <a:ext cx="12192000" cy="336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90728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"/>
            <a:ext cx="12192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02" y="175417"/>
            <a:ext cx="2023540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3"/>
            <a:ext cx="12192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6586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01" y="175415"/>
            <a:ext cx="2023540" cy="401413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0" y="6766561"/>
            <a:ext cx="12192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29184389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空白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"/>
            <a:ext cx="12192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02" y="175417"/>
            <a:ext cx="2023540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3"/>
            <a:ext cx="12192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" name="文本框 4"/>
          <p:cNvSpPr txBox="1"/>
          <p:nvPr/>
        </p:nvSpPr>
        <p:spPr>
          <a:xfrm>
            <a:off x="11000037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1596802" y="313203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1703B59-C883-4B8B-974E-AFB30A6C43A7}" type="slidenum">
              <a:rPr lang="en-US" altLang="zh-CN" smtClean="0"/>
              <a:pPr/>
              <a:t>‹#›</a:t>
            </a:fld>
            <a:endParaRPr lang="en-US" altLang="zh-CN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65863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01" y="175415"/>
            <a:ext cx="2023540" cy="401413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6766561"/>
            <a:ext cx="12192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2" name="文本框 11"/>
          <p:cNvSpPr txBox="1"/>
          <p:nvPr userDrawn="1"/>
        </p:nvSpPr>
        <p:spPr>
          <a:xfrm>
            <a:off x="11000035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347757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"/>
            <a:ext cx="12192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02" y="175417"/>
            <a:ext cx="2023540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3"/>
            <a:ext cx="12192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349859" y="1717675"/>
            <a:ext cx="5376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6381752" y="1717675"/>
            <a:ext cx="5376333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9860" y="975600"/>
            <a:ext cx="11408225" cy="576000"/>
          </a:xfrm>
          <a:prstGeom prst="rect">
            <a:avLst/>
          </a:prstGeom>
        </p:spPr>
        <p:txBody>
          <a:bodyPr/>
          <a:lstStyle>
            <a:lvl1pPr>
              <a:defRPr lang="zh-CN" altLang="en-US" sz="3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21"/>
            <a:ext cx="12192000" cy="33680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65863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01" y="175415"/>
            <a:ext cx="2023540" cy="401413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6766561"/>
            <a:ext cx="12192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19"/>
            <a:ext cx="12192000" cy="336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34335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"/>
            <a:ext cx="12192000" cy="665863"/>
          </a:xfrm>
          <a:prstGeom prst="rect">
            <a:avLst/>
          </a:prstGeom>
        </p:spPr>
      </p:pic>
      <p:sp>
        <p:nvSpPr>
          <p:cNvPr id="5" name="标题 1"/>
          <p:cNvSpPr txBox="1">
            <a:spLocks/>
          </p:cNvSpPr>
          <p:nvPr/>
        </p:nvSpPr>
        <p:spPr>
          <a:xfrm>
            <a:off x="431802" y="235137"/>
            <a:ext cx="8632687" cy="337358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2"/>
                </a:solidFill>
                <a:effectLst>
                  <a:glow rad="25400">
                    <a:srgbClr val="BFE2F3"/>
                  </a:glo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000" dirty="0" smtClean="0">
                <a:solidFill>
                  <a:schemeClr val="accent1"/>
                </a:solidFill>
              </a:rPr>
              <a:t>单击此处编辑母版标题样式</a:t>
            </a:r>
            <a:endParaRPr lang="zh-CN" altLang="en-US" sz="2000" dirty="0">
              <a:solidFill>
                <a:schemeClr val="accent1"/>
              </a:solidFill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551293" y="807632"/>
            <a:ext cx="11120561" cy="5865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0" y="6766563"/>
            <a:ext cx="12192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65863"/>
          </a:xfrm>
          <a:prstGeom prst="rect">
            <a:avLst/>
          </a:prstGeom>
        </p:spPr>
      </p:pic>
      <p:sp>
        <p:nvSpPr>
          <p:cNvPr id="9" name="标题 1"/>
          <p:cNvSpPr txBox="1">
            <a:spLocks/>
          </p:cNvSpPr>
          <p:nvPr userDrawn="1"/>
        </p:nvSpPr>
        <p:spPr>
          <a:xfrm>
            <a:off x="431801" y="235137"/>
            <a:ext cx="8632687" cy="337358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2"/>
                </a:solidFill>
                <a:effectLst>
                  <a:glow rad="25400">
                    <a:srgbClr val="BFE2F3"/>
                  </a:glo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000" dirty="0" smtClean="0">
                <a:solidFill>
                  <a:schemeClr val="accent1"/>
                </a:solidFill>
              </a:rPr>
              <a:t>单击此处编辑母版标题样式</a:t>
            </a:r>
            <a:endParaRPr lang="zh-CN" altLang="en-US" sz="2000" dirty="0">
              <a:solidFill>
                <a:schemeClr val="accent1"/>
              </a:solidFill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0" y="6766561"/>
            <a:ext cx="12192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4153878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3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615778" y="4070057"/>
            <a:ext cx="10515600" cy="899510"/>
          </a:xfrm>
        </p:spPr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DSP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实验课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副标题 1"/>
          <p:cNvSpPr>
            <a:spLocks noGrp="1"/>
          </p:cNvSpPr>
          <p:nvPr>
            <p:ph type="subTitle" idx="1"/>
          </p:nvPr>
        </p:nvSpPr>
        <p:spPr>
          <a:xfrm>
            <a:off x="7120066" y="4969567"/>
            <a:ext cx="3111329" cy="604299"/>
          </a:xfrm>
        </p:spPr>
        <p:txBody>
          <a:bodyPr/>
          <a:lstStyle/>
          <a:p>
            <a:r>
              <a:rPr lang="en-US" altLang="zh-CN" dirty="0" smtClean="0"/>
              <a:t>2019</a:t>
            </a:r>
            <a:r>
              <a:rPr lang="zh-CN" altLang="en-US" dirty="0" smtClean="0"/>
              <a:t>年</a:t>
            </a:r>
            <a:r>
              <a:rPr lang="en-US" altLang="zh-CN" dirty="0" smtClean="0"/>
              <a:t>5</a:t>
            </a:r>
            <a:r>
              <a:rPr lang="zh-CN" altLang="en-US" dirty="0" smtClean="0"/>
              <a:t>月</a:t>
            </a:r>
            <a:r>
              <a:rPr lang="en-US" altLang="zh-CN" dirty="0" smtClean="0"/>
              <a:t>22</a:t>
            </a:r>
            <a:r>
              <a:rPr lang="zh-CN" altLang="en-US" dirty="0" smtClean="0"/>
              <a:t>日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2887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注意事项</a:t>
            </a:r>
            <a:endParaRPr 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658699" y="2051220"/>
            <a:ext cx="10223157" cy="3945925"/>
            <a:chOff x="415845" y="1968842"/>
            <a:chExt cx="10223157" cy="3945925"/>
          </a:xfrm>
        </p:grpSpPr>
        <p:sp>
          <p:nvSpPr>
            <p:cNvPr id="5" name="圆角矩形 4"/>
            <p:cNvSpPr/>
            <p:nvPr/>
          </p:nvSpPr>
          <p:spPr>
            <a:xfrm>
              <a:off x="415845" y="1968842"/>
              <a:ext cx="10223157" cy="3945925"/>
            </a:xfrm>
            <a:prstGeom prst="roundRect">
              <a:avLst>
                <a:gd name="adj" fmla="val 5045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矩形 3"/>
            <p:cNvSpPr/>
            <p:nvPr/>
          </p:nvSpPr>
          <p:spPr>
            <a:xfrm>
              <a:off x="535131" y="2101843"/>
              <a:ext cx="9984587" cy="34163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dirty="0" smtClean="0"/>
                <a:t>1. </a:t>
              </a:r>
              <a:r>
                <a:rPr lang="zh-CN" altLang="en-US" dirty="0" smtClean="0"/>
                <a:t>查阅</a:t>
              </a:r>
              <a:r>
                <a:rPr lang="en-US" altLang="zh-CN" dirty="0" smtClean="0"/>
                <a:t>《ompal138-datasheet》</a:t>
              </a:r>
              <a:r>
                <a:rPr lang="zh-CN" altLang="en-US" dirty="0" smtClean="0"/>
                <a:t>、</a:t>
              </a:r>
              <a:r>
                <a:rPr lang="en-US" altLang="zh-CN" dirty="0" smtClean="0"/>
                <a:t>《 </a:t>
              </a:r>
              <a:r>
                <a:rPr lang="en-US" altLang="zh-CN" dirty="0"/>
                <a:t>OMAP-L138</a:t>
              </a:r>
              <a:r>
                <a:rPr lang="zh-CN" altLang="en-US" dirty="0" smtClean="0"/>
                <a:t>原理图</a:t>
              </a:r>
              <a:r>
                <a:rPr lang="en-US" altLang="zh-CN" dirty="0" smtClean="0"/>
                <a:t>》</a:t>
              </a:r>
              <a:r>
                <a:rPr lang="zh-CN" altLang="en-US" dirty="0" smtClean="0"/>
                <a:t>、</a:t>
              </a:r>
              <a:r>
                <a:rPr lang="en-US" altLang="zh-CN" dirty="0"/>
                <a:t>《</a:t>
              </a:r>
              <a:r>
                <a:rPr lang="en-US" b="1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TMS320C6748™ Fixed- and Floating-Point DSP</a:t>
              </a:r>
              <a:r>
                <a:rPr lang="en-US" altLang="zh-CN" b="1" dirty="0" smtClean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》</a:t>
              </a:r>
              <a:r>
                <a:rPr lang="zh-CN" altLang="en-US" b="1" dirty="0" smtClean="0"/>
                <a:t>、</a:t>
              </a:r>
              <a:r>
                <a:rPr lang="en-US" b="1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 </a:t>
              </a:r>
              <a:r>
                <a:rPr lang="en-US" altLang="zh-CN" b="1" dirty="0" smtClean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《</a:t>
              </a:r>
              <a:r>
                <a:rPr lang="en-US" b="1" dirty="0" smtClean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TMS320C674x </a:t>
              </a:r>
              <a:r>
                <a:rPr lang="en-US" b="1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DSP </a:t>
              </a:r>
              <a:r>
                <a:rPr lang="en-US" b="1" dirty="0" err="1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Megamodule</a:t>
              </a:r>
              <a:r>
                <a:rPr lang="en-US" b="1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 Reference </a:t>
              </a:r>
              <a:r>
                <a:rPr lang="en-US" b="1" dirty="0" smtClean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Guide</a:t>
              </a:r>
              <a:r>
                <a:rPr lang="en-US" altLang="zh-CN" b="1" dirty="0" smtClean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》</a:t>
              </a:r>
              <a:r>
                <a:rPr lang="zh-CN" altLang="en-US" b="1" dirty="0"/>
                <a:t>和</a:t>
              </a:r>
              <a:r>
                <a:rPr lang="en-US" altLang="zh-CN" b="1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《 TMS320C6748 DSP System Reference </a:t>
              </a:r>
              <a:r>
                <a:rPr lang="en-US" altLang="zh-CN" b="1" dirty="0" smtClean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Guide》</a:t>
              </a:r>
              <a:r>
                <a:rPr lang="zh-CN" altLang="en-US" dirty="0" smtClean="0"/>
                <a:t>手册以及</a:t>
              </a:r>
              <a:r>
                <a:rPr lang="en-US" altLang="zh-CN" dirty="0" err="1" smtClean="0"/>
                <a:t>StarterWare</a:t>
              </a:r>
              <a:r>
                <a:rPr lang="zh-CN" altLang="en-US" dirty="0" smtClean="0"/>
                <a:t>里面的例程；</a:t>
              </a:r>
              <a:endParaRPr lang="en-US" altLang="zh-CN" dirty="0"/>
            </a:p>
            <a:p>
              <a:pPr>
                <a:lnSpc>
                  <a:spcPct val="150000"/>
                </a:lnSpc>
              </a:pPr>
              <a:r>
                <a:rPr lang="en-US" altLang="zh-CN" dirty="0" smtClean="0"/>
                <a:t>2. </a:t>
              </a:r>
              <a:r>
                <a:rPr lang="zh-CN" altLang="en-US" dirty="0" smtClean="0"/>
                <a:t>查看</a:t>
              </a:r>
              <a:r>
                <a:rPr lang="zh-CN" altLang="en-US" dirty="0"/>
                <a:t>函数功能和参数配置的参考文档：</a:t>
              </a:r>
              <a:r>
                <a:rPr lang="en-US" altLang="zh-CN" dirty="0" smtClean="0"/>
                <a:t>C6748_StarterWare_1_20_03_03\docs\C6748_StarterWare_1_20_03_03.chm</a:t>
              </a:r>
              <a:endParaRPr lang="en-US" altLang="zh-CN" dirty="0"/>
            </a:p>
            <a:p>
              <a:pPr>
                <a:lnSpc>
                  <a:spcPct val="150000"/>
                </a:lnSpc>
              </a:pPr>
              <a:r>
                <a:rPr lang="en-US" altLang="zh-CN" dirty="0" smtClean="0"/>
                <a:t>3. </a:t>
              </a:r>
              <a:r>
                <a:rPr lang="zh-CN" altLang="en-US" dirty="0" smtClean="0"/>
                <a:t>资料</a:t>
              </a:r>
              <a:r>
                <a:rPr lang="zh-CN" altLang="en-US" dirty="0"/>
                <a:t>里有“实验指导</a:t>
              </a:r>
              <a:r>
                <a:rPr lang="en-US" altLang="zh-CN" dirty="0"/>
                <a:t>.pdf</a:t>
              </a:r>
              <a:r>
                <a:rPr lang="zh-CN" altLang="en-US" dirty="0"/>
                <a:t>”，有往届报错及其他问题的一些解答，多</a:t>
              </a:r>
              <a:r>
                <a:rPr lang="zh-CN" altLang="en-US" dirty="0" smtClean="0"/>
                <a:t>利用；</a:t>
              </a:r>
              <a:endParaRPr lang="en-US" altLang="zh-CN" dirty="0" smtClean="0"/>
            </a:p>
            <a:p>
              <a:pPr>
                <a:lnSpc>
                  <a:spcPct val="150000"/>
                </a:lnSpc>
              </a:pPr>
              <a:r>
                <a:rPr lang="en-US" altLang="zh-CN" dirty="0" smtClean="0"/>
                <a:t>4. </a:t>
              </a:r>
              <a:r>
                <a:rPr lang="zh-CN" altLang="en-US" dirty="0" smtClean="0"/>
                <a:t>验收</a:t>
              </a:r>
              <a:r>
                <a:rPr lang="zh-CN" altLang="en-US" dirty="0"/>
                <a:t>：课上没有做完的部分，可以下次课再</a:t>
              </a:r>
              <a:r>
                <a:rPr lang="zh-CN" altLang="en-US" dirty="0" smtClean="0"/>
                <a:t>验收，但基本要求要做完</a:t>
              </a:r>
              <a:endParaRPr lang="en-US" altLang="zh-CN" dirty="0" smtClean="0"/>
            </a:p>
            <a:p>
              <a:pPr>
                <a:lnSpc>
                  <a:spcPct val="150000"/>
                </a:lnSpc>
              </a:pPr>
              <a:r>
                <a:rPr lang="en-US" altLang="zh-CN" dirty="0" smtClean="0"/>
                <a:t>5. </a:t>
              </a:r>
              <a:r>
                <a:rPr lang="zh-CN" altLang="en-US" dirty="0" smtClean="0"/>
                <a:t>参考资料下载：</a:t>
              </a:r>
              <a:r>
                <a:rPr lang="en-US" altLang="zh-CN" dirty="0"/>
                <a:t>https://www.github.com/kangzhiheng/TMS320C6748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64585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230331" y="4722431"/>
            <a:ext cx="7562664" cy="1983350"/>
          </a:xfrm>
          <a:prstGeom prst="roundRect">
            <a:avLst>
              <a:gd name="adj" fmla="val 10030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200000"/>
              </a:lnSpc>
            </a:pP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230331" y="1652639"/>
            <a:ext cx="7562664" cy="2966057"/>
          </a:xfrm>
          <a:prstGeom prst="roundRect">
            <a:avLst>
              <a:gd name="adj" fmla="val 10030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200000"/>
              </a:lnSpc>
            </a:pP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27222" y="1013254"/>
            <a:ext cx="23148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</a:rPr>
              <a:t>接下来的三周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518820" y="1756374"/>
            <a:ext cx="687035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dirty="0" smtClean="0"/>
              <a:t>1.  </a:t>
            </a:r>
            <a:r>
              <a:rPr lang="zh-CN" altLang="en-US" dirty="0" smtClean="0"/>
              <a:t>大</a:t>
            </a:r>
            <a:r>
              <a:rPr lang="zh-CN" altLang="en-US" dirty="0"/>
              <a:t>作业在</a:t>
            </a:r>
            <a:r>
              <a:rPr lang="en-US" altLang="zh-CN" dirty="0"/>
              <a:t>14-16</a:t>
            </a:r>
            <a:r>
              <a:rPr lang="zh-CN" altLang="en-US" dirty="0"/>
              <a:t>周自行独立</a:t>
            </a:r>
            <a:r>
              <a:rPr lang="zh-CN" altLang="en-US" dirty="0" smtClean="0"/>
              <a:t>完成；</a:t>
            </a:r>
            <a:endParaRPr lang="en-US" altLang="zh-CN" dirty="0"/>
          </a:p>
          <a:p>
            <a:pPr marL="342900" indent="-342900">
              <a:lnSpc>
                <a:spcPct val="200000"/>
              </a:lnSpc>
              <a:buAutoNum type="arabicPeriod" startAt="2"/>
            </a:pPr>
            <a:r>
              <a:rPr lang="zh-CN" altLang="en-US" dirty="0" smtClean="0"/>
              <a:t>之后</a:t>
            </a:r>
            <a:r>
              <a:rPr lang="zh-CN" altLang="en-US" dirty="0"/>
              <a:t>上课时间：每周四</a:t>
            </a:r>
            <a:r>
              <a:rPr lang="zh-CN" altLang="en-US" dirty="0" smtClean="0"/>
              <a:t>早上，</a:t>
            </a:r>
            <a:r>
              <a:rPr lang="zh-CN" altLang="en-US" dirty="0"/>
              <a:t>智能电网</a:t>
            </a:r>
            <a:r>
              <a:rPr lang="en-US" altLang="zh-CN" dirty="0"/>
              <a:t>514</a:t>
            </a:r>
            <a:r>
              <a:rPr lang="zh-CN" altLang="en-US" dirty="0"/>
              <a:t>室会开放，无需签到，期间只提供答疑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marL="342900" indent="-342900">
              <a:lnSpc>
                <a:spcPct val="200000"/>
              </a:lnSpc>
              <a:buAutoNum type="arabicPeriod" startAt="2"/>
            </a:pPr>
            <a:r>
              <a:rPr lang="zh-CN" altLang="en-US" dirty="0" smtClean="0"/>
              <a:t>需检查三个实验的基本要求；</a:t>
            </a:r>
            <a:endParaRPr lang="en-US" altLang="zh-CN" dirty="0" smtClean="0"/>
          </a:p>
          <a:p>
            <a:pPr marL="342900" indent="-342900">
              <a:lnSpc>
                <a:spcPct val="200000"/>
              </a:lnSpc>
              <a:buAutoNum type="arabicPeriod" startAt="2"/>
            </a:pPr>
            <a:r>
              <a:rPr lang="zh-CN" altLang="en-US" dirty="0"/>
              <a:t>大</a:t>
            </a:r>
            <a:r>
              <a:rPr lang="zh-CN" altLang="en-US" dirty="0" smtClean="0"/>
              <a:t>作业形式 </a:t>
            </a:r>
            <a:r>
              <a:rPr lang="en-US" altLang="zh-CN" dirty="0" smtClean="0"/>
              <a:t>—&gt; </a:t>
            </a:r>
            <a:r>
              <a:rPr lang="zh-CN" altLang="en-US" dirty="0" smtClean="0">
                <a:solidFill>
                  <a:srgbClr val="FF0000"/>
                </a:solidFill>
              </a:rPr>
              <a:t>文档及完整代码</a:t>
            </a:r>
            <a:r>
              <a:rPr lang="zh-CN" altLang="en-US" dirty="0" smtClean="0"/>
              <a:t>，文档目录如右图</a:t>
            </a:r>
            <a:endParaRPr lang="en-US" altLang="zh-CN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5503" y="1756374"/>
            <a:ext cx="2908730" cy="4798533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527222" y="4796416"/>
            <a:ext cx="266451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rgbClr val="FF0000"/>
                </a:solidFill>
              </a:rPr>
              <a:t>评价标准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dirty="0" smtClean="0"/>
              <a:t>代码完整性及规范性</a:t>
            </a:r>
            <a:r>
              <a:rPr lang="en-US" altLang="zh-CN" dirty="0" smtClean="0"/>
              <a:t>;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dirty="0" smtClean="0"/>
              <a:t>文档的逻辑性；</a:t>
            </a:r>
            <a:endParaRPr lang="en-US" altLang="zh-CN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dirty="0" smtClean="0"/>
              <a:t>创新性；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87818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圆角矩形 6"/>
          <p:cNvSpPr/>
          <p:nvPr/>
        </p:nvSpPr>
        <p:spPr>
          <a:xfrm>
            <a:off x="313038" y="1878227"/>
            <a:ext cx="11137558" cy="4440194"/>
          </a:xfrm>
          <a:prstGeom prst="roundRect">
            <a:avLst>
              <a:gd name="adj" fmla="val 5672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20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74357" y="930561"/>
            <a:ext cx="44404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大作业</a:t>
            </a:r>
            <a:r>
              <a:rPr lang="zh-CN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：</a:t>
            </a:r>
            <a:r>
              <a:rPr lang="en-US" sz="3200" b="1" dirty="0"/>
              <a:t>FFT</a:t>
            </a:r>
            <a:r>
              <a:rPr lang="zh-CN" altLang="en-US" sz="3200" b="1" dirty="0"/>
              <a:t>变换</a:t>
            </a:r>
            <a:endParaRPr lang="en-US" sz="3200" dirty="0"/>
          </a:p>
        </p:txBody>
      </p:sp>
      <p:sp>
        <p:nvSpPr>
          <p:cNvPr id="2" name="文本框 1"/>
          <p:cNvSpPr txBox="1"/>
          <p:nvPr/>
        </p:nvSpPr>
        <p:spPr>
          <a:xfrm>
            <a:off x="634313" y="1974665"/>
            <a:ext cx="958884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b="1" dirty="0"/>
              <a:t> </a:t>
            </a:r>
            <a:r>
              <a:rPr lang="zh-CN" altLang="en-US" dirty="0" smtClean="0"/>
              <a:t>实验</a:t>
            </a:r>
            <a:r>
              <a:rPr lang="zh-CN" altLang="en-US" dirty="0"/>
              <a:t>要求</a:t>
            </a:r>
            <a:endParaRPr lang="en-US" dirty="0"/>
          </a:p>
          <a:p>
            <a:pPr>
              <a:lnSpc>
                <a:spcPct val="200000"/>
              </a:lnSpc>
            </a:pPr>
            <a:r>
              <a:rPr lang="zh-CN" altLang="en-US" dirty="0"/>
              <a:t>对一段离散数据进行</a:t>
            </a:r>
            <a:r>
              <a:rPr lang="en-US" dirty="0"/>
              <a:t>FFT</a:t>
            </a:r>
            <a:r>
              <a:rPr lang="zh-CN" altLang="en-US" dirty="0"/>
              <a:t>分析，并将其输出结果呈现在输出窗口中，以增加对算法的认识。</a:t>
            </a:r>
            <a:endParaRPr lang="en-US" dirty="0"/>
          </a:p>
          <a:p>
            <a:pPr>
              <a:lnSpc>
                <a:spcPct val="200000"/>
              </a:lnSpc>
            </a:pPr>
            <a:r>
              <a:rPr lang="zh-CN" altLang="en-US" dirty="0"/>
              <a:t>其具体要求如下：</a:t>
            </a:r>
            <a:endParaRPr lang="en-US" dirty="0"/>
          </a:p>
          <a:p>
            <a:pPr>
              <a:lnSpc>
                <a:spcPct val="200000"/>
              </a:lnSpc>
            </a:pPr>
            <a:r>
              <a:rPr lang="en-US" dirty="0"/>
              <a:t>1</a:t>
            </a:r>
            <a:r>
              <a:rPr lang="en-US" dirty="0" smtClean="0"/>
              <a:t>.  </a:t>
            </a:r>
            <a:r>
              <a:rPr lang="zh-CN" altLang="en-US" dirty="0" smtClean="0"/>
              <a:t>无</a:t>
            </a:r>
            <a:r>
              <a:rPr lang="zh-CN" altLang="en-US" dirty="0"/>
              <a:t>示例程序</a:t>
            </a:r>
            <a:endParaRPr lang="en-US" dirty="0"/>
          </a:p>
          <a:p>
            <a:pPr>
              <a:lnSpc>
                <a:spcPct val="200000"/>
              </a:lnSpc>
            </a:pPr>
            <a:r>
              <a:rPr lang="en-US" dirty="0"/>
              <a:t>2</a:t>
            </a:r>
            <a:r>
              <a:rPr lang="en-US" dirty="0" smtClean="0"/>
              <a:t>.  </a:t>
            </a:r>
            <a:r>
              <a:rPr lang="zh-CN" altLang="en-US" dirty="0" smtClean="0"/>
              <a:t>熟悉</a:t>
            </a:r>
            <a:r>
              <a:rPr lang="zh-CN" altLang="en-US" dirty="0"/>
              <a:t>并编写</a:t>
            </a:r>
            <a:r>
              <a:rPr lang="en-US" dirty="0"/>
              <a:t>FFT</a:t>
            </a:r>
            <a:r>
              <a:rPr lang="zh-CN" altLang="en-US" dirty="0"/>
              <a:t>算法</a:t>
            </a:r>
            <a:endParaRPr lang="en-US" dirty="0"/>
          </a:p>
          <a:p>
            <a:pPr>
              <a:lnSpc>
                <a:spcPct val="200000"/>
              </a:lnSpc>
            </a:pPr>
            <a:r>
              <a:rPr lang="en-US" dirty="0"/>
              <a:t>3</a:t>
            </a:r>
            <a:r>
              <a:rPr lang="en-US" dirty="0" smtClean="0"/>
              <a:t>.  </a:t>
            </a:r>
            <a:r>
              <a:rPr lang="zh-CN" altLang="en-US" dirty="0" smtClean="0"/>
              <a:t>自行</a:t>
            </a:r>
            <a:r>
              <a:rPr lang="zh-CN" altLang="en-US" dirty="0"/>
              <a:t>生成至少</a:t>
            </a:r>
            <a:r>
              <a:rPr lang="en-US" dirty="0"/>
              <a:t>2^n</a:t>
            </a:r>
            <a:r>
              <a:rPr lang="zh-CN" altLang="en-US" dirty="0"/>
              <a:t>（</a:t>
            </a:r>
            <a:r>
              <a:rPr lang="en-US" dirty="0"/>
              <a:t>n</a:t>
            </a:r>
            <a:r>
              <a:rPr lang="zh-CN" altLang="en-US" dirty="0"/>
              <a:t>为自然数，</a:t>
            </a:r>
            <a:r>
              <a:rPr lang="en-US" dirty="0"/>
              <a:t>n&gt;=7</a:t>
            </a:r>
            <a:r>
              <a:rPr lang="zh-CN" altLang="en-US" dirty="0"/>
              <a:t>）点的数据，并进行</a:t>
            </a:r>
            <a:r>
              <a:rPr lang="en-US" dirty="0"/>
              <a:t>FFT</a:t>
            </a:r>
            <a:r>
              <a:rPr lang="zh-CN" altLang="en-US" dirty="0"/>
              <a:t>分析</a:t>
            </a:r>
            <a:endParaRPr lang="en-US" dirty="0"/>
          </a:p>
          <a:p>
            <a:pPr>
              <a:lnSpc>
                <a:spcPct val="200000"/>
              </a:lnSpc>
            </a:pPr>
            <a:r>
              <a:rPr lang="en-US" dirty="0"/>
              <a:t>4</a:t>
            </a:r>
            <a:r>
              <a:rPr lang="en-US" dirty="0" smtClean="0"/>
              <a:t>.  </a:t>
            </a:r>
            <a:r>
              <a:rPr lang="zh-CN" altLang="en-US" dirty="0" smtClean="0"/>
              <a:t>输出</a:t>
            </a:r>
            <a:r>
              <a:rPr lang="zh-CN" altLang="en-US" dirty="0"/>
              <a:t>结果显示在图像窗口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0188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947348" y="1816797"/>
            <a:ext cx="24689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b="1" dirty="0">
                <a:solidFill>
                  <a:schemeClr val="bg1"/>
                </a:solidFill>
              </a:rPr>
              <a:t>谢 谢！</a:t>
            </a:r>
          </a:p>
        </p:txBody>
      </p:sp>
    </p:spTree>
    <p:extLst>
      <p:ext uri="{BB962C8B-B14F-4D97-AF65-F5344CB8AC3E}">
        <p14:creationId xmlns:p14="http://schemas.microsoft.com/office/powerpoint/2010/main" val="564054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圆角矩形 6"/>
          <p:cNvSpPr/>
          <p:nvPr/>
        </p:nvSpPr>
        <p:spPr>
          <a:xfrm>
            <a:off x="313038" y="1878227"/>
            <a:ext cx="11137558" cy="4440194"/>
          </a:xfrm>
          <a:prstGeom prst="roundRect">
            <a:avLst>
              <a:gd name="adj" fmla="val 5672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20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49643" y="930561"/>
            <a:ext cx="4465133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zh-CN" altLang="en-US" sz="32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实验三</a:t>
            </a:r>
            <a:r>
              <a:rPr lang="zh-CN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：</a:t>
            </a:r>
            <a:r>
              <a:rPr lang="en-US" altLang="zh-CN" sz="2800" b="1" dirty="0" smtClean="0"/>
              <a:t>EPWM</a:t>
            </a:r>
            <a:r>
              <a:rPr lang="zh-CN" altLang="en-US" sz="2800" b="1" dirty="0"/>
              <a:t>基础</a:t>
            </a:r>
            <a:r>
              <a:rPr lang="zh-CN" altLang="en-US" sz="2800" b="1" dirty="0" smtClean="0"/>
              <a:t>实验</a:t>
            </a:r>
            <a:endParaRPr lang="zh-CN" altLang="en-US" sz="4400" b="1" dirty="0">
              <a:solidFill>
                <a:schemeClr val="tx1">
                  <a:lumMod val="95000"/>
                  <a:lumOff val="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76648" y="2023735"/>
            <a:ext cx="958884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 smtClean="0">
                <a:solidFill>
                  <a:srgbClr val="FF0000"/>
                </a:solidFill>
              </a:rPr>
              <a:t>基本要求：</a:t>
            </a:r>
            <a:endParaRPr lang="en-US" dirty="0">
              <a:solidFill>
                <a:srgbClr val="FF0000"/>
              </a:solidFill>
            </a:endParaRPr>
          </a:p>
          <a:p>
            <a:pPr>
              <a:lnSpc>
                <a:spcPct val="200000"/>
              </a:lnSpc>
            </a:pPr>
            <a:r>
              <a:rPr lang="en-US" dirty="0"/>
              <a:t>EPWM</a:t>
            </a:r>
            <a:r>
              <a:rPr lang="zh-CN" altLang="en-US" dirty="0"/>
              <a:t>配制：输出两路</a:t>
            </a:r>
            <a:r>
              <a:rPr lang="en-US" dirty="0"/>
              <a:t>EPWM1A</a:t>
            </a:r>
            <a:r>
              <a:rPr lang="zh-CN" altLang="en-US" dirty="0"/>
              <a:t>和</a:t>
            </a:r>
            <a:r>
              <a:rPr lang="en-US" dirty="0"/>
              <a:t>EPWM1B</a:t>
            </a:r>
            <a:r>
              <a:rPr lang="zh-CN" altLang="en-US" dirty="0"/>
              <a:t>，频率为</a:t>
            </a:r>
            <a:r>
              <a:rPr lang="en-US" dirty="0"/>
              <a:t>15KHz</a:t>
            </a:r>
            <a:r>
              <a:rPr lang="zh-CN" altLang="en-US" dirty="0"/>
              <a:t>，</a:t>
            </a:r>
            <a:r>
              <a:rPr lang="en-US" dirty="0"/>
              <a:t>EPWM1A</a:t>
            </a:r>
            <a:r>
              <a:rPr lang="zh-CN" altLang="en-US" dirty="0"/>
              <a:t>占空比为</a:t>
            </a:r>
            <a:r>
              <a:rPr lang="en-US" dirty="0"/>
              <a:t>25%</a:t>
            </a:r>
            <a:r>
              <a:rPr lang="zh-CN" altLang="en-US" dirty="0"/>
              <a:t>；</a:t>
            </a:r>
            <a:r>
              <a:rPr lang="en-US" dirty="0"/>
              <a:t>EPWM1B</a:t>
            </a:r>
            <a:r>
              <a:rPr lang="zh-CN" altLang="en-US" dirty="0"/>
              <a:t>与</a:t>
            </a:r>
            <a:r>
              <a:rPr lang="en-US" dirty="0"/>
              <a:t>EPWM1A</a:t>
            </a:r>
            <a:r>
              <a:rPr lang="zh-CN" altLang="en-US" dirty="0">
                <a:solidFill>
                  <a:srgbClr val="FF0000"/>
                </a:solidFill>
              </a:rPr>
              <a:t>互补</a:t>
            </a:r>
            <a:r>
              <a:rPr lang="zh-CN" altLang="en-US" dirty="0"/>
              <a:t>；设置死区为</a:t>
            </a:r>
            <a:r>
              <a:rPr lang="en-US" dirty="0"/>
              <a:t>1us</a:t>
            </a:r>
            <a:r>
              <a:rPr lang="zh-CN" altLang="en-US" dirty="0"/>
              <a:t>，以</a:t>
            </a:r>
            <a:r>
              <a:rPr lang="en-US" dirty="0"/>
              <a:t>EPWM1A</a:t>
            </a:r>
            <a:r>
              <a:rPr lang="zh-CN" altLang="en-US" dirty="0"/>
              <a:t>为上升沿、下降沿参考源；死区上升沿、下降沿均有输出，使用</a:t>
            </a:r>
            <a:r>
              <a:rPr lang="en-US" dirty="0"/>
              <a:t>Active Low Complementary</a:t>
            </a:r>
            <a:r>
              <a:rPr lang="zh-CN" altLang="en-US" dirty="0"/>
              <a:t>极性模式输出。</a:t>
            </a:r>
            <a:endParaRPr lang="en-US" dirty="0"/>
          </a:p>
          <a:p>
            <a:pPr>
              <a:lnSpc>
                <a:spcPct val="20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拓展</a:t>
            </a:r>
            <a:r>
              <a:rPr lang="zh-CN" altLang="en-US" dirty="0" smtClean="0">
                <a:solidFill>
                  <a:srgbClr val="FF0000"/>
                </a:solidFill>
              </a:rPr>
              <a:t>要求：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>
              <a:lnSpc>
                <a:spcPct val="200000"/>
              </a:lnSpc>
            </a:pPr>
            <a:r>
              <a:rPr lang="en-US" dirty="0" smtClean="0"/>
              <a:t>TZ</a:t>
            </a:r>
            <a:r>
              <a:rPr lang="zh-CN" altLang="en-US" dirty="0"/>
              <a:t>禁止，斩波模式禁止，中断源选择为</a:t>
            </a:r>
            <a:r>
              <a:rPr lang="en-US" dirty="0"/>
              <a:t>EHRPWM_ETSEL_INTSEL_TBCTREQUPRD</a:t>
            </a:r>
            <a:r>
              <a:rPr lang="zh-CN" altLang="en-US" dirty="0"/>
              <a:t>，两次时间发生后触发一次</a:t>
            </a:r>
            <a:r>
              <a:rPr lang="en-US" dirty="0"/>
              <a:t>EPWM</a:t>
            </a:r>
            <a:r>
              <a:rPr lang="zh-CN" altLang="en-US" dirty="0"/>
              <a:t>中断。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3478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23456" y="990285"/>
            <a:ext cx="11162884" cy="574183"/>
          </a:xfrm>
        </p:spPr>
        <p:txBody>
          <a:bodyPr/>
          <a:lstStyle/>
          <a:p>
            <a:r>
              <a:rPr lang="zh-CN" altLang="en-US" dirty="0" smtClean="0"/>
              <a:t>实验内容</a:t>
            </a:r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337628" y="1707499"/>
            <a:ext cx="5857226" cy="4700443"/>
          </a:xfrm>
          <a:prstGeom prst="roundRect">
            <a:avLst>
              <a:gd name="adj" fmla="val 7093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内容占位符 3"/>
          <p:cNvSpPr>
            <a:spLocks noGrp="1"/>
          </p:cNvSpPr>
          <p:nvPr>
            <p:ph sz="quarter" idx="10"/>
          </p:nvPr>
        </p:nvSpPr>
        <p:spPr>
          <a:xfrm>
            <a:off x="712867" y="2092410"/>
            <a:ext cx="5028906" cy="3767093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1800" dirty="0" smtClean="0"/>
              <a:t>学习官方例程</a:t>
            </a:r>
            <a:r>
              <a:rPr lang="en-US" altLang="zh-CN" sz="1800" dirty="0" err="1" smtClean="0">
                <a:solidFill>
                  <a:srgbClr val="FF0000"/>
                </a:solidFill>
              </a:rPr>
              <a:t>ehrpwm</a:t>
            </a:r>
            <a:r>
              <a:rPr lang="zh-CN" altLang="en-US" sz="1800" dirty="0" smtClean="0"/>
              <a:t>和我的</a:t>
            </a:r>
            <a:r>
              <a:rPr lang="en-US" altLang="zh-CN" sz="1800" dirty="0" err="1" smtClean="0">
                <a:solidFill>
                  <a:srgbClr val="CC141E"/>
                </a:solidFill>
              </a:rPr>
              <a:t>EPWM.c</a:t>
            </a:r>
            <a:r>
              <a:rPr lang="zh-CN" altLang="en-US" sz="1800" dirty="0" smtClean="0">
                <a:solidFill>
                  <a:srgbClr val="CC141E"/>
                </a:solidFill>
              </a:rPr>
              <a:t>程序</a:t>
            </a:r>
            <a:r>
              <a:rPr lang="zh-CN" altLang="en-US" sz="1800" dirty="0" smtClean="0"/>
              <a:t>；</a:t>
            </a:r>
            <a:endParaRPr lang="en-US" altLang="zh-CN" sz="1800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1800" dirty="0" smtClean="0"/>
              <a:t>掌握</a:t>
            </a:r>
            <a:r>
              <a:rPr lang="en-US" altLang="zh-CN" sz="1800" dirty="0" smtClean="0"/>
              <a:t>PWM</a:t>
            </a:r>
            <a:r>
              <a:rPr lang="zh-CN" altLang="en-US" sz="1800" dirty="0" smtClean="0"/>
              <a:t>、</a:t>
            </a:r>
            <a:r>
              <a:rPr lang="en-US" altLang="zh-CN" sz="1800" dirty="0" err="1" smtClean="0"/>
              <a:t>ePWM</a:t>
            </a:r>
            <a:r>
              <a:rPr lang="zh-CN" altLang="en-US" sz="1800" dirty="0" smtClean="0"/>
              <a:t>和</a:t>
            </a:r>
            <a:r>
              <a:rPr lang="en-US" altLang="zh-CN" sz="1800" dirty="0" err="1" smtClean="0"/>
              <a:t>ehrPWM</a:t>
            </a:r>
            <a:r>
              <a:rPr lang="zh-CN" altLang="en-US" sz="1800" dirty="0" smtClean="0"/>
              <a:t>的区别</a:t>
            </a:r>
            <a:r>
              <a:rPr lang="en-US" altLang="zh-CN" sz="1800" dirty="0" smtClean="0"/>
              <a:t>(《ompal138-datasheet》</a:t>
            </a:r>
            <a:r>
              <a:rPr lang="zh-CN" altLang="en-US" sz="1800" dirty="0" smtClean="0"/>
              <a:t>第</a:t>
            </a:r>
            <a:r>
              <a:rPr lang="en-US" altLang="zh-CN" sz="1800" dirty="0" smtClean="0"/>
              <a:t>17</a:t>
            </a:r>
            <a:r>
              <a:rPr lang="zh-CN" altLang="en-US" sz="1800" dirty="0" smtClean="0"/>
              <a:t>章</a:t>
            </a:r>
            <a:r>
              <a:rPr lang="en-US" altLang="zh-CN" sz="1800" dirty="0" smtClean="0"/>
              <a:t>)</a:t>
            </a:r>
            <a:r>
              <a:rPr lang="zh-CN" altLang="en-US" sz="1800" dirty="0" smtClean="0"/>
              <a:t>；</a:t>
            </a:r>
            <a:endParaRPr lang="en-US" altLang="zh-CN" sz="1800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1800" dirty="0" smtClean="0"/>
              <a:t>掌握</a:t>
            </a:r>
            <a:r>
              <a:rPr lang="en-US" altLang="zh-CN" sz="1800" dirty="0" err="1" smtClean="0"/>
              <a:t>ePWM</a:t>
            </a:r>
            <a:r>
              <a:rPr lang="zh-CN" altLang="en-US" sz="1800" dirty="0" smtClean="0"/>
              <a:t>中断配置方法；</a:t>
            </a:r>
            <a:endParaRPr lang="en-US" altLang="zh-CN" sz="1800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1800" dirty="0" smtClean="0"/>
              <a:t>掌握</a:t>
            </a:r>
            <a:r>
              <a:rPr lang="en-US" altLang="zh-CN" sz="1800" dirty="0" err="1"/>
              <a:t>ePWM</a:t>
            </a:r>
            <a:r>
              <a:rPr lang="zh-CN" altLang="en-US" sz="1800" dirty="0"/>
              <a:t>模块的</a:t>
            </a:r>
            <a:r>
              <a:rPr lang="zh-CN" altLang="en-US" sz="1800" dirty="0" smtClean="0"/>
              <a:t>死区、</a:t>
            </a:r>
            <a:r>
              <a:rPr lang="zh-CN" altLang="zh-CN" sz="1800" dirty="0"/>
              <a:t>动作限定</a:t>
            </a:r>
            <a:r>
              <a:rPr lang="zh-CN" altLang="zh-CN" sz="1800" dirty="0" smtClean="0"/>
              <a:t>模块</a:t>
            </a:r>
            <a:r>
              <a:rPr lang="zh-CN" altLang="en-US" sz="1800" dirty="0" smtClean="0"/>
              <a:t>、</a:t>
            </a:r>
            <a:r>
              <a:rPr lang="zh-CN" altLang="zh-CN" sz="1800" dirty="0"/>
              <a:t>斩波</a:t>
            </a:r>
            <a:r>
              <a:rPr lang="zh-CN" altLang="en-US" sz="1800" dirty="0"/>
              <a:t>子</a:t>
            </a:r>
            <a:r>
              <a:rPr lang="zh-CN" altLang="en-US" sz="1800" dirty="0" smtClean="0"/>
              <a:t>模块、</a:t>
            </a:r>
            <a:r>
              <a:rPr lang="zh-CN" altLang="en-US" sz="1800" dirty="0"/>
              <a:t>错误控制</a:t>
            </a:r>
            <a:r>
              <a:rPr lang="zh-CN" altLang="zh-CN" sz="1800" dirty="0" smtClean="0"/>
              <a:t>模块</a:t>
            </a:r>
            <a:r>
              <a:rPr lang="zh-CN" altLang="en-US" sz="1800" dirty="0" smtClean="0"/>
              <a:t>等主要功能；</a:t>
            </a:r>
            <a:endParaRPr lang="en-US" altLang="zh-CN" sz="1800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1800" dirty="0" smtClean="0"/>
              <a:t>示波器不在考核范围内；</a:t>
            </a:r>
            <a:endParaRPr lang="en-US" altLang="zh-CN" sz="18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4854" y="2456076"/>
            <a:ext cx="5808860" cy="3039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746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49643" y="930561"/>
            <a:ext cx="4026872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zh-CN" sz="3200" b="1" dirty="0" err="1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ePWM</a:t>
            </a:r>
            <a:r>
              <a:rPr lang="zh-CN" altLang="en-US" sz="32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七大主要功能</a:t>
            </a:r>
            <a:endParaRPr lang="zh-CN" altLang="en-US" sz="3200" b="1" dirty="0">
              <a:solidFill>
                <a:schemeClr val="tx1">
                  <a:lumMod val="95000"/>
                  <a:lumOff val="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438969" y="1738183"/>
            <a:ext cx="10787484" cy="1731283"/>
          </a:xfrm>
          <a:prstGeom prst="roundRect">
            <a:avLst>
              <a:gd name="adj" fmla="val 11495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文本框 13"/>
          <p:cNvSpPr txBox="1"/>
          <p:nvPr/>
        </p:nvSpPr>
        <p:spPr>
          <a:xfrm>
            <a:off x="658699" y="1715140"/>
            <a:ext cx="1072415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/>
              <a:t>每个 </a:t>
            </a:r>
            <a:r>
              <a:rPr lang="en-US" altLang="zh-CN" dirty="0" err="1"/>
              <a:t>ePWM</a:t>
            </a:r>
            <a:r>
              <a:rPr lang="en-US" altLang="zh-CN" dirty="0"/>
              <a:t> </a:t>
            </a:r>
            <a:r>
              <a:rPr lang="zh-CN" altLang="en-US" dirty="0" smtClean="0"/>
              <a:t>模块</a:t>
            </a:r>
            <a:r>
              <a:rPr lang="zh-CN" altLang="en-US" dirty="0"/>
              <a:t>包括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/>
              <a:t> </a:t>
            </a:r>
            <a:r>
              <a:rPr lang="en-US" altLang="zh-CN" dirty="0"/>
              <a:t>16 </a:t>
            </a:r>
            <a:r>
              <a:rPr lang="zh-CN" altLang="en-US" dirty="0"/>
              <a:t>位</a:t>
            </a:r>
            <a:r>
              <a:rPr lang="zh-CN" altLang="en-US" dirty="0" smtClean="0"/>
              <a:t>计数器定时</a:t>
            </a:r>
            <a:r>
              <a:rPr lang="en-US" altLang="zh-CN" dirty="0" smtClean="0"/>
              <a:t>/</a:t>
            </a:r>
            <a:r>
              <a:rPr lang="zh-CN" altLang="en-US" dirty="0" smtClean="0"/>
              <a:t>计数器；</a:t>
            </a:r>
            <a:endParaRPr lang="en-US" altLang="zh-CN" dirty="0" smtClean="0"/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/>
              <a:t>一个完整的 </a:t>
            </a:r>
            <a:r>
              <a:rPr lang="en-US" altLang="zh-CN" dirty="0"/>
              <a:t>PWM </a:t>
            </a:r>
            <a:r>
              <a:rPr lang="zh-CN" altLang="en-US" dirty="0"/>
              <a:t>通道有两个 </a:t>
            </a:r>
            <a:r>
              <a:rPr lang="en-US" altLang="zh-CN" dirty="0"/>
              <a:t>PWM </a:t>
            </a:r>
            <a:r>
              <a:rPr lang="zh-CN" altLang="en-US" dirty="0"/>
              <a:t>输出组成：</a:t>
            </a:r>
            <a:r>
              <a:rPr lang="en-US" altLang="zh-CN" dirty="0" err="1"/>
              <a:t>EPWMxA</a:t>
            </a:r>
            <a:r>
              <a:rPr lang="en-US" altLang="zh-CN" dirty="0"/>
              <a:t> </a:t>
            </a:r>
            <a:r>
              <a:rPr lang="zh-CN" altLang="en-US" dirty="0"/>
              <a:t>和 </a:t>
            </a:r>
            <a:r>
              <a:rPr lang="en-US" altLang="zh-CN" dirty="0" err="1" smtClean="0"/>
              <a:t>EPWMxB</a:t>
            </a:r>
            <a:r>
              <a:rPr lang="en-US" altLang="zh-CN" sz="1400" dirty="0" smtClean="0"/>
              <a:t>(</a:t>
            </a:r>
            <a:r>
              <a:rPr lang="zh-CN" altLang="en-US" sz="1400" dirty="0" smtClean="0">
                <a:solidFill>
                  <a:srgbClr val="FF0000"/>
                </a:solidFill>
              </a:rPr>
              <a:t>查看手册是否默认是互补模式</a:t>
            </a:r>
            <a:r>
              <a:rPr lang="zh-CN" altLang="en-US" sz="1400" dirty="0" smtClean="0"/>
              <a:t>？</a:t>
            </a:r>
            <a:r>
              <a:rPr lang="en-US" altLang="zh-CN" sz="1400" dirty="0" smtClean="0"/>
              <a:t>)</a:t>
            </a:r>
            <a:r>
              <a:rPr lang="zh-CN" altLang="en-US" dirty="0" smtClean="0"/>
              <a:t>；</a:t>
            </a:r>
            <a:endParaRPr lang="en-US" altLang="zh-CN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4329" y="3492509"/>
            <a:ext cx="6836763" cy="3178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117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圆角矩形 20"/>
          <p:cNvSpPr/>
          <p:nvPr/>
        </p:nvSpPr>
        <p:spPr>
          <a:xfrm>
            <a:off x="514830" y="1731170"/>
            <a:ext cx="11487632" cy="4793198"/>
          </a:xfrm>
          <a:prstGeom prst="roundRect">
            <a:avLst>
              <a:gd name="adj" fmla="val 6683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七</a:t>
            </a:r>
            <a:r>
              <a:rPr lang="zh-CN" altLang="en-US" dirty="0" smtClean="0"/>
              <a:t>大主要功能</a:t>
            </a:r>
            <a:endParaRPr 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744737" y="1828148"/>
            <a:ext cx="1098594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zh-CN" dirty="0" smtClean="0">
                <a:solidFill>
                  <a:srgbClr val="FF0000"/>
                </a:solidFill>
              </a:rPr>
              <a:t>时钟</a:t>
            </a:r>
            <a:r>
              <a:rPr lang="zh-CN" altLang="zh-CN" dirty="0">
                <a:solidFill>
                  <a:srgbClr val="FF0000"/>
                </a:solidFill>
              </a:rPr>
              <a:t>预定标</a:t>
            </a:r>
            <a:r>
              <a:rPr lang="zh-CN" altLang="zh-CN" dirty="0"/>
              <a:t>：输入</a:t>
            </a:r>
            <a:r>
              <a:rPr lang="en-US" altLang="zh-CN" dirty="0"/>
              <a:t>SYSCLKOUT</a:t>
            </a:r>
            <a:r>
              <a:rPr lang="zh-CN" altLang="zh-CN" dirty="0"/>
              <a:t>，对</a:t>
            </a:r>
            <a:r>
              <a:rPr lang="en-US" altLang="zh-CN" dirty="0"/>
              <a:t>SYSCLKOUT</a:t>
            </a:r>
            <a:r>
              <a:rPr lang="zh-CN" altLang="zh-CN" dirty="0"/>
              <a:t>时钟信号进行分频，输出</a:t>
            </a:r>
            <a:r>
              <a:rPr lang="en-US" altLang="zh-CN" dirty="0"/>
              <a:t>TBCLK</a:t>
            </a:r>
            <a:r>
              <a:rPr lang="zh-CN" altLang="zh-CN" dirty="0"/>
              <a:t>时钟信号</a:t>
            </a:r>
            <a:r>
              <a:rPr lang="zh-CN" altLang="zh-CN" dirty="0" smtClean="0"/>
              <a:t>，</a:t>
            </a:r>
            <a:endParaRPr lang="en-US" altLang="zh-CN" dirty="0" smtClean="0"/>
          </a:p>
          <a:p>
            <a:pPr>
              <a:lnSpc>
                <a:spcPct val="200000"/>
              </a:lnSpc>
            </a:pPr>
            <a:r>
              <a:rPr lang="en-US" altLang="zh-CN" dirty="0" smtClean="0"/>
              <a:t>     </a:t>
            </a:r>
            <a:r>
              <a:rPr lang="zh-CN" altLang="zh-CN" dirty="0" smtClean="0"/>
              <a:t>即</a:t>
            </a:r>
            <a:r>
              <a:rPr lang="zh-CN" altLang="zh-CN" dirty="0"/>
              <a:t>时间基准</a:t>
            </a:r>
            <a:r>
              <a:rPr lang="en-US" altLang="zh-CN" dirty="0"/>
              <a:t>(time base</a:t>
            </a:r>
            <a:r>
              <a:rPr lang="zh-CN" altLang="zh-CN" dirty="0"/>
              <a:t>，即</a:t>
            </a:r>
            <a:r>
              <a:rPr lang="en-US" altLang="zh-CN" dirty="0"/>
              <a:t>TB)</a:t>
            </a:r>
            <a:r>
              <a:rPr lang="zh-CN" altLang="zh-CN" dirty="0"/>
              <a:t>，被</a:t>
            </a:r>
            <a:r>
              <a:rPr lang="en-US" altLang="zh-CN" dirty="0" err="1"/>
              <a:t>ePWM</a:t>
            </a:r>
            <a:r>
              <a:rPr lang="zh-CN" altLang="zh-CN" dirty="0"/>
              <a:t>外设的所有子模块使用，控制计数器的</a:t>
            </a:r>
            <a:r>
              <a:rPr lang="zh-CN" altLang="zh-CN" dirty="0" smtClean="0"/>
              <a:t>更新速率</a:t>
            </a:r>
            <a:r>
              <a:rPr lang="en-US" altLang="zh-CN" dirty="0"/>
              <a:t>;</a:t>
            </a:r>
            <a:endParaRPr lang="en-US" altLang="zh-CN" dirty="0" smtClean="0"/>
          </a:p>
          <a:p>
            <a:pPr>
              <a:lnSpc>
                <a:spcPct val="200000"/>
              </a:lnSpc>
            </a:pPr>
            <a:r>
              <a:rPr lang="en-US" altLang="zh-CN" dirty="0" smtClean="0"/>
              <a:t>2</a:t>
            </a:r>
            <a:r>
              <a:rPr lang="en-US" altLang="zh-CN" dirty="0"/>
              <a:t>. </a:t>
            </a:r>
            <a:r>
              <a:rPr lang="en-US" altLang="zh-CN" dirty="0" smtClean="0"/>
              <a:t> </a:t>
            </a:r>
            <a:r>
              <a:rPr lang="en-US" altLang="zh-CN" dirty="0">
                <a:solidFill>
                  <a:srgbClr val="FF0000"/>
                </a:solidFill>
              </a:rPr>
              <a:t>16 </a:t>
            </a:r>
            <a:r>
              <a:rPr lang="zh-CN" altLang="en-US" dirty="0">
                <a:solidFill>
                  <a:srgbClr val="FF0000"/>
                </a:solidFill>
              </a:rPr>
              <a:t>位的时间基准计数器</a:t>
            </a:r>
            <a:r>
              <a:rPr lang="en-US" altLang="zh-CN" dirty="0"/>
              <a:t>(TBCTR)</a:t>
            </a:r>
            <a:r>
              <a:rPr lang="zh-CN" altLang="en-US" dirty="0"/>
              <a:t>：输入：时基信号 </a:t>
            </a:r>
            <a:r>
              <a:rPr lang="en-US" altLang="zh-CN" dirty="0"/>
              <a:t>TBCLK</a:t>
            </a:r>
            <a:r>
              <a:rPr lang="zh-CN" altLang="en-US" dirty="0"/>
              <a:t>；在 </a:t>
            </a:r>
            <a:r>
              <a:rPr lang="en-US" altLang="zh-CN" dirty="0" err="1"/>
              <a:t>ePWM</a:t>
            </a:r>
            <a:r>
              <a:rPr lang="en-US" altLang="zh-CN" dirty="0"/>
              <a:t> </a:t>
            </a:r>
            <a:r>
              <a:rPr lang="zh-CN" altLang="en-US" dirty="0"/>
              <a:t>之间用来同步的</a:t>
            </a:r>
          </a:p>
          <a:p>
            <a:pPr>
              <a:lnSpc>
                <a:spcPct val="200000"/>
              </a:lnSpc>
            </a:pPr>
            <a:r>
              <a:rPr lang="en-US" altLang="zh-CN" dirty="0" smtClean="0"/>
              <a:t>     </a:t>
            </a:r>
            <a:r>
              <a:rPr lang="en-US" altLang="zh-CN" dirty="0" err="1" smtClean="0"/>
              <a:t>EPWMxSYNCI</a:t>
            </a:r>
            <a:r>
              <a:rPr lang="en-US" altLang="zh-CN" dirty="0" smtClean="0"/>
              <a:t> </a:t>
            </a:r>
            <a:r>
              <a:rPr lang="zh-CN" altLang="en-US" dirty="0"/>
              <a:t>信号；周期寄存器的值（即周期值）。其输出有两个，一个是 </a:t>
            </a:r>
            <a:r>
              <a:rPr lang="en-US" altLang="zh-CN" dirty="0" err="1"/>
              <a:t>EPWMxSYNCO</a:t>
            </a:r>
            <a:r>
              <a:rPr lang="en-US" altLang="zh-CN" dirty="0"/>
              <a:t> </a:t>
            </a:r>
            <a:r>
              <a:rPr lang="zh-CN" altLang="en-US" dirty="0"/>
              <a:t>用</a:t>
            </a:r>
          </a:p>
          <a:p>
            <a:pPr>
              <a:lnSpc>
                <a:spcPct val="200000"/>
              </a:lnSpc>
            </a:pPr>
            <a:r>
              <a:rPr lang="zh-CN" altLang="en-US" dirty="0" smtClean="0"/>
              <a:t>     来</a:t>
            </a:r>
            <a:r>
              <a:rPr lang="zh-CN" altLang="en-US" dirty="0"/>
              <a:t>输出同步信号；另一个则是计数值与周期值比较的结果，并送入逻辑处理模块比较逻</a:t>
            </a:r>
          </a:p>
          <a:p>
            <a:pPr>
              <a:lnSpc>
                <a:spcPct val="200000"/>
              </a:lnSpc>
            </a:pPr>
            <a:r>
              <a:rPr lang="zh-CN" altLang="en-US" dirty="0" smtClean="0"/>
              <a:t>     辑</a:t>
            </a:r>
            <a:r>
              <a:rPr lang="zh-CN" altLang="en-US" dirty="0"/>
              <a:t>处理：处理输入的比较结果，并生成相应的逻辑</a:t>
            </a:r>
            <a:r>
              <a:rPr lang="zh-CN" altLang="en-US" dirty="0" smtClean="0"/>
              <a:t>状态</a:t>
            </a:r>
            <a:r>
              <a:rPr lang="en-US" altLang="zh-CN" dirty="0" smtClean="0"/>
              <a:t>;</a:t>
            </a:r>
          </a:p>
          <a:p>
            <a:pPr>
              <a:lnSpc>
                <a:spcPct val="200000"/>
              </a:lnSpc>
            </a:pPr>
            <a:r>
              <a:rPr lang="en-US" altLang="zh-CN" dirty="0" smtClean="0"/>
              <a:t>3.  </a:t>
            </a:r>
            <a:r>
              <a:rPr lang="zh-CN" altLang="en-US" dirty="0">
                <a:solidFill>
                  <a:srgbClr val="FF0000"/>
                </a:solidFill>
              </a:rPr>
              <a:t>动作限定模块</a:t>
            </a:r>
            <a:r>
              <a:rPr lang="en-US" altLang="zh-CN" dirty="0"/>
              <a:t>(action qualifier)</a:t>
            </a:r>
            <a:r>
              <a:rPr lang="zh-CN" altLang="en-US" dirty="0"/>
              <a:t>：判断逻辑的转换是否满足要求，并转换为对应的</a:t>
            </a:r>
          </a:p>
          <a:p>
            <a:pPr>
              <a:lnSpc>
                <a:spcPct val="200000"/>
              </a:lnSpc>
            </a:pPr>
            <a:r>
              <a:rPr lang="en-US" altLang="zh-CN" dirty="0" smtClean="0"/>
              <a:t>     PWM </a:t>
            </a:r>
            <a:r>
              <a:rPr lang="zh-CN" altLang="en-US" dirty="0"/>
              <a:t>开关状态，通常为 </a:t>
            </a:r>
            <a:r>
              <a:rPr lang="en-US" altLang="zh-CN" dirty="0" err="1"/>
              <a:t>EPWMxA</a:t>
            </a:r>
            <a:r>
              <a:rPr lang="en-US" altLang="zh-CN" dirty="0"/>
              <a:t> </a:t>
            </a:r>
            <a:r>
              <a:rPr lang="zh-CN" altLang="en-US" dirty="0"/>
              <a:t>和 </a:t>
            </a:r>
            <a:r>
              <a:rPr lang="en-US" altLang="zh-CN" dirty="0" err="1"/>
              <a:t>EPWMxB</a:t>
            </a:r>
            <a:r>
              <a:rPr lang="zh-CN" altLang="en-US" dirty="0"/>
              <a:t>。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9540423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圆角矩形 20"/>
          <p:cNvSpPr/>
          <p:nvPr/>
        </p:nvSpPr>
        <p:spPr>
          <a:xfrm>
            <a:off x="514830" y="1731170"/>
            <a:ext cx="11487632" cy="4793198"/>
          </a:xfrm>
          <a:prstGeom prst="roundRect">
            <a:avLst>
              <a:gd name="adj" fmla="val 5652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文本框 4"/>
          <p:cNvSpPr txBox="1"/>
          <p:nvPr/>
        </p:nvSpPr>
        <p:spPr>
          <a:xfrm>
            <a:off x="765674" y="2034095"/>
            <a:ext cx="1098594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dirty="0" smtClean="0"/>
              <a:t>4.  </a:t>
            </a:r>
            <a:r>
              <a:rPr lang="zh-CN" altLang="en-US" dirty="0">
                <a:solidFill>
                  <a:srgbClr val="FF0000"/>
                </a:solidFill>
              </a:rPr>
              <a:t>死区模块</a:t>
            </a:r>
            <a:r>
              <a:rPr lang="zh-CN" altLang="en-US" dirty="0"/>
              <a:t>：对 </a:t>
            </a:r>
            <a:r>
              <a:rPr lang="en-US" altLang="zh-CN" dirty="0"/>
              <a:t>PWM </a:t>
            </a:r>
            <a:r>
              <a:rPr lang="zh-CN" altLang="en-US" dirty="0"/>
              <a:t>的开关变化加入死区时间，死区通常有单边死区和双边</a:t>
            </a:r>
            <a:r>
              <a:rPr lang="zh-CN" altLang="en-US" dirty="0" smtClean="0"/>
              <a:t>死区；</a:t>
            </a:r>
            <a:endParaRPr lang="en-US" altLang="zh-CN" dirty="0" smtClean="0"/>
          </a:p>
          <a:p>
            <a:pPr>
              <a:lnSpc>
                <a:spcPct val="200000"/>
              </a:lnSpc>
            </a:pPr>
            <a:r>
              <a:rPr lang="en-US" altLang="zh-CN" dirty="0" smtClean="0"/>
              <a:t>5</a:t>
            </a:r>
            <a:r>
              <a:rPr lang="en-US" altLang="zh-CN" dirty="0"/>
              <a:t>. </a:t>
            </a:r>
            <a:r>
              <a:rPr lang="en-US" altLang="zh-CN" dirty="0" smtClean="0"/>
              <a:t> </a:t>
            </a:r>
            <a:r>
              <a:rPr lang="en-US" altLang="zh-CN" dirty="0">
                <a:solidFill>
                  <a:srgbClr val="FF0000"/>
                </a:solidFill>
              </a:rPr>
              <a:t>PWM </a:t>
            </a:r>
            <a:r>
              <a:rPr lang="zh-CN" altLang="en-US" dirty="0">
                <a:solidFill>
                  <a:srgbClr val="FF0000"/>
                </a:solidFill>
              </a:rPr>
              <a:t>斩波子模块</a:t>
            </a:r>
            <a:r>
              <a:rPr lang="en-US" altLang="zh-CN" dirty="0"/>
              <a:t>(chopper)</a:t>
            </a:r>
            <a:r>
              <a:rPr lang="zh-CN" altLang="en-US" dirty="0"/>
              <a:t>：通常用来产生高频 </a:t>
            </a:r>
            <a:r>
              <a:rPr lang="en-US" altLang="zh-CN" dirty="0"/>
              <a:t>PWM </a:t>
            </a:r>
            <a:r>
              <a:rPr lang="zh-CN" altLang="en-US" dirty="0"/>
              <a:t>载波信号，在一般的逆变器中不需</a:t>
            </a:r>
          </a:p>
          <a:p>
            <a:pPr>
              <a:lnSpc>
                <a:spcPct val="200000"/>
              </a:lnSpc>
            </a:pPr>
            <a:r>
              <a:rPr lang="zh-CN" altLang="en-US" dirty="0" smtClean="0"/>
              <a:t>     要</a:t>
            </a:r>
            <a:r>
              <a:rPr lang="zh-CN" altLang="en-US" dirty="0"/>
              <a:t>用到，在高频的开关数字电源中作用很大；</a:t>
            </a:r>
            <a:endParaRPr lang="en-US" altLang="zh-CN" dirty="0" smtClean="0"/>
          </a:p>
          <a:p>
            <a:pPr marL="342900" indent="-342900">
              <a:lnSpc>
                <a:spcPct val="200000"/>
              </a:lnSpc>
              <a:buAutoNum type="arabicPeriod" startAt="6"/>
            </a:pPr>
            <a:r>
              <a:rPr lang="zh-CN" altLang="en-US" dirty="0">
                <a:solidFill>
                  <a:srgbClr val="FF0000"/>
                </a:solidFill>
              </a:rPr>
              <a:t>中断触发模块</a:t>
            </a:r>
            <a:r>
              <a:rPr lang="zh-CN" altLang="en-US" dirty="0"/>
              <a:t>：使能该子模块可触发中断，可设置每个事件中触发的</a:t>
            </a:r>
            <a:r>
              <a:rPr lang="zh-CN" altLang="en-US" dirty="0" smtClean="0"/>
              <a:t>频率；</a:t>
            </a:r>
            <a:endParaRPr lang="en-US" altLang="zh-CN" dirty="0" smtClean="0"/>
          </a:p>
          <a:p>
            <a:pPr marL="342900" indent="-342900">
              <a:lnSpc>
                <a:spcPct val="200000"/>
              </a:lnSpc>
              <a:buAutoNum type="arabicPeriod" startAt="6"/>
            </a:pPr>
            <a:r>
              <a:rPr lang="zh-CN" altLang="en-US" dirty="0">
                <a:solidFill>
                  <a:srgbClr val="FF0000"/>
                </a:solidFill>
              </a:rPr>
              <a:t>错误控制模块</a:t>
            </a:r>
            <a:r>
              <a:rPr lang="en-US" altLang="zh-CN" dirty="0"/>
              <a:t>(trip zone)</a:t>
            </a:r>
            <a:r>
              <a:rPr lang="zh-CN" altLang="en-US" dirty="0"/>
              <a:t>：一般用于保护，</a:t>
            </a:r>
            <a:r>
              <a:rPr lang="en-US" altLang="zh-CN" dirty="0"/>
              <a:t>TZ </a:t>
            </a:r>
            <a:r>
              <a:rPr lang="zh-CN" altLang="en-US" dirty="0"/>
              <a:t>引脚检测外部电平；</a:t>
            </a:r>
            <a:r>
              <a:rPr lang="en-US" altLang="zh-CN" dirty="0" err="1"/>
              <a:t>TripZone</a:t>
            </a:r>
            <a:r>
              <a:rPr lang="en-US" altLang="zh-CN" dirty="0"/>
              <a:t> </a:t>
            </a:r>
            <a:r>
              <a:rPr lang="zh-CN" altLang="en-US" dirty="0"/>
              <a:t>事件发生</a:t>
            </a:r>
          </a:p>
          <a:p>
            <a:pPr>
              <a:lnSpc>
                <a:spcPct val="200000"/>
              </a:lnSpc>
            </a:pPr>
            <a:r>
              <a:rPr lang="zh-CN" altLang="en-US" dirty="0" smtClean="0"/>
              <a:t>     后</a:t>
            </a:r>
            <a:r>
              <a:rPr lang="zh-CN" altLang="en-US" dirty="0"/>
              <a:t>，会按照事先配置好的动作对 </a:t>
            </a:r>
            <a:r>
              <a:rPr lang="en-US" altLang="zh-CN" dirty="0"/>
              <a:t>EPWM </a:t>
            </a:r>
            <a:r>
              <a:rPr lang="zh-CN" altLang="en-US" dirty="0"/>
              <a:t>的输出做出改变：强制拉低，强制拉高或高阻。</a:t>
            </a:r>
            <a:endParaRPr lang="en-US" altLang="zh-CN" dirty="0" smtClean="0"/>
          </a:p>
        </p:txBody>
      </p:sp>
      <p:sp>
        <p:nvSpPr>
          <p:cNvPr id="6" name="标题 2"/>
          <p:cNvSpPr>
            <a:spLocks noGrp="1"/>
          </p:cNvSpPr>
          <p:nvPr>
            <p:ph type="title"/>
          </p:nvPr>
        </p:nvSpPr>
        <p:spPr>
          <a:xfrm>
            <a:off x="658699" y="974280"/>
            <a:ext cx="11162884" cy="574183"/>
          </a:xfrm>
        </p:spPr>
        <p:txBody>
          <a:bodyPr/>
          <a:lstStyle/>
          <a:p>
            <a:r>
              <a:rPr lang="zh-CN" altLang="en-US" dirty="0"/>
              <a:t>七</a:t>
            </a:r>
            <a:r>
              <a:rPr lang="zh-CN" altLang="en-US" dirty="0" smtClean="0"/>
              <a:t>大主要功能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3600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圆角矩形 9"/>
          <p:cNvSpPr/>
          <p:nvPr/>
        </p:nvSpPr>
        <p:spPr>
          <a:xfrm>
            <a:off x="444515" y="1965754"/>
            <a:ext cx="5951681" cy="4447531"/>
          </a:xfrm>
          <a:prstGeom prst="roundRect">
            <a:avLst>
              <a:gd name="adj" fmla="val 5770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200000"/>
              </a:lnSpc>
            </a:pPr>
            <a:r>
              <a:rPr lang="en-US" altLang="zh-CN" dirty="0" smtClean="0">
                <a:solidFill>
                  <a:schemeClr val="tx1"/>
                </a:solidFill>
              </a:rPr>
              <a:t>1. </a:t>
            </a:r>
            <a:r>
              <a:rPr lang="zh-CN" altLang="en-US" dirty="0" smtClean="0">
                <a:solidFill>
                  <a:schemeClr val="tx1"/>
                </a:solidFill>
              </a:rPr>
              <a:t>设定</a:t>
            </a:r>
            <a:r>
              <a:rPr lang="zh-CN" altLang="en-US" dirty="0">
                <a:solidFill>
                  <a:schemeClr val="tx1"/>
                </a:solidFill>
              </a:rPr>
              <a:t>一个定时周期，然后每次计数到周期值时触发一些特定的事件；或者由某个事件触发计数操作，用来捕获某个事件的时间、脉冲个数等。</a:t>
            </a:r>
            <a:endParaRPr lang="en-US" altLang="zh-CN" dirty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zh-CN" dirty="0" smtClean="0">
                <a:solidFill>
                  <a:schemeClr val="tx1"/>
                </a:solidFill>
              </a:rPr>
              <a:t>2. </a:t>
            </a:r>
            <a:r>
              <a:rPr lang="en-US" altLang="zh-CN" dirty="0" err="1" smtClean="0">
                <a:solidFill>
                  <a:schemeClr val="tx1"/>
                </a:solidFill>
              </a:rPr>
              <a:t>ePWM</a:t>
            </a:r>
            <a:r>
              <a:rPr lang="zh-CN" altLang="zh-CN" dirty="0">
                <a:solidFill>
                  <a:schemeClr val="tx1"/>
                </a:solidFill>
              </a:rPr>
              <a:t>周期由时间基准周期寄存器和时间基准计数器共同决定。</a:t>
            </a:r>
            <a:endParaRPr lang="en-US" altLang="zh-CN" dirty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</a:pPr>
            <a:r>
              <a:rPr lang="zh-CN" altLang="zh-CN" dirty="0">
                <a:solidFill>
                  <a:schemeClr val="tx1"/>
                </a:solidFill>
              </a:rPr>
              <a:t>时间基准计数器具有三种</a:t>
            </a:r>
            <a:r>
              <a:rPr lang="zh-CN" altLang="en-US" dirty="0">
                <a:solidFill>
                  <a:schemeClr val="tx1"/>
                </a:solidFill>
              </a:rPr>
              <a:t>计数模式，连续增、连续减、连续增减，</a:t>
            </a:r>
            <a:r>
              <a:rPr lang="zh-CN" altLang="en-US" dirty="0" smtClean="0">
                <a:solidFill>
                  <a:schemeClr val="tx1"/>
                </a:solidFill>
              </a:rPr>
              <a:t>如右图。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ePWM</a:t>
            </a:r>
            <a:r>
              <a:rPr lang="zh-CN" altLang="en-US" dirty="0"/>
              <a:t>定时、计数、周期</a:t>
            </a:r>
            <a:endParaRPr 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0380" y="1706136"/>
            <a:ext cx="5458339" cy="4966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238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66149" y="860269"/>
            <a:ext cx="11162884" cy="574183"/>
          </a:xfrm>
        </p:spPr>
        <p:txBody>
          <a:bodyPr/>
          <a:lstStyle/>
          <a:p>
            <a:r>
              <a:rPr lang="zh-CN" altLang="en-US" dirty="0" smtClean="0"/>
              <a:t>开发流程</a:t>
            </a:r>
            <a:endParaRPr lang="en-US" dirty="0"/>
          </a:p>
        </p:txBody>
      </p:sp>
      <p:sp>
        <p:nvSpPr>
          <p:cNvPr id="6" name="圆角矩形 5"/>
          <p:cNvSpPr/>
          <p:nvPr/>
        </p:nvSpPr>
        <p:spPr>
          <a:xfrm>
            <a:off x="1596027" y="3629315"/>
            <a:ext cx="1351333" cy="54369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管脚复用</a:t>
            </a:r>
            <a:endParaRPr lang="zh-CN" altLang="en-US" sz="1400" dirty="0"/>
          </a:p>
        </p:txBody>
      </p:sp>
      <p:sp>
        <p:nvSpPr>
          <p:cNvPr id="7" name="圆角矩形 6"/>
          <p:cNvSpPr/>
          <p:nvPr/>
        </p:nvSpPr>
        <p:spPr>
          <a:xfrm>
            <a:off x="4023139" y="3629315"/>
            <a:ext cx="1351333" cy="54369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/>
              <a:t>ePWM</a:t>
            </a:r>
            <a:r>
              <a:rPr lang="zh-CN" altLang="en-US" sz="1400" dirty="0" smtClean="0"/>
              <a:t>配置</a:t>
            </a:r>
            <a:endParaRPr lang="zh-CN" altLang="en-US" sz="1400" dirty="0"/>
          </a:p>
        </p:txBody>
      </p:sp>
      <p:cxnSp>
        <p:nvCxnSpPr>
          <p:cNvPr id="9" name="直接箭头连接符 8"/>
          <p:cNvCxnSpPr/>
          <p:nvPr/>
        </p:nvCxnSpPr>
        <p:spPr>
          <a:xfrm>
            <a:off x="4698805" y="4279418"/>
            <a:ext cx="0" cy="7166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1227176" y="2238149"/>
            <a:ext cx="20890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 err="1">
                <a:solidFill>
                  <a:srgbClr val="61AFEF"/>
                </a:solidFill>
                <a:latin typeface="Consolas" panose="020B0609020204030204" pitchFamily="49" charset="0"/>
              </a:rPr>
              <a:t>EPWMxA</a:t>
            </a:r>
            <a:r>
              <a:rPr lang="zh-CN" altLang="en-US" sz="1600" dirty="0">
                <a:solidFill>
                  <a:srgbClr val="61AFEF"/>
                </a:solidFill>
                <a:latin typeface="Consolas" panose="020B0609020204030204" pitchFamily="49" charset="0"/>
              </a:rPr>
              <a:t>管脚复用</a:t>
            </a:r>
            <a:r>
              <a:rPr lang="zh-CN" altLang="en-US" sz="1600" dirty="0" smtClean="0">
                <a:solidFill>
                  <a:srgbClr val="61AFEF"/>
                </a:solidFill>
                <a:latin typeface="Consolas" panose="020B0609020204030204" pitchFamily="49" charset="0"/>
              </a:rPr>
              <a:t>配置</a:t>
            </a:r>
            <a:endParaRPr lang="en-US" sz="1600" dirty="0">
              <a:solidFill>
                <a:srgbClr val="61AFEF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075743" y="5102515"/>
            <a:ext cx="142157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 err="1">
                <a:solidFill>
                  <a:srgbClr val="C678DD"/>
                </a:solidFill>
                <a:latin typeface="Consolas" panose="020B0609020204030204" pitchFamily="49" charset="0"/>
              </a:rPr>
              <a:t>EPWMxA</a:t>
            </a:r>
            <a:r>
              <a:rPr lang="zh-CN" altLang="en-US" sz="1600" dirty="0" smtClean="0">
                <a:solidFill>
                  <a:srgbClr val="C678DD"/>
                </a:solidFill>
                <a:latin typeface="Consolas" panose="020B0609020204030204" pitchFamily="49" charset="0"/>
              </a:rPr>
              <a:t>设置</a:t>
            </a:r>
            <a:endParaRPr lang="en-US" altLang="zh-CN" sz="16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6450251" y="3629315"/>
            <a:ext cx="1351333" cy="54369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功能配置</a:t>
            </a:r>
            <a:endParaRPr lang="zh-CN" altLang="en-US" sz="1400" dirty="0"/>
          </a:p>
        </p:txBody>
      </p:sp>
      <p:sp>
        <p:nvSpPr>
          <p:cNvPr id="14" name="圆角矩形 13"/>
          <p:cNvSpPr/>
          <p:nvPr/>
        </p:nvSpPr>
        <p:spPr>
          <a:xfrm>
            <a:off x="8877363" y="3629315"/>
            <a:ext cx="1351333" cy="543698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功能实现</a:t>
            </a:r>
          </a:p>
        </p:txBody>
      </p:sp>
      <p:cxnSp>
        <p:nvCxnSpPr>
          <p:cNvPr id="15" name="直接箭头连接符 14"/>
          <p:cNvCxnSpPr/>
          <p:nvPr/>
        </p:nvCxnSpPr>
        <p:spPr>
          <a:xfrm flipV="1">
            <a:off x="2329029" y="2825440"/>
            <a:ext cx="0" cy="70021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 flipV="1">
            <a:off x="7153022" y="2825440"/>
            <a:ext cx="0" cy="7002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3030971" y="3901164"/>
            <a:ext cx="9144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5469371" y="3901164"/>
            <a:ext cx="87321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>
            <a:off x="7903652" y="3901851"/>
            <a:ext cx="87321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6316687" y="1641448"/>
            <a:ext cx="199529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死区配置</a:t>
            </a:r>
            <a:endParaRPr lang="en-US" altLang="zh-CN" sz="1600" dirty="0" smtClean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斩波器</a:t>
            </a:r>
            <a:r>
              <a:rPr lang="zh-CN" altLang="en-US" sz="1600" b="0" dirty="0" smtClean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配置</a:t>
            </a:r>
            <a:endParaRPr lang="en-US" altLang="zh-CN" sz="1600" b="0" dirty="0" smtClean="0"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错误控制模块</a:t>
            </a:r>
            <a:r>
              <a:rPr lang="zh-CN" altLang="en-US" sz="16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配置</a:t>
            </a:r>
            <a:endParaRPr lang="en-US" altLang="zh-CN" sz="1600" b="0" dirty="0"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17" name="直接箭头连接符 16"/>
          <p:cNvCxnSpPr/>
          <p:nvPr/>
        </p:nvCxnSpPr>
        <p:spPr>
          <a:xfrm>
            <a:off x="7153022" y="4279418"/>
            <a:ext cx="0" cy="7703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6450251" y="5233087"/>
            <a:ext cx="157104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ePWM</a:t>
            </a:r>
            <a:r>
              <a:rPr lang="zh-CN" altLang="en-US" sz="16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中断配置</a:t>
            </a:r>
            <a:endParaRPr lang="en-US" altLang="zh-CN" sz="1600" dirty="0" smtClean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0942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中断号</a:t>
            </a:r>
            <a:endParaRPr 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883649" y="4333359"/>
            <a:ext cx="1725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Uart</a:t>
            </a:r>
            <a:r>
              <a:rPr lang="zh-CN" altLang="en-US" dirty="0" smtClean="0"/>
              <a:t>中断号为</a:t>
            </a:r>
            <a:r>
              <a:rPr lang="en-US" altLang="zh-CN" dirty="0" smtClean="0"/>
              <a:t>4</a:t>
            </a:r>
            <a:endParaRPr 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1810326" y="5475234"/>
            <a:ext cx="1872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Timer</a:t>
            </a:r>
            <a:r>
              <a:rPr lang="zh-CN" altLang="en-US" dirty="0" smtClean="0"/>
              <a:t>中断号为</a:t>
            </a:r>
            <a:r>
              <a:rPr lang="en-US" altLang="zh-CN" dirty="0" smtClean="0"/>
              <a:t>5</a:t>
            </a:r>
            <a:endParaRPr lang="en-US" dirty="0"/>
          </a:p>
        </p:txBody>
      </p:sp>
      <p:cxnSp>
        <p:nvCxnSpPr>
          <p:cNvPr id="19" name="直接箭头连接符 18"/>
          <p:cNvCxnSpPr/>
          <p:nvPr/>
        </p:nvCxnSpPr>
        <p:spPr>
          <a:xfrm flipV="1">
            <a:off x="1559859" y="4333359"/>
            <a:ext cx="0" cy="151120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520862" y="490429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优先级</a:t>
            </a:r>
            <a:endParaRPr lang="en-US" dirty="0"/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490" y="1645060"/>
            <a:ext cx="2745944" cy="2092380"/>
          </a:xfrm>
          <a:prstGeom prst="rect">
            <a:avLst/>
          </a:prstGeom>
        </p:spPr>
      </p:pic>
      <p:sp>
        <p:nvSpPr>
          <p:cNvPr id="23" name="文本框 22"/>
          <p:cNvSpPr txBox="1"/>
          <p:nvPr/>
        </p:nvSpPr>
        <p:spPr>
          <a:xfrm>
            <a:off x="1483911" y="3752829"/>
            <a:ext cx="23391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用户自定义中断为</a:t>
            </a:r>
            <a:r>
              <a:rPr lang="en-US" altLang="zh-CN" sz="1600" dirty="0" smtClean="0"/>
              <a:t>4~15</a:t>
            </a:r>
            <a:endParaRPr lang="en-US" sz="1600" dirty="0"/>
          </a:p>
        </p:txBody>
      </p:sp>
      <p:sp>
        <p:nvSpPr>
          <p:cNvPr id="24" name="矩形 23"/>
          <p:cNvSpPr/>
          <p:nvPr/>
        </p:nvSpPr>
        <p:spPr>
          <a:xfrm>
            <a:off x="2100774" y="1088931"/>
            <a:ext cx="767753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《</a:t>
            </a:r>
            <a:r>
              <a:rPr lang="en-US" sz="16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TMS320C674x </a:t>
            </a:r>
            <a:r>
              <a:rPr lang="en-US" sz="1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DSP </a:t>
            </a:r>
            <a:r>
              <a:rPr lang="en-US" sz="1600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Megamodule</a:t>
            </a:r>
            <a:r>
              <a:rPr lang="en-US" sz="16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Reference </a:t>
            </a:r>
            <a:r>
              <a:rPr lang="en-US" sz="16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Guide </a:t>
            </a:r>
            <a:r>
              <a:rPr lang="en-US" altLang="zh-CN" sz="16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》</a:t>
            </a:r>
            <a:r>
              <a:rPr lang="zh-CN" altLang="en-US" sz="16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第七章  </a:t>
            </a:r>
            <a:r>
              <a:rPr lang="en-US" altLang="zh-CN" sz="16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P162</a:t>
            </a:r>
            <a:endParaRPr lang="en-US" sz="16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5742" y="2017106"/>
            <a:ext cx="6114700" cy="4375456"/>
          </a:xfrm>
          <a:prstGeom prst="rect">
            <a:avLst/>
          </a:prstGeom>
        </p:spPr>
      </p:pic>
      <p:cxnSp>
        <p:nvCxnSpPr>
          <p:cNvPr id="6" name="直接箭头连接符 5"/>
          <p:cNvCxnSpPr>
            <a:stCxn id="4" idx="3"/>
          </p:cNvCxnSpPr>
          <p:nvPr/>
        </p:nvCxnSpPr>
        <p:spPr>
          <a:xfrm>
            <a:off x="3609634" y="4518025"/>
            <a:ext cx="2630507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 flipV="1">
            <a:off x="3609634" y="4756793"/>
            <a:ext cx="2630507" cy="903108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4812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016-VI主题">
  <a:themeElements>
    <a:clrScheme name="VI统一色">
      <a:dk1>
        <a:srgbClr val="000000"/>
      </a:dk1>
      <a:lt1>
        <a:srgbClr val="FFFFFF"/>
      </a:lt1>
      <a:dk2>
        <a:srgbClr val="BD9F68"/>
      </a:dk2>
      <a:lt2>
        <a:srgbClr val="B5B5B6"/>
      </a:lt2>
      <a:accent1>
        <a:srgbClr val="C8161E"/>
      </a:accent1>
      <a:accent2>
        <a:srgbClr val="F08300"/>
      </a:accent2>
      <a:accent3>
        <a:srgbClr val="FDD000"/>
      </a:accent3>
      <a:accent4>
        <a:srgbClr val="338D27"/>
      </a:accent4>
      <a:accent5>
        <a:srgbClr val="0086D1"/>
      </a:accent5>
      <a:accent6>
        <a:srgbClr val="004098"/>
      </a:accent6>
      <a:hlink>
        <a:srgbClr val="B5B5B6"/>
      </a:hlink>
      <a:folHlink>
        <a:srgbClr val="BD9F68"/>
      </a:folHlink>
    </a:clrScheme>
    <a:fontScheme name="自定义 3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2016-VI主题" id="{5AE3302E-EAD3-4AF6-9B05-44D5CA6E31FB}" vid="{55D1CDEE-FEEF-4D3E-ACCF-BFCE645E4B05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2016-VI主题</Template>
  <TotalTime>2949</TotalTime>
  <Words>867</Words>
  <Application>Microsoft Office PowerPoint</Application>
  <PresentationFormat>宽屏</PresentationFormat>
  <Paragraphs>80</Paragraphs>
  <Slides>13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9" baseType="lpstr">
      <vt:lpstr>等线</vt:lpstr>
      <vt:lpstr>微软雅黑</vt:lpstr>
      <vt:lpstr>Arial</vt:lpstr>
      <vt:lpstr>Calibri</vt:lpstr>
      <vt:lpstr>Consolas</vt:lpstr>
      <vt:lpstr>2016-VI主题</vt:lpstr>
      <vt:lpstr>DSP实验课</vt:lpstr>
      <vt:lpstr>PowerPoint 演示文稿</vt:lpstr>
      <vt:lpstr>实验内容</vt:lpstr>
      <vt:lpstr>PowerPoint 演示文稿</vt:lpstr>
      <vt:lpstr>七大主要功能</vt:lpstr>
      <vt:lpstr>七大主要功能</vt:lpstr>
      <vt:lpstr>ePWM定时、计数、周期</vt:lpstr>
      <vt:lpstr>开发流程</vt:lpstr>
      <vt:lpstr>中断号</vt:lpstr>
      <vt:lpstr>注意事项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微软用户</dc:creator>
  <cp:lastModifiedBy>Refrain Twinkle</cp:lastModifiedBy>
  <cp:revision>187</cp:revision>
  <dcterms:created xsi:type="dcterms:W3CDTF">2016-01-21T16:32:22Z</dcterms:created>
  <dcterms:modified xsi:type="dcterms:W3CDTF">2019-05-22T15:33:59Z</dcterms:modified>
</cp:coreProperties>
</file>