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77" r:id="rId3"/>
    <p:sldId id="400" r:id="rId4"/>
    <p:sldId id="425" r:id="rId5"/>
    <p:sldId id="426" r:id="rId6"/>
    <p:sldId id="427" r:id="rId7"/>
    <p:sldId id="428" r:id="rId8"/>
    <p:sldId id="429" r:id="rId9"/>
    <p:sldId id="420" r:id="rId10"/>
    <p:sldId id="417" r:id="rId11"/>
    <p:sldId id="430" r:id="rId12"/>
    <p:sldId id="419" r:id="rId13"/>
    <p:sldId id="421" r:id="rId14"/>
    <p:sldId id="433" r:id="rId15"/>
    <p:sldId id="434" r:id="rId16"/>
    <p:sldId id="432" r:id="rId17"/>
    <p:sldId id="435" r:id="rId18"/>
    <p:sldId id="436" r:id="rId19"/>
    <p:sldId id="437" r:id="rId20"/>
    <p:sldId id="438" r:id="rId21"/>
    <p:sldId id="403" r:id="rId22"/>
    <p:sldId id="381" r:id="rId23"/>
    <p:sldId id="404" r:id="rId24"/>
    <p:sldId id="402" r:id="rId25"/>
    <p:sldId id="422" r:id="rId26"/>
    <p:sldId id="423" r:id="rId27"/>
    <p:sldId id="424"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C1A4"/>
    <a:srgbClr val="0E7FB7"/>
    <a:srgbClr val="4BACC6"/>
    <a:srgbClr val="B9D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1" autoAdjust="0"/>
    <p:restoredTop sz="95226" autoAdjust="0"/>
  </p:normalViewPr>
  <p:slideViewPr>
    <p:cSldViewPr>
      <p:cViewPr varScale="1">
        <p:scale>
          <a:sx n="82" d="100"/>
          <a:sy n="82" d="100"/>
        </p:scale>
        <p:origin x="992" y="56"/>
      </p:cViewPr>
      <p:guideLst>
        <p:guide orient="horz" pos="1620"/>
        <p:guide pos="2880"/>
      </p:guideLst>
    </p:cSldViewPr>
  </p:slideViewPr>
  <p:notesTextViewPr>
    <p:cViewPr>
      <p:scale>
        <a:sx n="1" d="1"/>
        <a:sy n="1" d="1"/>
      </p:scale>
      <p:origin x="0" y="0"/>
    </p:cViewPr>
  </p:notesTextViewPr>
  <p:sorterViewPr>
    <p:cViewPr>
      <p:scale>
        <a:sx n="95" d="100"/>
        <a:sy n="95" d="100"/>
      </p:scale>
      <p:origin x="0" y="9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47C87-C5D8-4AF4-AB76-964E69FF3B01}" type="datetimeFigureOut">
              <a:rPr lang="zh-CN" altLang="en-US" smtClean="0"/>
              <a:pPr/>
              <a:t>2019/11/27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99FA3-118A-4974-9F90-DC3A50DC61B0}" type="slidenum">
              <a:rPr lang="zh-CN" altLang="en-US" smtClean="0"/>
              <a:pPr/>
              <a:t>‹#›</a:t>
            </a:fld>
            <a:endParaRPr lang="zh-CN" altLang="en-US"/>
          </a:p>
        </p:txBody>
      </p:sp>
    </p:spTree>
    <p:extLst>
      <p:ext uri="{BB962C8B-B14F-4D97-AF65-F5344CB8AC3E}">
        <p14:creationId xmlns:p14="http://schemas.microsoft.com/office/powerpoint/2010/main" val="371884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2A799FA3-118A-4974-9F90-DC3A50DC61B0}" type="slidenum">
              <a:rPr lang="zh-CN" altLang="en-US" smtClean="0"/>
              <a:pPr/>
              <a:t>1</a:t>
            </a:fld>
            <a:endParaRPr lang="zh-CN" altLang="en-US"/>
          </a:p>
        </p:txBody>
      </p:sp>
    </p:spTree>
    <p:extLst>
      <p:ext uri="{BB962C8B-B14F-4D97-AF65-F5344CB8AC3E}">
        <p14:creationId xmlns:p14="http://schemas.microsoft.com/office/powerpoint/2010/main" val="108883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13</a:t>
            </a:fld>
            <a:endParaRPr lang="zh-CN" altLang="en-US"/>
          </a:p>
        </p:txBody>
      </p:sp>
    </p:spTree>
    <p:extLst>
      <p:ext uri="{BB962C8B-B14F-4D97-AF65-F5344CB8AC3E}">
        <p14:creationId xmlns:p14="http://schemas.microsoft.com/office/powerpoint/2010/main" val="21010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14</a:t>
            </a:fld>
            <a:endParaRPr lang="zh-CN" altLang="en-US"/>
          </a:p>
        </p:txBody>
      </p:sp>
    </p:spTree>
    <p:extLst>
      <p:ext uri="{BB962C8B-B14F-4D97-AF65-F5344CB8AC3E}">
        <p14:creationId xmlns:p14="http://schemas.microsoft.com/office/powerpoint/2010/main" val="2955011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15</a:t>
            </a:fld>
            <a:endParaRPr lang="zh-CN" altLang="en-US"/>
          </a:p>
        </p:txBody>
      </p:sp>
    </p:spTree>
    <p:extLst>
      <p:ext uri="{BB962C8B-B14F-4D97-AF65-F5344CB8AC3E}">
        <p14:creationId xmlns:p14="http://schemas.microsoft.com/office/powerpoint/2010/main" val="359379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16</a:t>
            </a:fld>
            <a:endParaRPr lang="zh-CN" altLang="en-US"/>
          </a:p>
        </p:txBody>
      </p:sp>
    </p:spTree>
    <p:extLst>
      <p:ext uri="{BB962C8B-B14F-4D97-AF65-F5344CB8AC3E}">
        <p14:creationId xmlns:p14="http://schemas.microsoft.com/office/powerpoint/2010/main" val="219578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17</a:t>
            </a:fld>
            <a:endParaRPr lang="zh-CN" altLang="en-US"/>
          </a:p>
        </p:txBody>
      </p:sp>
    </p:spTree>
    <p:extLst>
      <p:ext uri="{BB962C8B-B14F-4D97-AF65-F5344CB8AC3E}">
        <p14:creationId xmlns:p14="http://schemas.microsoft.com/office/powerpoint/2010/main" val="3889514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18</a:t>
            </a:fld>
            <a:endParaRPr lang="zh-CN" altLang="en-US"/>
          </a:p>
        </p:txBody>
      </p:sp>
    </p:spTree>
    <p:extLst>
      <p:ext uri="{BB962C8B-B14F-4D97-AF65-F5344CB8AC3E}">
        <p14:creationId xmlns:p14="http://schemas.microsoft.com/office/powerpoint/2010/main" val="2522466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19</a:t>
            </a:fld>
            <a:endParaRPr lang="zh-CN" altLang="en-US"/>
          </a:p>
        </p:txBody>
      </p:sp>
    </p:spTree>
    <p:extLst>
      <p:ext uri="{BB962C8B-B14F-4D97-AF65-F5344CB8AC3E}">
        <p14:creationId xmlns:p14="http://schemas.microsoft.com/office/powerpoint/2010/main" val="231135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20</a:t>
            </a:fld>
            <a:endParaRPr lang="zh-CN" altLang="en-US"/>
          </a:p>
        </p:txBody>
      </p:sp>
    </p:spTree>
    <p:extLst>
      <p:ext uri="{BB962C8B-B14F-4D97-AF65-F5344CB8AC3E}">
        <p14:creationId xmlns:p14="http://schemas.microsoft.com/office/powerpoint/2010/main" val="99727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21</a:t>
            </a:fld>
            <a:endParaRPr lang="zh-CN" altLang="en-US"/>
          </a:p>
        </p:txBody>
      </p:sp>
    </p:spTree>
    <p:extLst>
      <p:ext uri="{BB962C8B-B14F-4D97-AF65-F5344CB8AC3E}">
        <p14:creationId xmlns:p14="http://schemas.microsoft.com/office/powerpoint/2010/main" val="2582326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2A799FA3-118A-4974-9F90-DC3A50DC61B0}" type="slidenum">
              <a:rPr lang="zh-CN" altLang="en-US" smtClean="0"/>
              <a:pPr/>
              <a:t>22</a:t>
            </a:fld>
            <a:endParaRPr lang="zh-CN" altLang="en-US"/>
          </a:p>
        </p:txBody>
      </p:sp>
    </p:spTree>
    <p:extLst>
      <p:ext uri="{BB962C8B-B14F-4D97-AF65-F5344CB8AC3E}">
        <p14:creationId xmlns:p14="http://schemas.microsoft.com/office/powerpoint/2010/main" val="362942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2</a:t>
            </a:fld>
            <a:endParaRPr lang="zh-CN" altLang="en-US"/>
          </a:p>
        </p:txBody>
      </p:sp>
    </p:spTree>
    <p:extLst>
      <p:ext uri="{BB962C8B-B14F-4D97-AF65-F5344CB8AC3E}">
        <p14:creationId xmlns:p14="http://schemas.microsoft.com/office/powerpoint/2010/main" val="77460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3</a:t>
            </a:fld>
            <a:endParaRPr lang="zh-CN" altLang="en-US"/>
          </a:p>
        </p:txBody>
      </p:sp>
    </p:spTree>
    <p:extLst>
      <p:ext uri="{BB962C8B-B14F-4D97-AF65-F5344CB8AC3E}">
        <p14:creationId xmlns:p14="http://schemas.microsoft.com/office/powerpoint/2010/main" val="378679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4</a:t>
            </a:fld>
            <a:endParaRPr lang="zh-CN" altLang="en-US"/>
          </a:p>
        </p:txBody>
      </p:sp>
    </p:spTree>
    <p:extLst>
      <p:ext uri="{BB962C8B-B14F-4D97-AF65-F5344CB8AC3E}">
        <p14:creationId xmlns:p14="http://schemas.microsoft.com/office/powerpoint/2010/main" val="366437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5</a:t>
            </a:fld>
            <a:endParaRPr lang="zh-CN" altLang="en-US"/>
          </a:p>
        </p:txBody>
      </p:sp>
    </p:spTree>
    <p:extLst>
      <p:ext uri="{BB962C8B-B14F-4D97-AF65-F5344CB8AC3E}">
        <p14:creationId xmlns:p14="http://schemas.microsoft.com/office/powerpoint/2010/main" val="203918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6</a:t>
            </a:fld>
            <a:endParaRPr lang="zh-CN" altLang="en-US"/>
          </a:p>
        </p:txBody>
      </p:sp>
    </p:spTree>
    <p:extLst>
      <p:ext uri="{BB962C8B-B14F-4D97-AF65-F5344CB8AC3E}">
        <p14:creationId xmlns:p14="http://schemas.microsoft.com/office/powerpoint/2010/main" val="192765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7</a:t>
            </a:fld>
            <a:endParaRPr lang="zh-CN" altLang="en-US"/>
          </a:p>
        </p:txBody>
      </p:sp>
    </p:spTree>
    <p:extLst>
      <p:ext uri="{BB962C8B-B14F-4D97-AF65-F5344CB8AC3E}">
        <p14:creationId xmlns:p14="http://schemas.microsoft.com/office/powerpoint/2010/main" val="3137620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8</a:t>
            </a:fld>
            <a:endParaRPr lang="zh-CN" altLang="en-US"/>
          </a:p>
        </p:txBody>
      </p:sp>
    </p:spTree>
    <p:extLst>
      <p:ext uri="{BB962C8B-B14F-4D97-AF65-F5344CB8AC3E}">
        <p14:creationId xmlns:p14="http://schemas.microsoft.com/office/powerpoint/2010/main" val="2617488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99FA3-118A-4974-9F90-DC3A50DC61B0}" type="slidenum">
              <a:rPr lang="zh-CN" altLang="en-US" smtClean="0"/>
              <a:pPr/>
              <a:t>12</a:t>
            </a:fld>
            <a:endParaRPr lang="zh-CN" altLang="en-US"/>
          </a:p>
        </p:txBody>
      </p:sp>
    </p:spTree>
    <p:extLst>
      <p:ext uri="{BB962C8B-B14F-4D97-AF65-F5344CB8AC3E}">
        <p14:creationId xmlns:p14="http://schemas.microsoft.com/office/powerpoint/2010/main" val="72646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3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11/27/2019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394753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11/27/2019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330752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11/27/2019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101489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11/27/2019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406648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11/27/2019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308049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11/27/2019</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81281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11/27/2019</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263871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11/27/2019</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128482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11/27/2019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38987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11/27/2019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95063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430078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b="1" kern="1200">
          <a:solidFill>
            <a:schemeClr val="bg1">
              <a:lumMod val="65000"/>
            </a:schemeClr>
          </a:solidFill>
          <a:latin typeface="Open Sans" pitchFamily="34" charset="0"/>
          <a:ea typeface="Open Sans" pitchFamily="34" charset="0"/>
          <a:cs typeface="Open Sans"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491462" y="915566"/>
            <a:ext cx="8161076" cy="1886222"/>
          </a:xfrm>
          <a:prstGeom prst="rect">
            <a:avLst/>
          </a:prstGeom>
          <a:noFill/>
          <a:ln w="9525">
            <a:noFill/>
            <a:miter lim="800000"/>
            <a:headEnd/>
            <a:tailEnd/>
          </a:ln>
        </p:spPr>
        <p:txBody>
          <a:bodyPr wrap="square" lIns="45720" tIns="22860" rIns="45720" bIns="22860">
            <a:spAutoFit/>
          </a:bodyPr>
          <a:lstStyle/>
          <a:p>
            <a:pPr algn="ctr" defTabSz="1088232" fontAlgn="auto">
              <a:spcBef>
                <a:spcPts val="0"/>
              </a:spcBef>
              <a:spcAft>
                <a:spcPts val="0"/>
              </a:spcAft>
              <a:defRPr/>
            </a:pPr>
            <a:r>
              <a:rPr lang="en-US" sz="3600" b="1" spc="-150" dirty="0">
                <a:solidFill>
                  <a:srgbClr val="45C1A4"/>
                </a:solidFill>
                <a:latin typeface="Open Sans" pitchFamily="34" charset="0"/>
                <a:ea typeface="Open Sans" pitchFamily="34" charset="0"/>
                <a:cs typeface="Open Sans" pitchFamily="34" charset="0"/>
              </a:rPr>
              <a:t>Incentive Alignment and Coordination of Project Supply Chains</a:t>
            </a:r>
          </a:p>
          <a:p>
            <a:pPr algn="ctr" defTabSz="1088232" fontAlgn="auto">
              <a:lnSpc>
                <a:spcPct val="150000"/>
              </a:lnSpc>
              <a:spcBef>
                <a:spcPts val="0"/>
              </a:spcBef>
              <a:spcAft>
                <a:spcPts val="0"/>
              </a:spcAft>
              <a:defRPr/>
            </a:pPr>
            <a:r>
              <a:rPr lang="zh-CN" altLang="en-US" sz="3600" b="1" spc="-150" dirty="0">
                <a:solidFill>
                  <a:srgbClr val="45C1A4"/>
                </a:solidFill>
                <a:latin typeface="Open Sans" pitchFamily="34" charset="0"/>
                <a:ea typeface="Open Sans" pitchFamily="34" charset="0"/>
                <a:cs typeface="Open Sans" pitchFamily="34" charset="0"/>
              </a:rPr>
              <a:t>项目供应链的激励协调</a:t>
            </a:r>
            <a:endParaRPr lang="en-US" sz="3600" b="1" spc="-150" dirty="0">
              <a:solidFill>
                <a:srgbClr val="45C1A4"/>
              </a:solidFill>
              <a:latin typeface="Open Sans" pitchFamily="34" charset="0"/>
              <a:ea typeface="Open Sans" pitchFamily="34" charset="0"/>
              <a:cs typeface="Open Sans" pitchFamily="34" charset="0"/>
            </a:endParaRPr>
          </a:p>
        </p:txBody>
      </p:sp>
      <p:sp>
        <p:nvSpPr>
          <p:cNvPr id="5" name="Rectangle 4"/>
          <p:cNvSpPr/>
          <p:nvPr/>
        </p:nvSpPr>
        <p:spPr>
          <a:xfrm>
            <a:off x="2756439" y="3363838"/>
            <a:ext cx="3631122" cy="461665"/>
          </a:xfrm>
          <a:prstGeom prst="rect">
            <a:avLst/>
          </a:prstGeom>
        </p:spPr>
        <p:txBody>
          <a:bodyPr wrap="none">
            <a:spAutoFit/>
          </a:bodyPr>
          <a:lstStyle/>
          <a:p>
            <a:pPr fontAlgn="auto">
              <a:spcBef>
                <a:spcPts val="0"/>
              </a:spcBef>
              <a:spcAft>
                <a:spcPts val="0"/>
              </a:spcAft>
              <a:defRPr/>
            </a:pPr>
            <a:r>
              <a:rPr lang="en-CA" sz="2400" spc="-150" dirty="0">
                <a:solidFill>
                  <a:schemeClr val="tx1">
                    <a:lumMod val="50000"/>
                    <a:lumOff val="50000"/>
                  </a:schemeClr>
                </a:solidFill>
                <a:latin typeface="Open Sans Light" pitchFamily="34" charset="0"/>
                <a:ea typeface="Open Sans Light" pitchFamily="34" charset="0"/>
                <a:cs typeface="Open Sans Light" pitchFamily="34" charset="0"/>
              </a:rPr>
              <a:t>Management Science</a:t>
            </a:r>
            <a:r>
              <a:rPr lang="zh-CN" altLang="en-US" sz="2400" spc="-150" dirty="0">
                <a:solidFill>
                  <a:schemeClr val="tx1">
                    <a:lumMod val="50000"/>
                    <a:lumOff val="50000"/>
                  </a:schemeClr>
                </a:solidFill>
                <a:latin typeface="Open Sans Light" pitchFamily="34" charset="0"/>
                <a:ea typeface="Open Sans Light" pitchFamily="34" charset="0"/>
                <a:cs typeface="Open Sans Light" pitchFamily="34" charset="0"/>
              </a:rPr>
              <a:t>，</a:t>
            </a:r>
            <a:r>
              <a:rPr lang="en-US" altLang="zh-CN" sz="2400" spc="-150" dirty="0">
                <a:solidFill>
                  <a:schemeClr val="tx1">
                    <a:lumMod val="50000"/>
                    <a:lumOff val="50000"/>
                  </a:schemeClr>
                </a:solidFill>
                <a:latin typeface="Open Sans Light" pitchFamily="34" charset="0"/>
                <a:ea typeface="Open Sans Light" pitchFamily="34" charset="0"/>
                <a:cs typeface="Open Sans Light" pitchFamily="34" charset="0"/>
              </a:rPr>
              <a:t>2016</a:t>
            </a:r>
            <a:endParaRPr lang="en-CA" sz="2400" spc="-150" dirty="0">
              <a:solidFill>
                <a:schemeClr val="tx1">
                  <a:lumMod val="50000"/>
                  <a:lumOff val="50000"/>
                </a:schemeClr>
              </a:solidFill>
              <a:latin typeface="Open Sans Light" pitchFamily="34" charset="0"/>
              <a:ea typeface="Open Sans Light" pitchFamily="34" charset="0"/>
              <a:cs typeface="Open Sans Light" pitchFamily="34" charset="0"/>
            </a:endParaRPr>
          </a:p>
        </p:txBody>
      </p:sp>
      <p:sp>
        <p:nvSpPr>
          <p:cNvPr id="6" name="Rectangle 5"/>
          <p:cNvSpPr/>
          <p:nvPr/>
        </p:nvSpPr>
        <p:spPr>
          <a:xfrm>
            <a:off x="3384816" y="3867894"/>
            <a:ext cx="2374368" cy="461665"/>
          </a:xfrm>
          <a:prstGeom prst="rect">
            <a:avLst/>
          </a:prstGeom>
        </p:spPr>
        <p:txBody>
          <a:bodyPr wrap="none">
            <a:spAutoFit/>
          </a:bodyPr>
          <a:lstStyle/>
          <a:p>
            <a:pPr fontAlgn="auto">
              <a:spcBef>
                <a:spcPts val="0"/>
              </a:spcBef>
              <a:spcAft>
                <a:spcPts val="0"/>
              </a:spcAft>
              <a:defRPr/>
            </a:pPr>
            <a:r>
              <a:rPr lang="en-CA" sz="2400" spc="-150" dirty="0">
                <a:solidFill>
                  <a:schemeClr val="tx1">
                    <a:lumMod val="50000"/>
                    <a:lumOff val="50000"/>
                  </a:schemeClr>
                </a:solidFill>
                <a:latin typeface="Open Sans Light" pitchFamily="34" charset="0"/>
                <a:ea typeface="Open Sans Light" pitchFamily="34" charset="0"/>
                <a:cs typeface="Open Sans Light" pitchFamily="34" charset="0"/>
              </a:rPr>
              <a:t>Shi Chen , </a:t>
            </a:r>
            <a:r>
              <a:rPr lang="en-CA" sz="2400" spc="-150" dirty="0" err="1">
                <a:solidFill>
                  <a:schemeClr val="tx1">
                    <a:lumMod val="50000"/>
                    <a:lumOff val="50000"/>
                  </a:schemeClr>
                </a:solidFill>
                <a:latin typeface="Open Sans Light" pitchFamily="34" charset="0"/>
                <a:ea typeface="Open Sans Light" pitchFamily="34" charset="0"/>
                <a:cs typeface="Open Sans Light" pitchFamily="34" charset="0"/>
              </a:rPr>
              <a:t>Hau</a:t>
            </a:r>
            <a:r>
              <a:rPr lang="en-CA" sz="2400" spc="-150" dirty="0">
                <a:solidFill>
                  <a:schemeClr val="tx1">
                    <a:lumMod val="50000"/>
                    <a:lumOff val="50000"/>
                  </a:schemeClr>
                </a:solidFill>
                <a:latin typeface="Open Sans Light" pitchFamily="34" charset="0"/>
                <a:ea typeface="Open Sans Light" pitchFamily="34" charset="0"/>
                <a:cs typeface="Open Sans Light" pitchFamily="34" charset="0"/>
              </a:rPr>
              <a:t> Lee</a:t>
            </a:r>
            <a:endParaRPr lang="en-US" sz="2400" dirty="0">
              <a:latin typeface="Open Sans Light" pitchFamily="34" charset="0"/>
              <a:ea typeface="Open Sans Light" pitchFamily="34" charset="0"/>
              <a:cs typeface="Open Sans Light" pitchFamily="34" charset="0"/>
            </a:endParaRPr>
          </a:p>
        </p:txBody>
      </p:sp>
    </p:spTree>
    <p:extLst>
      <p:ext uri="{BB962C8B-B14F-4D97-AF65-F5344CB8AC3E}">
        <p14:creationId xmlns:p14="http://schemas.microsoft.com/office/powerpoint/2010/main" val="1718991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2.2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分散供应链的协调合同</a:t>
            </a:r>
          </a:p>
        </p:txBody>
      </p:sp>
      <p:sp>
        <p:nvSpPr>
          <p:cNvPr id="10" name="Rectangle 9"/>
          <p:cNvSpPr/>
          <p:nvPr/>
        </p:nvSpPr>
        <p:spPr>
          <a:xfrm>
            <a:off x="0" y="3105150"/>
            <a:ext cx="9153147"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86A0675-F80C-4829-A87D-FB3CE3CD867A}"/>
                  </a:ext>
                </a:extLst>
              </p:cNvPr>
              <p:cNvSpPr/>
              <p:nvPr/>
            </p:nvSpPr>
            <p:spPr>
              <a:xfrm>
                <a:off x="395536" y="843558"/>
                <a:ext cx="8352928" cy="4559966"/>
              </a:xfrm>
              <a:prstGeom prst="rect">
                <a:avLst/>
              </a:prstGeom>
            </p:spPr>
            <p:txBody>
              <a:bodyPr wrap="square">
                <a:spAutoFit/>
              </a:bodyPr>
              <a:lstStyle/>
              <a:p>
                <a:r>
                  <a:rPr lang="zh-CN" altLang="en-US" b="1" dirty="0"/>
                  <a:t>为什么物料交付计划是实现渠道协调的重要工具？</a:t>
                </a:r>
                <a:endParaRPr lang="en-US" altLang="zh-CN" b="1" dirty="0"/>
              </a:p>
              <a:p>
                <a:r>
                  <a:rPr lang="zh-CN" altLang="en-US" dirty="0"/>
                  <a:t>         供应商预期利润函数：</a:t>
                </a:r>
              </a:p>
              <a:p>
                <a:endParaRPr lang="en-US" altLang="zh-CN" dirty="0"/>
              </a:p>
              <a:p>
                <a:r>
                  <a:rPr lang="zh-CN" altLang="en-US" dirty="0"/>
                  <a:t>         </a:t>
                </a:r>
                <a:endParaRPr lang="en-US" altLang="zh-CN" dirty="0"/>
              </a:p>
              <a:p>
                <a:r>
                  <a:rPr lang="en-US" altLang="zh-CN" dirty="0"/>
                  <a:t>         </a:t>
                </a:r>
              </a:p>
              <a:p>
                <a:r>
                  <a:rPr lang="en-US" altLang="zh-CN" dirty="0"/>
                  <a:t>         </a:t>
                </a:r>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latin typeface="Calibri (正文)"/>
                  </a:rPr>
                  <a:t> </a:t>
                </a:r>
                <a:r>
                  <a:rPr lang="zh-CN" altLang="en-US" dirty="0"/>
                  <a:t>表示从制造商到供应商的预期净现金流。</a:t>
                </a:r>
                <a:endParaRPr lang="en-US" altLang="zh-CN" dirty="0"/>
              </a:p>
              <a:p>
                <a:r>
                  <a:rPr lang="zh-CN" altLang="en-US" dirty="0"/>
                  <a:t>         制造商可以从供应商预期利润函数中推断出供应商的最佳响应</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ac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r>
                      <a:rPr lang="en-US" altLang="zh-CN" i="1">
                        <a:latin typeface="Cambria Math" panose="02040503050406030204" pitchFamily="18" charset="0"/>
                      </a:rPr>
                      <m:t> </m:t>
                    </m:r>
                  </m:oMath>
                </a14:m>
                <a:r>
                  <a:rPr lang="zh-CN" altLang="en-US" dirty="0"/>
                  <a:t>。然后，受自身利益的驱使，制造商确定最佳的物料交付计划，以最大化其预期利润。</a:t>
                </a:r>
                <a:endParaRPr lang="en-US" altLang="zh-CN" dirty="0"/>
              </a:p>
              <a:p>
                <a:r>
                  <a:rPr lang="zh-CN" altLang="en-US" dirty="0"/>
                  <a:t>         制造商预期利润函数：</a:t>
                </a:r>
                <a:endParaRPr lang="en-US" altLang="zh-CN" dirty="0"/>
              </a:p>
              <a:p>
                <a:endParaRPr lang="en-US" altLang="zh-CN" dirty="0"/>
              </a:p>
              <a:p>
                <a:endParaRPr lang="en-US" altLang="zh-CN" dirty="0"/>
              </a:p>
              <a:p>
                <a:endParaRPr lang="en-US" altLang="zh-CN" dirty="0"/>
              </a:p>
              <a:p>
                <a:r>
                  <a:rPr lang="zh-CN" altLang="en-US" dirty="0"/>
                  <a:t>         其中，</a:t>
                </a:r>
                <a14:m>
                  <m:oMath xmlns:m="http://schemas.openxmlformats.org/officeDocument/2006/math">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𝐶𝑇</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e>
                            </m:d>
                          </m:e>
                        </m:d>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E</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max</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e>
                        </m:d>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Sub>
                      </m:e>
                    </m:d>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oMath>
                </a14:m>
                <a:r>
                  <a:rPr lang="zh-CN" altLang="en-US" dirty="0"/>
                  <a:t>是项目的预期完成时间。</a:t>
                </a:r>
                <a:endParaRPr lang="en-US" altLang="zh-CN" dirty="0"/>
              </a:p>
              <a:p>
                <a:r>
                  <a:rPr lang="en-US" altLang="zh-CN" dirty="0"/>
                  <a:t>         </a:t>
                </a:r>
                <a:r>
                  <a:rPr lang="zh-CN" altLang="en-US" dirty="0"/>
                  <a:t>制造商将最大化其预期利润获得的</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r>
                  <a:rPr lang="zh-CN" altLang="en-US" dirty="0"/>
                  <a:t>作为最佳物料交付计划。给定</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，供应商将选择</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acc>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i="1">
                                    <a:latin typeface="Cambria Math" panose="02040503050406030204" pitchFamily="18" charset="0"/>
                                  </a:rPr>
                                  <m:t>2</m:t>
                                </m:r>
                              </m:sub>
                            </m:sSub>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sup>
                        <m:r>
                          <a:rPr lang="en-US" altLang="zh-CN" b="0" i="1" smtClean="0">
                            <a:latin typeface="Cambria Math" panose="02040503050406030204" pitchFamily="18" charset="0"/>
                          </a:rPr>
                          <m:t>∗</m:t>
                        </m:r>
                      </m:sup>
                    </m:sSup>
                  </m:oMath>
                </a14:m>
                <a:r>
                  <a:rPr lang="zh-CN" altLang="en-US" dirty="0"/>
                  <a:t>开始，从而实现渠道协调。</a:t>
                </a:r>
                <a:endParaRPr lang="en-US" altLang="zh-CN" dirty="0"/>
              </a:p>
              <a:p>
                <a:endParaRPr lang="en-US" altLang="zh-CN" dirty="0"/>
              </a:p>
            </p:txBody>
          </p:sp>
        </mc:Choice>
        <mc:Fallback xmlns="">
          <p:sp>
            <p:nvSpPr>
              <p:cNvPr id="3" name="矩形 2">
                <a:extLst>
                  <a:ext uri="{FF2B5EF4-FFF2-40B4-BE49-F238E27FC236}">
                    <a16:creationId xmlns:a16="http://schemas.microsoft.com/office/drawing/2014/main" id="{A86A0675-F80C-4829-A87D-FB3CE3CD867A}"/>
                  </a:ext>
                </a:extLst>
              </p:cNvPr>
              <p:cNvSpPr>
                <a:spLocks noRot="1" noChangeAspect="1" noMove="1" noResize="1" noEditPoints="1" noAdjustHandles="1" noChangeArrowheads="1" noChangeShapeType="1" noTextEdit="1"/>
              </p:cNvSpPr>
              <p:nvPr/>
            </p:nvSpPr>
            <p:spPr>
              <a:xfrm>
                <a:off x="395536" y="843558"/>
                <a:ext cx="8352928" cy="4559966"/>
              </a:xfrm>
              <a:prstGeom prst="rect">
                <a:avLst/>
              </a:prstGeom>
              <a:blipFill>
                <a:blip r:embed="rId2"/>
                <a:stretch>
                  <a:fillRect l="-657" t="-1070" r="-328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81F8B0F-0D53-4DDC-9971-873090BE321E}"/>
              </a:ext>
            </a:extLst>
          </p:cNvPr>
          <p:cNvPicPr>
            <a:picLocks noChangeAspect="1"/>
          </p:cNvPicPr>
          <p:nvPr/>
        </p:nvPicPr>
        <p:blipFill rotWithShape="1">
          <a:blip r:embed="rId3"/>
          <a:srcRect r="2551"/>
          <a:stretch/>
        </p:blipFill>
        <p:spPr bwMode="auto">
          <a:xfrm>
            <a:off x="2771800" y="1563702"/>
            <a:ext cx="3744416" cy="576000"/>
          </a:xfrm>
          <a:prstGeom prst="rect">
            <a:avLst/>
          </a:prstGeom>
          <a:ln>
            <a:noFill/>
          </a:ln>
          <a:extLst>
            <a:ext uri="{53640926-AAD7-44D8-BBD7-CCE9431645EC}">
              <a14:shadowObscured xmlns:a14="http://schemas.microsoft.com/office/drawing/2010/main"/>
            </a:ext>
          </a:extLst>
        </p:spPr>
      </p:pic>
      <p:pic>
        <p:nvPicPr>
          <p:cNvPr id="4" name="图片 3">
            <a:extLst>
              <a:ext uri="{FF2B5EF4-FFF2-40B4-BE49-F238E27FC236}">
                <a16:creationId xmlns:a16="http://schemas.microsoft.com/office/drawing/2014/main" id="{9083E071-7222-4724-B532-33E4A3619C12}"/>
              </a:ext>
            </a:extLst>
          </p:cNvPr>
          <p:cNvPicPr>
            <a:picLocks noChangeAspect="1"/>
          </p:cNvPicPr>
          <p:nvPr/>
        </p:nvPicPr>
        <p:blipFill>
          <a:blip r:embed="rId4"/>
          <a:stretch>
            <a:fillRect/>
          </a:stretch>
        </p:blipFill>
        <p:spPr>
          <a:xfrm>
            <a:off x="1945119" y="3535636"/>
            <a:ext cx="5397777" cy="476274"/>
          </a:xfrm>
          <a:prstGeom prst="rect">
            <a:avLst/>
          </a:prstGeom>
        </p:spPr>
      </p:pic>
    </p:spTree>
    <p:extLst>
      <p:ext uri="{BB962C8B-B14F-4D97-AF65-F5344CB8AC3E}">
        <p14:creationId xmlns:p14="http://schemas.microsoft.com/office/powerpoint/2010/main" val="21315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2.2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分散供应链的协调合同</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15F20E1-3A0E-48FF-84D5-389EDC95A0F7}"/>
                  </a:ext>
                </a:extLst>
              </p:cNvPr>
              <p:cNvSpPr/>
              <p:nvPr/>
            </p:nvSpPr>
            <p:spPr>
              <a:xfrm>
                <a:off x="667882" y="828657"/>
                <a:ext cx="7488832" cy="923330"/>
              </a:xfrm>
              <a:prstGeom prst="rect">
                <a:avLst/>
              </a:prstGeom>
            </p:spPr>
            <p:txBody>
              <a:bodyPr wrap="square">
                <a:spAutoFit/>
              </a:bodyPr>
              <a:lstStyle/>
              <a:p>
                <a:r>
                  <a:rPr lang="zh-CN" altLang="en-US" b="1" dirty="0"/>
                  <a:t>命题</a:t>
                </a:r>
                <a:r>
                  <a:rPr lang="en-US" altLang="zh-CN" b="1" dirty="0"/>
                  <a:t>2. </a:t>
                </a:r>
                <a:r>
                  <a:rPr lang="zh-CN" altLang="en-US" dirty="0"/>
                  <a:t>实现渠道协调的基于交付计划的最佳合同应满足以下条件</a:t>
                </a:r>
                <a:r>
                  <a:rPr lang="en-US" altLang="zh-CN" dirty="0"/>
                  <a:t>:</a:t>
                </a:r>
              </a:p>
              <a:p>
                <a:r>
                  <a:rPr lang="en-US" altLang="zh-CN" dirty="0"/>
                  <a:t>1</a:t>
                </a:r>
                <a:r>
                  <a:rPr lang="zh-CN" altLang="en-US" dirty="0"/>
                  <a:t>、供应商问题有一个唯一的最优解，且存在一个</a:t>
                </a:r>
                <a14:m>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e>
                      <m:sup>
                        <m:r>
                          <a:rPr lang="en-US" altLang="zh-CN" i="1">
                            <a:latin typeface="Cambria Math" panose="02040503050406030204" pitchFamily="18" charset="0"/>
                          </a:rPr>
                          <m:t>∗</m:t>
                        </m:r>
                      </m:sup>
                    </m:sSup>
                  </m:oMath>
                </a14:m>
                <a:r>
                  <a:rPr lang="zh-CN" altLang="en-US" dirty="0"/>
                  <a:t>满足</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acc>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e>
                          <m:sup>
                            <m:r>
                              <a:rPr lang="en-US" altLang="zh-CN" i="1">
                                <a:latin typeface="Cambria Math" panose="02040503050406030204" pitchFamily="18" charset="0"/>
                              </a:rPr>
                              <m:t>∗</m:t>
                            </m:r>
                          </m:sup>
                        </m:sSup>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sup>
                        <m:r>
                          <a:rPr lang="en-US" altLang="zh-CN" i="1">
                            <a:latin typeface="Cambria Math" panose="02040503050406030204" pitchFamily="18" charset="0"/>
                          </a:rPr>
                          <m:t>∗</m:t>
                        </m:r>
                      </m:sup>
                    </m:sSup>
                  </m:oMath>
                </a14:m>
                <a:r>
                  <a:rPr lang="zh-CN" altLang="en-US" dirty="0"/>
                  <a:t>。</a:t>
                </a:r>
                <a:endParaRPr lang="en-US" altLang="zh-CN" dirty="0"/>
              </a:p>
              <a:p>
                <a:r>
                  <a:rPr lang="en-US" altLang="zh-CN" dirty="0"/>
                  <a:t>2</a:t>
                </a:r>
                <a:r>
                  <a:rPr lang="zh-CN" altLang="en-US" dirty="0"/>
                  <a:t>、制造商问题有一个唯一的最优解，且</a:t>
                </a:r>
                <a14:m>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e>
                      <m:sup>
                        <m:r>
                          <a:rPr lang="en-US" altLang="zh-CN" i="1">
                            <a:latin typeface="Cambria Math" panose="02040503050406030204" pitchFamily="18" charset="0"/>
                          </a:rPr>
                          <m:t>∗</m:t>
                        </m:r>
                      </m:sup>
                    </m:sSup>
                  </m:oMath>
                </a14:m>
                <a:r>
                  <a:rPr lang="zh-CN" altLang="en-US" dirty="0"/>
                  <a:t>满足</a:t>
                </a:r>
              </a:p>
            </p:txBody>
          </p:sp>
        </mc:Choice>
        <mc:Fallback xmlns="">
          <p:sp>
            <p:nvSpPr>
              <p:cNvPr id="6" name="矩形 5">
                <a:extLst>
                  <a:ext uri="{FF2B5EF4-FFF2-40B4-BE49-F238E27FC236}">
                    <a16:creationId xmlns:a16="http://schemas.microsoft.com/office/drawing/2014/main" id="{E15F20E1-3A0E-48FF-84D5-389EDC95A0F7}"/>
                  </a:ext>
                </a:extLst>
              </p:cNvPr>
              <p:cNvSpPr>
                <a:spLocks noRot="1" noChangeAspect="1" noMove="1" noResize="1" noEditPoints="1" noAdjustHandles="1" noChangeArrowheads="1" noChangeShapeType="1" noTextEdit="1"/>
              </p:cNvSpPr>
              <p:nvPr/>
            </p:nvSpPr>
            <p:spPr>
              <a:xfrm>
                <a:off x="667882" y="828657"/>
                <a:ext cx="7488832" cy="923330"/>
              </a:xfrm>
              <a:prstGeom prst="rect">
                <a:avLst/>
              </a:prstGeom>
              <a:blipFill>
                <a:blip r:embed="rId2"/>
                <a:stretch>
                  <a:fillRect l="-733" t="-5960" b="-10596"/>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700718A-3ED2-43EE-9C0E-14FB9B0A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410" y="1780689"/>
            <a:ext cx="5287164" cy="576000"/>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53A06D8-D959-463E-9A6D-69AFF1E43303}"/>
                  </a:ext>
                </a:extLst>
              </p:cNvPr>
              <p:cNvSpPr/>
              <p:nvPr/>
            </p:nvSpPr>
            <p:spPr>
              <a:xfrm>
                <a:off x="667882" y="2283718"/>
                <a:ext cx="8008574" cy="2585323"/>
              </a:xfrm>
              <a:prstGeom prst="rect">
                <a:avLst/>
              </a:prstGeom>
            </p:spPr>
            <p:txBody>
              <a:bodyPr wrap="square">
                <a:spAutoFit/>
              </a:bodyPr>
              <a:lstStyle/>
              <a:p>
                <a:endParaRPr lang="en-US" altLang="zh-CN" b="1" dirty="0"/>
              </a:p>
              <a:p>
                <a:r>
                  <a:rPr lang="zh-CN" altLang="en-US" b="1" dirty="0"/>
                  <a:t>定理</a:t>
                </a:r>
                <a:r>
                  <a:rPr lang="en-US" altLang="zh-CN" b="1" dirty="0"/>
                  <a:t>1.</a:t>
                </a:r>
                <a:r>
                  <a:rPr lang="zh-CN" altLang="en-US" dirty="0"/>
                  <a:t>如果制造商能够调整以下条件，基于交付计划的合同可以实现渠道协调</a:t>
                </a:r>
                <a:r>
                  <a:rPr lang="en-US" altLang="zh-CN" dirty="0"/>
                  <a:t>:</a:t>
                </a:r>
              </a:p>
              <a:p>
                <a:r>
                  <a:rPr lang="en-US" altLang="zh-CN" dirty="0"/>
                  <a:t>(1)</a:t>
                </a:r>
                <a:r>
                  <a:rPr lang="zh-CN" altLang="en-US" dirty="0"/>
                  <a:t>目标材料交付日期和</a:t>
                </a:r>
                <a:r>
                  <a:rPr lang="en-US" altLang="zh-CN" dirty="0"/>
                  <a:t>(2)</a:t>
                </a:r>
                <a:r>
                  <a:rPr lang="zh-CN" altLang="en-US" dirty="0"/>
                  <a:t>延迟付款的比例和时间。</a:t>
                </a:r>
                <a:endParaRPr lang="en-US" altLang="zh-CN" dirty="0"/>
              </a:p>
              <a:p>
                <a:r>
                  <a:rPr lang="zh-CN" altLang="en-US" dirty="0"/>
                  <a:t>最优物料交付计划：</a:t>
                </a:r>
                <a:endParaRPr lang="en-US" altLang="zh-CN" dirty="0"/>
              </a:p>
              <a:p>
                <a:endParaRPr lang="en-US" altLang="zh-CN" dirty="0"/>
              </a:p>
              <a:p>
                <a:endParaRPr lang="en-US" altLang="zh-CN" b="1" dirty="0"/>
              </a:p>
              <a:p>
                <a:r>
                  <a:rPr lang="zh-CN" altLang="en-US" dirty="0"/>
                  <a:t>延期付款的比例和时间：</a:t>
                </a:r>
                <a:endParaRPr lang="en-US" altLang="zh-CN" dirty="0"/>
              </a:p>
              <a:p>
                <a:r>
                  <a:rPr lang="en-US" altLang="zh-CN" dirty="0"/>
                  <a:t>         </a:t>
                </a:r>
                <a:r>
                  <a:rPr lang="zh-CN" altLang="en-US" dirty="0"/>
                  <a:t>物料价格</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oMath>
                </a14:m>
                <a:r>
                  <a:rPr lang="zh-CN" altLang="en-US" dirty="0"/>
                  <a:t>的付款分为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oMath>
                </a14:m>
                <a:r>
                  <a:rPr lang="zh-CN" altLang="en-US" dirty="0"/>
                  <a:t>的首付款和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oMath>
                </a14:m>
                <a:r>
                  <a:rPr lang="zh-CN" altLang="en-US" dirty="0"/>
                  <a:t>的余款；余款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oMath>
                </a14:m>
                <a:r>
                  <a:rPr lang="zh-CN" altLang="en-US" dirty="0"/>
                  <a:t>是在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r>
                  <a:rPr lang="zh-CN" altLang="en-US" dirty="0"/>
                  <a:t>和供应商实际交货时间之间的最大时间付款，即最大</a:t>
                </a:r>
                <a:r>
                  <a:rPr lang="en-US" altLang="zh-CN" dirty="0"/>
                  <a:t>(</a:t>
                </a:r>
                <a14:m>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e>
                      <m:sup>
                        <m:r>
                          <a:rPr lang="zh-CN" altLang="en-US" i="1">
                            <a:latin typeface="Cambria Math" panose="02040503050406030204" pitchFamily="18" charset="0"/>
                          </a:rPr>
                          <m:t>∗</m:t>
                        </m:r>
                      </m:sup>
                    </m:sSup>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2</m:t>
                        </m:r>
                      </m:sub>
                    </m:sSub>
                  </m:oMath>
                </a14:m>
                <a:r>
                  <a:rPr lang="en-US" altLang="zh-CN" dirty="0"/>
                  <a:t>)</a:t>
                </a:r>
                <a:r>
                  <a:rPr lang="zh-CN" altLang="en-US" dirty="0"/>
                  <a:t>。</a:t>
                </a:r>
                <a:endParaRPr lang="en-US" altLang="zh-CN" dirty="0"/>
              </a:p>
            </p:txBody>
          </p:sp>
        </mc:Choice>
        <mc:Fallback xmlns="">
          <p:sp>
            <p:nvSpPr>
              <p:cNvPr id="11" name="矩形 10">
                <a:extLst>
                  <a:ext uri="{FF2B5EF4-FFF2-40B4-BE49-F238E27FC236}">
                    <a16:creationId xmlns:a16="http://schemas.microsoft.com/office/drawing/2014/main" id="{B53A06D8-D959-463E-9A6D-69AFF1E43303}"/>
                  </a:ext>
                </a:extLst>
              </p:cNvPr>
              <p:cNvSpPr>
                <a:spLocks noRot="1" noChangeAspect="1" noMove="1" noResize="1" noEditPoints="1" noAdjustHandles="1" noChangeArrowheads="1" noChangeShapeType="1" noTextEdit="1"/>
              </p:cNvSpPr>
              <p:nvPr/>
            </p:nvSpPr>
            <p:spPr>
              <a:xfrm>
                <a:off x="667882" y="2283718"/>
                <a:ext cx="8008574" cy="2585323"/>
              </a:xfrm>
              <a:prstGeom prst="rect">
                <a:avLst/>
              </a:prstGeom>
              <a:blipFill>
                <a:blip r:embed="rId4"/>
                <a:stretch>
                  <a:fillRect l="-685" r="-381" b="-306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9D6E779B-6C81-4FBF-8D9E-167174B8E5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714" y="3435846"/>
            <a:ext cx="6068572" cy="540000"/>
          </a:xfrm>
          <a:prstGeom prst="rect">
            <a:avLst/>
          </a:prstGeom>
        </p:spPr>
      </p:pic>
    </p:spTree>
    <p:extLst>
      <p:ext uri="{BB962C8B-B14F-4D97-AF65-F5344CB8AC3E}">
        <p14:creationId xmlns:p14="http://schemas.microsoft.com/office/powerpoint/2010/main" val="399148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987465F-8885-4EE2-903D-8644B9D0229A}"/>
                  </a:ext>
                </a:extLst>
              </p:cNvPr>
              <p:cNvSpPr/>
              <p:nvPr/>
            </p:nvSpPr>
            <p:spPr>
              <a:xfrm>
                <a:off x="342189" y="851635"/>
                <a:ext cx="8459621" cy="4247317"/>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b="1" dirty="0"/>
                  <a:t>推论</a:t>
                </a:r>
                <a:r>
                  <a:rPr lang="en-US" altLang="zh-CN" b="1" dirty="0"/>
                  <a:t>2</a:t>
                </a:r>
                <a:r>
                  <a:rPr lang="zh-CN" altLang="en-US" dirty="0"/>
                  <a:t>：根据本研究的基本模型，如果</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oMath>
                </a14:m>
                <a:r>
                  <a:rPr lang="zh-CN" altLang="en-US" dirty="0"/>
                  <a:t>增加，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a14:m>
                <a:r>
                  <a:rPr lang="zh-CN" altLang="en-US" dirty="0"/>
                  <a:t>减少，或</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增加，那么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𝑀</m:t>
                        </m:r>
                      </m:sub>
                    </m:sSub>
                  </m:oMath>
                </a14:m>
                <a:r>
                  <a:rPr lang="zh-CN" altLang="en-US" dirty="0"/>
                  <a:t>减少，</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𝑆</m:t>
                        </m:r>
                      </m:sub>
                    </m:sSub>
                  </m:oMath>
                </a14:m>
                <a:r>
                  <a:rPr lang="zh-CN" altLang="en-US" dirty="0"/>
                  <a:t>增加。此外发现，</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oMath>
                </a14:m>
                <a:r>
                  <a:rPr lang="zh-CN" altLang="en-US" dirty="0"/>
                  <a:t>的变化会导致渠道利润分配的大范围变化。</a:t>
                </a:r>
              </a:p>
            </p:txBody>
          </p:sp>
        </mc:Choice>
        <mc:Fallback xmlns="">
          <p:sp>
            <p:nvSpPr>
              <p:cNvPr id="4" name="矩形 3">
                <a:extLst>
                  <a:ext uri="{FF2B5EF4-FFF2-40B4-BE49-F238E27FC236}">
                    <a16:creationId xmlns:a16="http://schemas.microsoft.com/office/drawing/2014/main" id="{2987465F-8885-4EE2-903D-8644B9D0229A}"/>
                  </a:ext>
                </a:extLst>
              </p:cNvPr>
              <p:cNvSpPr>
                <a:spLocks noRot="1" noChangeAspect="1" noMove="1" noResize="1" noEditPoints="1" noAdjustHandles="1" noChangeArrowheads="1" noChangeShapeType="1" noTextEdit="1"/>
              </p:cNvSpPr>
              <p:nvPr/>
            </p:nvSpPr>
            <p:spPr>
              <a:xfrm>
                <a:off x="342189" y="851635"/>
                <a:ext cx="8459621" cy="4247317"/>
              </a:xfrm>
              <a:prstGeom prst="rect">
                <a:avLst/>
              </a:prstGeom>
              <a:blipFill>
                <a:blip r:embed="rId3"/>
                <a:stretch>
                  <a:fillRect l="-576" r="-288" b="-10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CD884EE-FF18-4100-8732-763C19AE9742}"/>
                  </a:ext>
                </a:extLst>
              </p:cNvPr>
              <p:cNvSpPr/>
              <p:nvPr/>
            </p:nvSpPr>
            <p:spPr>
              <a:xfrm>
                <a:off x="342189" y="771550"/>
                <a:ext cx="4373827" cy="3416320"/>
              </a:xfrm>
              <a:prstGeom prst="rect">
                <a:avLst/>
              </a:prstGeom>
            </p:spPr>
            <p:txBody>
              <a:bodyPr wrap="square">
                <a:spAutoFit/>
              </a:bodyPr>
              <a:lstStyle/>
              <a:p>
                <a:r>
                  <a:rPr lang="zh-CN" altLang="en-US" dirty="0"/>
                  <a:t>除了描述实现渠道协调的最佳合同，本节还基于模型探讨</a:t>
                </a:r>
                <a:r>
                  <a:rPr lang="zh-CN" altLang="en-US" b="1" dirty="0"/>
                  <a:t>两个重要的实际问题</a:t>
                </a:r>
                <a:r>
                  <a:rPr lang="en-US" altLang="zh-CN" dirty="0"/>
                  <a:t>:</a:t>
                </a:r>
              </a:p>
              <a:p>
                <a:endParaRPr lang="en-US" altLang="zh-CN" b="1" dirty="0"/>
              </a:p>
              <a:p>
                <a:r>
                  <a:rPr lang="zh-CN" altLang="en-US" b="1" dirty="0"/>
                  <a:t>问题</a:t>
                </a:r>
                <a:r>
                  <a:rPr lang="en-US" altLang="zh-CN" b="1" dirty="0"/>
                  <a:t>1</a:t>
                </a:r>
                <a:r>
                  <a:rPr lang="zh-CN" altLang="en-US" dirty="0"/>
                  <a:t>：参数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oMath>
                </a14:m>
                <a:r>
                  <a:rPr lang="zh-CN" altLang="en-US" dirty="0"/>
                  <a:t>如何影响每个公司在预期渠道利润中的份额？</a:t>
                </a:r>
              </a:p>
              <a:p>
                <a:r>
                  <a:rPr lang="zh-CN" altLang="en-US" dirty="0"/>
                  <a:t>假设现场任务的持续时间和交付准备时间是正态分布的。</a:t>
                </a:r>
                <a:endParaRPr lang="en-US" altLang="zh-CN" dirty="0"/>
              </a:p>
              <a:p>
                <a:endParaRPr lang="en-US" altLang="zh-CN" dirty="0"/>
              </a:p>
              <a:p>
                <a:endParaRPr lang="en-US" altLang="zh-CN" dirty="0"/>
              </a:p>
              <a:p>
                <a:endParaRPr lang="en-US" altLang="zh-CN" dirty="0"/>
              </a:p>
              <a:p>
                <a:r>
                  <a:rPr lang="zh-CN" altLang="en-US" dirty="0"/>
                  <a:t>供应链最优利润</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𝑆𝐶</m:t>
                        </m:r>
                      </m:sub>
                    </m:sSub>
                  </m:oMath>
                </a14:m>
                <a:r>
                  <a:rPr lang="zh-CN" altLang="en-US" dirty="0"/>
                  <a:t>，供应商最优利润</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𝑆</m:t>
                        </m:r>
                      </m:sub>
                    </m:sSub>
                    <m:r>
                      <a:rPr lang="en-US" altLang="zh-CN" i="1">
                        <a:latin typeface="Cambria Math" panose="02040503050406030204" pitchFamily="18" charset="0"/>
                      </a:rPr>
                      <m:t> </m:t>
                    </m:r>
                  </m:oMath>
                </a14:m>
                <a:r>
                  <a:rPr lang="zh-CN" altLang="en-US" dirty="0"/>
                  <a:t>，制造商最优利润</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𝑀</m:t>
                        </m:r>
                      </m:sub>
                    </m:sSub>
                  </m:oMath>
                </a14:m>
                <a:r>
                  <a:rPr lang="zh-CN" altLang="en-US" dirty="0"/>
                  <a:t>函数：</a:t>
                </a:r>
                <a:endParaRPr lang="en-US" altLang="zh-CN" dirty="0"/>
              </a:p>
            </p:txBody>
          </p:sp>
        </mc:Choice>
        <mc:Fallback xmlns="">
          <p:sp>
            <p:nvSpPr>
              <p:cNvPr id="9" name="矩形 8">
                <a:extLst>
                  <a:ext uri="{FF2B5EF4-FFF2-40B4-BE49-F238E27FC236}">
                    <a16:creationId xmlns:a16="http://schemas.microsoft.com/office/drawing/2014/main" id="{0CD884EE-FF18-4100-8732-763C19AE9742}"/>
                  </a:ext>
                </a:extLst>
              </p:cNvPr>
              <p:cNvSpPr>
                <a:spLocks noRot="1" noChangeAspect="1" noMove="1" noResize="1" noEditPoints="1" noAdjustHandles="1" noChangeArrowheads="1" noChangeShapeType="1" noTextEdit="1"/>
              </p:cNvSpPr>
              <p:nvPr/>
            </p:nvSpPr>
            <p:spPr>
              <a:xfrm>
                <a:off x="342189" y="771550"/>
                <a:ext cx="4373827" cy="3416320"/>
              </a:xfrm>
              <a:prstGeom prst="rect">
                <a:avLst/>
              </a:prstGeom>
              <a:blipFill>
                <a:blip r:embed="rId4"/>
                <a:stretch>
                  <a:fillRect l="-1114" t="-1071" r="-1114" b="-1429"/>
                </a:stretch>
              </a:blipFill>
            </p:spPr>
            <p:txBody>
              <a:bodyPr/>
              <a:lstStyle/>
              <a:p>
                <a:r>
                  <a:rPr lang="zh-CN" altLang="en-US">
                    <a:noFill/>
                  </a:rPr>
                  <a:t> </a:t>
                </a:r>
              </a:p>
            </p:txBody>
          </p:sp>
        </mc:Fallback>
      </mc:AlternateContent>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2.3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协调合同的性质</a:t>
            </a:r>
          </a:p>
        </p:txBody>
      </p:sp>
      <p:pic>
        <p:nvPicPr>
          <p:cNvPr id="6" name="图片 5">
            <a:extLst>
              <a:ext uri="{FF2B5EF4-FFF2-40B4-BE49-F238E27FC236}">
                <a16:creationId xmlns:a16="http://schemas.microsoft.com/office/drawing/2014/main" id="{4E7DB129-B7B2-483B-AFD3-2429A10904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2841893"/>
            <a:ext cx="3178460" cy="233913"/>
          </a:xfrm>
          <a:prstGeom prst="rect">
            <a:avLst/>
          </a:prstGeom>
        </p:spPr>
      </p:pic>
      <p:pic>
        <p:nvPicPr>
          <p:cNvPr id="8" name="图片 7">
            <a:extLst>
              <a:ext uri="{FF2B5EF4-FFF2-40B4-BE49-F238E27FC236}">
                <a16:creationId xmlns:a16="http://schemas.microsoft.com/office/drawing/2014/main" id="{A1FA8FC9-54C1-425D-B8D2-B7F0575A03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3200997"/>
            <a:ext cx="1478166" cy="234849"/>
          </a:xfrm>
          <a:prstGeom prst="rect">
            <a:avLst/>
          </a:prstGeom>
        </p:spPr>
      </p:pic>
      <p:pic>
        <p:nvPicPr>
          <p:cNvPr id="11" name="图片 10">
            <a:extLst>
              <a:ext uri="{FF2B5EF4-FFF2-40B4-BE49-F238E27FC236}">
                <a16:creationId xmlns:a16="http://schemas.microsoft.com/office/drawing/2014/main" id="{5EB90D5F-0473-420B-8E2B-F28A40531875}"/>
              </a:ext>
            </a:extLst>
          </p:cNvPr>
          <p:cNvPicPr>
            <a:picLocks noChangeAspect="1"/>
          </p:cNvPicPr>
          <p:nvPr/>
        </p:nvPicPr>
        <p:blipFill>
          <a:blip r:embed="rId7"/>
          <a:stretch>
            <a:fillRect/>
          </a:stretch>
        </p:blipFill>
        <p:spPr>
          <a:xfrm>
            <a:off x="4644008" y="771550"/>
            <a:ext cx="3988005" cy="3670489"/>
          </a:xfrm>
          <a:prstGeom prst="rect">
            <a:avLst/>
          </a:prstGeom>
        </p:spPr>
      </p:pic>
    </p:spTree>
    <p:extLst>
      <p:ext uri="{BB962C8B-B14F-4D97-AF65-F5344CB8AC3E}">
        <p14:creationId xmlns:p14="http://schemas.microsoft.com/office/powerpoint/2010/main" val="220143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2.3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协调合同的性质</a:t>
            </a:r>
          </a:p>
        </p:txBody>
      </p:sp>
      <p:sp>
        <p:nvSpPr>
          <p:cNvPr id="3" name="矩形 2">
            <a:extLst>
              <a:ext uri="{FF2B5EF4-FFF2-40B4-BE49-F238E27FC236}">
                <a16:creationId xmlns:a16="http://schemas.microsoft.com/office/drawing/2014/main" id="{E7DF5230-8E71-41DF-B0C5-E73DD727F294}"/>
              </a:ext>
            </a:extLst>
          </p:cNvPr>
          <p:cNvSpPr/>
          <p:nvPr/>
        </p:nvSpPr>
        <p:spPr>
          <a:xfrm>
            <a:off x="368660" y="843558"/>
            <a:ext cx="8406680" cy="923330"/>
          </a:xfrm>
          <a:prstGeom prst="rect">
            <a:avLst/>
          </a:prstGeom>
        </p:spPr>
        <p:txBody>
          <a:bodyPr wrap="square">
            <a:spAutoFit/>
          </a:bodyPr>
          <a:lstStyle/>
          <a:p>
            <a:r>
              <a:rPr lang="zh-CN" altLang="en-US" b="1" dirty="0"/>
              <a:t>问题</a:t>
            </a:r>
            <a:r>
              <a:rPr lang="en-US" altLang="zh-CN" b="1" dirty="0"/>
              <a:t>2</a:t>
            </a:r>
            <a:r>
              <a:rPr lang="zh-CN" altLang="en-US" dirty="0"/>
              <a:t>：现场任务的持续时间和物料交付准备时间如何影响制造商和供应商的利润？</a:t>
            </a:r>
            <a:r>
              <a:rPr lang="zh-CN" altLang="en-US" b="1" dirty="0"/>
              <a:t>方法</a:t>
            </a:r>
            <a:r>
              <a:rPr lang="zh-CN" altLang="en-US" dirty="0"/>
              <a:t>：推导关于分布参数的制造商和供应商最优预期利润的一阶导数</a:t>
            </a:r>
            <a:endParaRPr lang="en-US" altLang="zh-CN" dirty="0"/>
          </a:p>
          <a:p>
            <a:endParaRPr lang="en-US" altLang="zh-CN" dirty="0"/>
          </a:p>
        </p:txBody>
      </p:sp>
      <p:pic>
        <p:nvPicPr>
          <p:cNvPr id="6" name="图片 5">
            <a:extLst>
              <a:ext uri="{FF2B5EF4-FFF2-40B4-BE49-F238E27FC236}">
                <a16:creationId xmlns:a16="http://schemas.microsoft.com/office/drawing/2014/main" id="{A57A03AF-53E0-4C70-B810-13BB8BD6A15A}"/>
              </a:ext>
            </a:extLst>
          </p:cNvPr>
          <p:cNvPicPr>
            <a:picLocks noChangeAspect="1"/>
          </p:cNvPicPr>
          <p:nvPr/>
        </p:nvPicPr>
        <p:blipFill>
          <a:blip r:embed="rId3"/>
          <a:stretch>
            <a:fillRect/>
          </a:stretch>
        </p:blipFill>
        <p:spPr>
          <a:xfrm>
            <a:off x="467544" y="1473011"/>
            <a:ext cx="3988005" cy="3670489"/>
          </a:xfrm>
          <a:prstGeom prst="rect">
            <a:avLst/>
          </a:prstGeom>
        </p:spPr>
      </p:pic>
      <p:pic>
        <p:nvPicPr>
          <p:cNvPr id="4" name="图片 3">
            <a:extLst>
              <a:ext uri="{FF2B5EF4-FFF2-40B4-BE49-F238E27FC236}">
                <a16:creationId xmlns:a16="http://schemas.microsoft.com/office/drawing/2014/main" id="{B423B7C2-580D-4EED-A538-90BD2FFCD654}"/>
              </a:ext>
            </a:extLst>
          </p:cNvPr>
          <p:cNvPicPr>
            <a:picLocks noChangeAspect="1"/>
          </p:cNvPicPr>
          <p:nvPr/>
        </p:nvPicPr>
        <p:blipFill>
          <a:blip r:embed="rId4"/>
          <a:stretch>
            <a:fillRect/>
          </a:stretch>
        </p:blipFill>
        <p:spPr>
          <a:xfrm>
            <a:off x="4455549" y="1469569"/>
            <a:ext cx="4590533" cy="1692000"/>
          </a:xfrm>
          <a:prstGeom prst="rect">
            <a:avLst/>
          </a:prstGeom>
        </p:spPr>
      </p:pic>
      <p:sp>
        <p:nvSpPr>
          <p:cNvPr id="5" name="矩形 4">
            <a:extLst>
              <a:ext uri="{FF2B5EF4-FFF2-40B4-BE49-F238E27FC236}">
                <a16:creationId xmlns:a16="http://schemas.microsoft.com/office/drawing/2014/main" id="{68BF757A-0442-4A8B-9B0B-7F7DF0D668A5}"/>
              </a:ext>
            </a:extLst>
          </p:cNvPr>
          <p:cNvSpPr/>
          <p:nvPr/>
        </p:nvSpPr>
        <p:spPr>
          <a:xfrm>
            <a:off x="4474082" y="3161569"/>
            <a:ext cx="4572000" cy="1815882"/>
          </a:xfrm>
          <a:prstGeom prst="rect">
            <a:avLst/>
          </a:prstGeom>
        </p:spPr>
        <p:txBody>
          <a:bodyPr>
            <a:spAutoFit/>
          </a:bodyPr>
          <a:lstStyle/>
          <a:p>
            <a:r>
              <a:rPr lang="zh-CN" altLang="en-US" sz="1600" dirty="0"/>
              <a:t>这个推论说，如果材料交付提前期的平均值或方差可以减少，那么预期的供应链总利润将会增加。此外，它表示，如果任何现场任务的平均持续时间可以减少，那么预期供应链利润也会增加。然而，推论的第二部分暗示现场任务的变化对预期渠道利润的影响取决于项目拓扑和任务之间的相关系数。</a:t>
            </a:r>
          </a:p>
        </p:txBody>
      </p:sp>
    </p:spTree>
    <p:extLst>
      <p:ext uri="{BB962C8B-B14F-4D97-AF65-F5344CB8AC3E}">
        <p14:creationId xmlns:p14="http://schemas.microsoft.com/office/powerpoint/2010/main" val="3069201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2.3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协调合同的性质</a:t>
            </a:r>
          </a:p>
        </p:txBody>
      </p:sp>
      <p:sp>
        <p:nvSpPr>
          <p:cNvPr id="3" name="矩形 2">
            <a:extLst>
              <a:ext uri="{FF2B5EF4-FFF2-40B4-BE49-F238E27FC236}">
                <a16:creationId xmlns:a16="http://schemas.microsoft.com/office/drawing/2014/main" id="{E7DF5230-8E71-41DF-B0C5-E73DD727F294}"/>
              </a:ext>
            </a:extLst>
          </p:cNvPr>
          <p:cNvSpPr/>
          <p:nvPr/>
        </p:nvSpPr>
        <p:spPr>
          <a:xfrm>
            <a:off x="368660" y="843558"/>
            <a:ext cx="8406680" cy="923330"/>
          </a:xfrm>
          <a:prstGeom prst="rect">
            <a:avLst/>
          </a:prstGeom>
        </p:spPr>
        <p:txBody>
          <a:bodyPr wrap="square">
            <a:spAutoFit/>
          </a:bodyPr>
          <a:lstStyle/>
          <a:p>
            <a:r>
              <a:rPr lang="zh-CN" altLang="en-US" b="1" dirty="0"/>
              <a:t>问题</a:t>
            </a:r>
            <a:r>
              <a:rPr lang="en-US" altLang="zh-CN" b="1" dirty="0"/>
              <a:t>2</a:t>
            </a:r>
            <a:r>
              <a:rPr lang="zh-CN" altLang="en-US" dirty="0"/>
              <a:t>：现场任务的持续时间和物料交付准备时间如何影响制造商和供应商的利润？</a:t>
            </a:r>
            <a:r>
              <a:rPr lang="zh-CN" altLang="en-US" b="1" dirty="0"/>
              <a:t>方法</a:t>
            </a:r>
            <a:r>
              <a:rPr lang="zh-CN" altLang="en-US" dirty="0"/>
              <a:t>：推导关于分布参数的制造商和供应商最优预期利润的一阶导数</a:t>
            </a:r>
            <a:endParaRPr lang="en-US" altLang="zh-CN" dirty="0"/>
          </a:p>
          <a:p>
            <a:endParaRPr lang="en-US" altLang="zh-CN" dirty="0"/>
          </a:p>
        </p:txBody>
      </p:sp>
      <p:pic>
        <p:nvPicPr>
          <p:cNvPr id="6" name="图片 5">
            <a:extLst>
              <a:ext uri="{FF2B5EF4-FFF2-40B4-BE49-F238E27FC236}">
                <a16:creationId xmlns:a16="http://schemas.microsoft.com/office/drawing/2014/main" id="{A57A03AF-53E0-4C70-B810-13BB8BD6A15A}"/>
              </a:ext>
            </a:extLst>
          </p:cNvPr>
          <p:cNvPicPr>
            <a:picLocks noChangeAspect="1"/>
          </p:cNvPicPr>
          <p:nvPr/>
        </p:nvPicPr>
        <p:blipFill>
          <a:blip r:embed="rId3"/>
          <a:stretch>
            <a:fillRect/>
          </a:stretch>
        </p:blipFill>
        <p:spPr>
          <a:xfrm>
            <a:off x="467544" y="1473011"/>
            <a:ext cx="3988005" cy="3670489"/>
          </a:xfrm>
          <a:prstGeom prst="rect">
            <a:avLst/>
          </a:prstGeom>
        </p:spPr>
      </p:pic>
      <p:pic>
        <p:nvPicPr>
          <p:cNvPr id="7" name="图片 6">
            <a:extLst>
              <a:ext uri="{FF2B5EF4-FFF2-40B4-BE49-F238E27FC236}">
                <a16:creationId xmlns:a16="http://schemas.microsoft.com/office/drawing/2014/main" id="{BEDDDCE9-2077-4677-AE14-65C5D2581281}"/>
              </a:ext>
            </a:extLst>
          </p:cNvPr>
          <p:cNvPicPr>
            <a:picLocks noChangeAspect="1"/>
          </p:cNvPicPr>
          <p:nvPr/>
        </p:nvPicPr>
        <p:blipFill>
          <a:blip r:embed="rId4"/>
          <a:stretch>
            <a:fillRect/>
          </a:stretch>
        </p:blipFill>
        <p:spPr>
          <a:xfrm>
            <a:off x="4455549" y="1477165"/>
            <a:ext cx="4112123" cy="864000"/>
          </a:xfrm>
          <a:prstGeom prst="rect">
            <a:avLst/>
          </a:prstGeom>
        </p:spPr>
      </p:pic>
      <p:sp>
        <p:nvSpPr>
          <p:cNvPr id="8" name="矩形 7">
            <a:extLst>
              <a:ext uri="{FF2B5EF4-FFF2-40B4-BE49-F238E27FC236}">
                <a16:creationId xmlns:a16="http://schemas.microsoft.com/office/drawing/2014/main" id="{C4C62155-2D5F-4984-81D7-73DE759563D4}"/>
              </a:ext>
            </a:extLst>
          </p:cNvPr>
          <p:cNvSpPr/>
          <p:nvPr/>
        </p:nvSpPr>
        <p:spPr>
          <a:xfrm>
            <a:off x="4449704" y="2356496"/>
            <a:ext cx="4572000" cy="2800767"/>
          </a:xfrm>
          <a:prstGeom prst="rect">
            <a:avLst/>
          </a:prstGeom>
        </p:spPr>
        <p:txBody>
          <a:bodyPr>
            <a:spAutoFit/>
          </a:bodyPr>
          <a:lstStyle/>
          <a:p>
            <a:r>
              <a:rPr lang="zh-CN" altLang="en-US" sz="1600" dirty="0"/>
              <a:t>根据协调合同，供应商的预期利润与现场任务的持续时间无关。这个结果是可以预期的，因为从供应商的角度来看，他负责在预定的交付日期交付材料。供应商能否满足目标日期仅取决于交货提前期的分布。尽管现场任务的不稳定性是项目供应链的一个重要问题，但制造商承担了现场任务不稳定性的风险，因为它必须通知供应商一个确定的材料交付日期。此外，需要注意的是，根据命题</a:t>
            </a:r>
            <a:r>
              <a:rPr lang="en-US" altLang="zh-CN" sz="1600" dirty="0"/>
              <a:t>3</a:t>
            </a:r>
            <a:r>
              <a:rPr lang="zh-CN" altLang="en-US" sz="1600" dirty="0"/>
              <a:t>，无论项目布局如何，供应商的预期利润都是相同的，这也意味着供应商的预期利润独立于现场任务的分配。</a:t>
            </a:r>
          </a:p>
        </p:txBody>
      </p:sp>
    </p:spTree>
    <p:extLst>
      <p:ext uri="{BB962C8B-B14F-4D97-AF65-F5344CB8AC3E}">
        <p14:creationId xmlns:p14="http://schemas.microsoft.com/office/powerpoint/2010/main" val="3107773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2.3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协调合同的性质</a:t>
            </a:r>
          </a:p>
        </p:txBody>
      </p:sp>
      <p:sp>
        <p:nvSpPr>
          <p:cNvPr id="3" name="矩形 2">
            <a:extLst>
              <a:ext uri="{FF2B5EF4-FFF2-40B4-BE49-F238E27FC236}">
                <a16:creationId xmlns:a16="http://schemas.microsoft.com/office/drawing/2014/main" id="{E7DF5230-8E71-41DF-B0C5-E73DD727F294}"/>
              </a:ext>
            </a:extLst>
          </p:cNvPr>
          <p:cNvSpPr/>
          <p:nvPr/>
        </p:nvSpPr>
        <p:spPr>
          <a:xfrm>
            <a:off x="131308" y="829757"/>
            <a:ext cx="8406680" cy="923330"/>
          </a:xfrm>
          <a:prstGeom prst="rect">
            <a:avLst/>
          </a:prstGeom>
        </p:spPr>
        <p:txBody>
          <a:bodyPr wrap="square">
            <a:spAutoFit/>
          </a:bodyPr>
          <a:lstStyle/>
          <a:p>
            <a:r>
              <a:rPr lang="zh-CN" altLang="en-US" b="1" dirty="0"/>
              <a:t>问题</a:t>
            </a:r>
            <a:r>
              <a:rPr lang="en-US" altLang="zh-CN" b="1" dirty="0"/>
              <a:t>2</a:t>
            </a:r>
            <a:r>
              <a:rPr lang="zh-CN" altLang="en-US" dirty="0"/>
              <a:t>：现场任务的持续时间和物料交付准备时间如何影响制造商和供应商的利润？</a:t>
            </a:r>
            <a:r>
              <a:rPr lang="zh-CN" altLang="en-US" b="1" dirty="0"/>
              <a:t>方法</a:t>
            </a:r>
            <a:r>
              <a:rPr lang="zh-CN" altLang="en-US" dirty="0"/>
              <a:t>：推导关于分布参数的制造商和供应商最优预期利润的一阶导数</a:t>
            </a:r>
            <a:endParaRPr lang="en-US" altLang="zh-CN" dirty="0"/>
          </a:p>
          <a:p>
            <a:endParaRPr lang="en-US" altLang="zh-CN" dirty="0"/>
          </a:p>
        </p:txBody>
      </p:sp>
      <p:pic>
        <p:nvPicPr>
          <p:cNvPr id="6" name="图片 5">
            <a:extLst>
              <a:ext uri="{FF2B5EF4-FFF2-40B4-BE49-F238E27FC236}">
                <a16:creationId xmlns:a16="http://schemas.microsoft.com/office/drawing/2014/main" id="{A57A03AF-53E0-4C70-B810-13BB8BD6A15A}"/>
              </a:ext>
            </a:extLst>
          </p:cNvPr>
          <p:cNvPicPr>
            <a:picLocks noChangeAspect="1"/>
          </p:cNvPicPr>
          <p:nvPr/>
        </p:nvPicPr>
        <p:blipFill>
          <a:blip r:embed="rId3"/>
          <a:stretch>
            <a:fillRect/>
          </a:stretch>
        </p:blipFill>
        <p:spPr>
          <a:xfrm>
            <a:off x="251520" y="1473011"/>
            <a:ext cx="3988005" cy="3670489"/>
          </a:xfrm>
          <a:prstGeom prst="rect">
            <a:avLst/>
          </a:prstGeom>
        </p:spPr>
      </p:pic>
      <p:pic>
        <p:nvPicPr>
          <p:cNvPr id="4" name="图片 3">
            <a:extLst>
              <a:ext uri="{FF2B5EF4-FFF2-40B4-BE49-F238E27FC236}">
                <a16:creationId xmlns:a16="http://schemas.microsoft.com/office/drawing/2014/main" id="{6C7435C9-F787-4B0C-9B21-E39B9876A55D}"/>
              </a:ext>
            </a:extLst>
          </p:cNvPr>
          <p:cNvPicPr>
            <a:picLocks noChangeAspect="1"/>
          </p:cNvPicPr>
          <p:nvPr/>
        </p:nvPicPr>
        <p:blipFill>
          <a:blip r:embed="rId4"/>
          <a:stretch>
            <a:fillRect/>
          </a:stretch>
        </p:blipFill>
        <p:spPr>
          <a:xfrm>
            <a:off x="4211960" y="1473011"/>
            <a:ext cx="4359389" cy="1548000"/>
          </a:xfrm>
          <a:prstGeom prst="rect">
            <a:avLst/>
          </a:prstGeom>
        </p:spPr>
      </p:pic>
      <p:sp>
        <p:nvSpPr>
          <p:cNvPr id="5" name="矩形 4">
            <a:extLst>
              <a:ext uri="{FF2B5EF4-FFF2-40B4-BE49-F238E27FC236}">
                <a16:creationId xmlns:a16="http://schemas.microsoft.com/office/drawing/2014/main" id="{B3CD7EDC-1002-498E-B187-121B54AC58F3}"/>
              </a:ext>
            </a:extLst>
          </p:cNvPr>
          <p:cNvSpPr/>
          <p:nvPr/>
        </p:nvSpPr>
        <p:spPr>
          <a:xfrm>
            <a:off x="4145666" y="2996605"/>
            <a:ext cx="4968552" cy="2062103"/>
          </a:xfrm>
          <a:prstGeom prst="rect">
            <a:avLst/>
          </a:prstGeom>
        </p:spPr>
        <p:txBody>
          <a:bodyPr wrap="square">
            <a:spAutoFit/>
          </a:bodyPr>
          <a:lstStyle/>
          <a:p>
            <a:r>
              <a:rPr lang="zh-CN" altLang="en-US" sz="1600" dirty="0"/>
              <a:t>在基于最优交货计划的合同下，所有其他条件相同时，制造商的预期利润会受到供应商方差的影响，不会随着供应商交货提前期平均值的变化而变化。在推论</a:t>
            </a:r>
            <a:r>
              <a:rPr lang="en-US" altLang="zh-CN" sz="1600" dirty="0"/>
              <a:t>3</a:t>
            </a:r>
            <a:r>
              <a:rPr lang="zh-CN" altLang="en-US" sz="1600" dirty="0"/>
              <a:t>中，如果交货提前期的平均值能够降低，预期的渠道利润将会增加。推论</a:t>
            </a:r>
            <a:r>
              <a:rPr lang="en-US" altLang="zh-CN" sz="1600" dirty="0"/>
              <a:t>3</a:t>
            </a:r>
            <a:r>
              <a:rPr lang="zh-CN" altLang="en-US" sz="1600" dirty="0"/>
              <a:t>和推论</a:t>
            </a:r>
            <a:r>
              <a:rPr lang="en-US" altLang="zh-CN" sz="1600" dirty="0"/>
              <a:t>5</a:t>
            </a:r>
            <a:r>
              <a:rPr lang="zh-CN" altLang="en-US" sz="1600" dirty="0"/>
              <a:t>意味着，在其他条件相同的情况下，从平均提前期的缩短中获得所有收益的是供应商，而不是制造商。然而，由于制造商正在使自己的预期利润最大化，它可能会要求谈判其他合同参数。</a:t>
            </a:r>
          </a:p>
        </p:txBody>
      </p:sp>
    </p:spTree>
    <p:extLst>
      <p:ext uri="{BB962C8B-B14F-4D97-AF65-F5344CB8AC3E}">
        <p14:creationId xmlns:p14="http://schemas.microsoft.com/office/powerpoint/2010/main" val="3467392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3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模型拓展和讨论</a:t>
            </a:r>
          </a:p>
        </p:txBody>
      </p:sp>
      <p:sp>
        <p:nvSpPr>
          <p:cNvPr id="3" name="矩形 2">
            <a:extLst>
              <a:ext uri="{FF2B5EF4-FFF2-40B4-BE49-F238E27FC236}">
                <a16:creationId xmlns:a16="http://schemas.microsoft.com/office/drawing/2014/main" id="{E7DF5230-8E71-41DF-B0C5-E73DD727F294}"/>
              </a:ext>
            </a:extLst>
          </p:cNvPr>
          <p:cNvSpPr/>
          <p:nvPr/>
        </p:nvSpPr>
        <p:spPr>
          <a:xfrm>
            <a:off x="368660" y="1131590"/>
            <a:ext cx="8406680" cy="2953373"/>
          </a:xfrm>
          <a:prstGeom prst="rect">
            <a:avLst/>
          </a:prstGeom>
        </p:spPr>
        <p:txBody>
          <a:bodyPr wrap="square">
            <a:spAutoFit/>
          </a:bodyPr>
          <a:lstStyle/>
          <a:p>
            <a:pPr>
              <a:lnSpc>
                <a:spcPct val="150000"/>
              </a:lnSpc>
            </a:pPr>
            <a:r>
              <a:rPr lang="zh-CN" altLang="en-US" dirty="0"/>
              <a:t>文献中讨论了基础模型的多个扩展以及分析的一些局限性。具体考察了以下四个假设对主要结果的影响</a:t>
            </a:r>
            <a:r>
              <a:rPr lang="en-US" altLang="zh-CN" dirty="0"/>
              <a:t>:</a:t>
            </a:r>
          </a:p>
          <a:p>
            <a:pPr>
              <a:lnSpc>
                <a:spcPct val="150000"/>
              </a:lnSpc>
            </a:pPr>
            <a:r>
              <a:rPr lang="en-US" altLang="zh-CN" dirty="0"/>
              <a:t>(1)</a:t>
            </a:r>
            <a:r>
              <a:rPr lang="zh-CN" altLang="en-US" dirty="0"/>
              <a:t>一般项目网络拓扑</a:t>
            </a:r>
            <a:endParaRPr lang="en-US" altLang="zh-CN" dirty="0"/>
          </a:p>
          <a:p>
            <a:pPr>
              <a:lnSpc>
                <a:spcPct val="150000"/>
              </a:lnSpc>
            </a:pPr>
            <a:r>
              <a:rPr lang="en-US" altLang="zh-CN" dirty="0"/>
              <a:t>(2)</a:t>
            </a:r>
            <a:r>
              <a:rPr lang="zh-CN" altLang="en-US" dirty="0"/>
              <a:t>关于物料交付准备时间分布的不完全信息</a:t>
            </a:r>
            <a:endParaRPr lang="en-US" altLang="zh-CN" dirty="0"/>
          </a:p>
          <a:p>
            <a:pPr>
              <a:lnSpc>
                <a:spcPct val="150000"/>
              </a:lnSpc>
            </a:pPr>
            <a:r>
              <a:rPr lang="en-US" altLang="zh-CN" dirty="0"/>
              <a:t>(3)</a:t>
            </a:r>
            <a:r>
              <a:rPr lang="zh-CN" altLang="en-US" dirty="0"/>
              <a:t>现金流的指数贴现</a:t>
            </a:r>
            <a:endParaRPr lang="en-US" altLang="zh-CN" dirty="0"/>
          </a:p>
          <a:p>
            <a:pPr>
              <a:lnSpc>
                <a:spcPct val="150000"/>
              </a:lnSpc>
            </a:pPr>
            <a:r>
              <a:rPr lang="en-US" altLang="zh-CN" dirty="0"/>
              <a:t>(4)</a:t>
            </a:r>
            <a:r>
              <a:rPr lang="zh-CN" altLang="en-US" dirty="0"/>
              <a:t>不平等的资本成本</a:t>
            </a:r>
            <a:endParaRPr lang="en-US" altLang="zh-CN" dirty="0"/>
          </a:p>
          <a:p>
            <a:pPr>
              <a:lnSpc>
                <a:spcPct val="150000"/>
              </a:lnSpc>
            </a:pPr>
            <a:r>
              <a:rPr lang="zh-CN" altLang="en-US" dirty="0"/>
              <a:t>讨论结果表明，基本模型中的分析在各种情况下都是可靠的。</a:t>
            </a:r>
            <a:endParaRPr lang="en-US" altLang="zh-CN" dirty="0"/>
          </a:p>
        </p:txBody>
      </p:sp>
    </p:spTree>
    <p:extLst>
      <p:ext uri="{BB962C8B-B14F-4D97-AF65-F5344CB8AC3E}">
        <p14:creationId xmlns:p14="http://schemas.microsoft.com/office/powerpoint/2010/main" val="262561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3.1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一般项目网络拓扑</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7DF5230-8E71-41DF-B0C5-E73DD727F294}"/>
                  </a:ext>
                </a:extLst>
              </p:cNvPr>
              <p:cNvSpPr/>
              <p:nvPr/>
            </p:nvSpPr>
            <p:spPr>
              <a:xfrm>
                <a:off x="476672" y="829757"/>
                <a:ext cx="7947756" cy="3693319"/>
              </a:xfrm>
              <a:prstGeom prst="rect">
                <a:avLst/>
              </a:prstGeom>
            </p:spPr>
            <p:txBody>
              <a:bodyPr wrap="square">
                <a:spAutoFit/>
              </a:bodyPr>
              <a:lstStyle/>
              <a:p>
                <a:r>
                  <a:rPr lang="zh-CN" altLang="en-US" dirty="0"/>
                  <a:t>即使项目涉及多个任务，基于交付计划的合同也可以实现渠道协调。</a:t>
                </a:r>
                <a:endParaRPr lang="en-US" altLang="zh-CN" dirty="0"/>
              </a:p>
              <a:p>
                <a:r>
                  <a:rPr lang="zh-CN" altLang="en-US" dirty="0"/>
                  <a:t>考虑一个模型，其中制造商管理一个包含</a:t>
                </a:r>
                <a14:m>
                  <m:oMath xmlns:m="http://schemas.openxmlformats.org/officeDocument/2006/math">
                    <m:r>
                      <a:rPr lang="en-US" altLang="zh-CN" b="0" i="1" smtClean="0">
                        <a:latin typeface="Cambria Math" panose="02040503050406030204" pitchFamily="18" charset="0"/>
                      </a:rPr>
                      <m:t>𝑁</m:t>
                    </m:r>
                  </m:oMath>
                </a14:m>
                <a:r>
                  <a:rPr lang="zh-CN" altLang="en-US" dirty="0"/>
                  <a:t>个任务</a:t>
                </a:r>
                <a14:m>
                  <m:oMath xmlns:m="http://schemas.openxmlformats.org/officeDocument/2006/math">
                    <m:r>
                      <a:rPr lang="en-US" altLang="zh-CN" b="0" i="0" smtClean="0">
                        <a:latin typeface="Cambria Math" panose="02040503050406030204" pitchFamily="18" charset="0"/>
                      </a:rPr>
                      <m:t>(</m:t>
                    </m:r>
                    <m:r>
                      <a:rPr lang="en-US" altLang="zh-CN" i="1">
                        <a:latin typeface="Cambria Math" panose="02040503050406030204" pitchFamily="18" charset="0"/>
                      </a:rPr>
                      <m:t>𝑛</m:t>
                    </m:r>
                    <m:r>
                      <a:rPr lang="en-US" altLang="zh-CN" b="0" i="1" smtClean="0">
                        <a:latin typeface="Cambria Math" panose="02040503050406030204" pitchFamily="18" charset="0"/>
                      </a:rPr>
                      <m:t>=1,…,</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t>。对于每项任务，制造商从一个特定的供应商处购买材料。</a:t>
                </a:r>
                <a:endParaRPr lang="en-US" altLang="zh-CN" dirty="0"/>
              </a:p>
              <a:p>
                <a:endParaRPr lang="en-US" altLang="zh-CN" dirty="0"/>
              </a:p>
              <a:p>
                <a:r>
                  <a:rPr lang="zh-CN" altLang="en-US" dirty="0"/>
                  <a:t>定理</a:t>
                </a:r>
                <a:r>
                  <a:rPr lang="en-US" altLang="zh-CN" dirty="0"/>
                  <a:t>2.</a:t>
                </a:r>
                <a:r>
                  <a:rPr lang="zh-CN" altLang="en-US" dirty="0"/>
                  <a:t>对于任何给定的有向无环项目拓扑，如果制造商能够为每个供应商调整</a:t>
                </a:r>
                <a:r>
                  <a:rPr lang="en-US" altLang="zh-CN" dirty="0"/>
                  <a:t>(1)</a:t>
                </a:r>
                <a:r>
                  <a:rPr lang="zh-CN" altLang="en-US" dirty="0"/>
                  <a:t>目标材料交付日期和</a:t>
                </a:r>
                <a:r>
                  <a:rPr lang="en-US" altLang="zh-CN" dirty="0"/>
                  <a:t>(2)</a:t>
                </a:r>
                <a:r>
                  <a:rPr lang="zh-CN" altLang="en-US" dirty="0"/>
                  <a:t>延期付款的比例和时间，基于交付计划的合同可以实现渠道协调。</a:t>
                </a:r>
                <a:endParaRPr lang="en-US" altLang="zh-CN" dirty="0"/>
              </a:p>
              <a:p>
                <a:r>
                  <a:rPr lang="en-US" altLang="zh-CN" dirty="0"/>
                  <a:t>1.</a:t>
                </a:r>
                <a:r>
                  <a:rPr lang="zh-CN" altLang="en-US" dirty="0"/>
                  <a:t>供应商的最优材料交付计划</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 </m:t>
                    </m:r>
                  </m:oMath>
                </a14:m>
                <a:r>
                  <a:rPr lang="en-US" altLang="zh-CN" dirty="0"/>
                  <a:t>:</a:t>
                </a:r>
              </a:p>
              <a:p>
                <a:endParaRPr lang="en-US" altLang="zh-CN" dirty="0"/>
              </a:p>
              <a:p>
                <a:r>
                  <a:rPr lang="zh-CN" altLang="en-US" dirty="0"/>
                  <a:t>其中</a:t>
                </a:r>
                <a14:m>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𝑛</m:t>
                            </m:r>
                          </m:sub>
                        </m:sSub>
                      </m:e>
                      <m:sup>
                        <m:r>
                          <a:rPr lang="en-US" altLang="zh-CN" i="1">
                            <a:latin typeface="Cambria Math" panose="02040503050406030204" pitchFamily="18" charset="0"/>
                          </a:rPr>
                          <m:t>∗</m:t>
                        </m:r>
                      </m:sup>
                    </m:sSup>
                  </m:oMath>
                </a14:m>
                <a:r>
                  <a:rPr lang="zh-CN" altLang="en-US" dirty="0"/>
                  <a:t>是任务</a:t>
                </a:r>
                <a14:m>
                  <m:oMath xmlns:m="http://schemas.openxmlformats.org/officeDocument/2006/math">
                    <m:r>
                      <a:rPr lang="en-US" altLang="zh-CN" i="1">
                        <a:latin typeface="Cambria Math" panose="02040503050406030204" pitchFamily="18" charset="0"/>
                      </a:rPr>
                      <m:t>𝑛</m:t>
                    </m:r>
                  </m:oMath>
                </a14:m>
                <a:r>
                  <a:rPr lang="zh-CN" altLang="en-US" dirty="0"/>
                  <a:t>中集中式供应链的最佳解决方案。</a:t>
                </a:r>
              </a:p>
              <a:p>
                <a:r>
                  <a:rPr lang="en-US" altLang="zh-CN" dirty="0"/>
                  <a:t>2.</a:t>
                </a:r>
                <a:r>
                  <a:rPr lang="zh-CN" altLang="en-US" dirty="0"/>
                  <a:t>延期付款的比例和时间</a:t>
                </a:r>
                <a:r>
                  <a:rPr lang="en-US" altLang="zh-CN" dirty="0"/>
                  <a:t>:</a:t>
                </a:r>
                <a:r>
                  <a:rPr lang="zh-CN" altLang="en-US" dirty="0"/>
                  <a:t>材料价格</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𝑛</m:t>
                        </m:r>
                      </m:sub>
                    </m:sSub>
                  </m:oMath>
                </a14:m>
                <a:r>
                  <a:rPr lang="zh-CN" altLang="en-US" dirty="0"/>
                  <a:t>的付款分为金额为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𝑛</m:t>
                        </m:r>
                      </m:sub>
                    </m:sSub>
                  </m:oMath>
                </a14:m>
                <a:r>
                  <a:rPr lang="zh-CN" altLang="en-US" dirty="0"/>
                  <a:t>的首付款和金额等于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𝑛</m:t>
                        </m:r>
                      </m:sub>
                    </m:sSub>
                  </m:oMath>
                </a14:m>
                <a:r>
                  <a:rPr lang="zh-CN" altLang="en-US" dirty="0"/>
                  <a:t>的余额；特别是，后者在</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i="1">
                            <a:latin typeface="Cambria Math" panose="02040503050406030204" pitchFamily="18" charset="0"/>
                          </a:rPr>
                          <m:t>𝑛</m:t>
                        </m:r>
                      </m:sub>
                    </m:sSub>
                  </m:oMath>
                </a14:m>
                <a:r>
                  <a:rPr lang="zh-CN" altLang="en-US" dirty="0"/>
                  <a:t>和供应商实际交货时间之间的最大时间支付，即最大</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a:t>
                </a:r>
                <a:endParaRPr lang="en-US" altLang="zh-CN" dirty="0"/>
              </a:p>
            </p:txBody>
          </p:sp>
        </mc:Choice>
        <mc:Fallback>
          <p:sp>
            <p:nvSpPr>
              <p:cNvPr id="3" name="矩形 2">
                <a:extLst>
                  <a:ext uri="{FF2B5EF4-FFF2-40B4-BE49-F238E27FC236}">
                    <a16:creationId xmlns:a16="http://schemas.microsoft.com/office/drawing/2014/main" id="{E7DF5230-8E71-41DF-B0C5-E73DD727F294}"/>
                  </a:ext>
                </a:extLst>
              </p:cNvPr>
              <p:cNvSpPr>
                <a:spLocks noRot="1" noChangeAspect="1" noMove="1" noResize="1" noEditPoints="1" noAdjustHandles="1" noChangeArrowheads="1" noChangeShapeType="1" noTextEdit="1"/>
              </p:cNvSpPr>
              <p:nvPr/>
            </p:nvSpPr>
            <p:spPr>
              <a:xfrm>
                <a:off x="476672" y="829757"/>
                <a:ext cx="7947756" cy="3693319"/>
              </a:xfrm>
              <a:prstGeom prst="rect">
                <a:avLst/>
              </a:prstGeom>
              <a:blipFill>
                <a:blip r:embed="rId3"/>
                <a:stretch>
                  <a:fillRect l="-613" t="-1320" r="-460" b="-115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71BED2E-6EFF-422A-9A74-EC6C12267A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1300" y="3075806"/>
            <a:ext cx="3238500" cy="238125"/>
          </a:xfrm>
          <a:prstGeom prst="rect">
            <a:avLst/>
          </a:prstGeom>
        </p:spPr>
      </p:pic>
    </p:spTree>
    <p:extLst>
      <p:ext uri="{BB962C8B-B14F-4D97-AF65-F5344CB8AC3E}">
        <p14:creationId xmlns:p14="http://schemas.microsoft.com/office/powerpoint/2010/main" val="348265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3.1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一般项目网络拓扑</a:t>
            </a:r>
          </a:p>
        </p:txBody>
      </p:sp>
      <p:sp>
        <p:nvSpPr>
          <p:cNvPr id="3" name="矩形 2">
            <a:extLst>
              <a:ext uri="{FF2B5EF4-FFF2-40B4-BE49-F238E27FC236}">
                <a16:creationId xmlns:a16="http://schemas.microsoft.com/office/drawing/2014/main" id="{E7DF5230-8E71-41DF-B0C5-E73DD727F294}"/>
              </a:ext>
            </a:extLst>
          </p:cNvPr>
          <p:cNvSpPr/>
          <p:nvPr/>
        </p:nvSpPr>
        <p:spPr>
          <a:xfrm>
            <a:off x="598122" y="1563638"/>
            <a:ext cx="7947756" cy="2308324"/>
          </a:xfrm>
          <a:prstGeom prst="rect">
            <a:avLst/>
          </a:prstGeom>
        </p:spPr>
        <p:txBody>
          <a:bodyPr wrap="square">
            <a:spAutoFit/>
          </a:bodyPr>
          <a:lstStyle/>
          <a:p>
            <a:r>
              <a:rPr lang="zh-CN" altLang="en-US" dirty="0"/>
              <a:t>多个任务的一般项目拓扑结构下，现场任务和交付周期的分布如何影响制造商和供应商的利润</a:t>
            </a:r>
            <a:r>
              <a:rPr lang="en-US" altLang="zh-CN" dirty="0"/>
              <a:t>?</a:t>
            </a:r>
          </a:p>
          <a:p>
            <a:endParaRPr lang="en-US" altLang="zh-CN" dirty="0"/>
          </a:p>
          <a:p>
            <a:r>
              <a:rPr lang="zh-CN" altLang="en-US" dirty="0"/>
              <a:t>每个供应商的利润可以通过分析获得，因此</a:t>
            </a:r>
            <a:r>
              <a:rPr lang="zh-CN" altLang="zh-CN" dirty="0"/>
              <a:t>推论</a:t>
            </a:r>
            <a:r>
              <a:rPr lang="en-US" altLang="zh-CN" dirty="0"/>
              <a:t>6</a:t>
            </a:r>
            <a:r>
              <a:rPr lang="zh-CN" altLang="zh-CN" dirty="0"/>
              <a:t>与推论</a:t>
            </a:r>
            <a:r>
              <a:rPr lang="en-US" altLang="zh-CN" dirty="0"/>
              <a:t>4</a:t>
            </a:r>
            <a:r>
              <a:rPr lang="zh-CN" altLang="zh-CN" dirty="0"/>
              <a:t>相似</a:t>
            </a:r>
            <a:endParaRPr lang="en-US" altLang="zh-CN" dirty="0"/>
          </a:p>
          <a:p>
            <a:endParaRPr lang="en-US" altLang="zh-CN" dirty="0"/>
          </a:p>
          <a:p>
            <a:r>
              <a:rPr lang="zh-CN" altLang="en-US" b="1" dirty="0"/>
              <a:t>推论</a:t>
            </a:r>
            <a:r>
              <a:rPr lang="en-US" altLang="zh-CN" b="1" dirty="0"/>
              <a:t>6.</a:t>
            </a:r>
            <a:r>
              <a:rPr lang="zh-CN" altLang="en-US" dirty="0"/>
              <a:t>供应商的预期利润取决于他自己的交货提前期，而不是现场任务和其他供应商的交货提前期。特别是，供应商的利润在他自己的提前期的均值和方差中下降</a:t>
            </a:r>
            <a:r>
              <a:rPr lang="en-US" altLang="zh-CN" dirty="0"/>
              <a:t>(</a:t>
            </a:r>
            <a:r>
              <a:rPr lang="zh-CN" altLang="en-US" dirty="0"/>
              <a:t>如果提前期是正态分布的</a:t>
            </a:r>
            <a:r>
              <a:rPr lang="en-US" altLang="zh-CN" dirty="0"/>
              <a:t>)</a:t>
            </a:r>
            <a:r>
              <a:rPr lang="zh-CN" altLang="en-US" dirty="0"/>
              <a:t>。</a:t>
            </a:r>
            <a:endParaRPr lang="en-US" altLang="zh-CN" dirty="0"/>
          </a:p>
        </p:txBody>
      </p:sp>
    </p:spTree>
    <p:extLst>
      <p:ext uri="{BB962C8B-B14F-4D97-AF65-F5344CB8AC3E}">
        <p14:creationId xmlns:p14="http://schemas.microsoft.com/office/powerpoint/2010/main" val="750156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3.2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关于物料交付提前期分布的信息不完整</a:t>
            </a:r>
          </a:p>
        </p:txBody>
      </p:sp>
      <p:sp>
        <p:nvSpPr>
          <p:cNvPr id="4" name="矩形 3">
            <a:extLst>
              <a:ext uri="{FF2B5EF4-FFF2-40B4-BE49-F238E27FC236}">
                <a16:creationId xmlns:a16="http://schemas.microsoft.com/office/drawing/2014/main" id="{21DFB309-5A29-425F-89C6-416188D8B917}"/>
              </a:ext>
            </a:extLst>
          </p:cNvPr>
          <p:cNvSpPr/>
          <p:nvPr/>
        </p:nvSpPr>
        <p:spPr>
          <a:xfrm>
            <a:off x="863588" y="1059582"/>
            <a:ext cx="7416824" cy="3139321"/>
          </a:xfrm>
          <a:prstGeom prst="rect">
            <a:avLst/>
          </a:prstGeom>
        </p:spPr>
        <p:txBody>
          <a:bodyPr wrap="square">
            <a:spAutoFit/>
          </a:bodyPr>
          <a:lstStyle/>
          <a:p>
            <a:r>
              <a:rPr lang="zh-CN" altLang="en-US" b="1" dirty="0"/>
              <a:t>推论</a:t>
            </a:r>
            <a:r>
              <a:rPr lang="en-US" altLang="zh-CN" b="1" dirty="0"/>
              <a:t>4.</a:t>
            </a:r>
            <a:r>
              <a:rPr lang="zh-CN" altLang="en-US" dirty="0"/>
              <a:t>假设交货提前期是正态分布的。定理</a:t>
            </a:r>
            <a:r>
              <a:rPr lang="en-US" altLang="zh-CN" dirty="0"/>
              <a:t>2</a:t>
            </a:r>
            <a:r>
              <a:rPr lang="zh-CN" altLang="en-US" dirty="0"/>
              <a:t>中陈述的合同可以协调渠道，即使制造商对平均提前期的估计与供应商的估计不同。如果公司对提前期方差的估计不同，该合同就不能协调渠道。然而，根据该合同，供应商没有动机隐瞒其对交货提前期分布的估计。</a:t>
            </a:r>
            <a:endParaRPr lang="en-US" altLang="zh-CN" dirty="0"/>
          </a:p>
          <a:p>
            <a:endParaRPr lang="en-US" altLang="zh-CN" dirty="0"/>
          </a:p>
          <a:p>
            <a:r>
              <a:rPr lang="zh-CN" altLang="zh-CN" dirty="0"/>
              <a:t>为了解释为什么渠道协调会受到差异的不同估计而不是交付提前期平均值的影响，我们注意到最佳目标材料交付日期会受到交付提前期差异的影响，但不受提前期平均值的影响。正如我们前面指出的，我们的模型隐含地假设供应商的开始时间没有被下限截断；因此，随着平均提前期变得越来越长，供应商总是可以提前他的开始时间。因此，如果交货提前期的差异保持不变，制造商将选择相同的目标材料交货日期。</a:t>
            </a:r>
          </a:p>
        </p:txBody>
      </p:sp>
    </p:spTree>
    <p:extLst>
      <p:ext uri="{BB962C8B-B14F-4D97-AF65-F5344CB8AC3E}">
        <p14:creationId xmlns:p14="http://schemas.microsoft.com/office/powerpoint/2010/main" val="419235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0" y="0"/>
            <a:ext cx="9141713" cy="5143500"/>
          </a:xfrm>
          <a:prstGeom prst="rect">
            <a:avLst/>
          </a:prstGeom>
        </p:spPr>
      </p:pic>
      <p:sp>
        <p:nvSpPr>
          <p:cNvPr id="18" name="椭圆 17"/>
          <p:cNvSpPr/>
          <p:nvPr/>
        </p:nvSpPr>
        <p:spPr>
          <a:xfrm>
            <a:off x="5917346" y="1059582"/>
            <a:ext cx="499764" cy="499764"/>
          </a:xfrm>
          <a:prstGeom prst="ellipse">
            <a:avLst/>
          </a:prstGeom>
          <a:solidFill>
            <a:srgbClr val="45C1A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造字工房悦黑体验版细体" pitchFamily="50" charset="-122"/>
              <a:ea typeface="造字工房悦黑体验版细体" pitchFamily="50" charset="-122"/>
            </a:endParaRPr>
          </a:p>
        </p:txBody>
      </p:sp>
      <p:sp>
        <p:nvSpPr>
          <p:cNvPr id="21" name="椭圆 20"/>
          <p:cNvSpPr/>
          <p:nvPr/>
        </p:nvSpPr>
        <p:spPr>
          <a:xfrm>
            <a:off x="5912373" y="1746984"/>
            <a:ext cx="499764" cy="499764"/>
          </a:xfrm>
          <a:prstGeom prst="ellipse">
            <a:avLst/>
          </a:prstGeom>
          <a:solidFill>
            <a:srgbClr val="45C1A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造字工房悦黑体验版细体" pitchFamily="50" charset="-122"/>
              <a:ea typeface="造字工房悦黑体验版细体" pitchFamily="50" charset="-122"/>
            </a:endParaRPr>
          </a:p>
        </p:txBody>
      </p:sp>
      <p:sp>
        <p:nvSpPr>
          <p:cNvPr id="25" name="椭圆 24"/>
          <p:cNvSpPr/>
          <p:nvPr/>
        </p:nvSpPr>
        <p:spPr>
          <a:xfrm>
            <a:off x="5912373" y="2428148"/>
            <a:ext cx="499764" cy="499764"/>
          </a:xfrm>
          <a:prstGeom prst="ellipse">
            <a:avLst/>
          </a:prstGeom>
          <a:solidFill>
            <a:srgbClr val="45C1A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造字工房悦黑体验版细体" pitchFamily="50" charset="-122"/>
              <a:ea typeface="造字工房悦黑体验版细体" pitchFamily="50" charset="-122"/>
            </a:endParaRPr>
          </a:p>
        </p:txBody>
      </p:sp>
      <p:sp>
        <p:nvSpPr>
          <p:cNvPr id="11" name="文本框 10"/>
          <p:cNvSpPr txBox="1"/>
          <p:nvPr/>
        </p:nvSpPr>
        <p:spPr>
          <a:xfrm>
            <a:off x="6741478" y="1059582"/>
            <a:ext cx="1446869" cy="461665"/>
          </a:xfrm>
          <a:prstGeom prst="rect">
            <a:avLst/>
          </a:prstGeom>
          <a:noFill/>
        </p:spPr>
        <p:txBody>
          <a:bodyPr wrap="square" rtlCol="0">
            <a:spAutoFit/>
          </a:bodyPr>
          <a:lstStyle/>
          <a:p>
            <a:pPr algn="ctr"/>
            <a:r>
              <a:rPr lang="zh-CN" altLang="en-US" sz="2400" dirty="0">
                <a:solidFill>
                  <a:schemeClr val="tx1">
                    <a:lumMod val="75000"/>
                    <a:lumOff val="25000"/>
                  </a:schemeClr>
                </a:solidFill>
                <a:latin typeface="张海山锐线体简" pitchFamily="2" charset="-122"/>
                <a:ea typeface="张海山锐线体简" pitchFamily="2" charset="-122"/>
              </a:rPr>
              <a:t>问题来源</a:t>
            </a:r>
          </a:p>
        </p:txBody>
      </p:sp>
      <p:sp>
        <p:nvSpPr>
          <p:cNvPr id="13" name="文本框 12"/>
          <p:cNvSpPr txBox="1"/>
          <p:nvPr/>
        </p:nvSpPr>
        <p:spPr>
          <a:xfrm>
            <a:off x="6713628" y="2427734"/>
            <a:ext cx="2133172" cy="461665"/>
          </a:xfrm>
          <a:prstGeom prst="rect">
            <a:avLst/>
          </a:prstGeom>
          <a:noFill/>
        </p:spPr>
        <p:txBody>
          <a:bodyPr wrap="square" rtlCol="0">
            <a:spAutoFit/>
          </a:bodyPr>
          <a:lstStyle>
            <a:defPPr>
              <a:defRPr lang="zh-CN"/>
            </a:defPPr>
            <a:lvl1pPr algn="ctr">
              <a:defRPr sz="3200">
                <a:solidFill>
                  <a:schemeClr val="tx1">
                    <a:lumMod val="75000"/>
                    <a:lumOff val="25000"/>
                  </a:schemeClr>
                </a:solidFill>
                <a:latin typeface="张海山锐线体简" pitchFamily="2" charset="-122"/>
                <a:ea typeface="张海山锐线体简" pitchFamily="2" charset="-122"/>
              </a:defRPr>
            </a:lvl1pPr>
          </a:lstStyle>
          <a:p>
            <a:r>
              <a:rPr lang="zh-CN" altLang="en-US" sz="2400" dirty="0"/>
              <a:t>问题解决效果</a:t>
            </a:r>
          </a:p>
        </p:txBody>
      </p:sp>
      <p:sp>
        <p:nvSpPr>
          <p:cNvPr id="14" name="文本框 13"/>
          <p:cNvSpPr txBox="1"/>
          <p:nvPr/>
        </p:nvSpPr>
        <p:spPr>
          <a:xfrm>
            <a:off x="6759308" y="1727287"/>
            <a:ext cx="2205180" cy="461665"/>
          </a:xfrm>
          <a:prstGeom prst="rect">
            <a:avLst/>
          </a:prstGeom>
          <a:noFill/>
        </p:spPr>
        <p:txBody>
          <a:bodyPr wrap="square" rtlCol="0">
            <a:spAutoFit/>
          </a:bodyPr>
          <a:lstStyle>
            <a:defPPr>
              <a:defRPr lang="zh-CN"/>
            </a:defPPr>
            <a:lvl1pPr algn="ctr">
              <a:defRPr sz="3200">
                <a:solidFill>
                  <a:schemeClr val="tx1">
                    <a:lumMod val="75000"/>
                    <a:lumOff val="25000"/>
                  </a:schemeClr>
                </a:solidFill>
                <a:latin typeface="张海山锐线体简" pitchFamily="2" charset="-122"/>
                <a:ea typeface="张海山锐线体简" pitchFamily="2" charset="-122"/>
              </a:defRPr>
            </a:lvl1pPr>
          </a:lstStyle>
          <a:p>
            <a:pPr algn="l"/>
            <a:r>
              <a:rPr lang="zh-CN" altLang="en-US" sz="2400" dirty="0"/>
              <a:t>解决什么问题</a:t>
            </a:r>
          </a:p>
        </p:txBody>
      </p:sp>
      <p:sp>
        <p:nvSpPr>
          <p:cNvPr id="2" name="文本框 1"/>
          <p:cNvSpPr txBox="1"/>
          <p:nvPr/>
        </p:nvSpPr>
        <p:spPr>
          <a:xfrm>
            <a:off x="5857603" y="1044954"/>
            <a:ext cx="636713" cy="553998"/>
          </a:xfrm>
          <a:prstGeom prst="rect">
            <a:avLst/>
          </a:prstGeom>
          <a:noFill/>
          <a:effectLst/>
        </p:spPr>
        <p:txBody>
          <a:bodyPr wrap="none" rtlCol="0">
            <a:spAutoFit/>
          </a:bodyPr>
          <a:lstStyle/>
          <a:p>
            <a:r>
              <a:rPr lang="en-US" altLang="zh-CN" sz="3000" dirty="0">
                <a:solidFill>
                  <a:schemeClr val="bg1"/>
                </a:solidFill>
                <a:latin typeface="张海山锐线体简" pitchFamily="2" charset="-122"/>
                <a:ea typeface="张海山锐线体简" pitchFamily="2" charset="-122"/>
              </a:rPr>
              <a:t>01</a:t>
            </a:r>
            <a:endParaRPr lang="zh-CN" altLang="en-US" sz="3000" dirty="0">
              <a:solidFill>
                <a:schemeClr val="bg1"/>
              </a:solidFill>
              <a:latin typeface="张海山锐线体简" pitchFamily="2" charset="-122"/>
              <a:ea typeface="张海山锐线体简" pitchFamily="2" charset="-122"/>
            </a:endParaRPr>
          </a:p>
        </p:txBody>
      </p:sp>
      <p:sp>
        <p:nvSpPr>
          <p:cNvPr id="47" name="文本框 46"/>
          <p:cNvSpPr txBox="1"/>
          <p:nvPr/>
        </p:nvSpPr>
        <p:spPr>
          <a:xfrm>
            <a:off x="5839375" y="1729441"/>
            <a:ext cx="636713" cy="553998"/>
          </a:xfrm>
          <a:prstGeom prst="rect">
            <a:avLst/>
          </a:prstGeom>
          <a:noFill/>
          <a:effectLst/>
        </p:spPr>
        <p:txBody>
          <a:bodyPr wrap="none" rtlCol="0">
            <a:spAutoFit/>
          </a:bodyPr>
          <a:lstStyle/>
          <a:p>
            <a:r>
              <a:rPr lang="en-US" altLang="zh-CN" sz="3000" dirty="0">
                <a:solidFill>
                  <a:schemeClr val="bg1"/>
                </a:solidFill>
                <a:latin typeface="张海山锐线体简" pitchFamily="2" charset="-122"/>
                <a:ea typeface="张海山锐线体简" pitchFamily="2" charset="-122"/>
              </a:rPr>
              <a:t>02</a:t>
            </a:r>
            <a:endParaRPr lang="zh-CN" altLang="en-US" sz="3000" dirty="0">
              <a:solidFill>
                <a:schemeClr val="bg1"/>
              </a:solidFill>
              <a:latin typeface="张海山锐线体简" pitchFamily="2" charset="-122"/>
              <a:ea typeface="张海山锐线体简" pitchFamily="2" charset="-122"/>
            </a:endParaRPr>
          </a:p>
        </p:txBody>
      </p:sp>
      <p:sp>
        <p:nvSpPr>
          <p:cNvPr id="48" name="文本框 47"/>
          <p:cNvSpPr txBox="1"/>
          <p:nvPr/>
        </p:nvSpPr>
        <p:spPr>
          <a:xfrm>
            <a:off x="5839374" y="2420080"/>
            <a:ext cx="636713" cy="553998"/>
          </a:xfrm>
          <a:prstGeom prst="rect">
            <a:avLst/>
          </a:prstGeom>
          <a:noFill/>
          <a:effectLst/>
        </p:spPr>
        <p:txBody>
          <a:bodyPr wrap="square" rtlCol="0">
            <a:spAutoFit/>
          </a:bodyPr>
          <a:lstStyle/>
          <a:p>
            <a:r>
              <a:rPr lang="en-US" altLang="zh-CN" sz="3000" dirty="0">
                <a:solidFill>
                  <a:schemeClr val="bg1"/>
                </a:solidFill>
                <a:latin typeface="张海山锐线体简" pitchFamily="2" charset="-122"/>
                <a:ea typeface="张海山锐线体简" pitchFamily="2" charset="-122"/>
              </a:rPr>
              <a:t>03</a:t>
            </a:r>
            <a:endParaRPr lang="zh-CN" altLang="en-US" sz="3000" dirty="0">
              <a:solidFill>
                <a:schemeClr val="bg1"/>
              </a:solidFill>
              <a:latin typeface="张海山锐线体简" pitchFamily="2" charset="-122"/>
              <a:ea typeface="张海山锐线体简" pitchFamily="2" charset="-122"/>
            </a:endParaRPr>
          </a:p>
        </p:txBody>
      </p:sp>
      <p:sp>
        <p:nvSpPr>
          <p:cNvPr id="17" name="矩形 16"/>
          <p:cNvSpPr/>
          <p:nvPr/>
        </p:nvSpPr>
        <p:spPr>
          <a:xfrm>
            <a:off x="0" y="1299715"/>
            <a:ext cx="4572000" cy="2658221"/>
          </a:xfrm>
          <a:prstGeom prst="rect">
            <a:avLst/>
          </a:prstGeom>
          <a:solidFill>
            <a:srgbClr val="45C1A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文本框 22"/>
          <p:cNvSpPr txBox="1"/>
          <p:nvPr/>
        </p:nvSpPr>
        <p:spPr>
          <a:xfrm>
            <a:off x="0" y="1912249"/>
            <a:ext cx="4572000" cy="1015663"/>
          </a:xfrm>
          <a:prstGeom prst="rect">
            <a:avLst/>
          </a:prstGeom>
          <a:noFill/>
        </p:spPr>
        <p:txBody>
          <a:bodyPr wrap="square" rtlCol="0">
            <a:spAutoFit/>
          </a:bodyPr>
          <a:lstStyle/>
          <a:p>
            <a:pPr algn="ctr"/>
            <a:r>
              <a:rPr lang="zh-CN" altLang="en-US" sz="6000" dirty="0">
                <a:solidFill>
                  <a:schemeClr val="bg1"/>
                </a:solidFill>
                <a:latin typeface="张海山锐线体简" pitchFamily="2" charset="-122"/>
                <a:ea typeface="张海山锐线体简" pitchFamily="2" charset="-122"/>
              </a:rPr>
              <a:t>目录</a:t>
            </a:r>
          </a:p>
        </p:txBody>
      </p:sp>
      <p:sp>
        <p:nvSpPr>
          <p:cNvPr id="33" name="文本框 32"/>
          <p:cNvSpPr txBox="1"/>
          <p:nvPr/>
        </p:nvSpPr>
        <p:spPr>
          <a:xfrm>
            <a:off x="0" y="2801383"/>
            <a:ext cx="4572000" cy="461665"/>
          </a:xfrm>
          <a:prstGeom prst="rect">
            <a:avLst/>
          </a:prstGeom>
          <a:noFill/>
        </p:spPr>
        <p:txBody>
          <a:bodyPr wrap="square" rtlCol="0">
            <a:spAutoFit/>
          </a:bodyPr>
          <a:lstStyle/>
          <a:p>
            <a:pPr algn="ctr"/>
            <a:r>
              <a:rPr lang="en-US" altLang="zh-CN" sz="2400" dirty="0">
                <a:solidFill>
                  <a:schemeClr val="bg1"/>
                </a:solidFill>
                <a:latin typeface="张海山锐线体简" pitchFamily="2" charset="-122"/>
                <a:ea typeface="张海山锐线体简" pitchFamily="2" charset="-122"/>
              </a:rPr>
              <a:t>CONTENTS</a:t>
            </a:r>
            <a:endParaRPr lang="zh-CN" altLang="en-US" sz="2400" dirty="0">
              <a:solidFill>
                <a:schemeClr val="bg1"/>
              </a:solidFill>
              <a:latin typeface="张海山锐线体简" pitchFamily="2" charset="-122"/>
              <a:ea typeface="张海山锐线体简" pitchFamily="2" charset="-122"/>
            </a:endParaRPr>
          </a:p>
        </p:txBody>
      </p:sp>
      <p:cxnSp>
        <p:nvCxnSpPr>
          <p:cNvPr id="20" name="直接连接符 19"/>
          <p:cNvCxnSpPr/>
          <p:nvPr/>
        </p:nvCxnSpPr>
        <p:spPr>
          <a:xfrm flipV="1">
            <a:off x="5297079" y="1310067"/>
            <a:ext cx="0" cy="2617299"/>
          </a:xfrm>
          <a:prstGeom prst="line">
            <a:avLst/>
          </a:prstGeom>
          <a:ln w="3175">
            <a:solidFill>
              <a:schemeClr val="tx1">
                <a:lumMod val="75000"/>
                <a:lumOff val="2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096C1FD-835D-41BA-AE93-673DC094EC47}"/>
              </a:ext>
            </a:extLst>
          </p:cNvPr>
          <p:cNvSpPr/>
          <p:nvPr/>
        </p:nvSpPr>
        <p:spPr>
          <a:xfrm>
            <a:off x="5918739" y="3072621"/>
            <a:ext cx="499764" cy="499764"/>
          </a:xfrm>
          <a:prstGeom prst="ellipse">
            <a:avLst/>
          </a:prstGeom>
          <a:solidFill>
            <a:srgbClr val="45C1A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造字工房悦黑体验版细体" pitchFamily="50" charset="-122"/>
              <a:ea typeface="造字工房悦黑体验版细体" pitchFamily="50" charset="-122"/>
            </a:endParaRPr>
          </a:p>
        </p:txBody>
      </p:sp>
      <p:sp>
        <p:nvSpPr>
          <p:cNvPr id="24" name="椭圆 23">
            <a:extLst>
              <a:ext uri="{FF2B5EF4-FFF2-40B4-BE49-F238E27FC236}">
                <a16:creationId xmlns:a16="http://schemas.microsoft.com/office/drawing/2014/main" id="{45EE6590-E67F-485E-9A9F-649EC0A7B36B}"/>
              </a:ext>
            </a:extLst>
          </p:cNvPr>
          <p:cNvSpPr/>
          <p:nvPr/>
        </p:nvSpPr>
        <p:spPr>
          <a:xfrm>
            <a:off x="5907849" y="3717094"/>
            <a:ext cx="499764" cy="499764"/>
          </a:xfrm>
          <a:prstGeom prst="ellipse">
            <a:avLst/>
          </a:prstGeom>
          <a:solidFill>
            <a:srgbClr val="45C1A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造字工房悦黑体验版细体" pitchFamily="50" charset="-122"/>
              <a:ea typeface="造字工房悦黑体验版细体" pitchFamily="50" charset="-122"/>
            </a:endParaRPr>
          </a:p>
        </p:txBody>
      </p:sp>
      <p:sp>
        <p:nvSpPr>
          <p:cNvPr id="19" name="文本框 18">
            <a:extLst>
              <a:ext uri="{FF2B5EF4-FFF2-40B4-BE49-F238E27FC236}">
                <a16:creationId xmlns:a16="http://schemas.microsoft.com/office/drawing/2014/main" id="{1DCD3184-0BC1-4965-8EEF-3446B41150AE}"/>
              </a:ext>
            </a:extLst>
          </p:cNvPr>
          <p:cNvSpPr txBox="1"/>
          <p:nvPr/>
        </p:nvSpPr>
        <p:spPr>
          <a:xfrm>
            <a:off x="5850677" y="3054460"/>
            <a:ext cx="633102" cy="553998"/>
          </a:xfrm>
          <a:prstGeom prst="rect">
            <a:avLst/>
          </a:prstGeom>
          <a:noFill/>
          <a:effectLst/>
        </p:spPr>
        <p:txBody>
          <a:bodyPr wrap="square" rtlCol="0">
            <a:spAutoFit/>
          </a:bodyPr>
          <a:lstStyle/>
          <a:p>
            <a:r>
              <a:rPr lang="en-US" altLang="zh-CN" sz="3000" dirty="0">
                <a:solidFill>
                  <a:schemeClr val="bg1"/>
                </a:solidFill>
                <a:latin typeface="张海山锐线体简" pitchFamily="2" charset="-122"/>
                <a:ea typeface="张海山锐线体简" pitchFamily="2" charset="-122"/>
              </a:rPr>
              <a:t>04</a:t>
            </a:r>
            <a:endParaRPr lang="zh-CN" altLang="en-US" sz="3000" dirty="0">
              <a:solidFill>
                <a:schemeClr val="bg1"/>
              </a:solidFill>
              <a:latin typeface="张海山锐线体简" pitchFamily="2" charset="-122"/>
              <a:ea typeface="张海山锐线体简" pitchFamily="2" charset="-122"/>
            </a:endParaRPr>
          </a:p>
        </p:txBody>
      </p:sp>
      <p:sp>
        <p:nvSpPr>
          <p:cNvPr id="16" name="文本框 15">
            <a:extLst>
              <a:ext uri="{FF2B5EF4-FFF2-40B4-BE49-F238E27FC236}">
                <a16:creationId xmlns:a16="http://schemas.microsoft.com/office/drawing/2014/main" id="{E0F66F3C-0A4D-4D5D-92F1-DC8B71E53450}"/>
              </a:ext>
            </a:extLst>
          </p:cNvPr>
          <p:cNvSpPr txBox="1"/>
          <p:nvPr/>
        </p:nvSpPr>
        <p:spPr>
          <a:xfrm>
            <a:off x="5842985" y="3689977"/>
            <a:ext cx="633102" cy="553998"/>
          </a:xfrm>
          <a:prstGeom prst="rect">
            <a:avLst/>
          </a:prstGeom>
          <a:noFill/>
          <a:effectLst/>
        </p:spPr>
        <p:txBody>
          <a:bodyPr wrap="square" rtlCol="0">
            <a:spAutoFit/>
          </a:bodyPr>
          <a:lstStyle/>
          <a:p>
            <a:r>
              <a:rPr lang="en-US" altLang="zh-CN" sz="3000" dirty="0">
                <a:solidFill>
                  <a:schemeClr val="bg1"/>
                </a:solidFill>
                <a:latin typeface="张海山锐线体简" pitchFamily="2" charset="-122"/>
                <a:ea typeface="张海山锐线体简" pitchFamily="2" charset="-122"/>
              </a:rPr>
              <a:t>05</a:t>
            </a:r>
            <a:endParaRPr lang="zh-CN" altLang="en-US" sz="3000" dirty="0">
              <a:solidFill>
                <a:schemeClr val="bg1"/>
              </a:solidFill>
              <a:latin typeface="张海山锐线体简" pitchFamily="2" charset="-122"/>
              <a:ea typeface="张海山锐线体简" pitchFamily="2" charset="-122"/>
            </a:endParaRPr>
          </a:p>
        </p:txBody>
      </p:sp>
      <p:sp>
        <p:nvSpPr>
          <p:cNvPr id="26" name="文本框 25">
            <a:extLst>
              <a:ext uri="{FF2B5EF4-FFF2-40B4-BE49-F238E27FC236}">
                <a16:creationId xmlns:a16="http://schemas.microsoft.com/office/drawing/2014/main" id="{AB2382D9-FE52-41B0-83B3-B876A53A74DD}"/>
              </a:ext>
            </a:extLst>
          </p:cNvPr>
          <p:cNvSpPr txBox="1"/>
          <p:nvPr/>
        </p:nvSpPr>
        <p:spPr>
          <a:xfrm>
            <a:off x="6663908" y="3075806"/>
            <a:ext cx="2133172" cy="461665"/>
          </a:xfrm>
          <a:prstGeom prst="rect">
            <a:avLst/>
          </a:prstGeom>
          <a:noFill/>
        </p:spPr>
        <p:txBody>
          <a:bodyPr wrap="square" rtlCol="0">
            <a:spAutoFit/>
          </a:bodyPr>
          <a:lstStyle>
            <a:defPPr>
              <a:defRPr lang="zh-CN"/>
            </a:defPPr>
            <a:lvl1pPr algn="ctr">
              <a:defRPr sz="3200">
                <a:solidFill>
                  <a:schemeClr val="tx1">
                    <a:lumMod val="75000"/>
                    <a:lumOff val="25000"/>
                  </a:schemeClr>
                </a:solidFill>
                <a:latin typeface="张海山锐线体简" pitchFamily="2" charset="-122"/>
                <a:ea typeface="张海山锐线体简" pitchFamily="2" charset="-122"/>
              </a:defRPr>
            </a:lvl1pPr>
          </a:lstStyle>
          <a:p>
            <a:pPr algn="l"/>
            <a:r>
              <a:rPr lang="zh-CN" altLang="en-US" sz="2400" dirty="0"/>
              <a:t> 创新点</a:t>
            </a:r>
          </a:p>
        </p:txBody>
      </p:sp>
      <p:sp>
        <p:nvSpPr>
          <p:cNvPr id="27" name="文本框 26">
            <a:extLst>
              <a:ext uri="{FF2B5EF4-FFF2-40B4-BE49-F238E27FC236}">
                <a16:creationId xmlns:a16="http://schemas.microsoft.com/office/drawing/2014/main" id="{9B0A635C-CA53-4683-9E88-359093EC0EBE}"/>
              </a:ext>
            </a:extLst>
          </p:cNvPr>
          <p:cNvSpPr txBox="1"/>
          <p:nvPr/>
        </p:nvSpPr>
        <p:spPr>
          <a:xfrm>
            <a:off x="6660232" y="3727103"/>
            <a:ext cx="2070099" cy="461665"/>
          </a:xfrm>
          <a:prstGeom prst="rect">
            <a:avLst/>
          </a:prstGeom>
          <a:noFill/>
        </p:spPr>
        <p:txBody>
          <a:bodyPr wrap="square" rtlCol="0">
            <a:spAutoFit/>
          </a:bodyPr>
          <a:lstStyle>
            <a:defPPr>
              <a:defRPr lang="zh-CN"/>
            </a:defPPr>
            <a:lvl1pPr algn="ctr">
              <a:defRPr sz="3200">
                <a:solidFill>
                  <a:schemeClr val="tx1">
                    <a:lumMod val="75000"/>
                    <a:lumOff val="25000"/>
                  </a:schemeClr>
                </a:solidFill>
                <a:latin typeface="张海山锐线体简" pitchFamily="2" charset="-122"/>
                <a:ea typeface="张海山锐线体简" pitchFamily="2" charset="-122"/>
              </a:defRPr>
            </a:lvl1pPr>
          </a:lstStyle>
          <a:p>
            <a:pPr algn="l"/>
            <a:r>
              <a:rPr lang="en-US" altLang="zh-CN" sz="2400" dirty="0"/>
              <a:t> </a:t>
            </a:r>
            <a:r>
              <a:rPr lang="zh-CN" altLang="en-US" sz="2400" dirty="0"/>
              <a:t>启发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3.2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关于物料交付提前期分布的信息不完整</a:t>
            </a:r>
          </a:p>
        </p:txBody>
      </p:sp>
      <p:sp>
        <p:nvSpPr>
          <p:cNvPr id="4" name="矩形 3">
            <a:extLst>
              <a:ext uri="{FF2B5EF4-FFF2-40B4-BE49-F238E27FC236}">
                <a16:creationId xmlns:a16="http://schemas.microsoft.com/office/drawing/2014/main" id="{21DFB309-5A29-425F-89C6-416188D8B917}"/>
              </a:ext>
            </a:extLst>
          </p:cNvPr>
          <p:cNvSpPr/>
          <p:nvPr/>
        </p:nvSpPr>
        <p:spPr>
          <a:xfrm>
            <a:off x="863588" y="1059582"/>
            <a:ext cx="7416824" cy="3139321"/>
          </a:xfrm>
          <a:prstGeom prst="rect">
            <a:avLst/>
          </a:prstGeom>
        </p:spPr>
        <p:txBody>
          <a:bodyPr wrap="square">
            <a:spAutoFit/>
          </a:bodyPr>
          <a:lstStyle/>
          <a:p>
            <a:r>
              <a:rPr lang="zh-CN" altLang="en-US" b="1" dirty="0"/>
              <a:t>推论</a:t>
            </a:r>
            <a:r>
              <a:rPr lang="en-US" altLang="zh-CN" b="1" dirty="0"/>
              <a:t>4.</a:t>
            </a:r>
            <a:r>
              <a:rPr lang="zh-CN" altLang="en-US" dirty="0"/>
              <a:t>假设交货提前期是正态分布的。定理</a:t>
            </a:r>
            <a:r>
              <a:rPr lang="en-US" altLang="zh-CN" dirty="0"/>
              <a:t>2</a:t>
            </a:r>
            <a:r>
              <a:rPr lang="zh-CN" altLang="en-US" dirty="0"/>
              <a:t>中陈述的合同可以协调渠道，即使制造商对平均提前期的估计与供应商的估计不同。如果公司对提前期方差的估计不同，该合同就不能协调渠道。然而，根据该合同，供应商没有动机隐瞒其对交货提前期分布的估计。</a:t>
            </a:r>
            <a:endParaRPr lang="en-US" altLang="zh-CN" dirty="0"/>
          </a:p>
          <a:p>
            <a:endParaRPr lang="en-US" altLang="zh-CN" dirty="0"/>
          </a:p>
          <a:p>
            <a:r>
              <a:rPr lang="zh-CN" altLang="zh-CN" dirty="0"/>
              <a:t>为了解释为什么渠道协调会受到差异的不同估计而不是交付提前期平均值的影响，我们注意到最佳目标材料交付日期会受到交付提前期差异的影响，但不受提前期平均值的影响。正如我们前面指出的，我们的模型隐含地假设供应商的开始时间没有被下限截断；因此，随着平均提前期变得越来越长，供应商总是可以提前他的开始时间。因此，如果交货提前期的差异保持不变，制造商将选择相同的目标材料交货日期。</a:t>
            </a:r>
          </a:p>
        </p:txBody>
      </p:sp>
    </p:spTree>
    <p:extLst>
      <p:ext uri="{BB962C8B-B14F-4D97-AF65-F5344CB8AC3E}">
        <p14:creationId xmlns:p14="http://schemas.microsoft.com/office/powerpoint/2010/main" val="3054638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4</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、创新点</a:t>
            </a:r>
          </a:p>
        </p:txBody>
      </p:sp>
      <p:sp>
        <p:nvSpPr>
          <p:cNvPr id="10" name="Rectangle 9"/>
          <p:cNvSpPr/>
          <p:nvPr/>
        </p:nvSpPr>
        <p:spPr>
          <a:xfrm>
            <a:off x="0" y="3105150"/>
            <a:ext cx="9153147"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A737D38F-9E6C-4A42-A84D-DE79BED7F43C}"/>
              </a:ext>
            </a:extLst>
          </p:cNvPr>
          <p:cNvSpPr/>
          <p:nvPr/>
        </p:nvSpPr>
        <p:spPr>
          <a:xfrm>
            <a:off x="251520" y="1059582"/>
            <a:ext cx="8640960" cy="3596497"/>
          </a:xfrm>
          <a:prstGeom prst="rect">
            <a:avLst/>
          </a:prstGeom>
        </p:spPr>
        <p:txBody>
          <a:bodyPr wrap="square">
            <a:spAutoFit/>
          </a:bodyPr>
          <a:lstStyle/>
          <a:p>
            <a:pPr>
              <a:lnSpc>
                <a:spcPts val="2300"/>
              </a:lnSpc>
            </a:pPr>
            <a:r>
              <a:rPr lang="zh-CN" altLang="en-US" b="1" dirty="0"/>
              <a:t>具有现实意义的研究结论</a:t>
            </a:r>
            <a:r>
              <a:rPr lang="zh-CN" altLang="en-US" dirty="0"/>
              <a:t>：</a:t>
            </a:r>
            <a:endParaRPr lang="en-US" altLang="zh-CN" dirty="0"/>
          </a:p>
          <a:p>
            <a:pPr marL="285750" indent="-285750">
              <a:lnSpc>
                <a:spcPts val="2300"/>
              </a:lnSpc>
              <a:buFont typeface="Arial" panose="020B0604020202020204" pitchFamily="34" charset="0"/>
              <a:buChar char="•"/>
            </a:pPr>
            <a:r>
              <a:rPr lang="zh-CN" altLang="en-US" dirty="0"/>
              <a:t>只要制造商能够调整目标物料交付日期以及延迟支付给每个供应商的比例和时间，基于交付计划的合同就可以实现渠道协调。</a:t>
            </a:r>
            <a:endParaRPr lang="en-US" altLang="zh-CN" dirty="0"/>
          </a:p>
          <a:p>
            <a:pPr marL="285750" indent="-285750">
              <a:lnSpc>
                <a:spcPts val="2300"/>
              </a:lnSpc>
              <a:buFont typeface="Arial" panose="020B0604020202020204" pitchFamily="34" charset="0"/>
              <a:buChar char="•"/>
            </a:pPr>
            <a:r>
              <a:rPr lang="zh-CN" altLang="en-US" dirty="0"/>
              <a:t>确定了最佳的物料交付时间表，并建议物料价格分两期支付</a:t>
            </a:r>
            <a:r>
              <a:rPr lang="en-US" altLang="zh-CN" dirty="0"/>
              <a:t>:</a:t>
            </a:r>
            <a:r>
              <a:rPr lang="zh-CN" altLang="en-US" dirty="0"/>
              <a:t>首期付款，余额付款。</a:t>
            </a:r>
            <a:endParaRPr lang="en-US" altLang="zh-CN" dirty="0"/>
          </a:p>
          <a:p>
            <a:pPr marL="285750" indent="-285750">
              <a:lnSpc>
                <a:spcPts val="2300"/>
              </a:lnSpc>
              <a:buFont typeface="Arial" panose="020B0604020202020204" pitchFamily="34" charset="0"/>
              <a:buChar char="•"/>
            </a:pPr>
            <a:r>
              <a:rPr lang="zh-CN" altLang="en-US" dirty="0"/>
              <a:t>与任何不协调的合同相比，双赢的结果是可以实现的。通过调整采购价格和延迟惩罚率，可以实现协调渠道利润的任意划分。</a:t>
            </a:r>
          </a:p>
          <a:p>
            <a:endParaRPr lang="en-US" altLang="zh-CN" dirty="0"/>
          </a:p>
          <a:p>
            <a:pPr>
              <a:lnSpc>
                <a:spcPts val="2300"/>
              </a:lnSpc>
            </a:pPr>
            <a:r>
              <a:rPr lang="zh-CN" altLang="en-US" b="1" dirty="0"/>
              <a:t>反直觉研究结论</a:t>
            </a:r>
            <a:r>
              <a:rPr lang="zh-CN" altLang="en-US" dirty="0"/>
              <a:t>：</a:t>
            </a:r>
            <a:endParaRPr lang="en-US" altLang="zh-CN" dirty="0"/>
          </a:p>
          <a:p>
            <a:pPr marL="285750" indent="-285750">
              <a:lnSpc>
                <a:spcPts val="2300"/>
              </a:lnSpc>
              <a:buFont typeface="Arial" panose="020B0604020202020204" pitchFamily="34" charset="0"/>
              <a:buChar char="•"/>
            </a:pPr>
            <a:r>
              <a:rPr lang="zh-CN" altLang="en-US" dirty="0"/>
              <a:t>供应商从它自己提前期的均值或方差的减少中获益，因此每个供应商只需专注于改善自己的交货提前期。</a:t>
            </a:r>
          </a:p>
          <a:p>
            <a:pPr marL="285750" indent="-285750">
              <a:lnSpc>
                <a:spcPts val="2300"/>
              </a:lnSpc>
              <a:buFont typeface="Arial" panose="020B0604020202020204" pitchFamily="34" charset="0"/>
              <a:buChar char="•"/>
            </a:pPr>
            <a:r>
              <a:rPr lang="zh-CN" altLang="en-US" dirty="0"/>
              <a:t>制造商的利润受供应商提前期方差的影响，但不受供应商提前期均值的影响，因此项目的主要制造商应更加关注其供应商交付绩效的可靠性。</a:t>
            </a:r>
          </a:p>
        </p:txBody>
      </p:sp>
    </p:spTree>
    <p:extLst>
      <p:ext uri="{BB962C8B-B14F-4D97-AF65-F5344CB8AC3E}">
        <p14:creationId xmlns:p14="http://schemas.microsoft.com/office/powerpoint/2010/main" val="981242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2724218" y="2133168"/>
            <a:ext cx="3695563" cy="877163"/>
          </a:xfrm>
          <a:prstGeom prst="rect">
            <a:avLst/>
          </a:prstGeom>
          <a:noFill/>
          <a:ln w="9525">
            <a:noFill/>
            <a:miter lim="800000"/>
            <a:headEnd/>
            <a:tailEnd/>
          </a:ln>
        </p:spPr>
        <p:txBody>
          <a:bodyPr wrap="none" lIns="45720" tIns="22860" rIns="45720" bIns="22860">
            <a:spAutoFit/>
          </a:bodyPr>
          <a:lstStyle/>
          <a:p>
            <a:pPr defTabSz="1088232" fontAlgn="auto">
              <a:spcBef>
                <a:spcPts val="0"/>
              </a:spcBef>
              <a:spcAft>
                <a:spcPts val="0"/>
              </a:spcAft>
              <a:defRPr/>
            </a:pPr>
            <a:r>
              <a:rPr lang="en-CA" sz="5400" b="1" spc="-150" dirty="0">
                <a:solidFill>
                  <a:srgbClr val="45C1A4"/>
                </a:solidFill>
                <a:latin typeface="Open Sans" pitchFamily="34" charset="0"/>
                <a:ea typeface="Open Sans" pitchFamily="34" charset="0"/>
                <a:cs typeface="Open Sans" pitchFamily="34" charset="0"/>
              </a:rPr>
              <a:t>Thank you !</a:t>
            </a:r>
          </a:p>
        </p:txBody>
      </p:sp>
    </p:spTree>
    <p:extLst>
      <p:ext uri="{BB962C8B-B14F-4D97-AF65-F5344CB8AC3E}">
        <p14:creationId xmlns:p14="http://schemas.microsoft.com/office/powerpoint/2010/main" val="4118214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5</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、启发</a:t>
            </a:r>
            <a:endParaRPr lang="en-CA" sz="3200" b="1" spc="-150" dirty="0">
              <a:solidFill>
                <a:schemeClr val="tx1">
                  <a:lumMod val="50000"/>
                  <a:lumOff val="50000"/>
                </a:schemeClr>
              </a:solidFill>
              <a:latin typeface="Open Sans" pitchFamily="34" charset="0"/>
              <a:ea typeface="Open Sans" pitchFamily="34" charset="0"/>
              <a:cs typeface="Open Sans" pitchFamily="34" charset="0"/>
            </a:endParaRPr>
          </a:p>
        </p:txBody>
      </p:sp>
      <p:sp>
        <p:nvSpPr>
          <p:cNvPr id="10" name="Rectangle 9"/>
          <p:cNvSpPr/>
          <p:nvPr/>
        </p:nvSpPr>
        <p:spPr>
          <a:xfrm>
            <a:off x="0" y="3105150"/>
            <a:ext cx="9153147"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D06464A6-E1F2-43D3-AC8D-EE16756D5C3F}"/>
              </a:ext>
            </a:extLst>
          </p:cNvPr>
          <p:cNvSpPr/>
          <p:nvPr/>
        </p:nvSpPr>
        <p:spPr>
          <a:xfrm>
            <a:off x="3118371" y="1244251"/>
            <a:ext cx="5640693" cy="3368871"/>
          </a:xfrm>
          <a:prstGeom prst="rect">
            <a:avLst/>
          </a:prstGeom>
        </p:spPr>
        <p:txBody>
          <a:bodyPr wrap="square">
            <a:spAutoFit/>
          </a:bodyPr>
          <a:lstStyle/>
          <a:p>
            <a:pPr>
              <a:lnSpc>
                <a:spcPct val="150000"/>
              </a:lnSpc>
            </a:pPr>
            <a:r>
              <a:rPr lang="zh-CN" altLang="en-US" dirty="0"/>
              <a:t>（</a:t>
            </a:r>
            <a:r>
              <a:rPr lang="en-US" altLang="zh-CN" dirty="0"/>
              <a:t>1</a:t>
            </a:r>
            <a:r>
              <a:rPr lang="zh-CN" altLang="en-US" dirty="0"/>
              <a:t>）将本研究推广到航天航空领域，实现项目制造商与供应商之间的渠道协调，从而优化整个项目供应链的交付时间。</a:t>
            </a:r>
            <a:endParaRPr lang="en-US" altLang="zh-CN" dirty="0"/>
          </a:p>
          <a:p>
            <a:pPr>
              <a:lnSpc>
                <a:spcPct val="150000"/>
              </a:lnSpc>
            </a:pPr>
            <a:r>
              <a:rPr lang="zh-CN" altLang="en-US" dirty="0"/>
              <a:t>（</a:t>
            </a:r>
            <a:r>
              <a:rPr lang="en-US" altLang="zh-CN" dirty="0"/>
              <a:t>2</a:t>
            </a:r>
            <a:r>
              <a:rPr lang="zh-CN" altLang="en-US" dirty="0"/>
              <a:t>）博弈思想应用于制造商和供应商的决策中，达到整个供应链的利润最大化。</a:t>
            </a:r>
            <a:endParaRPr lang="en-US" altLang="zh-CN" dirty="0"/>
          </a:p>
          <a:p>
            <a:pPr>
              <a:lnSpc>
                <a:spcPct val="150000"/>
              </a:lnSpc>
            </a:pPr>
            <a:r>
              <a:rPr lang="zh-CN" altLang="en-US" dirty="0"/>
              <a:t>（</a:t>
            </a:r>
            <a:r>
              <a:rPr lang="en-US" altLang="zh-CN" dirty="0"/>
              <a:t>3</a:t>
            </a:r>
            <a:r>
              <a:rPr lang="zh-CN" altLang="en-US" dirty="0"/>
              <a:t>）建立简单的基础模型得到一些深入的分析和见解，再把这些分析和见解推广到其他环境中。</a:t>
            </a:r>
            <a:endParaRPr lang="en-US" altLang="zh-CN" dirty="0"/>
          </a:p>
          <a:p>
            <a:pPr>
              <a:lnSpc>
                <a:spcPct val="150000"/>
              </a:lnSpc>
            </a:pPr>
            <a:r>
              <a:rPr lang="zh-CN" altLang="en-US" dirty="0"/>
              <a:t>（</a:t>
            </a:r>
            <a:r>
              <a:rPr lang="en-US" altLang="zh-CN" dirty="0"/>
              <a:t>4</a:t>
            </a:r>
            <a:r>
              <a:rPr lang="zh-CN" altLang="en-US" dirty="0"/>
              <a:t>）反直觉研究结论往往更受到审稿人青睐。</a:t>
            </a:r>
          </a:p>
        </p:txBody>
      </p:sp>
      <p:sp>
        <p:nvSpPr>
          <p:cNvPr id="5" name="Freeform 10">
            <a:extLst>
              <a:ext uri="{FF2B5EF4-FFF2-40B4-BE49-F238E27FC236}">
                <a16:creationId xmlns:a16="http://schemas.microsoft.com/office/drawing/2014/main" id="{0B9F3E9C-EC7D-49BA-950F-FF1AD1BD311E}"/>
              </a:ext>
            </a:extLst>
          </p:cNvPr>
          <p:cNvSpPr>
            <a:spLocks noEditPoints="1"/>
          </p:cNvSpPr>
          <p:nvPr/>
        </p:nvSpPr>
        <p:spPr bwMode="auto">
          <a:xfrm>
            <a:off x="1253840" y="923903"/>
            <a:ext cx="1112086" cy="1114447"/>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0">
            <a:extLst>
              <a:ext uri="{FF2B5EF4-FFF2-40B4-BE49-F238E27FC236}">
                <a16:creationId xmlns:a16="http://schemas.microsoft.com/office/drawing/2014/main" id="{3991C5E8-AF0B-42CC-B42E-30F88E556F44}"/>
              </a:ext>
            </a:extLst>
          </p:cNvPr>
          <p:cNvSpPr>
            <a:spLocks noEditPoints="1"/>
          </p:cNvSpPr>
          <p:nvPr/>
        </p:nvSpPr>
        <p:spPr bwMode="auto">
          <a:xfrm>
            <a:off x="1502359" y="1989939"/>
            <a:ext cx="1112086" cy="1114447"/>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8D034804-F42E-4736-A516-BC1991B83A3A}"/>
              </a:ext>
            </a:extLst>
          </p:cNvPr>
          <p:cNvSpPr>
            <a:spLocks noEditPoints="1"/>
          </p:cNvSpPr>
          <p:nvPr/>
        </p:nvSpPr>
        <p:spPr bwMode="auto">
          <a:xfrm>
            <a:off x="557111" y="1768511"/>
            <a:ext cx="1017806" cy="1019968"/>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B1368A77-9E50-4831-A2AC-42D9885F9184}"/>
              </a:ext>
            </a:extLst>
          </p:cNvPr>
          <p:cNvSpPr>
            <a:spLocks noEditPoints="1"/>
          </p:cNvSpPr>
          <p:nvPr/>
        </p:nvSpPr>
        <p:spPr bwMode="auto">
          <a:xfrm>
            <a:off x="1103934" y="2965124"/>
            <a:ext cx="806797" cy="808508"/>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86003F91-FC33-43A3-A529-FE544A8BF7F3}"/>
              </a:ext>
            </a:extLst>
          </p:cNvPr>
          <p:cNvSpPr>
            <a:spLocks noEditPoints="1"/>
          </p:cNvSpPr>
          <p:nvPr/>
        </p:nvSpPr>
        <p:spPr bwMode="auto">
          <a:xfrm>
            <a:off x="850440" y="1328156"/>
            <a:ext cx="403399" cy="404256"/>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106F7133-052D-4277-9691-F792E18DED73}"/>
              </a:ext>
            </a:extLst>
          </p:cNvPr>
          <p:cNvSpPr>
            <a:spLocks noEditPoints="1"/>
          </p:cNvSpPr>
          <p:nvPr/>
        </p:nvSpPr>
        <p:spPr bwMode="auto">
          <a:xfrm>
            <a:off x="2290913" y="1665072"/>
            <a:ext cx="464427" cy="465413"/>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C33C5A26-A09F-438A-BAB5-BE33E95D2250}"/>
              </a:ext>
            </a:extLst>
          </p:cNvPr>
          <p:cNvSpPr>
            <a:spLocks noEditPoints="1"/>
          </p:cNvSpPr>
          <p:nvPr/>
        </p:nvSpPr>
        <p:spPr bwMode="auto">
          <a:xfrm>
            <a:off x="2567051" y="2130486"/>
            <a:ext cx="240805" cy="241317"/>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62AB95FE-E316-4A37-B881-ECC903C8B2CE}"/>
              </a:ext>
            </a:extLst>
          </p:cNvPr>
          <p:cNvSpPr>
            <a:spLocks noEditPoints="1"/>
          </p:cNvSpPr>
          <p:nvPr/>
        </p:nvSpPr>
        <p:spPr bwMode="auto">
          <a:xfrm>
            <a:off x="2397259" y="1384683"/>
            <a:ext cx="240805" cy="241317"/>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DCC92224-D067-4695-8C2E-615FCD699B07}"/>
              </a:ext>
            </a:extLst>
          </p:cNvPr>
          <p:cNvSpPr>
            <a:spLocks noEditPoints="1"/>
          </p:cNvSpPr>
          <p:nvPr/>
        </p:nvSpPr>
        <p:spPr bwMode="auto">
          <a:xfrm>
            <a:off x="609635" y="1596644"/>
            <a:ext cx="240805" cy="241317"/>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733DFC16-1C85-4259-AB0D-4EFAAC44AA73}"/>
              </a:ext>
            </a:extLst>
          </p:cNvPr>
          <p:cNvSpPr>
            <a:spLocks noEditPoints="1"/>
          </p:cNvSpPr>
          <p:nvPr/>
        </p:nvSpPr>
        <p:spPr bwMode="auto">
          <a:xfrm>
            <a:off x="1066013" y="1094577"/>
            <a:ext cx="240805" cy="241317"/>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7">
            <a:extLst>
              <a:ext uri="{FF2B5EF4-FFF2-40B4-BE49-F238E27FC236}">
                <a16:creationId xmlns:a16="http://schemas.microsoft.com/office/drawing/2014/main" id="{2C934BDE-DEB9-4414-867B-077E8F46D32C}"/>
              </a:ext>
            </a:extLst>
          </p:cNvPr>
          <p:cNvSpPr>
            <a:spLocks noEditPoints="1"/>
          </p:cNvSpPr>
          <p:nvPr/>
        </p:nvSpPr>
        <p:spPr bwMode="auto">
          <a:xfrm>
            <a:off x="1289081" y="2723808"/>
            <a:ext cx="240805" cy="241317"/>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13DAD0EF-3338-4AED-A50B-D93B39F6A103}"/>
              </a:ext>
            </a:extLst>
          </p:cNvPr>
          <p:cNvSpPr>
            <a:spLocks noEditPoints="1"/>
          </p:cNvSpPr>
          <p:nvPr/>
        </p:nvSpPr>
        <p:spPr bwMode="auto">
          <a:xfrm>
            <a:off x="1026801" y="2844466"/>
            <a:ext cx="240805" cy="241317"/>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
            <a:extLst>
              <a:ext uri="{FF2B5EF4-FFF2-40B4-BE49-F238E27FC236}">
                <a16:creationId xmlns:a16="http://schemas.microsoft.com/office/drawing/2014/main" id="{69CBA105-C006-4C4B-ACE5-EC60775CFC06}"/>
              </a:ext>
            </a:extLst>
          </p:cNvPr>
          <p:cNvSpPr>
            <a:spLocks noEditPoints="1"/>
          </p:cNvSpPr>
          <p:nvPr/>
        </p:nvSpPr>
        <p:spPr bwMode="auto">
          <a:xfrm>
            <a:off x="1910731" y="3140815"/>
            <a:ext cx="380183" cy="380990"/>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0">
            <a:extLst>
              <a:ext uri="{FF2B5EF4-FFF2-40B4-BE49-F238E27FC236}">
                <a16:creationId xmlns:a16="http://schemas.microsoft.com/office/drawing/2014/main" id="{2AD4FACD-46D3-4BA6-B611-59C2E40BA900}"/>
              </a:ext>
            </a:extLst>
          </p:cNvPr>
          <p:cNvSpPr>
            <a:spLocks noEditPoints="1"/>
          </p:cNvSpPr>
          <p:nvPr/>
        </p:nvSpPr>
        <p:spPr bwMode="auto">
          <a:xfrm>
            <a:off x="1860016" y="3521805"/>
            <a:ext cx="240805" cy="241317"/>
          </a:xfrm>
          <a:custGeom>
            <a:avLst/>
            <a:gdLst>
              <a:gd name="T0" fmla="*/ 1043 w 1088"/>
              <a:gd name="T1" fmla="*/ 507 h 1090"/>
              <a:gd name="T2" fmla="*/ 1036 w 1088"/>
              <a:gd name="T3" fmla="*/ 455 h 1090"/>
              <a:gd name="T4" fmla="*/ 1024 w 1088"/>
              <a:gd name="T5" fmla="*/ 404 h 1090"/>
              <a:gd name="T6" fmla="*/ 1007 w 1088"/>
              <a:gd name="T7" fmla="*/ 355 h 1090"/>
              <a:gd name="T8" fmla="*/ 984 w 1088"/>
              <a:gd name="T9" fmla="*/ 307 h 1090"/>
              <a:gd name="T10" fmla="*/ 957 w 1088"/>
              <a:gd name="T11" fmla="*/ 263 h 1090"/>
              <a:gd name="T12" fmla="*/ 925 w 1088"/>
              <a:gd name="T13" fmla="*/ 221 h 1090"/>
              <a:gd name="T14" fmla="*/ 890 w 1088"/>
              <a:gd name="T15" fmla="*/ 183 h 1090"/>
              <a:gd name="T16" fmla="*/ 850 w 1088"/>
              <a:gd name="T17" fmla="*/ 149 h 1090"/>
              <a:gd name="T18" fmla="*/ 807 w 1088"/>
              <a:gd name="T19" fmla="*/ 119 h 1090"/>
              <a:gd name="T20" fmla="*/ 761 w 1088"/>
              <a:gd name="T21" fmla="*/ 93 h 1090"/>
              <a:gd name="T22" fmla="*/ 713 w 1088"/>
              <a:gd name="T23" fmla="*/ 73 h 1090"/>
              <a:gd name="T24" fmla="*/ 663 w 1088"/>
              <a:gd name="T25" fmla="*/ 58 h 1090"/>
              <a:gd name="T26" fmla="*/ 611 w 1088"/>
              <a:gd name="T27" fmla="*/ 48 h 1090"/>
              <a:gd name="T28" fmla="*/ 559 w 1088"/>
              <a:gd name="T29" fmla="*/ 44 h 1090"/>
              <a:gd name="T30" fmla="*/ 507 w 1088"/>
              <a:gd name="T31" fmla="*/ 45 h 1090"/>
              <a:gd name="T32" fmla="*/ 455 w 1088"/>
              <a:gd name="T33" fmla="*/ 52 h 1090"/>
              <a:gd name="T34" fmla="*/ 404 w 1088"/>
              <a:gd name="T35" fmla="*/ 64 h 1090"/>
              <a:gd name="T36" fmla="*/ 354 w 1088"/>
              <a:gd name="T37" fmla="*/ 81 h 1090"/>
              <a:gd name="T38" fmla="*/ 307 w 1088"/>
              <a:gd name="T39" fmla="*/ 104 h 1090"/>
              <a:gd name="T40" fmla="*/ 262 w 1088"/>
              <a:gd name="T41" fmla="*/ 131 h 1090"/>
              <a:gd name="T42" fmla="*/ 221 w 1088"/>
              <a:gd name="T43" fmla="*/ 163 h 1090"/>
              <a:gd name="T44" fmla="*/ 182 w 1088"/>
              <a:gd name="T45" fmla="*/ 199 h 1090"/>
              <a:gd name="T46" fmla="*/ 148 w 1088"/>
              <a:gd name="T47" fmla="*/ 238 h 1090"/>
              <a:gd name="T48" fmla="*/ 118 w 1088"/>
              <a:gd name="T49" fmla="*/ 282 h 1090"/>
              <a:gd name="T50" fmla="*/ 93 w 1088"/>
              <a:gd name="T51" fmla="*/ 328 h 1090"/>
              <a:gd name="T52" fmla="*/ 73 w 1088"/>
              <a:gd name="T53" fmla="*/ 376 h 1090"/>
              <a:gd name="T54" fmla="*/ 58 w 1088"/>
              <a:gd name="T55" fmla="*/ 426 h 1090"/>
              <a:gd name="T56" fmla="*/ 48 w 1088"/>
              <a:gd name="T57" fmla="*/ 478 h 1090"/>
              <a:gd name="T58" fmla="*/ 44 w 1088"/>
              <a:gd name="T59" fmla="*/ 530 h 1090"/>
              <a:gd name="T60" fmla="*/ 45 w 1088"/>
              <a:gd name="T61" fmla="*/ 582 h 1090"/>
              <a:gd name="T62" fmla="*/ 52 w 1088"/>
              <a:gd name="T63" fmla="*/ 634 h 1090"/>
              <a:gd name="T64" fmla="*/ 64 w 1088"/>
              <a:gd name="T65" fmla="*/ 686 h 1090"/>
              <a:gd name="T66" fmla="*/ 81 w 1088"/>
              <a:gd name="T67" fmla="*/ 735 h 1090"/>
              <a:gd name="T68" fmla="*/ 104 w 1088"/>
              <a:gd name="T69" fmla="*/ 782 h 1090"/>
              <a:gd name="T70" fmla="*/ 131 w 1088"/>
              <a:gd name="T71" fmla="*/ 827 h 1090"/>
              <a:gd name="T72" fmla="*/ 163 w 1088"/>
              <a:gd name="T73" fmla="*/ 869 h 1090"/>
              <a:gd name="T74" fmla="*/ 198 w 1088"/>
              <a:gd name="T75" fmla="*/ 907 h 1090"/>
              <a:gd name="T76" fmla="*/ 238 w 1088"/>
              <a:gd name="T77" fmla="*/ 941 h 1090"/>
              <a:gd name="T78" fmla="*/ 281 w 1088"/>
              <a:gd name="T79" fmla="*/ 971 h 1090"/>
              <a:gd name="T80" fmla="*/ 327 w 1088"/>
              <a:gd name="T81" fmla="*/ 996 h 1090"/>
              <a:gd name="T82" fmla="*/ 375 w 1088"/>
              <a:gd name="T83" fmla="*/ 1017 h 1090"/>
              <a:gd name="T84" fmla="*/ 425 w 1088"/>
              <a:gd name="T85" fmla="*/ 1032 h 1090"/>
              <a:gd name="T86" fmla="*/ 477 w 1088"/>
              <a:gd name="T87" fmla="*/ 1041 h 1090"/>
              <a:gd name="T88" fmla="*/ 529 w 1088"/>
              <a:gd name="T89" fmla="*/ 1046 h 1090"/>
              <a:gd name="T90" fmla="*/ 581 w 1088"/>
              <a:gd name="T91" fmla="*/ 1045 h 1090"/>
              <a:gd name="T92" fmla="*/ 633 w 1088"/>
              <a:gd name="T93" fmla="*/ 1038 h 1090"/>
              <a:gd name="T94" fmla="*/ 684 w 1088"/>
              <a:gd name="T95" fmla="*/ 1026 h 1090"/>
              <a:gd name="T96" fmla="*/ 734 w 1088"/>
              <a:gd name="T97" fmla="*/ 1009 h 1090"/>
              <a:gd name="T98" fmla="*/ 781 w 1088"/>
              <a:gd name="T99" fmla="*/ 986 h 1090"/>
              <a:gd name="T100" fmla="*/ 826 w 1088"/>
              <a:gd name="T101" fmla="*/ 959 h 1090"/>
              <a:gd name="T102" fmla="*/ 867 w 1088"/>
              <a:gd name="T103" fmla="*/ 927 h 1090"/>
              <a:gd name="T104" fmla="*/ 905 w 1088"/>
              <a:gd name="T105" fmla="*/ 891 h 1090"/>
              <a:gd name="T106" fmla="*/ 940 w 1088"/>
              <a:gd name="T107" fmla="*/ 851 h 1090"/>
              <a:gd name="T108" fmla="*/ 969 w 1088"/>
              <a:gd name="T109" fmla="*/ 808 h 1090"/>
              <a:gd name="T110" fmla="*/ 995 w 1088"/>
              <a:gd name="T111" fmla="*/ 762 h 1090"/>
              <a:gd name="T112" fmla="*/ 1015 w 1088"/>
              <a:gd name="T113" fmla="*/ 714 h 1090"/>
              <a:gd name="T114" fmla="*/ 1030 w 1088"/>
              <a:gd name="T115" fmla="*/ 664 h 1090"/>
              <a:gd name="T116" fmla="*/ 1040 w 1088"/>
              <a:gd name="T117" fmla="*/ 612 h 1090"/>
              <a:gd name="T118" fmla="*/ 1044 w 1088"/>
              <a:gd name="T119" fmla="*/ 56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8" h="1090">
                <a:moveTo>
                  <a:pt x="1078" y="557"/>
                </a:moveTo>
                <a:cubicBezTo>
                  <a:pt x="1080" y="556"/>
                  <a:pt x="1083" y="555"/>
                  <a:pt x="1085" y="553"/>
                </a:cubicBezTo>
                <a:cubicBezTo>
                  <a:pt x="1087" y="551"/>
                  <a:pt x="1088" y="548"/>
                  <a:pt x="1088" y="545"/>
                </a:cubicBezTo>
                <a:cubicBezTo>
                  <a:pt x="1088" y="542"/>
                  <a:pt x="1087" y="539"/>
                  <a:pt x="1085" y="537"/>
                </a:cubicBezTo>
                <a:cubicBezTo>
                  <a:pt x="1083" y="535"/>
                  <a:pt x="1080" y="533"/>
                  <a:pt x="1078" y="533"/>
                </a:cubicBezTo>
                <a:cubicBezTo>
                  <a:pt x="1074" y="533"/>
                  <a:pt x="1058" y="531"/>
                  <a:pt x="1044" y="530"/>
                </a:cubicBezTo>
                <a:cubicBezTo>
                  <a:pt x="1044" y="522"/>
                  <a:pt x="1043" y="515"/>
                  <a:pt x="1043" y="507"/>
                </a:cubicBezTo>
                <a:cubicBezTo>
                  <a:pt x="1057" y="505"/>
                  <a:pt x="1073" y="501"/>
                  <a:pt x="1076" y="501"/>
                </a:cubicBezTo>
                <a:cubicBezTo>
                  <a:pt x="1079" y="500"/>
                  <a:pt x="1081" y="498"/>
                  <a:pt x="1083" y="496"/>
                </a:cubicBezTo>
                <a:cubicBezTo>
                  <a:pt x="1084" y="494"/>
                  <a:pt x="1085" y="491"/>
                  <a:pt x="1085" y="488"/>
                </a:cubicBezTo>
                <a:cubicBezTo>
                  <a:pt x="1084" y="485"/>
                  <a:pt x="1083" y="482"/>
                  <a:pt x="1081" y="481"/>
                </a:cubicBezTo>
                <a:cubicBezTo>
                  <a:pt x="1079" y="479"/>
                  <a:pt x="1076" y="477"/>
                  <a:pt x="1073" y="477"/>
                </a:cubicBezTo>
                <a:cubicBezTo>
                  <a:pt x="1070" y="477"/>
                  <a:pt x="1054" y="478"/>
                  <a:pt x="1040" y="478"/>
                </a:cubicBezTo>
                <a:cubicBezTo>
                  <a:pt x="1039" y="470"/>
                  <a:pt x="1037" y="463"/>
                  <a:pt x="1036" y="455"/>
                </a:cubicBezTo>
                <a:cubicBezTo>
                  <a:pt x="1050" y="451"/>
                  <a:pt x="1065" y="446"/>
                  <a:pt x="1068" y="445"/>
                </a:cubicBezTo>
                <a:cubicBezTo>
                  <a:pt x="1071" y="444"/>
                  <a:pt x="1073" y="442"/>
                  <a:pt x="1075" y="440"/>
                </a:cubicBezTo>
                <a:cubicBezTo>
                  <a:pt x="1076" y="437"/>
                  <a:pt x="1076" y="435"/>
                  <a:pt x="1076" y="432"/>
                </a:cubicBezTo>
                <a:cubicBezTo>
                  <a:pt x="1075" y="429"/>
                  <a:pt x="1074" y="426"/>
                  <a:pt x="1071" y="425"/>
                </a:cubicBezTo>
                <a:cubicBezTo>
                  <a:pt x="1069" y="423"/>
                  <a:pt x="1066" y="422"/>
                  <a:pt x="1063" y="422"/>
                </a:cubicBezTo>
                <a:cubicBezTo>
                  <a:pt x="1060" y="423"/>
                  <a:pt x="1044" y="425"/>
                  <a:pt x="1030" y="426"/>
                </a:cubicBezTo>
                <a:cubicBezTo>
                  <a:pt x="1028" y="419"/>
                  <a:pt x="1026" y="412"/>
                  <a:pt x="1024" y="404"/>
                </a:cubicBezTo>
                <a:cubicBezTo>
                  <a:pt x="1037" y="399"/>
                  <a:pt x="1052" y="392"/>
                  <a:pt x="1055" y="391"/>
                </a:cubicBezTo>
                <a:cubicBezTo>
                  <a:pt x="1058" y="390"/>
                  <a:pt x="1060" y="388"/>
                  <a:pt x="1061" y="385"/>
                </a:cubicBezTo>
                <a:cubicBezTo>
                  <a:pt x="1062" y="382"/>
                  <a:pt x="1062" y="379"/>
                  <a:pt x="1061" y="377"/>
                </a:cubicBezTo>
                <a:cubicBezTo>
                  <a:pt x="1060" y="374"/>
                  <a:pt x="1058" y="372"/>
                  <a:pt x="1056" y="370"/>
                </a:cubicBezTo>
                <a:cubicBezTo>
                  <a:pt x="1054" y="369"/>
                  <a:pt x="1051" y="368"/>
                  <a:pt x="1048" y="369"/>
                </a:cubicBezTo>
                <a:cubicBezTo>
                  <a:pt x="1045" y="369"/>
                  <a:pt x="1029" y="373"/>
                  <a:pt x="1015" y="376"/>
                </a:cubicBezTo>
                <a:cubicBezTo>
                  <a:pt x="1012" y="369"/>
                  <a:pt x="1010" y="362"/>
                  <a:pt x="1007" y="355"/>
                </a:cubicBezTo>
                <a:cubicBezTo>
                  <a:pt x="1020" y="348"/>
                  <a:pt x="1033" y="340"/>
                  <a:pt x="1036" y="338"/>
                </a:cubicBezTo>
                <a:cubicBezTo>
                  <a:pt x="1039" y="337"/>
                  <a:pt x="1040" y="334"/>
                  <a:pt x="1041" y="332"/>
                </a:cubicBezTo>
                <a:cubicBezTo>
                  <a:pt x="1042" y="329"/>
                  <a:pt x="1042" y="326"/>
                  <a:pt x="1041" y="323"/>
                </a:cubicBezTo>
                <a:cubicBezTo>
                  <a:pt x="1039" y="321"/>
                  <a:pt x="1037" y="319"/>
                  <a:pt x="1035" y="317"/>
                </a:cubicBezTo>
                <a:cubicBezTo>
                  <a:pt x="1032" y="316"/>
                  <a:pt x="1029" y="316"/>
                  <a:pt x="1027" y="317"/>
                </a:cubicBezTo>
                <a:cubicBezTo>
                  <a:pt x="1024" y="318"/>
                  <a:pt x="1009" y="323"/>
                  <a:pt x="995" y="328"/>
                </a:cubicBezTo>
                <a:cubicBezTo>
                  <a:pt x="991" y="321"/>
                  <a:pt x="988" y="314"/>
                  <a:pt x="984" y="307"/>
                </a:cubicBezTo>
                <a:cubicBezTo>
                  <a:pt x="996" y="299"/>
                  <a:pt x="1009" y="290"/>
                  <a:pt x="1012" y="288"/>
                </a:cubicBezTo>
                <a:cubicBezTo>
                  <a:pt x="1014" y="286"/>
                  <a:pt x="1016" y="284"/>
                  <a:pt x="1016" y="281"/>
                </a:cubicBezTo>
                <a:cubicBezTo>
                  <a:pt x="1017" y="278"/>
                  <a:pt x="1016" y="275"/>
                  <a:pt x="1015" y="273"/>
                </a:cubicBezTo>
                <a:cubicBezTo>
                  <a:pt x="1013" y="270"/>
                  <a:pt x="1011" y="268"/>
                  <a:pt x="1008" y="267"/>
                </a:cubicBezTo>
                <a:cubicBezTo>
                  <a:pt x="1006" y="266"/>
                  <a:pt x="1003" y="266"/>
                  <a:pt x="1000" y="268"/>
                </a:cubicBezTo>
                <a:cubicBezTo>
                  <a:pt x="997" y="269"/>
                  <a:pt x="983" y="276"/>
                  <a:pt x="969" y="282"/>
                </a:cubicBezTo>
                <a:cubicBezTo>
                  <a:pt x="966" y="275"/>
                  <a:pt x="961" y="269"/>
                  <a:pt x="957" y="263"/>
                </a:cubicBezTo>
                <a:cubicBezTo>
                  <a:pt x="968" y="253"/>
                  <a:pt x="980" y="242"/>
                  <a:pt x="983" y="240"/>
                </a:cubicBezTo>
                <a:cubicBezTo>
                  <a:pt x="985" y="238"/>
                  <a:pt x="986" y="236"/>
                  <a:pt x="986" y="233"/>
                </a:cubicBezTo>
                <a:cubicBezTo>
                  <a:pt x="986" y="230"/>
                  <a:pt x="986" y="227"/>
                  <a:pt x="984" y="225"/>
                </a:cubicBezTo>
                <a:cubicBezTo>
                  <a:pt x="982" y="222"/>
                  <a:pt x="980" y="221"/>
                  <a:pt x="977" y="220"/>
                </a:cubicBezTo>
                <a:cubicBezTo>
                  <a:pt x="974" y="220"/>
                  <a:pt x="971" y="220"/>
                  <a:pt x="969" y="221"/>
                </a:cubicBezTo>
                <a:cubicBezTo>
                  <a:pt x="966" y="223"/>
                  <a:pt x="952" y="231"/>
                  <a:pt x="940" y="238"/>
                </a:cubicBezTo>
                <a:cubicBezTo>
                  <a:pt x="935" y="233"/>
                  <a:pt x="930" y="227"/>
                  <a:pt x="925" y="221"/>
                </a:cubicBezTo>
                <a:cubicBezTo>
                  <a:pt x="935" y="210"/>
                  <a:pt x="946" y="198"/>
                  <a:pt x="948" y="196"/>
                </a:cubicBezTo>
                <a:cubicBezTo>
                  <a:pt x="950" y="194"/>
                  <a:pt x="951" y="191"/>
                  <a:pt x="951" y="188"/>
                </a:cubicBezTo>
                <a:cubicBezTo>
                  <a:pt x="951" y="185"/>
                  <a:pt x="950" y="183"/>
                  <a:pt x="948" y="180"/>
                </a:cubicBezTo>
                <a:cubicBezTo>
                  <a:pt x="946" y="178"/>
                  <a:pt x="943" y="177"/>
                  <a:pt x="941" y="177"/>
                </a:cubicBezTo>
                <a:cubicBezTo>
                  <a:pt x="938" y="176"/>
                  <a:pt x="935" y="177"/>
                  <a:pt x="933" y="179"/>
                </a:cubicBezTo>
                <a:cubicBezTo>
                  <a:pt x="930" y="181"/>
                  <a:pt x="917" y="190"/>
                  <a:pt x="905" y="199"/>
                </a:cubicBezTo>
                <a:cubicBezTo>
                  <a:pt x="900" y="193"/>
                  <a:pt x="895" y="188"/>
                  <a:pt x="890" y="183"/>
                </a:cubicBezTo>
                <a:cubicBezTo>
                  <a:pt x="898" y="171"/>
                  <a:pt x="908" y="158"/>
                  <a:pt x="910" y="156"/>
                </a:cubicBezTo>
                <a:cubicBezTo>
                  <a:pt x="911" y="153"/>
                  <a:pt x="912" y="150"/>
                  <a:pt x="912" y="148"/>
                </a:cubicBezTo>
                <a:cubicBezTo>
                  <a:pt x="911" y="145"/>
                  <a:pt x="910" y="142"/>
                  <a:pt x="908" y="140"/>
                </a:cubicBezTo>
                <a:cubicBezTo>
                  <a:pt x="906" y="138"/>
                  <a:pt x="903" y="137"/>
                  <a:pt x="900" y="137"/>
                </a:cubicBezTo>
                <a:cubicBezTo>
                  <a:pt x="897" y="137"/>
                  <a:pt x="894" y="138"/>
                  <a:pt x="892" y="140"/>
                </a:cubicBezTo>
                <a:cubicBezTo>
                  <a:pt x="890" y="142"/>
                  <a:pt x="878" y="153"/>
                  <a:pt x="867" y="163"/>
                </a:cubicBezTo>
                <a:cubicBezTo>
                  <a:pt x="862" y="158"/>
                  <a:pt x="856" y="153"/>
                  <a:pt x="850" y="149"/>
                </a:cubicBezTo>
                <a:cubicBezTo>
                  <a:pt x="857" y="136"/>
                  <a:pt x="865" y="122"/>
                  <a:pt x="867" y="119"/>
                </a:cubicBezTo>
                <a:cubicBezTo>
                  <a:pt x="869" y="117"/>
                  <a:pt x="869" y="114"/>
                  <a:pt x="868" y="111"/>
                </a:cubicBezTo>
                <a:cubicBezTo>
                  <a:pt x="868" y="109"/>
                  <a:pt x="866" y="106"/>
                  <a:pt x="864" y="104"/>
                </a:cubicBezTo>
                <a:cubicBezTo>
                  <a:pt x="861" y="103"/>
                  <a:pt x="858" y="102"/>
                  <a:pt x="856" y="102"/>
                </a:cubicBezTo>
                <a:cubicBezTo>
                  <a:pt x="853" y="102"/>
                  <a:pt x="850" y="103"/>
                  <a:pt x="848" y="106"/>
                </a:cubicBezTo>
                <a:cubicBezTo>
                  <a:pt x="846" y="108"/>
                  <a:pt x="835" y="120"/>
                  <a:pt x="826" y="131"/>
                </a:cubicBezTo>
                <a:cubicBezTo>
                  <a:pt x="820" y="127"/>
                  <a:pt x="813" y="123"/>
                  <a:pt x="807" y="119"/>
                </a:cubicBezTo>
                <a:cubicBezTo>
                  <a:pt x="813" y="105"/>
                  <a:pt x="820" y="91"/>
                  <a:pt x="821" y="88"/>
                </a:cubicBezTo>
                <a:cubicBezTo>
                  <a:pt x="822" y="85"/>
                  <a:pt x="822" y="82"/>
                  <a:pt x="821" y="80"/>
                </a:cubicBezTo>
                <a:cubicBezTo>
                  <a:pt x="820" y="77"/>
                  <a:pt x="818" y="75"/>
                  <a:pt x="816" y="73"/>
                </a:cubicBezTo>
                <a:cubicBezTo>
                  <a:pt x="813" y="72"/>
                  <a:pt x="810" y="71"/>
                  <a:pt x="808" y="72"/>
                </a:cubicBezTo>
                <a:cubicBezTo>
                  <a:pt x="805" y="72"/>
                  <a:pt x="802" y="74"/>
                  <a:pt x="801" y="76"/>
                </a:cubicBezTo>
                <a:cubicBezTo>
                  <a:pt x="799" y="79"/>
                  <a:pt x="790" y="92"/>
                  <a:pt x="781" y="104"/>
                </a:cubicBezTo>
                <a:cubicBezTo>
                  <a:pt x="774" y="100"/>
                  <a:pt x="768" y="97"/>
                  <a:pt x="761" y="93"/>
                </a:cubicBezTo>
                <a:cubicBezTo>
                  <a:pt x="766" y="80"/>
                  <a:pt x="771" y="65"/>
                  <a:pt x="772" y="61"/>
                </a:cubicBezTo>
                <a:cubicBezTo>
                  <a:pt x="773" y="59"/>
                  <a:pt x="772" y="56"/>
                  <a:pt x="771" y="53"/>
                </a:cubicBezTo>
                <a:cubicBezTo>
                  <a:pt x="770" y="51"/>
                  <a:pt x="768" y="49"/>
                  <a:pt x="765" y="47"/>
                </a:cubicBezTo>
                <a:cubicBezTo>
                  <a:pt x="762" y="46"/>
                  <a:pt x="760" y="46"/>
                  <a:pt x="757" y="47"/>
                </a:cubicBezTo>
                <a:cubicBezTo>
                  <a:pt x="754" y="48"/>
                  <a:pt x="752" y="49"/>
                  <a:pt x="750" y="52"/>
                </a:cubicBezTo>
                <a:cubicBezTo>
                  <a:pt x="749" y="55"/>
                  <a:pt x="741" y="69"/>
                  <a:pt x="734" y="81"/>
                </a:cubicBezTo>
                <a:cubicBezTo>
                  <a:pt x="727" y="78"/>
                  <a:pt x="720" y="76"/>
                  <a:pt x="713" y="73"/>
                </a:cubicBezTo>
                <a:cubicBezTo>
                  <a:pt x="716" y="59"/>
                  <a:pt x="719" y="43"/>
                  <a:pt x="720" y="40"/>
                </a:cubicBezTo>
                <a:cubicBezTo>
                  <a:pt x="721" y="37"/>
                  <a:pt x="720" y="34"/>
                  <a:pt x="719" y="32"/>
                </a:cubicBezTo>
                <a:cubicBezTo>
                  <a:pt x="717" y="30"/>
                  <a:pt x="715" y="28"/>
                  <a:pt x="712" y="27"/>
                </a:cubicBezTo>
                <a:cubicBezTo>
                  <a:pt x="709" y="26"/>
                  <a:pt x="706" y="26"/>
                  <a:pt x="704" y="27"/>
                </a:cubicBezTo>
                <a:cubicBezTo>
                  <a:pt x="701" y="28"/>
                  <a:pt x="699" y="30"/>
                  <a:pt x="698" y="33"/>
                </a:cubicBezTo>
                <a:cubicBezTo>
                  <a:pt x="696" y="36"/>
                  <a:pt x="690" y="51"/>
                  <a:pt x="684" y="64"/>
                </a:cubicBezTo>
                <a:cubicBezTo>
                  <a:pt x="677" y="62"/>
                  <a:pt x="670" y="60"/>
                  <a:pt x="663" y="58"/>
                </a:cubicBezTo>
                <a:cubicBezTo>
                  <a:pt x="664" y="44"/>
                  <a:pt x="666" y="28"/>
                  <a:pt x="666" y="25"/>
                </a:cubicBezTo>
                <a:cubicBezTo>
                  <a:pt x="667" y="22"/>
                  <a:pt x="666" y="19"/>
                  <a:pt x="664" y="17"/>
                </a:cubicBezTo>
                <a:cubicBezTo>
                  <a:pt x="662" y="14"/>
                  <a:pt x="660" y="13"/>
                  <a:pt x="657" y="12"/>
                </a:cubicBezTo>
                <a:cubicBezTo>
                  <a:pt x="654" y="12"/>
                  <a:pt x="651" y="12"/>
                  <a:pt x="649" y="13"/>
                </a:cubicBezTo>
                <a:cubicBezTo>
                  <a:pt x="646" y="15"/>
                  <a:pt x="644" y="17"/>
                  <a:pt x="643" y="20"/>
                </a:cubicBezTo>
                <a:cubicBezTo>
                  <a:pt x="642" y="23"/>
                  <a:pt x="638" y="38"/>
                  <a:pt x="633" y="52"/>
                </a:cubicBezTo>
                <a:cubicBezTo>
                  <a:pt x="626" y="51"/>
                  <a:pt x="619" y="49"/>
                  <a:pt x="611" y="48"/>
                </a:cubicBezTo>
                <a:cubicBezTo>
                  <a:pt x="611" y="34"/>
                  <a:pt x="611" y="18"/>
                  <a:pt x="611" y="15"/>
                </a:cubicBezTo>
                <a:cubicBezTo>
                  <a:pt x="611" y="12"/>
                  <a:pt x="610" y="9"/>
                  <a:pt x="608" y="7"/>
                </a:cubicBezTo>
                <a:cubicBezTo>
                  <a:pt x="606" y="5"/>
                  <a:pt x="604" y="4"/>
                  <a:pt x="601" y="3"/>
                </a:cubicBezTo>
                <a:cubicBezTo>
                  <a:pt x="598" y="3"/>
                  <a:pt x="595" y="4"/>
                  <a:pt x="593" y="5"/>
                </a:cubicBezTo>
                <a:cubicBezTo>
                  <a:pt x="590" y="7"/>
                  <a:pt x="589" y="9"/>
                  <a:pt x="588" y="12"/>
                </a:cubicBezTo>
                <a:cubicBezTo>
                  <a:pt x="587" y="15"/>
                  <a:pt x="584" y="31"/>
                  <a:pt x="581" y="45"/>
                </a:cubicBezTo>
                <a:cubicBezTo>
                  <a:pt x="574" y="45"/>
                  <a:pt x="566" y="44"/>
                  <a:pt x="559" y="44"/>
                </a:cubicBezTo>
                <a:cubicBezTo>
                  <a:pt x="558" y="30"/>
                  <a:pt x="556" y="14"/>
                  <a:pt x="556" y="10"/>
                </a:cubicBezTo>
                <a:cubicBezTo>
                  <a:pt x="555" y="8"/>
                  <a:pt x="554" y="5"/>
                  <a:pt x="552" y="3"/>
                </a:cubicBezTo>
                <a:cubicBezTo>
                  <a:pt x="550" y="1"/>
                  <a:pt x="547" y="0"/>
                  <a:pt x="544" y="0"/>
                </a:cubicBezTo>
                <a:cubicBezTo>
                  <a:pt x="541" y="0"/>
                  <a:pt x="538" y="1"/>
                  <a:pt x="536" y="3"/>
                </a:cubicBezTo>
                <a:cubicBezTo>
                  <a:pt x="534" y="5"/>
                  <a:pt x="533" y="8"/>
                  <a:pt x="532" y="10"/>
                </a:cubicBezTo>
                <a:cubicBezTo>
                  <a:pt x="532" y="14"/>
                  <a:pt x="530" y="30"/>
                  <a:pt x="529" y="44"/>
                </a:cubicBezTo>
                <a:cubicBezTo>
                  <a:pt x="522" y="44"/>
                  <a:pt x="514" y="45"/>
                  <a:pt x="507" y="45"/>
                </a:cubicBezTo>
                <a:cubicBezTo>
                  <a:pt x="504" y="31"/>
                  <a:pt x="501" y="15"/>
                  <a:pt x="500" y="12"/>
                </a:cubicBezTo>
                <a:cubicBezTo>
                  <a:pt x="499" y="9"/>
                  <a:pt x="497" y="7"/>
                  <a:pt x="495" y="5"/>
                </a:cubicBezTo>
                <a:cubicBezTo>
                  <a:pt x="493" y="4"/>
                  <a:pt x="490" y="3"/>
                  <a:pt x="487" y="3"/>
                </a:cubicBezTo>
                <a:cubicBezTo>
                  <a:pt x="484" y="4"/>
                  <a:pt x="482" y="5"/>
                  <a:pt x="480" y="7"/>
                </a:cubicBezTo>
                <a:cubicBezTo>
                  <a:pt x="478" y="9"/>
                  <a:pt x="477" y="12"/>
                  <a:pt x="477" y="15"/>
                </a:cubicBezTo>
                <a:cubicBezTo>
                  <a:pt x="477" y="18"/>
                  <a:pt x="477" y="34"/>
                  <a:pt x="477" y="48"/>
                </a:cubicBezTo>
                <a:cubicBezTo>
                  <a:pt x="469" y="49"/>
                  <a:pt x="462" y="51"/>
                  <a:pt x="455" y="52"/>
                </a:cubicBezTo>
                <a:cubicBezTo>
                  <a:pt x="450" y="38"/>
                  <a:pt x="446" y="23"/>
                  <a:pt x="445" y="20"/>
                </a:cubicBezTo>
                <a:cubicBezTo>
                  <a:pt x="444" y="17"/>
                  <a:pt x="442" y="15"/>
                  <a:pt x="439" y="13"/>
                </a:cubicBezTo>
                <a:cubicBezTo>
                  <a:pt x="437" y="12"/>
                  <a:pt x="434" y="12"/>
                  <a:pt x="431" y="12"/>
                </a:cubicBezTo>
                <a:cubicBezTo>
                  <a:pt x="428" y="13"/>
                  <a:pt x="426" y="14"/>
                  <a:pt x="424" y="17"/>
                </a:cubicBezTo>
                <a:cubicBezTo>
                  <a:pt x="422" y="19"/>
                  <a:pt x="421" y="22"/>
                  <a:pt x="422" y="25"/>
                </a:cubicBezTo>
                <a:cubicBezTo>
                  <a:pt x="422" y="28"/>
                  <a:pt x="424" y="44"/>
                  <a:pt x="425" y="58"/>
                </a:cubicBezTo>
                <a:cubicBezTo>
                  <a:pt x="418" y="60"/>
                  <a:pt x="411" y="62"/>
                  <a:pt x="404" y="64"/>
                </a:cubicBezTo>
                <a:cubicBezTo>
                  <a:pt x="398" y="51"/>
                  <a:pt x="392" y="36"/>
                  <a:pt x="390" y="33"/>
                </a:cubicBezTo>
                <a:cubicBezTo>
                  <a:pt x="389" y="30"/>
                  <a:pt x="387" y="28"/>
                  <a:pt x="384" y="27"/>
                </a:cubicBezTo>
                <a:cubicBezTo>
                  <a:pt x="382" y="26"/>
                  <a:pt x="379" y="26"/>
                  <a:pt x="376" y="27"/>
                </a:cubicBezTo>
                <a:cubicBezTo>
                  <a:pt x="373" y="28"/>
                  <a:pt x="371" y="30"/>
                  <a:pt x="369" y="32"/>
                </a:cubicBezTo>
                <a:cubicBezTo>
                  <a:pt x="368" y="34"/>
                  <a:pt x="367" y="37"/>
                  <a:pt x="368" y="40"/>
                </a:cubicBezTo>
                <a:cubicBezTo>
                  <a:pt x="369" y="43"/>
                  <a:pt x="372" y="59"/>
                  <a:pt x="375" y="73"/>
                </a:cubicBezTo>
                <a:cubicBezTo>
                  <a:pt x="368" y="76"/>
                  <a:pt x="361" y="78"/>
                  <a:pt x="354" y="81"/>
                </a:cubicBezTo>
                <a:cubicBezTo>
                  <a:pt x="347" y="69"/>
                  <a:pt x="339" y="55"/>
                  <a:pt x="338" y="52"/>
                </a:cubicBezTo>
                <a:cubicBezTo>
                  <a:pt x="336" y="49"/>
                  <a:pt x="334" y="48"/>
                  <a:pt x="331" y="47"/>
                </a:cubicBezTo>
                <a:cubicBezTo>
                  <a:pt x="328" y="46"/>
                  <a:pt x="326" y="46"/>
                  <a:pt x="323" y="47"/>
                </a:cubicBezTo>
                <a:cubicBezTo>
                  <a:pt x="320" y="49"/>
                  <a:pt x="318" y="51"/>
                  <a:pt x="317" y="53"/>
                </a:cubicBezTo>
                <a:cubicBezTo>
                  <a:pt x="316" y="56"/>
                  <a:pt x="315" y="59"/>
                  <a:pt x="316" y="61"/>
                </a:cubicBezTo>
                <a:cubicBezTo>
                  <a:pt x="317" y="65"/>
                  <a:pt x="322" y="80"/>
                  <a:pt x="327" y="93"/>
                </a:cubicBezTo>
                <a:cubicBezTo>
                  <a:pt x="320" y="97"/>
                  <a:pt x="314" y="100"/>
                  <a:pt x="307" y="104"/>
                </a:cubicBezTo>
                <a:cubicBezTo>
                  <a:pt x="298" y="92"/>
                  <a:pt x="289" y="79"/>
                  <a:pt x="287" y="76"/>
                </a:cubicBezTo>
                <a:cubicBezTo>
                  <a:pt x="286" y="74"/>
                  <a:pt x="283" y="72"/>
                  <a:pt x="280" y="72"/>
                </a:cubicBezTo>
                <a:cubicBezTo>
                  <a:pt x="278" y="71"/>
                  <a:pt x="275" y="72"/>
                  <a:pt x="272" y="73"/>
                </a:cubicBezTo>
                <a:cubicBezTo>
                  <a:pt x="270" y="75"/>
                  <a:pt x="268" y="77"/>
                  <a:pt x="267" y="80"/>
                </a:cubicBezTo>
                <a:cubicBezTo>
                  <a:pt x="266" y="82"/>
                  <a:pt x="266" y="85"/>
                  <a:pt x="267" y="88"/>
                </a:cubicBezTo>
                <a:cubicBezTo>
                  <a:pt x="268" y="91"/>
                  <a:pt x="275" y="105"/>
                  <a:pt x="281" y="119"/>
                </a:cubicBezTo>
                <a:cubicBezTo>
                  <a:pt x="275" y="123"/>
                  <a:pt x="268" y="127"/>
                  <a:pt x="262" y="131"/>
                </a:cubicBezTo>
                <a:cubicBezTo>
                  <a:pt x="253" y="120"/>
                  <a:pt x="242" y="108"/>
                  <a:pt x="240" y="106"/>
                </a:cubicBezTo>
                <a:cubicBezTo>
                  <a:pt x="238" y="103"/>
                  <a:pt x="235" y="102"/>
                  <a:pt x="232" y="102"/>
                </a:cubicBezTo>
                <a:cubicBezTo>
                  <a:pt x="230" y="102"/>
                  <a:pt x="227" y="103"/>
                  <a:pt x="224" y="104"/>
                </a:cubicBezTo>
                <a:cubicBezTo>
                  <a:pt x="222" y="106"/>
                  <a:pt x="220" y="109"/>
                  <a:pt x="220" y="111"/>
                </a:cubicBezTo>
                <a:cubicBezTo>
                  <a:pt x="219" y="114"/>
                  <a:pt x="219" y="117"/>
                  <a:pt x="221" y="119"/>
                </a:cubicBezTo>
                <a:cubicBezTo>
                  <a:pt x="223" y="122"/>
                  <a:pt x="231" y="136"/>
                  <a:pt x="238" y="149"/>
                </a:cubicBezTo>
                <a:cubicBezTo>
                  <a:pt x="232" y="153"/>
                  <a:pt x="226" y="158"/>
                  <a:pt x="221" y="163"/>
                </a:cubicBezTo>
                <a:cubicBezTo>
                  <a:pt x="210" y="153"/>
                  <a:pt x="198" y="142"/>
                  <a:pt x="196" y="140"/>
                </a:cubicBezTo>
                <a:cubicBezTo>
                  <a:pt x="194" y="138"/>
                  <a:pt x="191" y="137"/>
                  <a:pt x="188" y="137"/>
                </a:cubicBezTo>
                <a:cubicBezTo>
                  <a:pt x="185" y="137"/>
                  <a:pt x="182" y="138"/>
                  <a:pt x="180" y="140"/>
                </a:cubicBezTo>
                <a:cubicBezTo>
                  <a:pt x="178" y="142"/>
                  <a:pt x="177" y="145"/>
                  <a:pt x="176" y="148"/>
                </a:cubicBezTo>
                <a:cubicBezTo>
                  <a:pt x="176" y="150"/>
                  <a:pt x="176" y="153"/>
                  <a:pt x="178" y="156"/>
                </a:cubicBezTo>
                <a:cubicBezTo>
                  <a:pt x="180" y="158"/>
                  <a:pt x="190" y="171"/>
                  <a:pt x="198" y="183"/>
                </a:cubicBezTo>
                <a:cubicBezTo>
                  <a:pt x="193" y="188"/>
                  <a:pt x="188" y="193"/>
                  <a:pt x="182" y="199"/>
                </a:cubicBezTo>
                <a:cubicBezTo>
                  <a:pt x="171" y="190"/>
                  <a:pt x="158" y="181"/>
                  <a:pt x="155" y="179"/>
                </a:cubicBezTo>
                <a:cubicBezTo>
                  <a:pt x="153" y="177"/>
                  <a:pt x="150" y="176"/>
                  <a:pt x="147" y="177"/>
                </a:cubicBezTo>
                <a:cubicBezTo>
                  <a:pt x="145" y="177"/>
                  <a:pt x="142" y="178"/>
                  <a:pt x="140" y="180"/>
                </a:cubicBezTo>
                <a:cubicBezTo>
                  <a:pt x="138" y="183"/>
                  <a:pt x="137" y="185"/>
                  <a:pt x="137" y="188"/>
                </a:cubicBezTo>
                <a:cubicBezTo>
                  <a:pt x="137" y="191"/>
                  <a:pt x="138" y="194"/>
                  <a:pt x="140" y="196"/>
                </a:cubicBezTo>
                <a:cubicBezTo>
                  <a:pt x="142" y="198"/>
                  <a:pt x="153" y="210"/>
                  <a:pt x="163" y="221"/>
                </a:cubicBezTo>
                <a:cubicBezTo>
                  <a:pt x="158" y="227"/>
                  <a:pt x="153" y="233"/>
                  <a:pt x="148" y="238"/>
                </a:cubicBezTo>
                <a:cubicBezTo>
                  <a:pt x="136" y="231"/>
                  <a:pt x="122" y="223"/>
                  <a:pt x="119" y="221"/>
                </a:cubicBezTo>
                <a:cubicBezTo>
                  <a:pt x="117" y="220"/>
                  <a:pt x="114" y="220"/>
                  <a:pt x="111" y="220"/>
                </a:cubicBezTo>
                <a:cubicBezTo>
                  <a:pt x="108" y="221"/>
                  <a:pt x="106" y="222"/>
                  <a:pt x="104" y="225"/>
                </a:cubicBezTo>
                <a:cubicBezTo>
                  <a:pt x="102" y="227"/>
                  <a:pt x="102" y="230"/>
                  <a:pt x="102" y="233"/>
                </a:cubicBezTo>
                <a:cubicBezTo>
                  <a:pt x="102" y="236"/>
                  <a:pt x="103" y="238"/>
                  <a:pt x="105" y="240"/>
                </a:cubicBezTo>
                <a:cubicBezTo>
                  <a:pt x="108" y="242"/>
                  <a:pt x="120" y="253"/>
                  <a:pt x="131" y="263"/>
                </a:cubicBezTo>
                <a:cubicBezTo>
                  <a:pt x="127" y="269"/>
                  <a:pt x="122" y="275"/>
                  <a:pt x="118" y="282"/>
                </a:cubicBezTo>
                <a:cubicBezTo>
                  <a:pt x="105" y="276"/>
                  <a:pt x="91" y="269"/>
                  <a:pt x="88" y="268"/>
                </a:cubicBezTo>
                <a:cubicBezTo>
                  <a:pt x="85" y="266"/>
                  <a:pt x="82" y="266"/>
                  <a:pt x="80" y="267"/>
                </a:cubicBezTo>
                <a:cubicBezTo>
                  <a:pt x="77" y="268"/>
                  <a:pt x="75" y="270"/>
                  <a:pt x="73" y="273"/>
                </a:cubicBezTo>
                <a:cubicBezTo>
                  <a:pt x="72" y="275"/>
                  <a:pt x="71" y="278"/>
                  <a:pt x="72" y="281"/>
                </a:cubicBezTo>
                <a:cubicBezTo>
                  <a:pt x="72" y="284"/>
                  <a:pt x="74" y="286"/>
                  <a:pt x="76" y="288"/>
                </a:cubicBezTo>
                <a:cubicBezTo>
                  <a:pt x="79" y="290"/>
                  <a:pt x="92" y="299"/>
                  <a:pt x="104" y="307"/>
                </a:cubicBezTo>
                <a:cubicBezTo>
                  <a:pt x="100" y="314"/>
                  <a:pt x="97" y="321"/>
                  <a:pt x="93" y="328"/>
                </a:cubicBezTo>
                <a:cubicBezTo>
                  <a:pt x="79" y="323"/>
                  <a:pt x="64" y="318"/>
                  <a:pt x="61" y="317"/>
                </a:cubicBezTo>
                <a:cubicBezTo>
                  <a:pt x="59" y="316"/>
                  <a:pt x="56" y="316"/>
                  <a:pt x="53" y="317"/>
                </a:cubicBezTo>
                <a:cubicBezTo>
                  <a:pt x="51" y="319"/>
                  <a:pt x="48" y="321"/>
                  <a:pt x="47" y="323"/>
                </a:cubicBezTo>
                <a:cubicBezTo>
                  <a:pt x="46" y="326"/>
                  <a:pt x="46" y="329"/>
                  <a:pt x="47" y="332"/>
                </a:cubicBezTo>
                <a:cubicBezTo>
                  <a:pt x="48" y="334"/>
                  <a:pt x="49" y="337"/>
                  <a:pt x="52" y="338"/>
                </a:cubicBezTo>
                <a:cubicBezTo>
                  <a:pt x="55" y="340"/>
                  <a:pt x="68" y="348"/>
                  <a:pt x="81" y="355"/>
                </a:cubicBezTo>
                <a:cubicBezTo>
                  <a:pt x="78" y="362"/>
                  <a:pt x="76" y="369"/>
                  <a:pt x="73" y="376"/>
                </a:cubicBezTo>
                <a:cubicBezTo>
                  <a:pt x="59" y="373"/>
                  <a:pt x="43" y="369"/>
                  <a:pt x="40" y="369"/>
                </a:cubicBezTo>
                <a:cubicBezTo>
                  <a:pt x="37" y="368"/>
                  <a:pt x="34" y="369"/>
                  <a:pt x="32" y="370"/>
                </a:cubicBezTo>
                <a:cubicBezTo>
                  <a:pt x="30" y="372"/>
                  <a:pt x="28" y="374"/>
                  <a:pt x="27" y="377"/>
                </a:cubicBezTo>
                <a:cubicBezTo>
                  <a:pt x="26" y="379"/>
                  <a:pt x="26" y="382"/>
                  <a:pt x="27" y="385"/>
                </a:cubicBezTo>
                <a:cubicBezTo>
                  <a:pt x="28" y="388"/>
                  <a:pt x="30" y="390"/>
                  <a:pt x="33" y="391"/>
                </a:cubicBezTo>
                <a:cubicBezTo>
                  <a:pt x="36" y="392"/>
                  <a:pt x="50" y="399"/>
                  <a:pt x="64" y="404"/>
                </a:cubicBezTo>
                <a:cubicBezTo>
                  <a:pt x="62" y="412"/>
                  <a:pt x="60" y="419"/>
                  <a:pt x="58" y="426"/>
                </a:cubicBezTo>
                <a:cubicBezTo>
                  <a:pt x="44" y="425"/>
                  <a:pt x="28" y="423"/>
                  <a:pt x="25" y="422"/>
                </a:cubicBezTo>
                <a:cubicBezTo>
                  <a:pt x="22" y="422"/>
                  <a:pt x="19" y="423"/>
                  <a:pt x="17" y="425"/>
                </a:cubicBezTo>
                <a:cubicBezTo>
                  <a:pt x="14" y="426"/>
                  <a:pt x="13" y="429"/>
                  <a:pt x="12" y="432"/>
                </a:cubicBezTo>
                <a:cubicBezTo>
                  <a:pt x="12" y="435"/>
                  <a:pt x="12" y="437"/>
                  <a:pt x="13" y="440"/>
                </a:cubicBezTo>
                <a:cubicBezTo>
                  <a:pt x="15" y="442"/>
                  <a:pt x="17" y="444"/>
                  <a:pt x="20" y="445"/>
                </a:cubicBezTo>
                <a:cubicBezTo>
                  <a:pt x="23" y="446"/>
                  <a:pt x="38" y="451"/>
                  <a:pt x="52" y="455"/>
                </a:cubicBezTo>
                <a:cubicBezTo>
                  <a:pt x="50" y="463"/>
                  <a:pt x="49" y="470"/>
                  <a:pt x="48" y="478"/>
                </a:cubicBezTo>
                <a:cubicBezTo>
                  <a:pt x="34" y="478"/>
                  <a:pt x="18" y="477"/>
                  <a:pt x="15" y="477"/>
                </a:cubicBezTo>
                <a:cubicBezTo>
                  <a:pt x="12" y="477"/>
                  <a:pt x="9" y="479"/>
                  <a:pt x="7" y="481"/>
                </a:cubicBezTo>
                <a:cubicBezTo>
                  <a:pt x="5" y="482"/>
                  <a:pt x="4" y="485"/>
                  <a:pt x="3" y="488"/>
                </a:cubicBezTo>
                <a:cubicBezTo>
                  <a:pt x="3" y="491"/>
                  <a:pt x="4" y="494"/>
                  <a:pt x="5" y="496"/>
                </a:cubicBezTo>
                <a:cubicBezTo>
                  <a:pt x="7" y="498"/>
                  <a:pt x="9" y="500"/>
                  <a:pt x="12" y="501"/>
                </a:cubicBezTo>
                <a:cubicBezTo>
                  <a:pt x="15" y="501"/>
                  <a:pt x="31" y="505"/>
                  <a:pt x="45" y="507"/>
                </a:cubicBezTo>
                <a:cubicBezTo>
                  <a:pt x="45" y="515"/>
                  <a:pt x="44" y="522"/>
                  <a:pt x="44" y="530"/>
                </a:cubicBezTo>
                <a:cubicBezTo>
                  <a:pt x="30" y="531"/>
                  <a:pt x="14" y="533"/>
                  <a:pt x="10" y="533"/>
                </a:cubicBezTo>
                <a:cubicBezTo>
                  <a:pt x="7" y="533"/>
                  <a:pt x="5" y="535"/>
                  <a:pt x="3" y="537"/>
                </a:cubicBezTo>
                <a:cubicBezTo>
                  <a:pt x="1" y="539"/>
                  <a:pt x="0" y="542"/>
                  <a:pt x="0" y="545"/>
                </a:cubicBezTo>
                <a:cubicBezTo>
                  <a:pt x="0" y="548"/>
                  <a:pt x="1" y="551"/>
                  <a:pt x="3" y="553"/>
                </a:cubicBezTo>
                <a:cubicBezTo>
                  <a:pt x="5" y="555"/>
                  <a:pt x="7" y="556"/>
                  <a:pt x="10" y="557"/>
                </a:cubicBezTo>
                <a:cubicBezTo>
                  <a:pt x="14" y="557"/>
                  <a:pt x="30" y="558"/>
                  <a:pt x="44" y="560"/>
                </a:cubicBezTo>
                <a:cubicBezTo>
                  <a:pt x="44" y="567"/>
                  <a:pt x="45" y="575"/>
                  <a:pt x="45" y="582"/>
                </a:cubicBezTo>
                <a:cubicBezTo>
                  <a:pt x="31" y="585"/>
                  <a:pt x="15" y="588"/>
                  <a:pt x="12" y="589"/>
                </a:cubicBezTo>
                <a:cubicBezTo>
                  <a:pt x="9" y="590"/>
                  <a:pt x="7" y="591"/>
                  <a:pt x="5" y="594"/>
                </a:cubicBezTo>
                <a:cubicBezTo>
                  <a:pt x="4" y="596"/>
                  <a:pt x="3" y="599"/>
                  <a:pt x="3" y="602"/>
                </a:cubicBezTo>
                <a:cubicBezTo>
                  <a:pt x="4" y="605"/>
                  <a:pt x="5" y="607"/>
                  <a:pt x="7" y="609"/>
                </a:cubicBezTo>
                <a:cubicBezTo>
                  <a:pt x="9" y="611"/>
                  <a:pt x="12" y="613"/>
                  <a:pt x="15" y="612"/>
                </a:cubicBezTo>
                <a:cubicBezTo>
                  <a:pt x="18" y="612"/>
                  <a:pt x="34" y="612"/>
                  <a:pt x="48" y="612"/>
                </a:cubicBezTo>
                <a:cubicBezTo>
                  <a:pt x="49" y="620"/>
                  <a:pt x="50" y="627"/>
                  <a:pt x="52" y="634"/>
                </a:cubicBezTo>
                <a:cubicBezTo>
                  <a:pt x="38" y="639"/>
                  <a:pt x="23" y="644"/>
                  <a:pt x="20" y="645"/>
                </a:cubicBezTo>
                <a:cubicBezTo>
                  <a:pt x="17" y="645"/>
                  <a:pt x="15" y="647"/>
                  <a:pt x="13" y="650"/>
                </a:cubicBezTo>
                <a:cubicBezTo>
                  <a:pt x="12" y="652"/>
                  <a:pt x="12" y="655"/>
                  <a:pt x="12" y="658"/>
                </a:cubicBezTo>
                <a:cubicBezTo>
                  <a:pt x="13" y="661"/>
                  <a:pt x="14" y="664"/>
                  <a:pt x="17" y="665"/>
                </a:cubicBezTo>
                <a:cubicBezTo>
                  <a:pt x="19" y="667"/>
                  <a:pt x="22" y="668"/>
                  <a:pt x="25" y="668"/>
                </a:cubicBezTo>
                <a:cubicBezTo>
                  <a:pt x="28" y="667"/>
                  <a:pt x="44" y="665"/>
                  <a:pt x="58" y="664"/>
                </a:cubicBezTo>
                <a:cubicBezTo>
                  <a:pt x="60" y="671"/>
                  <a:pt x="62" y="678"/>
                  <a:pt x="64" y="686"/>
                </a:cubicBezTo>
                <a:cubicBezTo>
                  <a:pt x="50" y="691"/>
                  <a:pt x="36" y="698"/>
                  <a:pt x="33" y="699"/>
                </a:cubicBezTo>
                <a:cubicBezTo>
                  <a:pt x="30" y="700"/>
                  <a:pt x="28" y="702"/>
                  <a:pt x="27" y="705"/>
                </a:cubicBezTo>
                <a:cubicBezTo>
                  <a:pt x="26" y="708"/>
                  <a:pt x="26" y="710"/>
                  <a:pt x="27" y="713"/>
                </a:cubicBezTo>
                <a:cubicBezTo>
                  <a:pt x="28" y="716"/>
                  <a:pt x="30" y="718"/>
                  <a:pt x="32" y="720"/>
                </a:cubicBezTo>
                <a:cubicBezTo>
                  <a:pt x="34" y="721"/>
                  <a:pt x="37" y="722"/>
                  <a:pt x="40" y="721"/>
                </a:cubicBezTo>
                <a:cubicBezTo>
                  <a:pt x="43" y="721"/>
                  <a:pt x="59" y="717"/>
                  <a:pt x="73" y="714"/>
                </a:cubicBezTo>
                <a:cubicBezTo>
                  <a:pt x="76" y="721"/>
                  <a:pt x="78" y="728"/>
                  <a:pt x="81" y="735"/>
                </a:cubicBezTo>
                <a:cubicBezTo>
                  <a:pt x="68" y="742"/>
                  <a:pt x="55" y="750"/>
                  <a:pt x="52" y="752"/>
                </a:cubicBezTo>
                <a:cubicBezTo>
                  <a:pt x="49" y="753"/>
                  <a:pt x="48" y="755"/>
                  <a:pt x="47" y="758"/>
                </a:cubicBezTo>
                <a:cubicBezTo>
                  <a:pt x="46" y="761"/>
                  <a:pt x="46" y="764"/>
                  <a:pt x="47" y="766"/>
                </a:cubicBezTo>
                <a:cubicBezTo>
                  <a:pt x="48" y="769"/>
                  <a:pt x="51" y="771"/>
                  <a:pt x="53" y="772"/>
                </a:cubicBezTo>
                <a:cubicBezTo>
                  <a:pt x="56" y="774"/>
                  <a:pt x="59" y="774"/>
                  <a:pt x="61" y="773"/>
                </a:cubicBezTo>
                <a:cubicBezTo>
                  <a:pt x="64" y="772"/>
                  <a:pt x="79" y="767"/>
                  <a:pt x="93" y="762"/>
                </a:cubicBezTo>
                <a:cubicBezTo>
                  <a:pt x="97" y="769"/>
                  <a:pt x="100" y="776"/>
                  <a:pt x="104" y="782"/>
                </a:cubicBezTo>
                <a:cubicBezTo>
                  <a:pt x="92" y="791"/>
                  <a:pt x="79" y="800"/>
                  <a:pt x="76" y="802"/>
                </a:cubicBezTo>
                <a:cubicBezTo>
                  <a:pt x="74" y="804"/>
                  <a:pt x="72" y="806"/>
                  <a:pt x="72" y="809"/>
                </a:cubicBezTo>
                <a:cubicBezTo>
                  <a:pt x="71" y="812"/>
                  <a:pt x="72" y="815"/>
                  <a:pt x="73" y="817"/>
                </a:cubicBezTo>
                <a:cubicBezTo>
                  <a:pt x="75" y="820"/>
                  <a:pt x="77" y="822"/>
                  <a:pt x="80" y="823"/>
                </a:cubicBezTo>
                <a:cubicBezTo>
                  <a:pt x="82" y="824"/>
                  <a:pt x="85" y="824"/>
                  <a:pt x="88" y="822"/>
                </a:cubicBezTo>
                <a:cubicBezTo>
                  <a:pt x="91" y="821"/>
                  <a:pt x="105" y="814"/>
                  <a:pt x="118" y="808"/>
                </a:cubicBezTo>
                <a:cubicBezTo>
                  <a:pt x="122" y="815"/>
                  <a:pt x="127" y="821"/>
                  <a:pt x="131" y="827"/>
                </a:cubicBezTo>
                <a:cubicBezTo>
                  <a:pt x="120" y="837"/>
                  <a:pt x="108" y="847"/>
                  <a:pt x="105" y="850"/>
                </a:cubicBezTo>
                <a:cubicBezTo>
                  <a:pt x="103" y="852"/>
                  <a:pt x="102" y="854"/>
                  <a:pt x="102" y="857"/>
                </a:cubicBezTo>
                <a:cubicBezTo>
                  <a:pt x="102" y="860"/>
                  <a:pt x="102" y="863"/>
                  <a:pt x="104" y="865"/>
                </a:cubicBezTo>
                <a:cubicBezTo>
                  <a:pt x="106" y="867"/>
                  <a:pt x="108" y="869"/>
                  <a:pt x="111" y="870"/>
                </a:cubicBezTo>
                <a:cubicBezTo>
                  <a:pt x="114" y="870"/>
                  <a:pt x="117" y="870"/>
                  <a:pt x="119" y="869"/>
                </a:cubicBezTo>
                <a:cubicBezTo>
                  <a:pt x="122" y="867"/>
                  <a:pt x="136" y="859"/>
                  <a:pt x="148" y="851"/>
                </a:cubicBezTo>
                <a:cubicBezTo>
                  <a:pt x="153" y="857"/>
                  <a:pt x="158" y="863"/>
                  <a:pt x="163" y="869"/>
                </a:cubicBezTo>
                <a:cubicBezTo>
                  <a:pt x="153" y="880"/>
                  <a:pt x="142" y="891"/>
                  <a:pt x="140" y="894"/>
                </a:cubicBezTo>
                <a:cubicBezTo>
                  <a:pt x="138" y="896"/>
                  <a:pt x="137" y="899"/>
                  <a:pt x="137" y="902"/>
                </a:cubicBezTo>
                <a:cubicBezTo>
                  <a:pt x="137" y="904"/>
                  <a:pt x="138" y="907"/>
                  <a:pt x="140" y="909"/>
                </a:cubicBezTo>
                <a:cubicBezTo>
                  <a:pt x="142" y="912"/>
                  <a:pt x="145" y="913"/>
                  <a:pt x="147" y="913"/>
                </a:cubicBezTo>
                <a:cubicBezTo>
                  <a:pt x="150" y="914"/>
                  <a:pt x="153" y="913"/>
                  <a:pt x="155" y="911"/>
                </a:cubicBezTo>
                <a:cubicBezTo>
                  <a:pt x="158" y="909"/>
                  <a:pt x="171" y="900"/>
                  <a:pt x="182" y="891"/>
                </a:cubicBezTo>
                <a:cubicBezTo>
                  <a:pt x="188" y="897"/>
                  <a:pt x="193" y="902"/>
                  <a:pt x="198" y="907"/>
                </a:cubicBezTo>
                <a:cubicBezTo>
                  <a:pt x="190" y="919"/>
                  <a:pt x="180" y="932"/>
                  <a:pt x="178" y="934"/>
                </a:cubicBezTo>
                <a:cubicBezTo>
                  <a:pt x="176" y="937"/>
                  <a:pt x="176" y="940"/>
                  <a:pt x="176" y="942"/>
                </a:cubicBezTo>
                <a:cubicBezTo>
                  <a:pt x="177" y="945"/>
                  <a:pt x="178" y="948"/>
                  <a:pt x="180" y="950"/>
                </a:cubicBezTo>
                <a:cubicBezTo>
                  <a:pt x="182" y="952"/>
                  <a:pt x="185" y="953"/>
                  <a:pt x="188" y="953"/>
                </a:cubicBezTo>
                <a:cubicBezTo>
                  <a:pt x="191" y="953"/>
                  <a:pt x="194" y="952"/>
                  <a:pt x="196" y="950"/>
                </a:cubicBezTo>
                <a:cubicBezTo>
                  <a:pt x="198" y="948"/>
                  <a:pt x="210" y="937"/>
                  <a:pt x="221" y="927"/>
                </a:cubicBezTo>
                <a:cubicBezTo>
                  <a:pt x="226" y="932"/>
                  <a:pt x="232" y="937"/>
                  <a:pt x="238" y="941"/>
                </a:cubicBezTo>
                <a:cubicBezTo>
                  <a:pt x="231" y="954"/>
                  <a:pt x="223" y="968"/>
                  <a:pt x="221" y="970"/>
                </a:cubicBezTo>
                <a:cubicBezTo>
                  <a:pt x="219" y="973"/>
                  <a:pt x="219" y="976"/>
                  <a:pt x="220" y="979"/>
                </a:cubicBezTo>
                <a:cubicBezTo>
                  <a:pt x="220" y="981"/>
                  <a:pt x="222" y="984"/>
                  <a:pt x="224" y="986"/>
                </a:cubicBezTo>
                <a:cubicBezTo>
                  <a:pt x="227" y="987"/>
                  <a:pt x="230" y="988"/>
                  <a:pt x="232" y="988"/>
                </a:cubicBezTo>
                <a:cubicBezTo>
                  <a:pt x="235" y="988"/>
                  <a:pt x="238" y="986"/>
                  <a:pt x="240" y="984"/>
                </a:cubicBezTo>
                <a:cubicBezTo>
                  <a:pt x="242" y="982"/>
                  <a:pt x="253" y="970"/>
                  <a:pt x="262" y="959"/>
                </a:cubicBezTo>
                <a:cubicBezTo>
                  <a:pt x="268" y="963"/>
                  <a:pt x="275" y="967"/>
                  <a:pt x="281" y="971"/>
                </a:cubicBezTo>
                <a:cubicBezTo>
                  <a:pt x="275" y="984"/>
                  <a:pt x="268" y="999"/>
                  <a:pt x="267" y="1002"/>
                </a:cubicBezTo>
                <a:cubicBezTo>
                  <a:pt x="266" y="1005"/>
                  <a:pt x="266" y="1008"/>
                  <a:pt x="267" y="1010"/>
                </a:cubicBezTo>
                <a:cubicBezTo>
                  <a:pt x="268" y="1013"/>
                  <a:pt x="270" y="1015"/>
                  <a:pt x="272" y="1017"/>
                </a:cubicBezTo>
                <a:cubicBezTo>
                  <a:pt x="275" y="1018"/>
                  <a:pt x="278" y="1019"/>
                  <a:pt x="280" y="1018"/>
                </a:cubicBezTo>
                <a:cubicBezTo>
                  <a:pt x="283" y="1018"/>
                  <a:pt x="286" y="1016"/>
                  <a:pt x="287" y="1014"/>
                </a:cubicBezTo>
                <a:cubicBezTo>
                  <a:pt x="289" y="1011"/>
                  <a:pt x="298" y="998"/>
                  <a:pt x="307" y="986"/>
                </a:cubicBezTo>
                <a:cubicBezTo>
                  <a:pt x="314" y="990"/>
                  <a:pt x="320" y="993"/>
                  <a:pt x="327" y="996"/>
                </a:cubicBezTo>
                <a:cubicBezTo>
                  <a:pt x="322" y="1010"/>
                  <a:pt x="317" y="1025"/>
                  <a:pt x="316" y="1028"/>
                </a:cubicBezTo>
                <a:cubicBezTo>
                  <a:pt x="315" y="1031"/>
                  <a:pt x="316" y="1034"/>
                  <a:pt x="317" y="1037"/>
                </a:cubicBezTo>
                <a:cubicBezTo>
                  <a:pt x="318" y="1039"/>
                  <a:pt x="320" y="1041"/>
                  <a:pt x="323" y="1042"/>
                </a:cubicBezTo>
                <a:cubicBezTo>
                  <a:pt x="326" y="1044"/>
                  <a:pt x="328" y="1044"/>
                  <a:pt x="331" y="1043"/>
                </a:cubicBezTo>
                <a:cubicBezTo>
                  <a:pt x="334" y="1042"/>
                  <a:pt x="336" y="1041"/>
                  <a:pt x="338" y="1038"/>
                </a:cubicBezTo>
                <a:cubicBezTo>
                  <a:pt x="339" y="1035"/>
                  <a:pt x="347" y="1021"/>
                  <a:pt x="354" y="1009"/>
                </a:cubicBezTo>
                <a:cubicBezTo>
                  <a:pt x="361" y="1011"/>
                  <a:pt x="368" y="1014"/>
                  <a:pt x="375" y="1017"/>
                </a:cubicBezTo>
                <a:cubicBezTo>
                  <a:pt x="372" y="1031"/>
                  <a:pt x="369" y="1046"/>
                  <a:pt x="368" y="1050"/>
                </a:cubicBezTo>
                <a:cubicBezTo>
                  <a:pt x="367" y="1052"/>
                  <a:pt x="368" y="1055"/>
                  <a:pt x="369" y="1058"/>
                </a:cubicBezTo>
                <a:cubicBezTo>
                  <a:pt x="371" y="1060"/>
                  <a:pt x="373" y="1062"/>
                  <a:pt x="376" y="1063"/>
                </a:cubicBezTo>
                <a:cubicBezTo>
                  <a:pt x="379" y="1064"/>
                  <a:pt x="382" y="1064"/>
                  <a:pt x="384" y="1063"/>
                </a:cubicBezTo>
                <a:cubicBezTo>
                  <a:pt x="387" y="1062"/>
                  <a:pt x="389" y="1060"/>
                  <a:pt x="390" y="1057"/>
                </a:cubicBezTo>
                <a:cubicBezTo>
                  <a:pt x="392" y="1054"/>
                  <a:pt x="398" y="1039"/>
                  <a:pt x="404" y="1026"/>
                </a:cubicBezTo>
                <a:cubicBezTo>
                  <a:pt x="411" y="1028"/>
                  <a:pt x="418" y="1030"/>
                  <a:pt x="425" y="1032"/>
                </a:cubicBezTo>
                <a:cubicBezTo>
                  <a:pt x="424" y="1046"/>
                  <a:pt x="422" y="1062"/>
                  <a:pt x="422" y="1065"/>
                </a:cubicBezTo>
                <a:cubicBezTo>
                  <a:pt x="421" y="1068"/>
                  <a:pt x="422" y="1071"/>
                  <a:pt x="424" y="1073"/>
                </a:cubicBezTo>
                <a:cubicBezTo>
                  <a:pt x="426" y="1075"/>
                  <a:pt x="428" y="1077"/>
                  <a:pt x="431" y="1078"/>
                </a:cubicBezTo>
                <a:cubicBezTo>
                  <a:pt x="434" y="1078"/>
                  <a:pt x="437" y="1078"/>
                  <a:pt x="439" y="1076"/>
                </a:cubicBezTo>
                <a:cubicBezTo>
                  <a:pt x="442" y="1075"/>
                  <a:pt x="444" y="1073"/>
                  <a:pt x="445" y="1070"/>
                </a:cubicBezTo>
                <a:cubicBezTo>
                  <a:pt x="446" y="1067"/>
                  <a:pt x="450" y="1052"/>
                  <a:pt x="455" y="1038"/>
                </a:cubicBezTo>
                <a:cubicBezTo>
                  <a:pt x="462" y="1039"/>
                  <a:pt x="469" y="1040"/>
                  <a:pt x="477" y="1041"/>
                </a:cubicBezTo>
                <a:cubicBezTo>
                  <a:pt x="477" y="1056"/>
                  <a:pt x="477" y="1072"/>
                  <a:pt x="477" y="1075"/>
                </a:cubicBezTo>
                <a:cubicBezTo>
                  <a:pt x="477" y="1078"/>
                  <a:pt x="478" y="1081"/>
                  <a:pt x="480" y="1083"/>
                </a:cubicBezTo>
                <a:cubicBezTo>
                  <a:pt x="482" y="1085"/>
                  <a:pt x="484" y="1086"/>
                  <a:pt x="487" y="1087"/>
                </a:cubicBezTo>
                <a:cubicBezTo>
                  <a:pt x="490" y="1087"/>
                  <a:pt x="493" y="1086"/>
                  <a:pt x="495" y="1085"/>
                </a:cubicBezTo>
                <a:cubicBezTo>
                  <a:pt x="497" y="1083"/>
                  <a:pt x="499" y="1081"/>
                  <a:pt x="500" y="1078"/>
                </a:cubicBezTo>
                <a:cubicBezTo>
                  <a:pt x="501" y="1074"/>
                  <a:pt x="504" y="1059"/>
                  <a:pt x="507" y="1045"/>
                </a:cubicBezTo>
                <a:cubicBezTo>
                  <a:pt x="514" y="1045"/>
                  <a:pt x="522" y="1045"/>
                  <a:pt x="529" y="1046"/>
                </a:cubicBezTo>
                <a:cubicBezTo>
                  <a:pt x="530" y="1060"/>
                  <a:pt x="532" y="1076"/>
                  <a:pt x="532" y="1079"/>
                </a:cubicBezTo>
                <a:cubicBezTo>
                  <a:pt x="533" y="1082"/>
                  <a:pt x="534" y="1085"/>
                  <a:pt x="536" y="1087"/>
                </a:cubicBezTo>
                <a:cubicBezTo>
                  <a:pt x="538" y="1089"/>
                  <a:pt x="541" y="1090"/>
                  <a:pt x="544" y="1090"/>
                </a:cubicBezTo>
                <a:cubicBezTo>
                  <a:pt x="547" y="1090"/>
                  <a:pt x="550" y="1088"/>
                  <a:pt x="552" y="1087"/>
                </a:cubicBezTo>
                <a:cubicBezTo>
                  <a:pt x="554" y="1085"/>
                  <a:pt x="555" y="1082"/>
                  <a:pt x="556" y="1079"/>
                </a:cubicBezTo>
                <a:cubicBezTo>
                  <a:pt x="556" y="1076"/>
                  <a:pt x="558" y="1060"/>
                  <a:pt x="559" y="1046"/>
                </a:cubicBezTo>
                <a:cubicBezTo>
                  <a:pt x="566" y="1045"/>
                  <a:pt x="574" y="1045"/>
                  <a:pt x="581" y="1045"/>
                </a:cubicBezTo>
                <a:cubicBezTo>
                  <a:pt x="584" y="1059"/>
                  <a:pt x="587" y="1074"/>
                  <a:pt x="588" y="1078"/>
                </a:cubicBezTo>
                <a:cubicBezTo>
                  <a:pt x="589" y="1081"/>
                  <a:pt x="590" y="1083"/>
                  <a:pt x="593" y="1085"/>
                </a:cubicBezTo>
                <a:cubicBezTo>
                  <a:pt x="595" y="1086"/>
                  <a:pt x="598" y="1087"/>
                  <a:pt x="601" y="1087"/>
                </a:cubicBezTo>
                <a:cubicBezTo>
                  <a:pt x="604" y="1086"/>
                  <a:pt x="606" y="1085"/>
                  <a:pt x="608" y="1083"/>
                </a:cubicBezTo>
                <a:cubicBezTo>
                  <a:pt x="610" y="1081"/>
                  <a:pt x="611" y="1078"/>
                  <a:pt x="611" y="1075"/>
                </a:cubicBezTo>
                <a:cubicBezTo>
                  <a:pt x="611" y="1072"/>
                  <a:pt x="611" y="1056"/>
                  <a:pt x="611" y="1041"/>
                </a:cubicBezTo>
                <a:cubicBezTo>
                  <a:pt x="619" y="1040"/>
                  <a:pt x="626" y="1039"/>
                  <a:pt x="633" y="1038"/>
                </a:cubicBezTo>
                <a:cubicBezTo>
                  <a:pt x="638" y="1052"/>
                  <a:pt x="642" y="1067"/>
                  <a:pt x="643" y="1070"/>
                </a:cubicBezTo>
                <a:cubicBezTo>
                  <a:pt x="644" y="1073"/>
                  <a:pt x="646" y="1075"/>
                  <a:pt x="649" y="1076"/>
                </a:cubicBezTo>
                <a:cubicBezTo>
                  <a:pt x="651" y="1078"/>
                  <a:pt x="654" y="1078"/>
                  <a:pt x="657" y="1078"/>
                </a:cubicBezTo>
                <a:cubicBezTo>
                  <a:pt x="660" y="1077"/>
                  <a:pt x="662" y="1075"/>
                  <a:pt x="664" y="1073"/>
                </a:cubicBezTo>
                <a:cubicBezTo>
                  <a:pt x="666" y="1071"/>
                  <a:pt x="667" y="1068"/>
                  <a:pt x="666" y="1065"/>
                </a:cubicBezTo>
                <a:cubicBezTo>
                  <a:pt x="666" y="1062"/>
                  <a:pt x="664" y="1046"/>
                  <a:pt x="663" y="1032"/>
                </a:cubicBezTo>
                <a:cubicBezTo>
                  <a:pt x="670" y="1030"/>
                  <a:pt x="677" y="1028"/>
                  <a:pt x="684" y="1026"/>
                </a:cubicBezTo>
                <a:cubicBezTo>
                  <a:pt x="690" y="1039"/>
                  <a:pt x="696" y="1054"/>
                  <a:pt x="698" y="1057"/>
                </a:cubicBezTo>
                <a:cubicBezTo>
                  <a:pt x="699" y="1060"/>
                  <a:pt x="701" y="1062"/>
                  <a:pt x="704" y="1063"/>
                </a:cubicBezTo>
                <a:cubicBezTo>
                  <a:pt x="706" y="1064"/>
                  <a:pt x="709" y="1064"/>
                  <a:pt x="712" y="1063"/>
                </a:cubicBezTo>
                <a:cubicBezTo>
                  <a:pt x="715" y="1062"/>
                  <a:pt x="717" y="1060"/>
                  <a:pt x="719" y="1058"/>
                </a:cubicBezTo>
                <a:cubicBezTo>
                  <a:pt x="720" y="1055"/>
                  <a:pt x="721" y="1052"/>
                  <a:pt x="720" y="1050"/>
                </a:cubicBezTo>
                <a:cubicBezTo>
                  <a:pt x="719" y="1046"/>
                  <a:pt x="716" y="1031"/>
                  <a:pt x="713" y="1017"/>
                </a:cubicBezTo>
                <a:cubicBezTo>
                  <a:pt x="720" y="1014"/>
                  <a:pt x="727" y="1011"/>
                  <a:pt x="734" y="1009"/>
                </a:cubicBezTo>
                <a:cubicBezTo>
                  <a:pt x="741" y="1021"/>
                  <a:pt x="749" y="1035"/>
                  <a:pt x="750" y="1038"/>
                </a:cubicBezTo>
                <a:cubicBezTo>
                  <a:pt x="752" y="1041"/>
                  <a:pt x="754" y="1042"/>
                  <a:pt x="757" y="1043"/>
                </a:cubicBezTo>
                <a:cubicBezTo>
                  <a:pt x="760" y="1044"/>
                  <a:pt x="762" y="1044"/>
                  <a:pt x="765" y="1042"/>
                </a:cubicBezTo>
                <a:cubicBezTo>
                  <a:pt x="768" y="1041"/>
                  <a:pt x="770" y="1039"/>
                  <a:pt x="771" y="1037"/>
                </a:cubicBezTo>
                <a:cubicBezTo>
                  <a:pt x="772" y="1034"/>
                  <a:pt x="773" y="1031"/>
                  <a:pt x="772" y="1028"/>
                </a:cubicBezTo>
                <a:cubicBezTo>
                  <a:pt x="771" y="1025"/>
                  <a:pt x="766" y="1010"/>
                  <a:pt x="761" y="996"/>
                </a:cubicBezTo>
                <a:cubicBezTo>
                  <a:pt x="768" y="993"/>
                  <a:pt x="774" y="990"/>
                  <a:pt x="781" y="986"/>
                </a:cubicBezTo>
                <a:cubicBezTo>
                  <a:pt x="790" y="998"/>
                  <a:pt x="799" y="1011"/>
                  <a:pt x="801" y="1014"/>
                </a:cubicBezTo>
                <a:cubicBezTo>
                  <a:pt x="802" y="1016"/>
                  <a:pt x="805" y="1018"/>
                  <a:pt x="808" y="1018"/>
                </a:cubicBezTo>
                <a:cubicBezTo>
                  <a:pt x="810" y="1019"/>
                  <a:pt x="813" y="1018"/>
                  <a:pt x="816" y="1017"/>
                </a:cubicBezTo>
                <a:cubicBezTo>
                  <a:pt x="818" y="1015"/>
                  <a:pt x="820" y="1013"/>
                  <a:pt x="821" y="1010"/>
                </a:cubicBezTo>
                <a:cubicBezTo>
                  <a:pt x="822" y="1008"/>
                  <a:pt x="822" y="1005"/>
                  <a:pt x="821" y="1002"/>
                </a:cubicBezTo>
                <a:cubicBezTo>
                  <a:pt x="820" y="999"/>
                  <a:pt x="813" y="984"/>
                  <a:pt x="807" y="971"/>
                </a:cubicBezTo>
                <a:cubicBezTo>
                  <a:pt x="813" y="967"/>
                  <a:pt x="820" y="963"/>
                  <a:pt x="826" y="959"/>
                </a:cubicBezTo>
                <a:cubicBezTo>
                  <a:pt x="835" y="970"/>
                  <a:pt x="846" y="982"/>
                  <a:pt x="848" y="984"/>
                </a:cubicBezTo>
                <a:cubicBezTo>
                  <a:pt x="850" y="986"/>
                  <a:pt x="853" y="988"/>
                  <a:pt x="856" y="988"/>
                </a:cubicBezTo>
                <a:cubicBezTo>
                  <a:pt x="858" y="988"/>
                  <a:pt x="861" y="987"/>
                  <a:pt x="864" y="986"/>
                </a:cubicBezTo>
                <a:cubicBezTo>
                  <a:pt x="866" y="984"/>
                  <a:pt x="868" y="981"/>
                  <a:pt x="868" y="979"/>
                </a:cubicBezTo>
                <a:cubicBezTo>
                  <a:pt x="869" y="976"/>
                  <a:pt x="869" y="973"/>
                  <a:pt x="867" y="970"/>
                </a:cubicBezTo>
                <a:cubicBezTo>
                  <a:pt x="865" y="968"/>
                  <a:pt x="857" y="954"/>
                  <a:pt x="850" y="941"/>
                </a:cubicBezTo>
                <a:cubicBezTo>
                  <a:pt x="856" y="937"/>
                  <a:pt x="862" y="932"/>
                  <a:pt x="867" y="927"/>
                </a:cubicBezTo>
                <a:cubicBezTo>
                  <a:pt x="878" y="937"/>
                  <a:pt x="890" y="948"/>
                  <a:pt x="892" y="950"/>
                </a:cubicBezTo>
                <a:cubicBezTo>
                  <a:pt x="894" y="952"/>
                  <a:pt x="897" y="953"/>
                  <a:pt x="900" y="953"/>
                </a:cubicBezTo>
                <a:cubicBezTo>
                  <a:pt x="903" y="953"/>
                  <a:pt x="906" y="952"/>
                  <a:pt x="908" y="950"/>
                </a:cubicBezTo>
                <a:cubicBezTo>
                  <a:pt x="910" y="948"/>
                  <a:pt x="911" y="945"/>
                  <a:pt x="912" y="942"/>
                </a:cubicBezTo>
                <a:cubicBezTo>
                  <a:pt x="912" y="940"/>
                  <a:pt x="911" y="937"/>
                  <a:pt x="910" y="934"/>
                </a:cubicBezTo>
                <a:cubicBezTo>
                  <a:pt x="908" y="932"/>
                  <a:pt x="898" y="919"/>
                  <a:pt x="890" y="907"/>
                </a:cubicBezTo>
                <a:cubicBezTo>
                  <a:pt x="895" y="902"/>
                  <a:pt x="900" y="897"/>
                  <a:pt x="905" y="891"/>
                </a:cubicBezTo>
                <a:cubicBezTo>
                  <a:pt x="917" y="900"/>
                  <a:pt x="930" y="909"/>
                  <a:pt x="933" y="911"/>
                </a:cubicBezTo>
                <a:cubicBezTo>
                  <a:pt x="935" y="913"/>
                  <a:pt x="938" y="914"/>
                  <a:pt x="941" y="913"/>
                </a:cubicBezTo>
                <a:cubicBezTo>
                  <a:pt x="943" y="913"/>
                  <a:pt x="946" y="912"/>
                  <a:pt x="948" y="909"/>
                </a:cubicBezTo>
                <a:cubicBezTo>
                  <a:pt x="950" y="907"/>
                  <a:pt x="951" y="904"/>
                  <a:pt x="951" y="902"/>
                </a:cubicBezTo>
                <a:cubicBezTo>
                  <a:pt x="951" y="899"/>
                  <a:pt x="950" y="896"/>
                  <a:pt x="948" y="894"/>
                </a:cubicBezTo>
                <a:cubicBezTo>
                  <a:pt x="946" y="891"/>
                  <a:pt x="935" y="880"/>
                  <a:pt x="925" y="869"/>
                </a:cubicBezTo>
                <a:cubicBezTo>
                  <a:pt x="930" y="863"/>
                  <a:pt x="935" y="857"/>
                  <a:pt x="940" y="851"/>
                </a:cubicBezTo>
                <a:cubicBezTo>
                  <a:pt x="952" y="859"/>
                  <a:pt x="966" y="867"/>
                  <a:pt x="969" y="869"/>
                </a:cubicBezTo>
                <a:cubicBezTo>
                  <a:pt x="971" y="870"/>
                  <a:pt x="974" y="870"/>
                  <a:pt x="977" y="870"/>
                </a:cubicBezTo>
                <a:cubicBezTo>
                  <a:pt x="980" y="869"/>
                  <a:pt x="982" y="867"/>
                  <a:pt x="984" y="865"/>
                </a:cubicBezTo>
                <a:cubicBezTo>
                  <a:pt x="986" y="863"/>
                  <a:pt x="986" y="860"/>
                  <a:pt x="986" y="857"/>
                </a:cubicBezTo>
                <a:cubicBezTo>
                  <a:pt x="986" y="854"/>
                  <a:pt x="985" y="852"/>
                  <a:pt x="983" y="850"/>
                </a:cubicBezTo>
                <a:cubicBezTo>
                  <a:pt x="980" y="847"/>
                  <a:pt x="968" y="837"/>
                  <a:pt x="957" y="827"/>
                </a:cubicBezTo>
                <a:cubicBezTo>
                  <a:pt x="961" y="821"/>
                  <a:pt x="966" y="815"/>
                  <a:pt x="969" y="808"/>
                </a:cubicBezTo>
                <a:cubicBezTo>
                  <a:pt x="983" y="814"/>
                  <a:pt x="997" y="821"/>
                  <a:pt x="1000" y="822"/>
                </a:cubicBezTo>
                <a:cubicBezTo>
                  <a:pt x="1003" y="824"/>
                  <a:pt x="1006" y="824"/>
                  <a:pt x="1008" y="823"/>
                </a:cubicBezTo>
                <a:cubicBezTo>
                  <a:pt x="1011" y="822"/>
                  <a:pt x="1013" y="820"/>
                  <a:pt x="1015" y="817"/>
                </a:cubicBezTo>
                <a:cubicBezTo>
                  <a:pt x="1016" y="815"/>
                  <a:pt x="1017" y="812"/>
                  <a:pt x="1016" y="809"/>
                </a:cubicBezTo>
                <a:cubicBezTo>
                  <a:pt x="1016" y="806"/>
                  <a:pt x="1014" y="804"/>
                  <a:pt x="1012" y="802"/>
                </a:cubicBezTo>
                <a:cubicBezTo>
                  <a:pt x="1009" y="800"/>
                  <a:pt x="996" y="791"/>
                  <a:pt x="984" y="782"/>
                </a:cubicBezTo>
                <a:cubicBezTo>
                  <a:pt x="988" y="776"/>
                  <a:pt x="991" y="769"/>
                  <a:pt x="995" y="762"/>
                </a:cubicBezTo>
                <a:cubicBezTo>
                  <a:pt x="1009" y="767"/>
                  <a:pt x="1024" y="772"/>
                  <a:pt x="1027" y="773"/>
                </a:cubicBezTo>
                <a:cubicBezTo>
                  <a:pt x="1029" y="774"/>
                  <a:pt x="1032" y="774"/>
                  <a:pt x="1035" y="772"/>
                </a:cubicBezTo>
                <a:cubicBezTo>
                  <a:pt x="1037" y="771"/>
                  <a:pt x="1039" y="769"/>
                  <a:pt x="1041" y="766"/>
                </a:cubicBezTo>
                <a:cubicBezTo>
                  <a:pt x="1042" y="764"/>
                  <a:pt x="1042" y="761"/>
                  <a:pt x="1041" y="758"/>
                </a:cubicBezTo>
                <a:cubicBezTo>
                  <a:pt x="1040" y="755"/>
                  <a:pt x="1039" y="753"/>
                  <a:pt x="1036" y="752"/>
                </a:cubicBezTo>
                <a:cubicBezTo>
                  <a:pt x="1033" y="750"/>
                  <a:pt x="1020" y="742"/>
                  <a:pt x="1007" y="735"/>
                </a:cubicBezTo>
                <a:cubicBezTo>
                  <a:pt x="1010" y="728"/>
                  <a:pt x="1012" y="721"/>
                  <a:pt x="1015" y="714"/>
                </a:cubicBezTo>
                <a:cubicBezTo>
                  <a:pt x="1029" y="717"/>
                  <a:pt x="1045" y="721"/>
                  <a:pt x="1048" y="721"/>
                </a:cubicBezTo>
                <a:cubicBezTo>
                  <a:pt x="1051" y="722"/>
                  <a:pt x="1054" y="721"/>
                  <a:pt x="1056" y="720"/>
                </a:cubicBezTo>
                <a:cubicBezTo>
                  <a:pt x="1058" y="718"/>
                  <a:pt x="1060" y="716"/>
                  <a:pt x="1061" y="713"/>
                </a:cubicBezTo>
                <a:cubicBezTo>
                  <a:pt x="1062" y="710"/>
                  <a:pt x="1062" y="707"/>
                  <a:pt x="1061" y="705"/>
                </a:cubicBezTo>
                <a:cubicBezTo>
                  <a:pt x="1060" y="702"/>
                  <a:pt x="1058" y="700"/>
                  <a:pt x="1055" y="699"/>
                </a:cubicBezTo>
                <a:cubicBezTo>
                  <a:pt x="1052" y="698"/>
                  <a:pt x="1037" y="691"/>
                  <a:pt x="1024" y="686"/>
                </a:cubicBezTo>
                <a:cubicBezTo>
                  <a:pt x="1026" y="678"/>
                  <a:pt x="1028" y="671"/>
                  <a:pt x="1030" y="664"/>
                </a:cubicBezTo>
                <a:cubicBezTo>
                  <a:pt x="1044" y="665"/>
                  <a:pt x="1060" y="667"/>
                  <a:pt x="1063" y="668"/>
                </a:cubicBezTo>
                <a:cubicBezTo>
                  <a:pt x="1066" y="668"/>
                  <a:pt x="1069" y="667"/>
                  <a:pt x="1071" y="665"/>
                </a:cubicBezTo>
                <a:cubicBezTo>
                  <a:pt x="1074" y="664"/>
                  <a:pt x="1075" y="661"/>
                  <a:pt x="1076" y="658"/>
                </a:cubicBezTo>
                <a:cubicBezTo>
                  <a:pt x="1076" y="655"/>
                  <a:pt x="1076" y="652"/>
                  <a:pt x="1075" y="650"/>
                </a:cubicBezTo>
                <a:cubicBezTo>
                  <a:pt x="1073" y="647"/>
                  <a:pt x="1071" y="645"/>
                  <a:pt x="1068" y="645"/>
                </a:cubicBezTo>
                <a:cubicBezTo>
                  <a:pt x="1065" y="644"/>
                  <a:pt x="1050" y="639"/>
                  <a:pt x="1036" y="634"/>
                </a:cubicBezTo>
                <a:cubicBezTo>
                  <a:pt x="1037" y="627"/>
                  <a:pt x="1039" y="620"/>
                  <a:pt x="1040" y="612"/>
                </a:cubicBezTo>
                <a:cubicBezTo>
                  <a:pt x="1054" y="612"/>
                  <a:pt x="1070" y="612"/>
                  <a:pt x="1073" y="612"/>
                </a:cubicBezTo>
                <a:cubicBezTo>
                  <a:pt x="1076" y="613"/>
                  <a:pt x="1079" y="611"/>
                  <a:pt x="1081" y="609"/>
                </a:cubicBezTo>
                <a:cubicBezTo>
                  <a:pt x="1083" y="607"/>
                  <a:pt x="1084" y="605"/>
                  <a:pt x="1085" y="602"/>
                </a:cubicBezTo>
                <a:cubicBezTo>
                  <a:pt x="1085" y="599"/>
                  <a:pt x="1084" y="596"/>
                  <a:pt x="1083" y="594"/>
                </a:cubicBezTo>
                <a:cubicBezTo>
                  <a:pt x="1081" y="591"/>
                  <a:pt x="1079" y="590"/>
                  <a:pt x="1076" y="589"/>
                </a:cubicBezTo>
                <a:cubicBezTo>
                  <a:pt x="1073" y="588"/>
                  <a:pt x="1057" y="585"/>
                  <a:pt x="1043" y="582"/>
                </a:cubicBezTo>
                <a:cubicBezTo>
                  <a:pt x="1043" y="575"/>
                  <a:pt x="1044" y="567"/>
                  <a:pt x="1044" y="560"/>
                </a:cubicBezTo>
                <a:cubicBezTo>
                  <a:pt x="1058" y="558"/>
                  <a:pt x="1074" y="557"/>
                  <a:pt x="1078" y="557"/>
                </a:cubicBezTo>
                <a:close/>
                <a:moveTo>
                  <a:pt x="544" y="979"/>
                </a:moveTo>
                <a:cubicBezTo>
                  <a:pt x="305" y="979"/>
                  <a:pt x="111" y="785"/>
                  <a:pt x="111" y="545"/>
                </a:cubicBezTo>
                <a:cubicBezTo>
                  <a:pt x="111" y="305"/>
                  <a:pt x="305" y="111"/>
                  <a:pt x="544" y="111"/>
                </a:cubicBezTo>
                <a:cubicBezTo>
                  <a:pt x="783" y="111"/>
                  <a:pt x="977" y="305"/>
                  <a:pt x="977" y="545"/>
                </a:cubicBezTo>
                <a:cubicBezTo>
                  <a:pt x="977" y="785"/>
                  <a:pt x="783" y="979"/>
                  <a:pt x="544" y="979"/>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FC086245-521A-49AB-AC7F-1D31619054C5}"/>
              </a:ext>
            </a:extLst>
          </p:cNvPr>
          <p:cNvSpPr>
            <a:spLocks/>
          </p:cNvSpPr>
          <p:nvPr/>
        </p:nvSpPr>
        <p:spPr bwMode="auto">
          <a:xfrm>
            <a:off x="949268" y="1205219"/>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B8784245-4332-411D-ADF5-366773FF0143}"/>
              </a:ext>
            </a:extLst>
          </p:cNvPr>
          <p:cNvSpPr>
            <a:spLocks/>
          </p:cNvSpPr>
          <p:nvPr/>
        </p:nvSpPr>
        <p:spPr bwMode="auto">
          <a:xfrm>
            <a:off x="1261211" y="1039257"/>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
            <a:extLst>
              <a:ext uri="{FF2B5EF4-FFF2-40B4-BE49-F238E27FC236}">
                <a16:creationId xmlns:a16="http://schemas.microsoft.com/office/drawing/2014/main" id="{B1BD2309-FF88-46BB-9462-28989BB461B9}"/>
              </a:ext>
            </a:extLst>
          </p:cNvPr>
          <p:cNvSpPr>
            <a:spLocks/>
          </p:cNvSpPr>
          <p:nvPr/>
        </p:nvSpPr>
        <p:spPr bwMode="auto">
          <a:xfrm>
            <a:off x="2365926" y="1280573"/>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93ABE60B-EFF0-4000-B5BF-6FB4D2FB7AE5}"/>
              </a:ext>
            </a:extLst>
          </p:cNvPr>
          <p:cNvSpPr>
            <a:spLocks/>
          </p:cNvSpPr>
          <p:nvPr/>
        </p:nvSpPr>
        <p:spPr bwMode="auto">
          <a:xfrm>
            <a:off x="1574917" y="2019844"/>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
            <a:extLst>
              <a:ext uri="{FF2B5EF4-FFF2-40B4-BE49-F238E27FC236}">
                <a16:creationId xmlns:a16="http://schemas.microsoft.com/office/drawing/2014/main" id="{45DF28BD-4C88-4FE3-A039-D227DDB13515}"/>
              </a:ext>
            </a:extLst>
          </p:cNvPr>
          <p:cNvSpPr>
            <a:spLocks/>
          </p:cNvSpPr>
          <p:nvPr/>
        </p:nvSpPr>
        <p:spPr bwMode="auto">
          <a:xfrm>
            <a:off x="1190584" y="1677091"/>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E96AC1E8-7466-4B8B-B46C-C1C67B797784}"/>
              </a:ext>
            </a:extLst>
          </p:cNvPr>
          <p:cNvSpPr>
            <a:spLocks/>
          </p:cNvSpPr>
          <p:nvPr/>
        </p:nvSpPr>
        <p:spPr bwMode="auto">
          <a:xfrm>
            <a:off x="2164981" y="1883934"/>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AE6D370E-47ED-41C7-A694-3BD584C6FC79}"/>
              </a:ext>
            </a:extLst>
          </p:cNvPr>
          <p:cNvSpPr>
            <a:spLocks/>
          </p:cNvSpPr>
          <p:nvPr/>
        </p:nvSpPr>
        <p:spPr bwMode="auto">
          <a:xfrm>
            <a:off x="2342532" y="1570679"/>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A749F07-9E43-46BA-8FC2-FBD5C2B322D3}"/>
              </a:ext>
            </a:extLst>
          </p:cNvPr>
          <p:cNvSpPr>
            <a:spLocks/>
          </p:cNvSpPr>
          <p:nvPr/>
        </p:nvSpPr>
        <p:spPr bwMode="auto">
          <a:xfrm>
            <a:off x="730037" y="1474963"/>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3F43016F-D476-419A-9B65-A32859BA7147}"/>
              </a:ext>
            </a:extLst>
          </p:cNvPr>
          <p:cNvSpPr>
            <a:spLocks/>
          </p:cNvSpPr>
          <p:nvPr/>
        </p:nvSpPr>
        <p:spPr bwMode="auto">
          <a:xfrm>
            <a:off x="589078" y="1827600"/>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
            <a:extLst>
              <a:ext uri="{FF2B5EF4-FFF2-40B4-BE49-F238E27FC236}">
                <a16:creationId xmlns:a16="http://schemas.microsoft.com/office/drawing/2014/main" id="{47B1E78C-0D6C-43F1-8F23-F9CD51FF286C}"/>
              </a:ext>
            </a:extLst>
          </p:cNvPr>
          <p:cNvSpPr>
            <a:spLocks/>
          </p:cNvSpPr>
          <p:nvPr/>
        </p:nvSpPr>
        <p:spPr bwMode="auto">
          <a:xfrm>
            <a:off x="839491" y="1677091"/>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3255048D-6064-4377-8F91-2EC719BC13BB}"/>
              </a:ext>
            </a:extLst>
          </p:cNvPr>
          <p:cNvSpPr>
            <a:spLocks/>
          </p:cNvSpPr>
          <p:nvPr/>
        </p:nvSpPr>
        <p:spPr bwMode="auto">
          <a:xfrm>
            <a:off x="2614271" y="1570679"/>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2FC99F1D-BC4F-47CF-971C-F4BD65BACC75}"/>
              </a:ext>
            </a:extLst>
          </p:cNvPr>
          <p:cNvSpPr>
            <a:spLocks/>
          </p:cNvSpPr>
          <p:nvPr/>
        </p:nvSpPr>
        <p:spPr bwMode="auto">
          <a:xfrm>
            <a:off x="2616642" y="2377461"/>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A7D5E627-6427-407F-9407-1E6C2B9F6F7B}"/>
              </a:ext>
            </a:extLst>
          </p:cNvPr>
          <p:cNvSpPr>
            <a:spLocks/>
          </p:cNvSpPr>
          <p:nvPr/>
        </p:nvSpPr>
        <p:spPr bwMode="auto">
          <a:xfrm>
            <a:off x="2700613" y="2038350"/>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476B201B-E51B-435F-A0D7-99D03CE0A2A9}"/>
              </a:ext>
            </a:extLst>
          </p:cNvPr>
          <p:cNvSpPr>
            <a:spLocks/>
          </p:cNvSpPr>
          <p:nvPr/>
        </p:nvSpPr>
        <p:spPr bwMode="auto">
          <a:xfrm>
            <a:off x="948771" y="2789145"/>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EDE8288B-3886-48D3-B37D-DAA961394ADD}"/>
              </a:ext>
            </a:extLst>
          </p:cNvPr>
          <p:cNvSpPr>
            <a:spLocks/>
          </p:cNvSpPr>
          <p:nvPr/>
        </p:nvSpPr>
        <p:spPr bwMode="auto">
          <a:xfrm>
            <a:off x="1052139" y="3085494"/>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a16="http://schemas.microsoft.com/office/drawing/2014/main" id="{F1E3A3BB-28BB-4D21-BD8C-B400956A02BC}"/>
              </a:ext>
            </a:extLst>
          </p:cNvPr>
          <p:cNvSpPr>
            <a:spLocks/>
          </p:cNvSpPr>
          <p:nvPr/>
        </p:nvSpPr>
        <p:spPr bwMode="auto">
          <a:xfrm>
            <a:off x="1755156" y="3652480"/>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AE639C3D-7F4F-41F7-A2C2-6F8C17017440}"/>
              </a:ext>
            </a:extLst>
          </p:cNvPr>
          <p:cNvSpPr>
            <a:spLocks/>
          </p:cNvSpPr>
          <p:nvPr/>
        </p:nvSpPr>
        <p:spPr bwMode="auto">
          <a:xfrm>
            <a:off x="1866263" y="3097980"/>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
            <a:extLst>
              <a:ext uri="{FF2B5EF4-FFF2-40B4-BE49-F238E27FC236}">
                <a16:creationId xmlns:a16="http://schemas.microsoft.com/office/drawing/2014/main" id="{3A48CB5D-3D30-4665-A65F-3D572243FB1B}"/>
              </a:ext>
            </a:extLst>
          </p:cNvPr>
          <p:cNvSpPr>
            <a:spLocks/>
          </p:cNvSpPr>
          <p:nvPr/>
        </p:nvSpPr>
        <p:spPr bwMode="auto">
          <a:xfrm>
            <a:off x="2233078" y="3104386"/>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60A1B866-566C-4757-A66A-AFB7DA35FDF2}"/>
              </a:ext>
            </a:extLst>
          </p:cNvPr>
          <p:cNvSpPr>
            <a:spLocks/>
          </p:cNvSpPr>
          <p:nvPr/>
        </p:nvSpPr>
        <p:spPr bwMode="auto">
          <a:xfrm>
            <a:off x="2103489" y="3512075"/>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
            <a:extLst>
              <a:ext uri="{FF2B5EF4-FFF2-40B4-BE49-F238E27FC236}">
                <a16:creationId xmlns:a16="http://schemas.microsoft.com/office/drawing/2014/main" id="{A6620D71-AB27-4B27-82AA-0947680F5290}"/>
              </a:ext>
            </a:extLst>
          </p:cNvPr>
          <p:cNvSpPr>
            <a:spLocks/>
          </p:cNvSpPr>
          <p:nvPr/>
        </p:nvSpPr>
        <p:spPr bwMode="auto">
          <a:xfrm>
            <a:off x="2331109" y="3027738"/>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
            <a:extLst>
              <a:ext uri="{FF2B5EF4-FFF2-40B4-BE49-F238E27FC236}">
                <a16:creationId xmlns:a16="http://schemas.microsoft.com/office/drawing/2014/main" id="{AF439D19-E85B-48AF-85A0-C7EA7A3214D7}"/>
              </a:ext>
            </a:extLst>
          </p:cNvPr>
          <p:cNvSpPr>
            <a:spLocks/>
          </p:cNvSpPr>
          <p:nvPr/>
        </p:nvSpPr>
        <p:spPr bwMode="auto">
          <a:xfrm>
            <a:off x="2298869" y="3220668"/>
            <a:ext cx="109454" cy="110641"/>
          </a:xfrm>
          <a:custGeom>
            <a:avLst/>
            <a:gdLst>
              <a:gd name="T0" fmla="*/ 951 w 1064"/>
              <a:gd name="T1" fmla="*/ 573 h 1077"/>
              <a:gd name="T2" fmla="*/ 936 w 1064"/>
              <a:gd name="T3" fmla="*/ 508 h 1077"/>
              <a:gd name="T4" fmla="*/ 1041 w 1064"/>
              <a:gd name="T5" fmla="*/ 479 h 1077"/>
              <a:gd name="T6" fmla="*/ 982 w 1064"/>
              <a:gd name="T7" fmla="*/ 424 h 1077"/>
              <a:gd name="T8" fmla="*/ 902 w 1064"/>
              <a:gd name="T9" fmla="*/ 371 h 1077"/>
              <a:gd name="T10" fmla="*/ 990 w 1064"/>
              <a:gd name="T11" fmla="*/ 308 h 1077"/>
              <a:gd name="T12" fmla="*/ 915 w 1064"/>
              <a:gd name="T13" fmla="*/ 276 h 1077"/>
              <a:gd name="T14" fmla="*/ 822 w 1064"/>
              <a:gd name="T15" fmla="*/ 255 h 1077"/>
              <a:gd name="T16" fmla="*/ 884 w 1064"/>
              <a:gd name="T17" fmla="*/ 165 h 1077"/>
              <a:gd name="T18" fmla="*/ 803 w 1064"/>
              <a:gd name="T19" fmla="*/ 161 h 1077"/>
              <a:gd name="T20" fmla="*/ 708 w 1064"/>
              <a:gd name="T21" fmla="*/ 172 h 1077"/>
              <a:gd name="T22" fmla="*/ 735 w 1064"/>
              <a:gd name="T23" fmla="*/ 67 h 1077"/>
              <a:gd name="T24" fmla="*/ 658 w 1064"/>
              <a:gd name="T25" fmla="*/ 91 h 1077"/>
              <a:gd name="T26" fmla="*/ 572 w 1064"/>
              <a:gd name="T27" fmla="*/ 134 h 1077"/>
              <a:gd name="T28" fmla="*/ 562 w 1064"/>
              <a:gd name="T29" fmla="*/ 26 h 1077"/>
              <a:gd name="T30" fmla="*/ 497 w 1064"/>
              <a:gd name="T31" fmla="*/ 75 h 1077"/>
              <a:gd name="T32" fmla="*/ 432 w 1064"/>
              <a:gd name="T33" fmla="*/ 144 h 1077"/>
              <a:gd name="T34" fmla="*/ 385 w 1064"/>
              <a:gd name="T35" fmla="*/ 46 h 1077"/>
              <a:gd name="T36" fmla="*/ 341 w 1064"/>
              <a:gd name="T37" fmla="*/ 115 h 1077"/>
              <a:gd name="T38" fmla="*/ 303 w 1064"/>
              <a:gd name="T39" fmla="*/ 203 h 1077"/>
              <a:gd name="T40" fmla="*/ 226 w 1064"/>
              <a:gd name="T41" fmla="*/ 126 h 1077"/>
              <a:gd name="T42" fmla="*/ 208 w 1064"/>
              <a:gd name="T43" fmla="*/ 206 h 1077"/>
              <a:gd name="T44" fmla="*/ 203 w 1064"/>
              <a:gd name="T45" fmla="*/ 301 h 1077"/>
              <a:gd name="T46" fmla="*/ 104 w 1064"/>
              <a:gd name="T47" fmla="*/ 256 h 1077"/>
              <a:gd name="T48" fmla="*/ 114 w 1064"/>
              <a:gd name="T49" fmla="*/ 337 h 1077"/>
              <a:gd name="T50" fmla="*/ 142 w 1064"/>
              <a:gd name="T51" fmla="*/ 428 h 1077"/>
              <a:gd name="T52" fmla="*/ 33 w 1064"/>
              <a:gd name="T53" fmla="*/ 420 h 1077"/>
              <a:gd name="T54" fmla="*/ 70 w 1064"/>
              <a:gd name="T55" fmla="*/ 492 h 1077"/>
              <a:gd name="T56" fmla="*/ 126 w 1064"/>
              <a:gd name="T57" fmla="*/ 538 h 1077"/>
              <a:gd name="T58" fmla="*/ 70 w 1064"/>
              <a:gd name="T59" fmla="*/ 585 h 1077"/>
              <a:gd name="T60" fmla="*/ 33 w 1064"/>
              <a:gd name="T61" fmla="*/ 657 h 1077"/>
              <a:gd name="T62" fmla="*/ 142 w 1064"/>
              <a:gd name="T63" fmla="*/ 648 h 1077"/>
              <a:gd name="T64" fmla="*/ 114 w 1064"/>
              <a:gd name="T65" fmla="*/ 740 h 1077"/>
              <a:gd name="T66" fmla="*/ 104 w 1064"/>
              <a:gd name="T67" fmla="*/ 821 h 1077"/>
              <a:gd name="T68" fmla="*/ 203 w 1064"/>
              <a:gd name="T69" fmla="*/ 775 h 1077"/>
              <a:gd name="T70" fmla="*/ 208 w 1064"/>
              <a:gd name="T71" fmla="*/ 871 h 1077"/>
              <a:gd name="T72" fmla="*/ 226 w 1064"/>
              <a:gd name="T73" fmla="*/ 950 h 1077"/>
              <a:gd name="T74" fmla="*/ 303 w 1064"/>
              <a:gd name="T75" fmla="*/ 874 h 1077"/>
              <a:gd name="T76" fmla="*/ 341 w 1064"/>
              <a:gd name="T77" fmla="*/ 962 h 1077"/>
              <a:gd name="T78" fmla="*/ 385 w 1064"/>
              <a:gd name="T79" fmla="*/ 1030 h 1077"/>
              <a:gd name="T80" fmla="*/ 432 w 1064"/>
              <a:gd name="T81" fmla="*/ 932 h 1077"/>
              <a:gd name="T82" fmla="*/ 497 w 1064"/>
              <a:gd name="T83" fmla="*/ 1002 h 1077"/>
              <a:gd name="T84" fmla="*/ 562 w 1064"/>
              <a:gd name="T85" fmla="*/ 1051 h 1077"/>
              <a:gd name="T86" fmla="*/ 572 w 1064"/>
              <a:gd name="T87" fmla="*/ 943 h 1077"/>
              <a:gd name="T88" fmla="*/ 658 w 1064"/>
              <a:gd name="T89" fmla="*/ 986 h 1077"/>
              <a:gd name="T90" fmla="*/ 735 w 1064"/>
              <a:gd name="T91" fmla="*/ 1010 h 1077"/>
              <a:gd name="T92" fmla="*/ 708 w 1064"/>
              <a:gd name="T93" fmla="*/ 905 h 1077"/>
              <a:gd name="T94" fmla="*/ 803 w 1064"/>
              <a:gd name="T95" fmla="*/ 916 h 1077"/>
              <a:gd name="T96" fmla="*/ 884 w 1064"/>
              <a:gd name="T97" fmla="*/ 911 h 1077"/>
              <a:gd name="T98" fmla="*/ 822 w 1064"/>
              <a:gd name="T99" fmla="*/ 822 h 1077"/>
              <a:gd name="T100" fmla="*/ 915 w 1064"/>
              <a:gd name="T101" fmla="*/ 800 h 1077"/>
              <a:gd name="T102" fmla="*/ 990 w 1064"/>
              <a:gd name="T103" fmla="*/ 768 h 1077"/>
              <a:gd name="T104" fmla="*/ 902 w 1064"/>
              <a:gd name="T105" fmla="*/ 705 h 1077"/>
              <a:gd name="T106" fmla="*/ 982 w 1064"/>
              <a:gd name="T107" fmla="*/ 653 h 1077"/>
              <a:gd name="T108" fmla="*/ 1041 w 1064"/>
              <a:gd name="T109" fmla="*/ 598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4" h="1077">
                <a:moveTo>
                  <a:pt x="1041" y="598"/>
                </a:moveTo>
                <a:cubicBezTo>
                  <a:pt x="1024" y="593"/>
                  <a:pt x="1009" y="589"/>
                  <a:pt x="994" y="585"/>
                </a:cubicBezTo>
                <a:cubicBezTo>
                  <a:pt x="979" y="580"/>
                  <a:pt x="965" y="577"/>
                  <a:pt x="951" y="573"/>
                </a:cubicBezTo>
                <a:cubicBezTo>
                  <a:pt x="946" y="571"/>
                  <a:pt x="941" y="570"/>
                  <a:pt x="936" y="569"/>
                </a:cubicBezTo>
                <a:cubicBezTo>
                  <a:pt x="937" y="559"/>
                  <a:pt x="938" y="549"/>
                  <a:pt x="938" y="538"/>
                </a:cubicBezTo>
                <a:cubicBezTo>
                  <a:pt x="938" y="528"/>
                  <a:pt x="937" y="518"/>
                  <a:pt x="936" y="508"/>
                </a:cubicBezTo>
                <a:cubicBezTo>
                  <a:pt x="941" y="506"/>
                  <a:pt x="946" y="505"/>
                  <a:pt x="951" y="504"/>
                </a:cubicBezTo>
                <a:cubicBezTo>
                  <a:pt x="965" y="500"/>
                  <a:pt x="979" y="496"/>
                  <a:pt x="994" y="492"/>
                </a:cubicBezTo>
                <a:cubicBezTo>
                  <a:pt x="1009" y="488"/>
                  <a:pt x="1024" y="484"/>
                  <a:pt x="1041" y="479"/>
                </a:cubicBezTo>
                <a:cubicBezTo>
                  <a:pt x="1056" y="475"/>
                  <a:pt x="1064" y="460"/>
                  <a:pt x="1061" y="445"/>
                </a:cubicBezTo>
                <a:cubicBezTo>
                  <a:pt x="1059" y="430"/>
                  <a:pt x="1046" y="418"/>
                  <a:pt x="1031" y="420"/>
                </a:cubicBezTo>
                <a:cubicBezTo>
                  <a:pt x="1013" y="421"/>
                  <a:pt x="997" y="422"/>
                  <a:pt x="982" y="424"/>
                </a:cubicBezTo>
                <a:cubicBezTo>
                  <a:pt x="966" y="425"/>
                  <a:pt x="952" y="426"/>
                  <a:pt x="938" y="427"/>
                </a:cubicBezTo>
                <a:cubicBezTo>
                  <a:pt x="932" y="428"/>
                  <a:pt x="928" y="428"/>
                  <a:pt x="923" y="428"/>
                </a:cubicBezTo>
                <a:cubicBezTo>
                  <a:pt x="917" y="409"/>
                  <a:pt x="910" y="389"/>
                  <a:pt x="902" y="371"/>
                </a:cubicBezTo>
                <a:cubicBezTo>
                  <a:pt x="906" y="368"/>
                  <a:pt x="910" y="365"/>
                  <a:pt x="914" y="362"/>
                </a:cubicBezTo>
                <a:cubicBezTo>
                  <a:pt x="926" y="354"/>
                  <a:pt x="937" y="346"/>
                  <a:pt x="950" y="337"/>
                </a:cubicBezTo>
                <a:cubicBezTo>
                  <a:pt x="963" y="328"/>
                  <a:pt x="976" y="318"/>
                  <a:pt x="990" y="308"/>
                </a:cubicBezTo>
                <a:cubicBezTo>
                  <a:pt x="1002" y="299"/>
                  <a:pt x="1005" y="282"/>
                  <a:pt x="998" y="269"/>
                </a:cubicBezTo>
                <a:cubicBezTo>
                  <a:pt x="990" y="256"/>
                  <a:pt x="974" y="250"/>
                  <a:pt x="960" y="256"/>
                </a:cubicBezTo>
                <a:cubicBezTo>
                  <a:pt x="944" y="263"/>
                  <a:pt x="929" y="270"/>
                  <a:pt x="915" y="276"/>
                </a:cubicBezTo>
                <a:cubicBezTo>
                  <a:pt x="901" y="283"/>
                  <a:pt x="888" y="289"/>
                  <a:pt x="875" y="295"/>
                </a:cubicBezTo>
                <a:cubicBezTo>
                  <a:pt x="870" y="297"/>
                  <a:pt x="866" y="299"/>
                  <a:pt x="861" y="301"/>
                </a:cubicBezTo>
                <a:cubicBezTo>
                  <a:pt x="850" y="285"/>
                  <a:pt x="836" y="269"/>
                  <a:pt x="822" y="255"/>
                </a:cubicBezTo>
                <a:cubicBezTo>
                  <a:pt x="825" y="250"/>
                  <a:pt x="828" y="246"/>
                  <a:pt x="831" y="242"/>
                </a:cubicBezTo>
                <a:cubicBezTo>
                  <a:pt x="839" y="230"/>
                  <a:pt x="847" y="218"/>
                  <a:pt x="856" y="206"/>
                </a:cubicBezTo>
                <a:cubicBezTo>
                  <a:pt x="865" y="193"/>
                  <a:pt x="874" y="179"/>
                  <a:pt x="884" y="165"/>
                </a:cubicBezTo>
                <a:cubicBezTo>
                  <a:pt x="893" y="153"/>
                  <a:pt x="889" y="135"/>
                  <a:pt x="878" y="126"/>
                </a:cubicBezTo>
                <a:cubicBezTo>
                  <a:pt x="866" y="116"/>
                  <a:pt x="849" y="116"/>
                  <a:pt x="838" y="126"/>
                </a:cubicBezTo>
                <a:cubicBezTo>
                  <a:pt x="825" y="139"/>
                  <a:pt x="814" y="150"/>
                  <a:pt x="803" y="161"/>
                </a:cubicBezTo>
                <a:cubicBezTo>
                  <a:pt x="792" y="172"/>
                  <a:pt x="781" y="182"/>
                  <a:pt x="771" y="192"/>
                </a:cubicBezTo>
                <a:cubicBezTo>
                  <a:pt x="768" y="196"/>
                  <a:pt x="764" y="199"/>
                  <a:pt x="761" y="203"/>
                </a:cubicBezTo>
                <a:cubicBezTo>
                  <a:pt x="744" y="191"/>
                  <a:pt x="726" y="181"/>
                  <a:pt x="708" y="172"/>
                </a:cubicBezTo>
                <a:cubicBezTo>
                  <a:pt x="709" y="167"/>
                  <a:pt x="710" y="162"/>
                  <a:pt x="712" y="157"/>
                </a:cubicBezTo>
                <a:cubicBezTo>
                  <a:pt x="715" y="144"/>
                  <a:pt x="719" y="130"/>
                  <a:pt x="723" y="115"/>
                </a:cubicBezTo>
                <a:cubicBezTo>
                  <a:pt x="727" y="100"/>
                  <a:pt x="731" y="84"/>
                  <a:pt x="735" y="67"/>
                </a:cubicBezTo>
                <a:cubicBezTo>
                  <a:pt x="739" y="52"/>
                  <a:pt x="730" y="37"/>
                  <a:pt x="716" y="32"/>
                </a:cubicBezTo>
                <a:cubicBezTo>
                  <a:pt x="702" y="27"/>
                  <a:pt x="685" y="33"/>
                  <a:pt x="679" y="46"/>
                </a:cubicBezTo>
                <a:cubicBezTo>
                  <a:pt x="671" y="62"/>
                  <a:pt x="664" y="77"/>
                  <a:pt x="658" y="91"/>
                </a:cubicBezTo>
                <a:cubicBezTo>
                  <a:pt x="651" y="105"/>
                  <a:pt x="645" y="118"/>
                  <a:pt x="639" y="131"/>
                </a:cubicBezTo>
                <a:cubicBezTo>
                  <a:pt x="637" y="135"/>
                  <a:pt x="634" y="140"/>
                  <a:pt x="632" y="144"/>
                </a:cubicBezTo>
                <a:cubicBezTo>
                  <a:pt x="613" y="139"/>
                  <a:pt x="593" y="136"/>
                  <a:pt x="572" y="134"/>
                </a:cubicBezTo>
                <a:cubicBezTo>
                  <a:pt x="572" y="129"/>
                  <a:pt x="571" y="124"/>
                  <a:pt x="571" y="119"/>
                </a:cubicBezTo>
                <a:cubicBezTo>
                  <a:pt x="570" y="105"/>
                  <a:pt x="568" y="90"/>
                  <a:pt x="567" y="75"/>
                </a:cubicBezTo>
                <a:cubicBezTo>
                  <a:pt x="565" y="59"/>
                  <a:pt x="564" y="43"/>
                  <a:pt x="562" y="26"/>
                </a:cubicBezTo>
                <a:cubicBezTo>
                  <a:pt x="561" y="11"/>
                  <a:pt x="547" y="0"/>
                  <a:pt x="532" y="0"/>
                </a:cubicBezTo>
                <a:cubicBezTo>
                  <a:pt x="517" y="0"/>
                  <a:pt x="503" y="11"/>
                  <a:pt x="502" y="26"/>
                </a:cubicBezTo>
                <a:cubicBezTo>
                  <a:pt x="500" y="43"/>
                  <a:pt x="499" y="59"/>
                  <a:pt x="497" y="75"/>
                </a:cubicBezTo>
                <a:cubicBezTo>
                  <a:pt x="496" y="90"/>
                  <a:pt x="494" y="105"/>
                  <a:pt x="493" y="119"/>
                </a:cubicBezTo>
                <a:cubicBezTo>
                  <a:pt x="493" y="124"/>
                  <a:pt x="492" y="129"/>
                  <a:pt x="492" y="134"/>
                </a:cubicBezTo>
                <a:cubicBezTo>
                  <a:pt x="471" y="136"/>
                  <a:pt x="451" y="139"/>
                  <a:pt x="432" y="144"/>
                </a:cubicBezTo>
                <a:cubicBezTo>
                  <a:pt x="430" y="140"/>
                  <a:pt x="428" y="135"/>
                  <a:pt x="425" y="131"/>
                </a:cubicBezTo>
                <a:cubicBezTo>
                  <a:pt x="419" y="118"/>
                  <a:pt x="413" y="105"/>
                  <a:pt x="406" y="91"/>
                </a:cubicBezTo>
                <a:cubicBezTo>
                  <a:pt x="400" y="77"/>
                  <a:pt x="393" y="62"/>
                  <a:pt x="385" y="46"/>
                </a:cubicBezTo>
                <a:cubicBezTo>
                  <a:pt x="379" y="33"/>
                  <a:pt x="362" y="27"/>
                  <a:pt x="348" y="32"/>
                </a:cubicBezTo>
                <a:cubicBezTo>
                  <a:pt x="334" y="37"/>
                  <a:pt x="325" y="52"/>
                  <a:pt x="329" y="67"/>
                </a:cubicBezTo>
                <a:cubicBezTo>
                  <a:pt x="333" y="84"/>
                  <a:pt x="337" y="100"/>
                  <a:pt x="341" y="115"/>
                </a:cubicBezTo>
                <a:cubicBezTo>
                  <a:pt x="345" y="130"/>
                  <a:pt x="349" y="144"/>
                  <a:pt x="352" y="157"/>
                </a:cubicBezTo>
                <a:cubicBezTo>
                  <a:pt x="354" y="162"/>
                  <a:pt x="355" y="167"/>
                  <a:pt x="356" y="172"/>
                </a:cubicBezTo>
                <a:cubicBezTo>
                  <a:pt x="338" y="181"/>
                  <a:pt x="320" y="191"/>
                  <a:pt x="303" y="203"/>
                </a:cubicBezTo>
                <a:cubicBezTo>
                  <a:pt x="300" y="199"/>
                  <a:pt x="296" y="196"/>
                  <a:pt x="293" y="192"/>
                </a:cubicBezTo>
                <a:cubicBezTo>
                  <a:pt x="283" y="182"/>
                  <a:pt x="272" y="172"/>
                  <a:pt x="261" y="161"/>
                </a:cubicBezTo>
                <a:cubicBezTo>
                  <a:pt x="250" y="150"/>
                  <a:pt x="239" y="139"/>
                  <a:pt x="226" y="126"/>
                </a:cubicBezTo>
                <a:cubicBezTo>
                  <a:pt x="215" y="116"/>
                  <a:pt x="198" y="116"/>
                  <a:pt x="186" y="126"/>
                </a:cubicBezTo>
                <a:cubicBezTo>
                  <a:pt x="175" y="135"/>
                  <a:pt x="172" y="153"/>
                  <a:pt x="180" y="165"/>
                </a:cubicBezTo>
                <a:cubicBezTo>
                  <a:pt x="190" y="179"/>
                  <a:pt x="199" y="193"/>
                  <a:pt x="208" y="206"/>
                </a:cubicBezTo>
                <a:cubicBezTo>
                  <a:pt x="217" y="218"/>
                  <a:pt x="225" y="230"/>
                  <a:pt x="233" y="242"/>
                </a:cubicBezTo>
                <a:cubicBezTo>
                  <a:pt x="236" y="246"/>
                  <a:pt x="239" y="250"/>
                  <a:pt x="242" y="255"/>
                </a:cubicBezTo>
                <a:cubicBezTo>
                  <a:pt x="228" y="269"/>
                  <a:pt x="215" y="285"/>
                  <a:pt x="203" y="301"/>
                </a:cubicBezTo>
                <a:cubicBezTo>
                  <a:pt x="198" y="299"/>
                  <a:pt x="194" y="297"/>
                  <a:pt x="189" y="295"/>
                </a:cubicBezTo>
                <a:cubicBezTo>
                  <a:pt x="176" y="289"/>
                  <a:pt x="163" y="283"/>
                  <a:pt x="149" y="276"/>
                </a:cubicBezTo>
                <a:cubicBezTo>
                  <a:pt x="135" y="270"/>
                  <a:pt x="120" y="263"/>
                  <a:pt x="104" y="256"/>
                </a:cubicBezTo>
                <a:cubicBezTo>
                  <a:pt x="90" y="250"/>
                  <a:pt x="74" y="256"/>
                  <a:pt x="66" y="269"/>
                </a:cubicBezTo>
                <a:cubicBezTo>
                  <a:pt x="59" y="282"/>
                  <a:pt x="62" y="299"/>
                  <a:pt x="74" y="308"/>
                </a:cubicBezTo>
                <a:cubicBezTo>
                  <a:pt x="88" y="318"/>
                  <a:pt x="101" y="328"/>
                  <a:pt x="114" y="337"/>
                </a:cubicBezTo>
                <a:cubicBezTo>
                  <a:pt x="127" y="346"/>
                  <a:pt x="139" y="354"/>
                  <a:pt x="150" y="362"/>
                </a:cubicBezTo>
                <a:cubicBezTo>
                  <a:pt x="154" y="365"/>
                  <a:pt x="158" y="368"/>
                  <a:pt x="162" y="371"/>
                </a:cubicBezTo>
                <a:cubicBezTo>
                  <a:pt x="154" y="389"/>
                  <a:pt x="147" y="409"/>
                  <a:pt x="142" y="428"/>
                </a:cubicBezTo>
                <a:cubicBezTo>
                  <a:pt x="137" y="428"/>
                  <a:pt x="132" y="428"/>
                  <a:pt x="126" y="427"/>
                </a:cubicBezTo>
                <a:cubicBezTo>
                  <a:pt x="112" y="426"/>
                  <a:pt x="98" y="425"/>
                  <a:pt x="82" y="424"/>
                </a:cubicBezTo>
                <a:cubicBezTo>
                  <a:pt x="67" y="422"/>
                  <a:pt x="51" y="421"/>
                  <a:pt x="33" y="420"/>
                </a:cubicBezTo>
                <a:cubicBezTo>
                  <a:pt x="18" y="418"/>
                  <a:pt x="5" y="430"/>
                  <a:pt x="3" y="445"/>
                </a:cubicBezTo>
                <a:cubicBezTo>
                  <a:pt x="0" y="460"/>
                  <a:pt x="8" y="475"/>
                  <a:pt x="23" y="479"/>
                </a:cubicBezTo>
                <a:cubicBezTo>
                  <a:pt x="40" y="484"/>
                  <a:pt x="55" y="488"/>
                  <a:pt x="70" y="492"/>
                </a:cubicBezTo>
                <a:cubicBezTo>
                  <a:pt x="85" y="496"/>
                  <a:pt x="99" y="500"/>
                  <a:pt x="113" y="504"/>
                </a:cubicBezTo>
                <a:cubicBezTo>
                  <a:pt x="118" y="505"/>
                  <a:pt x="123" y="506"/>
                  <a:pt x="128" y="508"/>
                </a:cubicBezTo>
                <a:cubicBezTo>
                  <a:pt x="127" y="518"/>
                  <a:pt x="126" y="528"/>
                  <a:pt x="126" y="538"/>
                </a:cubicBezTo>
                <a:cubicBezTo>
                  <a:pt x="126" y="549"/>
                  <a:pt x="127" y="559"/>
                  <a:pt x="128" y="569"/>
                </a:cubicBezTo>
                <a:cubicBezTo>
                  <a:pt x="123" y="570"/>
                  <a:pt x="118" y="571"/>
                  <a:pt x="113" y="573"/>
                </a:cubicBezTo>
                <a:cubicBezTo>
                  <a:pt x="99" y="577"/>
                  <a:pt x="85" y="580"/>
                  <a:pt x="70" y="585"/>
                </a:cubicBezTo>
                <a:cubicBezTo>
                  <a:pt x="55" y="589"/>
                  <a:pt x="40" y="593"/>
                  <a:pt x="23" y="598"/>
                </a:cubicBezTo>
                <a:cubicBezTo>
                  <a:pt x="8" y="602"/>
                  <a:pt x="0" y="617"/>
                  <a:pt x="3" y="632"/>
                </a:cubicBezTo>
                <a:cubicBezTo>
                  <a:pt x="5" y="647"/>
                  <a:pt x="18" y="658"/>
                  <a:pt x="33" y="657"/>
                </a:cubicBezTo>
                <a:cubicBezTo>
                  <a:pt x="51" y="656"/>
                  <a:pt x="67" y="654"/>
                  <a:pt x="82" y="653"/>
                </a:cubicBezTo>
                <a:cubicBezTo>
                  <a:pt x="98" y="652"/>
                  <a:pt x="112" y="651"/>
                  <a:pt x="126" y="649"/>
                </a:cubicBezTo>
                <a:cubicBezTo>
                  <a:pt x="132" y="649"/>
                  <a:pt x="137" y="649"/>
                  <a:pt x="142" y="648"/>
                </a:cubicBezTo>
                <a:cubicBezTo>
                  <a:pt x="147" y="668"/>
                  <a:pt x="154" y="687"/>
                  <a:pt x="162" y="705"/>
                </a:cubicBezTo>
                <a:cubicBezTo>
                  <a:pt x="158" y="708"/>
                  <a:pt x="154" y="711"/>
                  <a:pt x="150" y="714"/>
                </a:cubicBezTo>
                <a:cubicBezTo>
                  <a:pt x="139" y="722"/>
                  <a:pt x="127" y="731"/>
                  <a:pt x="114" y="740"/>
                </a:cubicBezTo>
                <a:cubicBezTo>
                  <a:pt x="101" y="749"/>
                  <a:pt x="88" y="758"/>
                  <a:pt x="74" y="768"/>
                </a:cubicBezTo>
                <a:cubicBezTo>
                  <a:pt x="62" y="777"/>
                  <a:pt x="59" y="794"/>
                  <a:pt x="66" y="808"/>
                </a:cubicBezTo>
                <a:cubicBezTo>
                  <a:pt x="74" y="821"/>
                  <a:pt x="90" y="827"/>
                  <a:pt x="104" y="821"/>
                </a:cubicBezTo>
                <a:cubicBezTo>
                  <a:pt x="120" y="813"/>
                  <a:pt x="135" y="807"/>
                  <a:pt x="149" y="800"/>
                </a:cubicBezTo>
                <a:cubicBezTo>
                  <a:pt x="163" y="794"/>
                  <a:pt x="176" y="788"/>
                  <a:pt x="189" y="782"/>
                </a:cubicBezTo>
                <a:cubicBezTo>
                  <a:pt x="194" y="780"/>
                  <a:pt x="198" y="777"/>
                  <a:pt x="203" y="775"/>
                </a:cubicBezTo>
                <a:cubicBezTo>
                  <a:pt x="215" y="792"/>
                  <a:pt x="228" y="807"/>
                  <a:pt x="242" y="822"/>
                </a:cubicBezTo>
                <a:cubicBezTo>
                  <a:pt x="239" y="826"/>
                  <a:pt x="236" y="830"/>
                  <a:pt x="233" y="835"/>
                </a:cubicBezTo>
                <a:cubicBezTo>
                  <a:pt x="225" y="846"/>
                  <a:pt x="217" y="858"/>
                  <a:pt x="208" y="871"/>
                </a:cubicBezTo>
                <a:cubicBezTo>
                  <a:pt x="199" y="884"/>
                  <a:pt x="190" y="897"/>
                  <a:pt x="180" y="911"/>
                </a:cubicBezTo>
                <a:cubicBezTo>
                  <a:pt x="172" y="924"/>
                  <a:pt x="175" y="941"/>
                  <a:pt x="186" y="951"/>
                </a:cubicBezTo>
                <a:cubicBezTo>
                  <a:pt x="198" y="961"/>
                  <a:pt x="215" y="961"/>
                  <a:pt x="226" y="950"/>
                </a:cubicBezTo>
                <a:cubicBezTo>
                  <a:pt x="239" y="938"/>
                  <a:pt x="250" y="927"/>
                  <a:pt x="261" y="916"/>
                </a:cubicBezTo>
                <a:cubicBezTo>
                  <a:pt x="272" y="905"/>
                  <a:pt x="283" y="894"/>
                  <a:pt x="293" y="885"/>
                </a:cubicBezTo>
                <a:cubicBezTo>
                  <a:pt x="296" y="881"/>
                  <a:pt x="300" y="877"/>
                  <a:pt x="303" y="874"/>
                </a:cubicBezTo>
                <a:cubicBezTo>
                  <a:pt x="320" y="885"/>
                  <a:pt x="338" y="896"/>
                  <a:pt x="356" y="905"/>
                </a:cubicBezTo>
                <a:cubicBezTo>
                  <a:pt x="355" y="909"/>
                  <a:pt x="354" y="914"/>
                  <a:pt x="352" y="919"/>
                </a:cubicBezTo>
                <a:cubicBezTo>
                  <a:pt x="349" y="933"/>
                  <a:pt x="345" y="947"/>
                  <a:pt x="341" y="962"/>
                </a:cubicBezTo>
                <a:cubicBezTo>
                  <a:pt x="337" y="977"/>
                  <a:pt x="333" y="993"/>
                  <a:pt x="329" y="1010"/>
                </a:cubicBezTo>
                <a:cubicBezTo>
                  <a:pt x="325" y="1024"/>
                  <a:pt x="334" y="1039"/>
                  <a:pt x="348" y="1044"/>
                </a:cubicBezTo>
                <a:cubicBezTo>
                  <a:pt x="362" y="1050"/>
                  <a:pt x="379" y="1044"/>
                  <a:pt x="385" y="1030"/>
                </a:cubicBezTo>
                <a:cubicBezTo>
                  <a:pt x="393" y="1014"/>
                  <a:pt x="400" y="1000"/>
                  <a:pt x="406" y="986"/>
                </a:cubicBezTo>
                <a:cubicBezTo>
                  <a:pt x="413" y="972"/>
                  <a:pt x="419" y="958"/>
                  <a:pt x="425" y="946"/>
                </a:cubicBezTo>
                <a:cubicBezTo>
                  <a:pt x="428" y="941"/>
                  <a:pt x="430" y="937"/>
                  <a:pt x="432" y="932"/>
                </a:cubicBezTo>
                <a:cubicBezTo>
                  <a:pt x="451" y="937"/>
                  <a:pt x="471" y="941"/>
                  <a:pt x="492" y="943"/>
                </a:cubicBezTo>
                <a:cubicBezTo>
                  <a:pt x="492" y="948"/>
                  <a:pt x="493" y="953"/>
                  <a:pt x="493" y="958"/>
                </a:cubicBezTo>
                <a:cubicBezTo>
                  <a:pt x="494" y="972"/>
                  <a:pt x="496" y="986"/>
                  <a:pt x="497" y="1002"/>
                </a:cubicBezTo>
                <a:cubicBezTo>
                  <a:pt x="499" y="1017"/>
                  <a:pt x="500" y="1033"/>
                  <a:pt x="502" y="1051"/>
                </a:cubicBezTo>
                <a:cubicBezTo>
                  <a:pt x="503" y="1066"/>
                  <a:pt x="517" y="1077"/>
                  <a:pt x="532" y="1077"/>
                </a:cubicBezTo>
                <a:cubicBezTo>
                  <a:pt x="547" y="1077"/>
                  <a:pt x="561" y="1066"/>
                  <a:pt x="562" y="1051"/>
                </a:cubicBezTo>
                <a:cubicBezTo>
                  <a:pt x="564" y="1033"/>
                  <a:pt x="565" y="1017"/>
                  <a:pt x="567" y="1002"/>
                </a:cubicBezTo>
                <a:cubicBezTo>
                  <a:pt x="568" y="986"/>
                  <a:pt x="570" y="972"/>
                  <a:pt x="571" y="958"/>
                </a:cubicBezTo>
                <a:cubicBezTo>
                  <a:pt x="571" y="953"/>
                  <a:pt x="572" y="948"/>
                  <a:pt x="572" y="943"/>
                </a:cubicBezTo>
                <a:cubicBezTo>
                  <a:pt x="593" y="941"/>
                  <a:pt x="613" y="937"/>
                  <a:pt x="632" y="932"/>
                </a:cubicBezTo>
                <a:cubicBezTo>
                  <a:pt x="634" y="937"/>
                  <a:pt x="637" y="941"/>
                  <a:pt x="639" y="946"/>
                </a:cubicBezTo>
                <a:cubicBezTo>
                  <a:pt x="645" y="958"/>
                  <a:pt x="651" y="972"/>
                  <a:pt x="658" y="986"/>
                </a:cubicBezTo>
                <a:cubicBezTo>
                  <a:pt x="664" y="1000"/>
                  <a:pt x="671" y="1014"/>
                  <a:pt x="679" y="1030"/>
                </a:cubicBezTo>
                <a:cubicBezTo>
                  <a:pt x="685" y="1044"/>
                  <a:pt x="702" y="1050"/>
                  <a:pt x="716" y="1044"/>
                </a:cubicBezTo>
                <a:cubicBezTo>
                  <a:pt x="730" y="1039"/>
                  <a:pt x="739" y="1024"/>
                  <a:pt x="735" y="1010"/>
                </a:cubicBezTo>
                <a:cubicBezTo>
                  <a:pt x="731" y="993"/>
                  <a:pt x="727" y="977"/>
                  <a:pt x="723" y="962"/>
                </a:cubicBezTo>
                <a:cubicBezTo>
                  <a:pt x="719" y="947"/>
                  <a:pt x="715" y="933"/>
                  <a:pt x="712" y="919"/>
                </a:cubicBezTo>
                <a:cubicBezTo>
                  <a:pt x="710" y="914"/>
                  <a:pt x="709" y="909"/>
                  <a:pt x="708" y="905"/>
                </a:cubicBezTo>
                <a:cubicBezTo>
                  <a:pt x="726" y="896"/>
                  <a:pt x="744" y="885"/>
                  <a:pt x="761" y="874"/>
                </a:cubicBezTo>
                <a:cubicBezTo>
                  <a:pt x="764" y="877"/>
                  <a:pt x="768" y="881"/>
                  <a:pt x="771" y="885"/>
                </a:cubicBezTo>
                <a:cubicBezTo>
                  <a:pt x="781" y="894"/>
                  <a:pt x="792" y="905"/>
                  <a:pt x="803" y="916"/>
                </a:cubicBezTo>
                <a:cubicBezTo>
                  <a:pt x="814" y="927"/>
                  <a:pt x="825" y="938"/>
                  <a:pt x="838" y="950"/>
                </a:cubicBezTo>
                <a:cubicBezTo>
                  <a:pt x="849" y="961"/>
                  <a:pt x="866" y="961"/>
                  <a:pt x="878" y="951"/>
                </a:cubicBezTo>
                <a:cubicBezTo>
                  <a:pt x="889" y="941"/>
                  <a:pt x="893" y="924"/>
                  <a:pt x="884" y="911"/>
                </a:cubicBezTo>
                <a:cubicBezTo>
                  <a:pt x="874" y="897"/>
                  <a:pt x="865" y="884"/>
                  <a:pt x="856" y="871"/>
                </a:cubicBezTo>
                <a:cubicBezTo>
                  <a:pt x="847" y="858"/>
                  <a:pt x="839" y="846"/>
                  <a:pt x="831" y="835"/>
                </a:cubicBezTo>
                <a:cubicBezTo>
                  <a:pt x="828" y="830"/>
                  <a:pt x="825" y="826"/>
                  <a:pt x="822" y="822"/>
                </a:cubicBezTo>
                <a:cubicBezTo>
                  <a:pt x="836" y="807"/>
                  <a:pt x="849" y="792"/>
                  <a:pt x="861" y="775"/>
                </a:cubicBezTo>
                <a:cubicBezTo>
                  <a:pt x="866" y="777"/>
                  <a:pt x="870" y="780"/>
                  <a:pt x="875" y="782"/>
                </a:cubicBezTo>
                <a:cubicBezTo>
                  <a:pt x="888" y="788"/>
                  <a:pt x="901" y="794"/>
                  <a:pt x="915" y="800"/>
                </a:cubicBezTo>
                <a:cubicBezTo>
                  <a:pt x="929" y="807"/>
                  <a:pt x="944" y="813"/>
                  <a:pt x="960" y="821"/>
                </a:cubicBezTo>
                <a:cubicBezTo>
                  <a:pt x="974" y="827"/>
                  <a:pt x="990" y="821"/>
                  <a:pt x="998" y="808"/>
                </a:cubicBezTo>
                <a:cubicBezTo>
                  <a:pt x="1005" y="794"/>
                  <a:pt x="1002" y="777"/>
                  <a:pt x="990" y="768"/>
                </a:cubicBezTo>
                <a:cubicBezTo>
                  <a:pt x="976" y="758"/>
                  <a:pt x="963" y="749"/>
                  <a:pt x="950" y="740"/>
                </a:cubicBezTo>
                <a:cubicBezTo>
                  <a:pt x="937" y="731"/>
                  <a:pt x="926" y="722"/>
                  <a:pt x="914" y="714"/>
                </a:cubicBezTo>
                <a:cubicBezTo>
                  <a:pt x="910" y="711"/>
                  <a:pt x="906" y="708"/>
                  <a:pt x="902" y="705"/>
                </a:cubicBezTo>
                <a:cubicBezTo>
                  <a:pt x="910" y="687"/>
                  <a:pt x="917" y="668"/>
                  <a:pt x="923" y="648"/>
                </a:cubicBezTo>
                <a:cubicBezTo>
                  <a:pt x="928" y="649"/>
                  <a:pt x="932" y="649"/>
                  <a:pt x="938" y="649"/>
                </a:cubicBezTo>
                <a:cubicBezTo>
                  <a:pt x="952" y="651"/>
                  <a:pt x="966" y="652"/>
                  <a:pt x="982" y="653"/>
                </a:cubicBezTo>
                <a:cubicBezTo>
                  <a:pt x="997" y="654"/>
                  <a:pt x="1013" y="656"/>
                  <a:pt x="1031" y="657"/>
                </a:cubicBezTo>
                <a:cubicBezTo>
                  <a:pt x="1046" y="658"/>
                  <a:pt x="1059" y="647"/>
                  <a:pt x="1061" y="632"/>
                </a:cubicBezTo>
                <a:cubicBezTo>
                  <a:pt x="1064" y="617"/>
                  <a:pt x="1056" y="602"/>
                  <a:pt x="1041" y="598"/>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1" name="Group 42">
            <a:extLst>
              <a:ext uri="{FF2B5EF4-FFF2-40B4-BE49-F238E27FC236}">
                <a16:creationId xmlns:a16="http://schemas.microsoft.com/office/drawing/2014/main" id="{407003FA-36B4-44AF-9429-44964DA70B33}"/>
              </a:ext>
            </a:extLst>
          </p:cNvPr>
          <p:cNvGrpSpPr/>
          <p:nvPr/>
        </p:nvGrpSpPr>
        <p:grpSpPr>
          <a:xfrm>
            <a:off x="1274190" y="3819701"/>
            <a:ext cx="890791" cy="977606"/>
            <a:chOff x="3721102" y="3890965"/>
            <a:chExt cx="749300" cy="822325"/>
          </a:xfrm>
          <a:solidFill>
            <a:srgbClr val="45C1A4"/>
          </a:solidFill>
        </p:grpSpPr>
        <p:sp>
          <p:nvSpPr>
            <p:cNvPr id="42" name="Freeform 43">
              <a:extLst>
                <a:ext uri="{FF2B5EF4-FFF2-40B4-BE49-F238E27FC236}">
                  <a16:creationId xmlns:a16="http://schemas.microsoft.com/office/drawing/2014/main" id="{DB057CAA-A4EF-45AA-8702-F299CB937637}"/>
                </a:ext>
              </a:extLst>
            </p:cNvPr>
            <p:cNvSpPr>
              <a:spLocks/>
            </p:cNvSpPr>
            <p:nvPr/>
          </p:nvSpPr>
          <p:spPr bwMode="auto">
            <a:xfrm>
              <a:off x="3746502" y="4470403"/>
              <a:ext cx="698500" cy="66675"/>
            </a:xfrm>
            <a:custGeom>
              <a:avLst/>
              <a:gdLst>
                <a:gd name="T0" fmla="*/ 11 w 226"/>
                <a:gd name="T1" fmla="*/ 22 h 22"/>
                <a:gd name="T2" fmla="*/ 215 w 226"/>
                <a:gd name="T3" fmla="*/ 22 h 22"/>
                <a:gd name="T4" fmla="*/ 226 w 226"/>
                <a:gd name="T5" fmla="*/ 0 h 22"/>
                <a:gd name="T6" fmla="*/ 0 w 226"/>
                <a:gd name="T7" fmla="*/ 0 h 22"/>
                <a:gd name="T8" fmla="*/ 11 w 226"/>
                <a:gd name="T9" fmla="*/ 22 h 22"/>
              </a:gdLst>
              <a:ahLst/>
              <a:cxnLst>
                <a:cxn ang="0">
                  <a:pos x="T0" y="T1"/>
                </a:cxn>
                <a:cxn ang="0">
                  <a:pos x="T2" y="T3"/>
                </a:cxn>
                <a:cxn ang="0">
                  <a:pos x="T4" y="T5"/>
                </a:cxn>
                <a:cxn ang="0">
                  <a:pos x="T6" y="T7"/>
                </a:cxn>
                <a:cxn ang="0">
                  <a:pos x="T8" y="T9"/>
                </a:cxn>
              </a:cxnLst>
              <a:rect l="0" t="0" r="r" b="b"/>
              <a:pathLst>
                <a:path w="226" h="22">
                  <a:moveTo>
                    <a:pt x="11" y="22"/>
                  </a:moveTo>
                  <a:cubicBezTo>
                    <a:pt x="215" y="22"/>
                    <a:pt x="215" y="22"/>
                    <a:pt x="215" y="22"/>
                  </a:cubicBezTo>
                  <a:cubicBezTo>
                    <a:pt x="220" y="15"/>
                    <a:pt x="223" y="8"/>
                    <a:pt x="226" y="0"/>
                  </a:cubicBezTo>
                  <a:cubicBezTo>
                    <a:pt x="0" y="0"/>
                    <a:pt x="0" y="0"/>
                    <a:pt x="0" y="0"/>
                  </a:cubicBezTo>
                  <a:cubicBezTo>
                    <a:pt x="3" y="8"/>
                    <a:pt x="7" y="15"/>
                    <a:pt x="1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a:extLst>
                <a:ext uri="{FF2B5EF4-FFF2-40B4-BE49-F238E27FC236}">
                  <a16:creationId xmlns:a16="http://schemas.microsoft.com/office/drawing/2014/main" id="{D450E57C-88D5-4C7D-98EA-D9E0B90050A1}"/>
                </a:ext>
              </a:extLst>
            </p:cNvPr>
            <p:cNvSpPr>
              <a:spLocks/>
            </p:cNvSpPr>
            <p:nvPr/>
          </p:nvSpPr>
          <p:spPr bwMode="auto">
            <a:xfrm>
              <a:off x="3835402" y="4608515"/>
              <a:ext cx="519112" cy="104775"/>
            </a:xfrm>
            <a:custGeom>
              <a:avLst/>
              <a:gdLst>
                <a:gd name="T0" fmla="*/ 84 w 168"/>
                <a:gd name="T1" fmla="*/ 34 h 34"/>
                <a:gd name="T2" fmla="*/ 168 w 168"/>
                <a:gd name="T3" fmla="*/ 0 h 34"/>
                <a:gd name="T4" fmla="*/ 0 w 168"/>
                <a:gd name="T5" fmla="*/ 0 h 34"/>
                <a:gd name="T6" fmla="*/ 84 w 168"/>
                <a:gd name="T7" fmla="*/ 34 h 34"/>
              </a:gdLst>
              <a:ahLst/>
              <a:cxnLst>
                <a:cxn ang="0">
                  <a:pos x="T0" y="T1"/>
                </a:cxn>
                <a:cxn ang="0">
                  <a:pos x="T2" y="T3"/>
                </a:cxn>
                <a:cxn ang="0">
                  <a:pos x="T4" y="T5"/>
                </a:cxn>
                <a:cxn ang="0">
                  <a:pos x="T6" y="T7"/>
                </a:cxn>
              </a:cxnLst>
              <a:rect l="0" t="0" r="r" b="b"/>
              <a:pathLst>
                <a:path w="168" h="34">
                  <a:moveTo>
                    <a:pt x="84" y="34"/>
                  </a:moveTo>
                  <a:cubicBezTo>
                    <a:pt x="117" y="34"/>
                    <a:pt x="146" y="21"/>
                    <a:pt x="168" y="0"/>
                  </a:cubicBezTo>
                  <a:cubicBezTo>
                    <a:pt x="0" y="0"/>
                    <a:pt x="0" y="0"/>
                    <a:pt x="0" y="0"/>
                  </a:cubicBezTo>
                  <a:cubicBezTo>
                    <a:pt x="22" y="21"/>
                    <a:pt x="51" y="34"/>
                    <a:pt x="8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a:extLst>
                <a:ext uri="{FF2B5EF4-FFF2-40B4-BE49-F238E27FC236}">
                  <a16:creationId xmlns:a16="http://schemas.microsoft.com/office/drawing/2014/main" id="{F8E94059-1B9B-4F21-8488-5D0F386794AE}"/>
                </a:ext>
              </a:extLst>
            </p:cNvPr>
            <p:cNvSpPr>
              <a:spLocks/>
            </p:cNvSpPr>
            <p:nvPr/>
          </p:nvSpPr>
          <p:spPr bwMode="auto">
            <a:xfrm>
              <a:off x="3721102" y="3890965"/>
              <a:ext cx="749300" cy="508000"/>
            </a:xfrm>
            <a:custGeom>
              <a:avLst/>
              <a:gdLst>
                <a:gd name="T0" fmla="*/ 242 w 242"/>
                <a:gd name="T1" fmla="*/ 0 h 165"/>
                <a:gd name="T2" fmla="*/ 0 w 242"/>
                <a:gd name="T3" fmla="*/ 0 h 165"/>
                <a:gd name="T4" fmla="*/ 0 w 242"/>
                <a:gd name="T5" fmla="*/ 146 h 165"/>
                <a:gd name="T6" fmla="*/ 2 w 242"/>
                <a:gd name="T7" fmla="*/ 165 h 165"/>
                <a:gd name="T8" fmla="*/ 240 w 242"/>
                <a:gd name="T9" fmla="*/ 165 h 165"/>
                <a:gd name="T10" fmla="*/ 242 w 242"/>
                <a:gd name="T11" fmla="*/ 146 h 165"/>
                <a:gd name="T12" fmla="*/ 242 w 242"/>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242" h="165">
                  <a:moveTo>
                    <a:pt x="242" y="0"/>
                  </a:moveTo>
                  <a:cubicBezTo>
                    <a:pt x="0" y="0"/>
                    <a:pt x="0" y="0"/>
                    <a:pt x="0" y="0"/>
                  </a:cubicBezTo>
                  <a:cubicBezTo>
                    <a:pt x="0" y="146"/>
                    <a:pt x="0" y="146"/>
                    <a:pt x="0" y="146"/>
                  </a:cubicBezTo>
                  <a:cubicBezTo>
                    <a:pt x="0" y="153"/>
                    <a:pt x="1" y="159"/>
                    <a:pt x="2" y="165"/>
                  </a:cubicBezTo>
                  <a:cubicBezTo>
                    <a:pt x="240" y="165"/>
                    <a:pt x="240" y="165"/>
                    <a:pt x="240" y="165"/>
                  </a:cubicBezTo>
                  <a:cubicBezTo>
                    <a:pt x="241" y="159"/>
                    <a:pt x="242" y="153"/>
                    <a:pt x="242" y="146"/>
                  </a:cubicBezTo>
                  <a:lnTo>
                    <a:pt x="2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7">
            <a:extLst>
              <a:ext uri="{FF2B5EF4-FFF2-40B4-BE49-F238E27FC236}">
                <a16:creationId xmlns:a16="http://schemas.microsoft.com/office/drawing/2014/main" id="{DE455E20-3D5F-45A5-A89E-B28FBBFE437F}"/>
              </a:ext>
            </a:extLst>
          </p:cNvPr>
          <p:cNvGrpSpPr/>
          <p:nvPr/>
        </p:nvGrpSpPr>
        <p:grpSpPr>
          <a:xfrm>
            <a:off x="1598317" y="1224394"/>
            <a:ext cx="423131" cy="530541"/>
            <a:chOff x="5106627" y="2260366"/>
            <a:chExt cx="324452" cy="406813"/>
          </a:xfrm>
          <a:solidFill>
            <a:srgbClr val="45C1A4"/>
          </a:solidFill>
        </p:grpSpPr>
        <p:sp>
          <p:nvSpPr>
            <p:cNvPr id="46" name="Freeform 80">
              <a:extLst>
                <a:ext uri="{FF2B5EF4-FFF2-40B4-BE49-F238E27FC236}">
                  <a16:creationId xmlns:a16="http://schemas.microsoft.com/office/drawing/2014/main" id="{3A529473-4176-4520-8B1F-E4C2C39F3277}"/>
                </a:ext>
              </a:extLst>
            </p:cNvPr>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1">
              <a:extLst>
                <a:ext uri="{FF2B5EF4-FFF2-40B4-BE49-F238E27FC236}">
                  <a16:creationId xmlns:a16="http://schemas.microsoft.com/office/drawing/2014/main" id="{2B83B892-B3B7-4213-A540-AD908020F5ED}"/>
                </a:ext>
              </a:extLst>
            </p:cNvPr>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2">
              <a:extLst>
                <a:ext uri="{FF2B5EF4-FFF2-40B4-BE49-F238E27FC236}">
                  <a16:creationId xmlns:a16="http://schemas.microsoft.com/office/drawing/2014/main" id="{5BB9C490-8FE7-4383-A8A2-4784F8D13A0E}"/>
                </a:ext>
              </a:extLst>
            </p:cNvPr>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83">
              <a:extLst>
                <a:ext uri="{FF2B5EF4-FFF2-40B4-BE49-F238E27FC236}">
                  <a16:creationId xmlns:a16="http://schemas.microsoft.com/office/drawing/2014/main" id="{6EF4BB3B-36A3-409F-B0AD-1C1F4F242D3E}"/>
                </a:ext>
              </a:extLst>
            </p:cNvPr>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52">
            <a:extLst>
              <a:ext uri="{FF2B5EF4-FFF2-40B4-BE49-F238E27FC236}">
                <a16:creationId xmlns:a16="http://schemas.microsoft.com/office/drawing/2014/main" id="{4519E30B-68FB-44AC-B299-860956293154}"/>
              </a:ext>
            </a:extLst>
          </p:cNvPr>
          <p:cNvGrpSpPr/>
          <p:nvPr/>
        </p:nvGrpSpPr>
        <p:grpSpPr>
          <a:xfrm>
            <a:off x="1845108" y="2301104"/>
            <a:ext cx="390583" cy="507758"/>
            <a:chOff x="6421904" y="4798576"/>
            <a:chExt cx="299494" cy="389342"/>
          </a:xfrm>
          <a:solidFill>
            <a:srgbClr val="45C1A4"/>
          </a:solidFill>
        </p:grpSpPr>
        <p:sp>
          <p:nvSpPr>
            <p:cNvPr id="51" name="Freeform 170">
              <a:extLst>
                <a:ext uri="{FF2B5EF4-FFF2-40B4-BE49-F238E27FC236}">
                  <a16:creationId xmlns:a16="http://schemas.microsoft.com/office/drawing/2014/main" id="{A4C8DAD6-035B-4A73-955E-AE399B56EF17}"/>
                </a:ext>
              </a:extLst>
            </p:cNvPr>
            <p:cNvSpPr>
              <a:spLocks/>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1">
              <a:extLst>
                <a:ext uri="{FF2B5EF4-FFF2-40B4-BE49-F238E27FC236}">
                  <a16:creationId xmlns:a16="http://schemas.microsoft.com/office/drawing/2014/main" id="{D531E641-88B7-43EC-B6EA-D604F060C90A}"/>
                </a:ext>
              </a:extLst>
            </p:cNvPr>
            <p:cNvSpPr>
              <a:spLocks/>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5">
            <a:extLst>
              <a:ext uri="{FF2B5EF4-FFF2-40B4-BE49-F238E27FC236}">
                <a16:creationId xmlns:a16="http://schemas.microsoft.com/office/drawing/2014/main" id="{5AEFFF04-1F9A-45D8-BDC9-A0CEEE0D3FCD}"/>
              </a:ext>
            </a:extLst>
          </p:cNvPr>
          <p:cNvGrpSpPr/>
          <p:nvPr/>
        </p:nvGrpSpPr>
        <p:grpSpPr>
          <a:xfrm>
            <a:off x="836158" y="2083946"/>
            <a:ext cx="420888" cy="414208"/>
            <a:chOff x="1587575" y="2265358"/>
            <a:chExt cx="314468" cy="309477"/>
          </a:xfrm>
          <a:solidFill>
            <a:srgbClr val="45C1A4"/>
          </a:solidFill>
        </p:grpSpPr>
        <p:sp>
          <p:nvSpPr>
            <p:cNvPr id="54" name="Freeform 59">
              <a:extLst>
                <a:ext uri="{FF2B5EF4-FFF2-40B4-BE49-F238E27FC236}">
                  <a16:creationId xmlns:a16="http://schemas.microsoft.com/office/drawing/2014/main" id="{126F0929-F3D7-4E09-ADBB-88E7E6235AA3}"/>
                </a:ext>
              </a:extLst>
            </p:cNvPr>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60">
              <a:extLst>
                <a:ext uri="{FF2B5EF4-FFF2-40B4-BE49-F238E27FC236}">
                  <a16:creationId xmlns:a16="http://schemas.microsoft.com/office/drawing/2014/main" id="{0CDEAA7E-FF86-4446-82A6-C94431F60620}"/>
                </a:ext>
              </a:extLst>
            </p:cNvPr>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8">
            <a:extLst>
              <a:ext uri="{FF2B5EF4-FFF2-40B4-BE49-F238E27FC236}">
                <a16:creationId xmlns:a16="http://schemas.microsoft.com/office/drawing/2014/main" id="{0591F22A-C57D-4FF4-9427-9A36AC6BEFC9}"/>
              </a:ext>
            </a:extLst>
          </p:cNvPr>
          <p:cNvGrpSpPr/>
          <p:nvPr/>
        </p:nvGrpSpPr>
        <p:grpSpPr>
          <a:xfrm>
            <a:off x="1253840" y="3189235"/>
            <a:ext cx="487771" cy="360286"/>
            <a:chOff x="2563427" y="3717902"/>
            <a:chExt cx="439257" cy="324452"/>
          </a:xfrm>
          <a:solidFill>
            <a:srgbClr val="45C1A4"/>
          </a:solidFill>
        </p:grpSpPr>
        <p:sp>
          <p:nvSpPr>
            <p:cNvPr id="57" name="Freeform 92">
              <a:extLst>
                <a:ext uri="{FF2B5EF4-FFF2-40B4-BE49-F238E27FC236}">
                  <a16:creationId xmlns:a16="http://schemas.microsoft.com/office/drawing/2014/main" id="{0D335C0A-75FF-47F4-9456-95A9D3833EE5}"/>
                </a:ext>
              </a:extLst>
            </p:cNvPr>
            <p:cNvSpPr>
              <a:spLocks/>
            </p:cNvSpPr>
            <p:nvPr/>
          </p:nvSpPr>
          <p:spPr bwMode="auto">
            <a:xfrm>
              <a:off x="2720660" y="3942523"/>
              <a:ext cx="127286" cy="99831"/>
            </a:xfrm>
            <a:custGeom>
              <a:avLst/>
              <a:gdLst>
                <a:gd name="T0" fmla="*/ 37 w 38"/>
                <a:gd name="T1" fmla="*/ 10 h 30"/>
                <a:gd name="T2" fmla="*/ 1 w 38"/>
                <a:gd name="T3" fmla="*/ 11 h 30"/>
                <a:gd name="T4" fmla="*/ 1 w 38"/>
                <a:gd name="T5" fmla="*/ 13 h 30"/>
                <a:gd name="T6" fmla="*/ 19 w 38"/>
                <a:gd name="T7" fmla="*/ 30 h 30"/>
                <a:gd name="T8" fmla="*/ 36 w 38"/>
                <a:gd name="T9" fmla="*/ 13 h 30"/>
                <a:gd name="T10" fmla="*/ 37 w 38"/>
                <a:gd name="T11" fmla="*/ 10 h 30"/>
              </a:gdLst>
              <a:ahLst/>
              <a:cxnLst>
                <a:cxn ang="0">
                  <a:pos x="T0" y="T1"/>
                </a:cxn>
                <a:cxn ang="0">
                  <a:pos x="T2" y="T3"/>
                </a:cxn>
                <a:cxn ang="0">
                  <a:pos x="T4" y="T5"/>
                </a:cxn>
                <a:cxn ang="0">
                  <a:pos x="T6" y="T7"/>
                </a:cxn>
                <a:cxn ang="0">
                  <a:pos x="T8" y="T9"/>
                </a:cxn>
                <a:cxn ang="0">
                  <a:pos x="T10" y="T11"/>
                </a:cxn>
              </a:cxnLst>
              <a:rect l="0" t="0" r="r" b="b"/>
              <a:pathLst>
                <a:path w="38" h="30">
                  <a:moveTo>
                    <a:pt x="37" y="10"/>
                  </a:moveTo>
                  <a:cubicBezTo>
                    <a:pt x="26" y="1"/>
                    <a:pt x="12" y="0"/>
                    <a:pt x="1" y="11"/>
                  </a:cubicBezTo>
                  <a:cubicBezTo>
                    <a:pt x="1" y="11"/>
                    <a:pt x="0" y="12"/>
                    <a:pt x="1" y="13"/>
                  </a:cubicBezTo>
                  <a:cubicBezTo>
                    <a:pt x="19" y="30"/>
                    <a:pt x="19" y="30"/>
                    <a:pt x="19" y="30"/>
                  </a:cubicBezTo>
                  <a:cubicBezTo>
                    <a:pt x="36" y="13"/>
                    <a:pt x="36" y="13"/>
                    <a:pt x="36" y="13"/>
                  </a:cubicBezTo>
                  <a:cubicBezTo>
                    <a:pt x="38" y="11"/>
                    <a:pt x="37" y="11"/>
                    <a:pt x="3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3">
              <a:extLst>
                <a:ext uri="{FF2B5EF4-FFF2-40B4-BE49-F238E27FC236}">
                  <a16:creationId xmlns:a16="http://schemas.microsoft.com/office/drawing/2014/main" id="{5672FFED-FFEE-4A46-926F-171F8F10706A}"/>
                </a:ext>
              </a:extLst>
            </p:cNvPr>
            <p:cNvSpPr>
              <a:spLocks/>
            </p:cNvSpPr>
            <p:nvPr/>
          </p:nvSpPr>
          <p:spPr bwMode="auto">
            <a:xfrm>
              <a:off x="2638300" y="3830213"/>
              <a:ext cx="292007" cy="129781"/>
            </a:xfrm>
            <a:custGeom>
              <a:avLst/>
              <a:gdLst>
                <a:gd name="T0" fmla="*/ 87 w 88"/>
                <a:gd name="T1" fmla="*/ 23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8 w 88"/>
                <a:gd name="T15" fmla="*/ 26 h 39"/>
                <a:gd name="T16" fmla="*/ 88 w 88"/>
                <a:gd name="T17" fmla="*/ 26 h 39"/>
                <a:gd name="T18" fmla="*/ 88 w 88"/>
                <a:gd name="T19" fmla="*/ 24 h 39"/>
                <a:gd name="T20" fmla="*/ 87 w 88"/>
                <a:gd name="T21"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9">
                  <a:moveTo>
                    <a:pt x="87" y="23"/>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4" y="39"/>
                    <a:pt x="75" y="39"/>
                    <a:pt x="75" y="38"/>
                  </a:cubicBezTo>
                  <a:cubicBezTo>
                    <a:pt x="88" y="26"/>
                    <a:pt x="88" y="26"/>
                    <a:pt x="88" y="26"/>
                  </a:cubicBezTo>
                  <a:cubicBezTo>
                    <a:pt x="88" y="26"/>
                    <a:pt x="88" y="26"/>
                    <a:pt x="88" y="26"/>
                  </a:cubicBezTo>
                  <a:cubicBezTo>
                    <a:pt x="88" y="25"/>
                    <a:pt x="88" y="24"/>
                    <a:pt x="88" y="24"/>
                  </a:cubicBezTo>
                  <a:lnTo>
                    <a:pt x="8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94">
              <a:extLst>
                <a:ext uri="{FF2B5EF4-FFF2-40B4-BE49-F238E27FC236}">
                  <a16:creationId xmlns:a16="http://schemas.microsoft.com/office/drawing/2014/main" id="{87938950-2532-4E08-9CBB-A44A22196D48}"/>
                </a:ext>
              </a:extLst>
            </p:cNvPr>
            <p:cNvSpPr>
              <a:spLocks/>
            </p:cNvSpPr>
            <p:nvPr/>
          </p:nvSpPr>
          <p:spPr bwMode="auto">
            <a:xfrm>
              <a:off x="2563427" y="3717902"/>
              <a:ext cx="439257" cy="169713"/>
            </a:xfrm>
            <a:custGeom>
              <a:avLst/>
              <a:gdLst>
                <a:gd name="T0" fmla="*/ 131 w 132"/>
                <a:gd name="T1" fmla="*/ 36 h 51"/>
                <a:gd name="T2" fmla="*/ 131 w 132"/>
                <a:gd name="T3" fmla="*/ 36 h 51"/>
                <a:gd name="T4" fmla="*/ 1 w 132"/>
                <a:gd name="T5" fmla="*/ 36 h 51"/>
                <a:gd name="T6" fmla="*/ 1 w 132"/>
                <a:gd name="T7" fmla="*/ 38 h 51"/>
                <a:gd name="T8" fmla="*/ 14 w 132"/>
                <a:gd name="T9" fmla="*/ 51 h 51"/>
                <a:gd name="T10" fmla="*/ 16 w 132"/>
                <a:gd name="T11" fmla="*/ 51 h 51"/>
                <a:gd name="T12" fmla="*/ 116 w 132"/>
                <a:gd name="T13" fmla="*/ 51 h 51"/>
                <a:gd name="T14" fmla="*/ 118 w 132"/>
                <a:gd name="T15" fmla="*/ 51 h 51"/>
                <a:gd name="T16" fmla="*/ 131 w 132"/>
                <a:gd name="T17" fmla="*/ 38 h 51"/>
                <a:gd name="T18" fmla="*/ 131 w 132"/>
                <a:gd name="T19" fmla="*/ 38 h 51"/>
                <a:gd name="T20" fmla="*/ 131 w 132"/>
                <a:gd name="T2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1">
                  <a:moveTo>
                    <a:pt x="131" y="36"/>
                  </a:moveTo>
                  <a:cubicBezTo>
                    <a:pt x="131" y="36"/>
                    <a:pt x="131" y="36"/>
                    <a:pt x="131" y="36"/>
                  </a:cubicBezTo>
                  <a:cubicBezTo>
                    <a:pt x="95" y="0"/>
                    <a:pt x="37" y="0"/>
                    <a:pt x="1" y="36"/>
                  </a:cubicBezTo>
                  <a:cubicBezTo>
                    <a:pt x="0" y="37"/>
                    <a:pt x="0" y="37"/>
                    <a:pt x="1" y="38"/>
                  </a:cubicBezTo>
                  <a:cubicBezTo>
                    <a:pt x="14" y="51"/>
                    <a:pt x="14" y="51"/>
                    <a:pt x="14" y="51"/>
                  </a:cubicBezTo>
                  <a:cubicBezTo>
                    <a:pt x="14" y="51"/>
                    <a:pt x="15" y="51"/>
                    <a:pt x="16" y="51"/>
                  </a:cubicBezTo>
                  <a:cubicBezTo>
                    <a:pt x="43" y="23"/>
                    <a:pt x="89" y="23"/>
                    <a:pt x="116" y="51"/>
                  </a:cubicBezTo>
                  <a:cubicBezTo>
                    <a:pt x="117" y="51"/>
                    <a:pt x="118" y="51"/>
                    <a:pt x="118" y="51"/>
                  </a:cubicBezTo>
                  <a:cubicBezTo>
                    <a:pt x="131" y="38"/>
                    <a:pt x="131" y="38"/>
                    <a:pt x="131" y="38"/>
                  </a:cubicBezTo>
                  <a:cubicBezTo>
                    <a:pt x="131" y="38"/>
                    <a:pt x="131" y="38"/>
                    <a:pt x="131" y="38"/>
                  </a:cubicBezTo>
                  <a:cubicBezTo>
                    <a:pt x="132" y="37"/>
                    <a:pt x="132" y="36"/>
                    <a:pt x="1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62">
            <a:extLst>
              <a:ext uri="{FF2B5EF4-FFF2-40B4-BE49-F238E27FC236}">
                <a16:creationId xmlns:a16="http://schemas.microsoft.com/office/drawing/2014/main" id="{C4336342-CDD5-4277-9155-907A0DCEFC02}"/>
              </a:ext>
            </a:extLst>
          </p:cNvPr>
          <p:cNvGrpSpPr/>
          <p:nvPr/>
        </p:nvGrpSpPr>
        <p:grpSpPr>
          <a:xfrm flipH="1">
            <a:off x="932250" y="1407784"/>
            <a:ext cx="239778" cy="195114"/>
            <a:chOff x="1550139" y="1314466"/>
            <a:chExt cx="509139" cy="414300"/>
          </a:xfrm>
          <a:solidFill>
            <a:srgbClr val="45C1A4"/>
          </a:solidFill>
        </p:grpSpPr>
        <p:sp>
          <p:nvSpPr>
            <p:cNvPr id="61" name="Freeform 5">
              <a:extLst>
                <a:ext uri="{FF2B5EF4-FFF2-40B4-BE49-F238E27FC236}">
                  <a16:creationId xmlns:a16="http://schemas.microsoft.com/office/drawing/2014/main" id="{8056738D-8217-4362-AFD9-140F4BEB9F64}"/>
                </a:ext>
              </a:extLst>
            </p:cNvPr>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a:extLst>
                <a:ext uri="{FF2B5EF4-FFF2-40B4-BE49-F238E27FC236}">
                  <a16:creationId xmlns:a16="http://schemas.microsoft.com/office/drawing/2014/main" id="{9952A463-F0D9-4308-B5A5-325A1E0E5FDD}"/>
                </a:ext>
              </a:extLst>
            </p:cNvPr>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7">
              <a:extLst>
                <a:ext uri="{FF2B5EF4-FFF2-40B4-BE49-F238E27FC236}">
                  <a16:creationId xmlns:a16="http://schemas.microsoft.com/office/drawing/2014/main" id="{C5639100-7356-4703-A7B7-4CCC72602A5B}"/>
                </a:ext>
              </a:extLst>
            </p:cNvPr>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66">
            <a:extLst>
              <a:ext uri="{FF2B5EF4-FFF2-40B4-BE49-F238E27FC236}">
                <a16:creationId xmlns:a16="http://schemas.microsoft.com/office/drawing/2014/main" id="{C3F1C293-5867-4AE8-88BE-42B24281B0AC}"/>
              </a:ext>
            </a:extLst>
          </p:cNvPr>
          <p:cNvGrpSpPr/>
          <p:nvPr/>
        </p:nvGrpSpPr>
        <p:grpSpPr>
          <a:xfrm flipH="1">
            <a:off x="2422826" y="1789236"/>
            <a:ext cx="206690" cy="233127"/>
            <a:chOff x="5513440" y="1766202"/>
            <a:chExt cx="429274" cy="484183"/>
          </a:xfrm>
          <a:solidFill>
            <a:srgbClr val="45C1A4"/>
          </a:solidFill>
        </p:grpSpPr>
        <p:sp>
          <p:nvSpPr>
            <p:cNvPr id="65" name="Freeform 147">
              <a:extLst>
                <a:ext uri="{FF2B5EF4-FFF2-40B4-BE49-F238E27FC236}">
                  <a16:creationId xmlns:a16="http://schemas.microsoft.com/office/drawing/2014/main" id="{E5D38B4E-0F2A-4353-AF69-8B1B4F5A3D92}"/>
                </a:ext>
              </a:extLst>
            </p:cNvPr>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8">
              <a:extLst>
                <a:ext uri="{FF2B5EF4-FFF2-40B4-BE49-F238E27FC236}">
                  <a16:creationId xmlns:a16="http://schemas.microsoft.com/office/drawing/2014/main" id="{79B3F028-8549-4954-9F03-4AAAAEC4CC92}"/>
                </a:ext>
              </a:extLst>
            </p:cNvPr>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49">
              <a:extLst>
                <a:ext uri="{FF2B5EF4-FFF2-40B4-BE49-F238E27FC236}">
                  <a16:creationId xmlns:a16="http://schemas.microsoft.com/office/drawing/2014/main" id="{88B3F2EC-571F-436D-9E01-8FA9A5AD8F68}"/>
                </a:ext>
              </a:extLst>
            </p:cNvPr>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78">
            <a:extLst>
              <a:ext uri="{FF2B5EF4-FFF2-40B4-BE49-F238E27FC236}">
                <a16:creationId xmlns:a16="http://schemas.microsoft.com/office/drawing/2014/main" id="{AF56B8E3-1715-48D7-8A68-22D4D024ABF0}"/>
              </a:ext>
            </a:extLst>
          </p:cNvPr>
          <p:cNvGrpSpPr/>
          <p:nvPr/>
        </p:nvGrpSpPr>
        <p:grpSpPr>
          <a:xfrm>
            <a:off x="2040399" y="3239949"/>
            <a:ext cx="145729" cy="182722"/>
            <a:chOff x="5106627" y="2260366"/>
            <a:chExt cx="324452" cy="406813"/>
          </a:xfrm>
          <a:solidFill>
            <a:srgbClr val="45C1A4"/>
          </a:solidFill>
        </p:grpSpPr>
        <p:sp>
          <p:nvSpPr>
            <p:cNvPr id="69" name="Freeform 80">
              <a:extLst>
                <a:ext uri="{FF2B5EF4-FFF2-40B4-BE49-F238E27FC236}">
                  <a16:creationId xmlns:a16="http://schemas.microsoft.com/office/drawing/2014/main" id="{57BBC5D0-2356-4B97-A39D-9BEDCB8CAF47}"/>
                </a:ext>
              </a:extLst>
            </p:cNvPr>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81">
              <a:extLst>
                <a:ext uri="{FF2B5EF4-FFF2-40B4-BE49-F238E27FC236}">
                  <a16:creationId xmlns:a16="http://schemas.microsoft.com/office/drawing/2014/main" id="{70142902-862B-45AC-9B95-CE09C6707276}"/>
                </a:ext>
              </a:extLst>
            </p:cNvPr>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82">
              <a:extLst>
                <a:ext uri="{FF2B5EF4-FFF2-40B4-BE49-F238E27FC236}">
                  <a16:creationId xmlns:a16="http://schemas.microsoft.com/office/drawing/2014/main" id="{A6DF61A0-DCE2-4348-A05E-62739355E08D}"/>
                </a:ext>
              </a:extLst>
            </p:cNvPr>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83">
              <a:extLst>
                <a:ext uri="{FF2B5EF4-FFF2-40B4-BE49-F238E27FC236}">
                  <a16:creationId xmlns:a16="http://schemas.microsoft.com/office/drawing/2014/main" id="{9D214CA3-8E45-4A53-BE0F-E82FBCBB97D0}"/>
                </a:ext>
              </a:extLst>
            </p:cNvPr>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83">
            <a:extLst>
              <a:ext uri="{FF2B5EF4-FFF2-40B4-BE49-F238E27FC236}">
                <a16:creationId xmlns:a16="http://schemas.microsoft.com/office/drawing/2014/main" id="{BCE8E872-18B5-4AFB-84E5-CD71F274C02B}"/>
              </a:ext>
            </a:extLst>
          </p:cNvPr>
          <p:cNvGrpSpPr/>
          <p:nvPr/>
        </p:nvGrpSpPr>
        <p:grpSpPr>
          <a:xfrm flipH="1">
            <a:off x="1087259" y="2916346"/>
            <a:ext cx="119889" cy="97557"/>
            <a:chOff x="1550139" y="1314466"/>
            <a:chExt cx="509139" cy="414300"/>
          </a:xfrm>
          <a:solidFill>
            <a:srgbClr val="45C1A4"/>
          </a:solidFill>
        </p:grpSpPr>
        <p:sp>
          <p:nvSpPr>
            <p:cNvPr id="74" name="Freeform 5">
              <a:extLst>
                <a:ext uri="{FF2B5EF4-FFF2-40B4-BE49-F238E27FC236}">
                  <a16:creationId xmlns:a16="http://schemas.microsoft.com/office/drawing/2014/main" id="{4DFF83D1-A52A-4284-8BFD-4F929369029E}"/>
                </a:ext>
              </a:extLst>
            </p:cNvPr>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B58DA1DE-7DEF-450A-9E40-462AAA7BBB1C}"/>
                </a:ext>
              </a:extLst>
            </p:cNvPr>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7">
              <a:extLst>
                <a:ext uri="{FF2B5EF4-FFF2-40B4-BE49-F238E27FC236}">
                  <a16:creationId xmlns:a16="http://schemas.microsoft.com/office/drawing/2014/main" id="{3999A08F-913C-45D0-ACFC-7D4E176D312D}"/>
                </a:ext>
              </a:extLst>
            </p:cNvPr>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7" name="Freeform 10">
            <a:extLst>
              <a:ext uri="{FF2B5EF4-FFF2-40B4-BE49-F238E27FC236}">
                <a16:creationId xmlns:a16="http://schemas.microsoft.com/office/drawing/2014/main" id="{0EB25370-5E78-4DF2-879E-58A67359EA49}"/>
              </a:ext>
            </a:extLst>
          </p:cNvPr>
          <p:cNvSpPr>
            <a:spLocks noEditPoints="1"/>
          </p:cNvSpPr>
          <p:nvPr/>
        </p:nvSpPr>
        <p:spPr bwMode="auto">
          <a:xfrm>
            <a:off x="2618756" y="2179796"/>
            <a:ext cx="137395" cy="120755"/>
          </a:xfrm>
          <a:custGeom>
            <a:avLst/>
            <a:gdLst>
              <a:gd name="T0" fmla="*/ 121 w 122"/>
              <a:gd name="T1" fmla="*/ 103 h 107"/>
              <a:gd name="T2" fmla="*/ 63 w 122"/>
              <a:gd name="T3" fmla="*/ 1 h 107"/>
              <a:gd name="T4" fmla="*/ 61 w 122"/>
              <a:gd name="T5" fmla="*/ 0 h 107"/>
              <a:gd name="T6" fmla="*/ 59 w 122"/>
              <a:gd name="T7" fmla="*/ 1 h 107"/>
              <a:gd name="T8" fmla="*/ 1 w 122"/>
              <a:gd name="T9" fmla="*/ 103 h 107"/>
              <a:gd name="T10" fmla="*/ 0 w 122"/>
              <a:gd name="T11" fmla="*/ 105 h 107"/>
              <a:gd name="T12" fmla="*/ 0 w 122"/>
              <a:gd name="T13" fmla="*/ 106 h 107"/>
              <a:gd name="T14" fmla="*/ 3 w 122"/>
              <a:gd name="T15" fmla="*/ 107 h 107"/>
              <a:gd name="T16" fmla="*/ 119 w 122"/>
              <a:gd name="T17" fmla="*/ 107 h 107"/>
              <a:gd name="T18" fmla="*/ 121 w 122"/>
              <a:gd name="T19" fmla="*/ 106 h 107"/>
              <a:gd name="T20" fmla="*/ 121 w 122"/>
              <a:gd name="T21" fmla="*/ 103 h 107"/>
              <a:gd name="T22" fmla="*/ 55 w 122"/>
              <a:gd name="T23" fmla="*/ 38 h 107"/>
              <a:gd name="T24" fmla="*/ 67 w 122"/>
              <a:gd name="T25" fmla="*/ 38 h 107"/>
              <a:gd name="T26" fmla="*/ 67 w 122"/>
              <a:gd name="T27" fmla="*/ 76 h 107"/>
              <a:gd name="T28" fmla="*/ 55 w 122"/>
              <a:gd name="T29" fmla="*/ 76 h 107"/>
              <a:gd name="T30" fmla="*/ 55 w 122"/>
              <a:gd name="T31" fmla="*/ 38 h 107"/>
              <a:gd name="T32" fmla="*/ 61 w 122"/>
              <a:gd name="T33" fmla="*/ 97 h 107"/>
              <a:gd name="T34" fmla="*/ 55 w 122"/>
              <a:gd name="T35" fmla="*/ 91 h 107"/>
              <a:gd name="T36" fmla="*/ 61 w 122"/>
              <a:gd name="T37" fmla="*/ 86 h 107"/>
              <a:gd name="T38" fmla="*/ 67 w 122"/>
              <a:gd name="T39" fmla="*/ 91 h 107"/>
              <a:gd name="T40" fmla="*/ 61 w 122"/>
              <a:gd name="T41" fmla="*/ 9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2" h="107">
                <a:moveTo>
                  <a:pt x="121" y="103"/>
                </a:moveTo>
                <a:cubicBezTo>
                  <a:pt x="63" y="1"/>
                  <a:pt x="63" y="1"/>
                  <a:pt x="63" y="1"/>
                </a:cubicBezTo>
                <a:cubicBezTo>
                  <a:pt x="63" y="1"/>
                  <a:pt x="62" y="0"/>
                  <a:pt x="61" y="0"/>
                </a:cubicBezTo>
                <a:cubicBezTo>
                  <a:pt x="60" y="0"/>
                  <a:pt x="59" y="1"/>
                  <a:pt x="59" y="1"/>
                </a:cubicBezTo>
                <a:cubicBezTo>
                  <a:pt x="1" y="103"/>
                  <a:pt x="1" y="103"/>
                  <a:pt x="1" y="103"/>
                </a:cubicBezTo>
                <a:cubicBezTo>
                  <a:pt x="0" y="104"/>
                  <a:pt x="0" y="104"/>
                  <a:pt x="0" y="105"/>
                </a:cubicBezTo>
                <a:cubicBezTo>
                  <a:pt x="0" y="106"/>
                  <a:pt x="0" y="106"/>
                  <a:pt x="0" y="106"/>
                </a:cubicBezTo>
                <a:cubicBezTo>
                  <a:pt x="1" y="107"/>
                  <a:pt x="2" y="107"/>
                  <a:pt x="3" y="107"/>
                </a:cubicBezTo>
                <a:cubicBezTo>
                  <a:pt x="119" y="107"/>
                  <a:pt x="119" y="107"/>
                  <a:pt x="119" y="107"/>
                </a:cubicBezTo>
                <a:cubicBezTo>
                  <a:pt x="120" y="107"/>
                  <a:pt x="121" y="107"/>
                  <a:pt x="121" y="106"/>
                </a:cubicBezTo>
                <a:cubicBezTo>
                  <a:pt x="122" y="105"/>
                  <a:pt x="122" y="104"/>
                  <a:pt x="121" y="103"/>
                </a:cubicBezTo>
                <a:close/>
                <a:moveTo>
                  <a:pt x="55" y="38"/>
                </a:moveTo>
                <a:cubicBezTo>
                  <a:pt x="67" y="38"/>
                  <a:pt x="67" y="38"/>
                  <a:pt x="67" y="38"/>
                </a:cubicBezTo>
                <a:cubicBezTo>
                  <a:pt x="67" y="76"/>
                  <a:pt x="67" y="76"/>
                  <a:pt x="67" y="76"/>
                </a:cubicBezTo>
                <a:cubicBezTo>
                  <a:pt x="55" y="76"/>
                  <a:pt x="55" y="76"/>
                  <a:pt x="55" y="76"/>
                </a:cubicBezTo>
                <a:lnTo>
                  <a:pt x="55" y="38"/>
                </a:lnTo>
                <a:close/>
                <a:moveTo>
                  <a:pt x="61" y="97"/>
                </a:moveTo>
                <a:cubicBezTo>
                  <a:pt x="57" y="97"/>
                  <a:pt x="55" y="95"/>
                  <a:pt x="55" y="91"/>
                </a:cubicBezTo>
                <a:cubicBezTo>
                  <a:pt x="55" y="88"/>
                  <a:pt x="57" y="86"/>
                  <a:pt x="61" y="86"/>
                </a:cubicBezTo>
                <a:cubicBezTo>
                  <a:pt x="65" y="86"/>
                  <a:pt x="67" y="88"/>
                  <a:pt x="67" y="91"/>
                </a:cubicBezTo>
                <a:cubicBezTo>
                  <a:pt x="67" y="95"/>
                  <a:pt x="65" y="97"/>
                  <a:pt x="61" y="97"/>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3">
            <a:extLst>
              <a:ext uri="{FF2B5EF4-FFF2-40B4-BE49-F238E27FC236}">
                <a16:creationId xmlns:a16="http://schemas.microsoft.com/office/drawing/2014/main" id="{77AFF550-DE1B-42B7-BC17-7F9F49D00CAB}"/>
              </a:ext>
            </a:extLst>
          </p:cNvPr>
          <p:cNvSpPr>
            <a:spLocks noEditPoints="1"/>
          </p:cNvSpPr>
          <p:nvPr/>
        </p:nvSpPr>
        <p:spPr bwMode="auto">
          <a:xfrm>
            <a:off x="1913046" y="3593331"/>
            <a:ext cx="129595" cy="114469"/>
          </a:xfrm>
          <a:custGeom>
            <a:avLst/>
            <a:gdLst>
              <a:gd name="T0" fmla="*/ 132 w 134"/>
              <a:gd name="T1" fmla="*/ 16 h 118"/>
              <a:gd name="T2" fmla="*/ 120 w 134"/>
              <a:gd name="T3" fmla="*/ 4 h 118"/>
              <a:gd name="T4" fmla="*/ 115 w 134"/>
              <a:gd name="T5" fmla="*/ 4 h 118"/>
              <a:gd name="T6" fmla="*/ 113 w 134"/>
              <a:gd name="T7" fmla="*/ 8 h 118"/>
              <a:gd name="T8" fmla="*/ 111 w 134"/>
              <a:gd name="T9" fmla="*/ 8 h 118"/>
              <a:gd name="T10" fmla="*/ 111 w 134"/>
              <a:gd name="T11" fmla="*/ 8 h 118"/>
              <a:gd name="T12" fmla="*/ 80 w 134"/>
              <a:gd name="T13" fmla="*/ 39 h 118"/>
              <a:gd name="T14" fmla="*/ 78 w 134"/>
              <a:gd name="T15" fmla="*/ 47 h 118"/>
              <a:gd name="T16" fmla="*/ 82 w 134"/>
              <a:gd name="T17" fmla="*/ 50 h 118"/>
              <a:gd name="T18" fmla="*/ 82 w 134"/>
              <a:gd name="T19" fmla="*/ 50 h 118"/>
              <a:gd name="T20" fmla="*/ 82 w 134"/>
              <a:gd name="T21" fmla="*/ 50 h 118"/>
              <a:gd name="T22" fmla="*/ 75 w 134"/>
              <a:gd name="T23" fmla="*/ 57 h 118"/>
              <a:gd name="T24" fmla="*/ 53 w 134"/>
              <a:gd name="T25" fmla="*/ 35 h 118"/>
              <a:gd name="T26" fmla="*/ 46 w 134"/>
              <a:gd name="T27" fmla="*/ 9 h 118"/>
              <a:gd name="T28" fmla="*/ 21 w 134"/>
              <a:gd name="T29" fmla="*/ 2 h 118"/>
              <a:gd name="T30" fmla="*/ 36 w 134"/>
              <a:gd name="T31" fmla="*/ 17 h 118"/>
              <a:gd name="T32" fmla="*/ 32 w 134"/>
              <a:gd name="T33" fmla="*/ 32 h 118"/>
              <a:gd name="T34" fmla="*/ 17 w 134"/>
              <a:gd name="T35" fmla="*/ 36 h 118"/>
              <a:gd name="T36" fmla="*/ 2 w 134"/>
              <a:gd name="T37" fmla="*/ 21 h 118"/>
              <a:gd name="T38" fmla="*/ 9 w 134"/>
              <a:gd name="T39" fmla="*/ 46 h 118"/>
              <a:gd name="T40" fmla="*/ 36 w 134"/>
              <a:gd name="T41" fmla="*/ 53 h 118"/>
              <a:gd name="T42" fmla="*/ 36 w 134"/>
              <a:gd name="T43" fmla="*/ 53 h 118"/>
              <a:gd name="T44" fmla="*/ 58 w 134"/>
              <a:gd name="T45" fmla="*/ 74 h 118"/>
              <a:gd name="T46" fmla="*/ 37 w 134"/>
              <a:gd name="T47" fmla="*/ 95 h 118"/>
              <a:gd name="T48" fmla="*/ 36 w 134"/>
              <a:gd name="T49" fmla="*/ 94 h 118"/>
              <a:gd name="T50" fmla="*/ 30 w 134"/>
              <a:gd name="T51" fmla="*/ 99 h 118"/>
              <a:gd name="T52" fmla="*/ 20 w 134"/>
              <a:gd name="T53" fmla="*/ 114 h 118"/>
              <a:gd name="T54" fmla="*/ 23 w 134"/>
              <a:gd name="T55" fmla="*/ 116 h 118"/>
              <a:gd name="T56" fmla="*/ 38 w 134"/>
              <a:gd name="T57" fmla="*/ 107 h 118"/>
              <a:gd name="T58" fmla="*/ 43 w 134"/>
              <a:gd name="T59" fmla="*/ 101 h 118"/>
              <a:gd name="T60" fmla="*/ 42 w 134"/>
              <a:gd name="T61" fmla="*/ 100 h 118"/>
              <a:gd name="T62" fmla="*/ 62 w 134"/>
              <a:gd name="T63" fmla="*/ 79 h 118"/>
              <a:gd name="T64" fmla="*/ 98 w 134"/>
              <a:gd name="T65" fmla="*/ 114 h 118"/>
              <a:gd name="T66" fmla="*/ 106 w 134"/>
              <a:gd name="T67" fmla="*/ 118 h 118"/>
              <a:gd name="T68" fmla="*/ 115 w 134"/>
              <a:gd name="T69" fmla="*/ 114 h 118"/>
              <a:gd name="T70" fmla="*/ 115 w 134"/>
              <a:gd name="T71" fmla="*/ 97 h 118"/>
              <a:gd name="T72" fmla="*/ 80 w 134"/>
              <a:gd name="T73" fmla="*/ 62 h 118"/>
              <a:gd name="T74" fmla="*/ 87 w 134"/>
              <a:gd name="T75" fmla="*/ 55 h 118"/>
              <a:gd name="T76" fmla="*/ 90 w 134"/>
              <a:gd name="T77" fmla="*/ 58 h 118"/>
              <a:gd name="T78" fmla="*/ 97 w 134"/>
              <a:gd name="T79" fmla="*/ 56 h 118"/>
              <a:gd name="T80" fmla="*/ 127 w 134"/>
              <a:gd name="T81" fmla="*/ 26 h 118"/>
              <a:gd name="T82" fmla="*/ 128 w 134"/>
              <a:gd name="T83" fmla="*/ 25 h 118"/>
              <a:gd name="T84" fmla="*/ 128 w 134"/>
              <a:gd name="T85" fmla="*/ 25 h 118"/>
              <a:gd name="T86" fmla="*/ 129 w 134"/>
              <a:gd name="T87" fmla="*/ 23 h 118"/>
              <a:gd name="T88" fmla="*/ 132 w 134"/>
              <a:gd name="T89" fmla="*/ 22 h 118"/>
              <a:gd name="T90" fmla="*/ 132 w 134"/>
              <a:gd name="T91" fmla="*/ 16 h 118"/>
              <a:gd name="T92" fmla="*/ 108 w 134"/>
              <a:gd name="T93" fmla="*/ 103 h 118"/>
              <a:gd name="T94" fmla="*/ 112 w 134"/>
              <a:gd name="T95" fmla="*/ 108 h 118"/>
              <a:gd name="T96" fmla="*/ 108 w 134"/>
              <a:gd name="T97" fmla="*/ 112 h 118"/>
              <a:gd name="T98" fmla="*/ 103 w 134"/>
              <a:gd name="T99" fmla="*/ 108 h 118"/>
              <a:gd name="T100" fmla="*/ 108 w 134"/>
              <a:gd name="T101" fmla="*/ 103 h 118"/>
              <a:gd name="T102" fmla="*/ 90 w 134"/>
              <a:gd name="T103" fmla="*/ 41 h 118"/>
              <a:gd name="T104" fmla="*/ 88 w 134"/>
              <a:gd name="T105" fmla="*/ 39 h 118"/>
              <a:gd name="T106" fmla="*/ 111 w 134"/>
              <a:gd name="T107" fmla="*/ 16 h 118"/>
              <a:gd name="T108" fmla="*/ 113 w 134"/>
              <a:gd name="T109" fmla="*/ 18 h 118"/>
              <a:gd name="T110" fmla="*/ 90 w 134"/>
              <a:gd name="T111" fmla="*/ 41 h 118"/>
              <a:gd name="T112" fmla="*/ 98 w 134"/>
              <a:gd name="T113" fmla="*/ 48 h 118"/>
              <a:gd name="T114" fmla="*/ 96 w 134"/>
              <a:gd name="T115" fmla="*/ 46 h 118"/>
              <a:gd name="T116" fmla="*/ 118 w 134"/>
              <a:gd name="T117" fmla="*/ 23 h 118"/>
              <a:gd name="T118" fmla="*/ 120 w 134"/>
              <a:gd name="T119" fmla="*/ 25 h 118"/>
              <a:gd name="T120" fmla="*/ 98 w 134"/>
              <a:gd name="T121"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8">
                <a:moveTo>
                  <a:pt x="132" y="16"/>
                </a:moveTo>
                <a:cubicBezTo>
                  <a:pt x="120" y="4"/>
                  <a:pt x="120" y="4"/>
                  <a:pt x="120" y="4"/>
                </a:cubicBezTo>
                <a:cubicBezTo>
                  <a:pt x="119" y="2"/>
                  <a:pt x="116" y="2"/>
                  <a:pt x="115" y="4"/>
                </a:cubicBezTo>
                <a:cubicBezTo>
                  <a:pt x="114" y="5"/>
                  <a:pt x="113" y="6"/>
                  <a:pt x="113" y="8"/>
                </a:cubicBezTo>
                <a:cubicBezTo>
                  <a:pt x="113" y="8"/>
                  <a:pt x="112" y="8"/>
                  <a:pt x="111" y="8"/>
                </a:cubicBezTo>
                <a:cubicBezTo>
                  <a:pt x="111" y="8"/>
                  <a:pt x="111" y="8"/>
                  <a:pt x="111" y="8"/>
                </a:cubicBezTo>
                <a:cubicBezTo>
                  <a:pt x="80" y="39"/>
                  <a:pt x="80" y="39"/>
                  <a:pt x="80" y="39"/>
                </a:cubicBezTo>
                <a:cubicBezTo>
                  <a:pt x="81" y="42"/>
                  <a:pt x="80" y="44"/>
                  <a:pt x="78" y="47"/>
                </a:cubicBezTo>
                <a:cubicBezTo>
                  <a:pt x="82" y="50"/>
                  <a:pt x="82" y="50"/>
                  <a:pt x="82" y="50"/>
                </a:cubicBezTo>
                <a:cubicBezTo>
                  <a:pt x="82" y="50"/>
                  <a:pt x="82" y="50"/>
                  <a:pt x="82" y="50"/>
                </a:cubicBezTo>
                <a:cubicBezTo>
                  <a:pt x="82" y="50"/>
                  <a:pt x="82" y="50"/>
                  <a:pt x="82" y="50"/>
                </a:cubicBezTo>
                <a:cubicBezTo>
                  <a:pt x="75" y="57"/>
                  <a:pt x="75" y="57"/>
                  <a:pt x="75" y="57"/>
                </a:cubicBezTo>
                <a:cubicBezTo>
                  <a:pt x="53" y="35"/>
                  <a:pt x="53" y="35"/>
                  <a:pt x="53" y="35"/>
                </a:cubicBezTo>
                <a:cubicBezTo>
                  <a:pt x="56" y="26"/>
                  <a:pt x="53" y="16"/>
                  <a:pt x="46" y="9"/>
                </a:cubicBezTo>
                <a:cubicBezTo>
                  <a:pt x="39" y="2"/>
                  <a:pt x="30" y="0"/>
                  <a:pt x="21" y="2"/>
                </a:cubicBezTo>
                <a:cubicBezTo>
                  <a:pt x="36" y="17"/>
                  <a:pt x="36" y="17"/>
                  <a:pt x="36" y="17"/>
                </a:cubicBezTo>
                <a:cubicBezTo>
                  <a:pt x="32" y="32"/>
                  <a:pt x="32" y="32"/>
                  <a:pt x="32" y="32"/>
                </a:cubicBezTo>
                <a:cubicBezTo>
                  <a:pt x="17" y="36"/>
                  <a:pt x="17" y="36"/>
                  <a:pt x="17" y="36"/>
                </a:cubicBezTo>
                <a:cubicBezTo>
                  <a:pt x="2" y="21"/>
                  <a:pt x="2" y="21"/>
                  <a:pt x="2" y="21"/>
                </a:cubicBezTo>
                <a:cubicBezTo>
                  <a:pt x="0" y="30"/>
                  <a:pt x="2" y="39"/>
                  <a:pt x="9" y="46"/>
                </a:cubicBezTo>
                <a:cubicBezTo>
                  <a:pt x="16" y="54"/>
                  <a:pt x="27" y="56"/>
                  <a:pt x="36" y="53"/>
                </a:cubicBezTo>
                <a:cubicBezTo>
                  <a:pt x="36" y="53"/>
                  <a:pt x="36" y="53"/>
                  <a:pt x="36" y="53"/>
                </a:cubicBezTo>
                <a:cubicBezTo>
                  <a:pt x="58" y="74"/>
                  <a:pt x="58" y="74"/>
                  <a:pt x="58" y="74"/>
                </a:cubicBezTo>
                <a:cubicBezTo>
                  <a:pt x="37" y="95"/>
                  <a:pt x="37" y="95"/>
                  <a:pt x="37" y="95"/>
                </a:cubicBezTo>
                <a:cubicBezTo>
                  <a:pt x="36" y="94"/>
                  <a:pt x="36" y="94"/>
                  <a:pt x="36" y="94"/>
                </a:cubicBezTo>
                <a:cubicBezTo>
                  <a:pt x="30" y="99"/>
                  <a:pt x="30" y="99"/>
                  <a:pt x="30" y="99"/>
                </a:cubicBezTo>
                <a:cubicBezTo>
                  <a:pt x="20" y="114"/>
                  <a:pt x="20" y="114"/>
                  <a:pt x="20" y="114"/>
                </a:cubicBezTo>
                <a:cubicBezTo>
                  <a:pt x="23" y="116"/>
                  <a:pt x="23" y="116"/>
                  <a:pt x="23" y="116"/>
                </a:cubicBezTo>
                <a:cubicBezTo>
                  <a:pt x="38" y="107"/>
                  <a:pt x="38" y="107"/>
                  <a:pt x="38" y="107"/>
                </a:cubicBezTo>
                <a:cubicBezTo>
                  <a:pt x="43" y="101"/>
                  <a:pt x="43" y="101"/>
                  <a:pt x="43" y="101"/>
                </a:cubicBezTo>
                <a:cubicBezTo>
                  <a:pt x="42" y="100"/>
                  <a:pt x="42" y="100"/>
                  <a:pt x="42" y="100"/>
                </a:cubicBezTo>
                <a:cubicBezTo>
                  <a:pt x="62" y="79"/>
                  <a:pt x="62" y="79"/>
                  <a:pt x="62" y="79"/>
                </a:cubicBezTo>
                <a:cubicBezTo>
                  <a:pt x="98" y="114"/>
                  <a:pt x="98" y="114"/>
                  <a:pt x="98" y="114"/>
                </a:cubicBezTo>
                <a:cubicBezTo>
                  <a:pt x="100" y="117"/>
                  <a:pt x="103" y="118"/>
                  <a:pt x="106" y="118"/>
                </a:cubicBezTo>
                <a:cubicBezTo>
                  <a:pt x="110" y="118"/>
                  <a:pt x="113" y="117"/>
                  <a:pt x="115" y="114"/>
                </a:cubicBezTo>
                <a:cubicBezTo>
                  <a:pt x="120" y="110"/>
                  <a:pt x="120" y="102"/>
                  <a:pt x="115" y="97"/>
                </a:cubicBezTo>
                <a:cubicBezTo>
                  <a:pt x="80" y="62"/>
                  <a:pt x="80" y="62"/>
                  <a:pt x="80" y="62"/>
                </a:cubicBezTo>
                <a:cubicBezTo>
                  <a:pt x="87" y="55"/>
                  <a:pt x="87" y="55"/>
                  <a:pt x="87" y="55"/>
                </a:cubicBezTo>
                <a:cubicBezTo>
                  <a:pt x="90" y="58"/>
                  <a:pt x="90" y="58"/>
                  <a:pt x="90" y="58"/>
                </a:cubicBezTo>
                <a:cubicBezTo>
                  <a:pt x="92" y="56"/>
                  <a:pt x="95" y="56"/>
                  <a:pt x="97" y="56"/>
                </a:cubicBezTo>
                <a:cubicBezTo>
                  <a:pt x="127" y="26"/>
                  <a:pt x="127" y="26"/>
                  <a:pt x="127" y="26"/>
                </a:cubicBezTo>
                <a:cubicBezTo>
                  <a:pt x="128" y="25"/>
                  <a:pt x="128" y="25"/>
                  <a:pt x="128" y="25"/>
                </a:cubicBezTo>
                <a:cubicBezTo>
                  <a:pt x="128" y="25"/>
                  <a:pt x="128" y="25"/>
                  <a:pt x="128" y="25"/>
                </a:cubicBezTo>
                <a:cubicBezTo>
                  <a:pt x="128" y="25"/>
                  <a:pt x="129" y="24"/>
                  <a:pt x="129" y="23"/>
                </a:cubicBezTo>
                <a:cubicBezTo>
                  <a:pt x="130" y="23"/>
                  <a:pt x="131" y="23"/>
                  <a:pt x="132" y="22"/>
                </a:cubicBezTo>
                <a:cubicBezTo>
                  <a:pt x="134" y="20"/>
                  <a:pt x="134" y="17"/>
                  <a:pt x="132" y="16"/>
                </a:cubicBezTo>
                <a:close/>
                <a:moveTo>
                  <a:pt x="108" y="103"/>
                </a:moveTo>
                <a:cubicBezTo>
                  <a:pt x="110" y="103"/>
                  <a:pt x="112" y="105"/>
                  <a:pt x="112" y="108"/>
                </a:cubicBezTo>
                <a:cubicBezTo>
                  <a:pt x="112" y="110"/>
                  <a:pt x="110" y="112"/>
                  <a:pt x="108" y="112"/>
                </a:cubicBezTo>
                <a:cubicBezTo>
                  <a:pt x="105" y="112"/>
                  <a:pt x="103" y="110"/>
                  <a:pt x="103" y="108"/>
                </a:cubicBezTo>
                <a:cubicBezTo>
                  <a:pt x="103" y="105"/>
                  <a:pt x="105" y="103"/>
                  <a:pt x="108" y="103"/>
                </a:cubicBezTo>
                <a:close/>
                <a:moveTo>
                  <a:pt x="90" y="41"/>
                </a:moveTo>
                <a:cubicBezTo>
                  <a:pt x="88" y="39"/>
                  <a:pt x="88" y="39"/>
                  <a:pt x="88" y="39"/>
                </a:cubicBezTo>
                <a:cubicBezTo>
                  <a:pt x="111" y="16"/>
                  <a:pt x="111" y="16"/>
                  <a:pt x="111" y="16"/>
                </a:cubicBezTo>
                <a:cubicBezTo>
                  <a:pt x="113" y="18"/>
                  <a:pt x="113" y="18"/>
                  <a:pt x="113" y="18"/>
                </a:cubicBezTo>
                <a:lnTo>
                  <a:pt x="90" y="41"/>
                </a:lnTo>
                <a:close/>
                <a:moveTo>
                  <a:pt x="98" y="48"/>
                </a:moveTo>
                <a:cubicBezTo>
                  <a:pt x="96" y="46"/>
                  <a:pt x="96" y="46"/>
                  <a:pt x="96" y="46"/>
                </a:cubicBezTo>
                <a:cubicBezTo>
                  <a:pt x="118" y="23"/>
                  <a:pt x="118" y="23"/>
                  <a:pt x="118" y="23"/>
                </a:cubicBezTo>
                <a:cubicBezTo>
                  <a:pt x="120" y="25"/>
                  <a:pt x="120" y="25"/>
                  <a:pt x="120" y="25"/>
                </a:cubicBezTo>
                <a:lnTo>
                  <a:pt x="98" y="48"/>
                </a:ln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9" name="Group 89">
            <a:extLst>
              <a:ext uri="{FF2B5EF4-FFF2-40B4-BE49-F238E27FC236}">
                <a16:creationId xmlns:a16="http://schemas.microsoft.com/office/drawing/2014/main" id="{CC3763CB-8025-4C13-8171-660DD40CF66E}"/>
              </a:ext>
            </a:extLst>
          </p:cNvPr>
          <p:cNvGrpSpPr/>
          <p:nvPr/>
        </p:nvGrpSpPr>
        <p:grpSpPr>
          <a:xfrm flipH="1">
            <a:off x="1356096" y="2823466"/>
            <a:ext cx="106774" cy="76320"/>
            <a:chOff x="1585913" y="1584325"/>
            <a:chExt cx="461963" cy="330201"/>
          </a:xfrm>
          <a:solidFill>
            <a:srgbClr val="45C1A4"/>
          </a:solidFill>
        </p:grpSpPr>
        <p:sp>
          <p:nvSpPr>
            <p:cNvPr id="80" name="Freeform 13">
              <a:extLst>
                <a:ext uri="{FF2B5EF4-FFF2-40B4-BE49-F238E27FC236}">
                  <a16:creationId xmlns:a16="http://schemas.microsoft.com/office/drawing/2014/main" id="{67CDEF10-455B-4BA7-9666-60A41E295923}"/>
                </a:ext>
              </a:extLst>
            </p:cNvPr>
            <p:cNvSpPr>
              <a:spLocks/>
            </p:cNvSpPr>
            <p:nvPr/>
          </p:nvSpPr>
          <p:spPr bwMode="auto">
            <a:xfrm>
              <a:off x="1585913" y="1646238"/>
              <a:ext cx="461963" cy="268288"/>
            </a:xfrm>
            <a:custGeom>
              <a:avLst/>
              <a:gdLst>
                <a:gd name="T0" fmla="*/ 0 w 291"/>
                <a:gd name="T1" fmla="*/ 0 h 169"/>
                <a:gd name="T2" fmla="*/ 0 w 291"/>
                <a:gd name="T3" fmla="*/ 169 h 169"/>
                <a:gd name="T4" fmla="*/ 291 w 291"/>
                <a:gd name="T5" fmla="*/ 169 h 169"/>
                <a:gd name="T6" fmla="*/ 291 w 291"/>
                <a:gd name="T7" fmla="*/ 0 h 169"/>
                <a:gd name="T8" fmla="*/ 146 w 291"/>
                <a:gd name="T9" fmla="*/ 105 h 169"/>
                <a:gd name="T10" fmla="*/ 0 w 291"/>
                <a:gd name="T11" fmla="*/ 0 h 169"/>
              </a:gdLst>
              <a:ahLst/>
              <a:cxnLst>
                <a:cxn ang="0">
                  <a:pos x="T0" y="T1"/>
                </a:cxn>
                <a:cxn ang="0">
                  <a:pos x="T2" y="T3"/>
                </a:cxn>
                <a:cxn ang="0">
                  <a:pos x="T4" y="T5"/>
                </a:cxn>
                <a:cxn ang="0">
                  <a:pos x="T6" y="T7"/>
                </a:cxn>
                <a:cxn ang="0">
                  <a:pos x="T8" y="T9"/>
                </a:cxn>
                <a:cxn ang="0">
                  <a:pos x="T10" y="T11"/>
                </a:cxn>
              </a:cxnLst>
              <a:rect l="0" t="0" r="r" b="b"/>
              <a:pathLst>
                <a:path w="291" h="169">
                  <a:moveTo>
                    <a:pt x="0" y="0"/>
                  </a:moveTo>
                  <a:lnTo>
                    <a:pt x="0" y="169"/>
                  </a:lnTo>
                  <a:lnTo>
                    <a:pt x="291" y="169"/>
                  </a:lnTo>
                  <a:lnTo>
                    <a:pt x="291" y="0"/>
                  </a:lnTo>
                  <a:lnTo>
                    <a:pt x="146" y="10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4">
              <a:extLst>
                <a:ext uri="{FF2B5EF4-FFF2-40B4-BE49-F238E27FC236}">
                  <a16:creationId xmlns:a16="http://schemas.microsoft.com/office/drawing/2014/main" id="{FEDEAC54-3905-439D-91AE-9D755A54A54B}"/>
                </a:ext>
              </a:extLst>
            </p:cNvPr>
            <p:cNvSpPr>
              <a:spLocks/>
            </p:cNvSpPr>
            <p:nvPr/>
          </p:nvSpPr>
          <p:spPr bwMode="auto">
            <a:xfrm>
              <a:off x="1585913" y="1584325"/>
              <a:ext cx="461963" cy="192088"/>
            </a:xfrm>
            <a:custGeom>
              <a:avLst/>
              <a:gdLst>
                <a:gd name="T0" fmla="*/ 291 w 291"/>
                <a:gd name="T1" fmla="*/ 17 h 121"/>
                <a:gd name="T2" fmla="*/ 291 w 291"/>
                <a:gd name="T3" fmla="*/ 0 h 121"/>
                <a:gd name="T4" fmla="*/ 0 w 291"/>
                <a:gd name="T5" fmla="*/ 0 h 121"/>
                <a:gd name="T6" fmla="*/ 0 w 291"/>
                <a:gd name="T7" fmla="*/ 17 h 121"/>
                <a:gd name="T8" fmla="*/ 146 w 291"/>
                <a:gd name="T9" fmla="*/ 121 h 121"/>
                <a:gd name="T10" fmla="*/ 291 w 291"/>
                <a:gd name="T11" fmla="*/ 17 h 121"/>
              </a:gdLst>
              <a:ahLst/>
              <a:cxnLst>
                <a:cxn ang="0">
                  <a:pos x="T0" y="T1"/>
                </a:cxn>
                <a:cxn ang="0">
                  <a:pos x="T2" y="T3"/>
                </a:cxn>
                <a:cxn ang="0">
                  <a:pos x="T4" y="T5"/>
                </a:cxn>
                <a:cxn ang="0">
                  <a:pos x="T6" y="T7"/>
                </a:cxn>
                <a:cxn ang="0">
                  <a:pos x="T8" y="T9"/>
                </a:cxn>
                <a:cxn ang="0">
                  <a:pos x="T10" y="T11"/>
                </a:cxn>
              </a:cxnLst>
              <a:rect l="0" t="0" r="r" b="b"/>
              <a:pathLst>
                <a:path w="291" h="121">
                  <a:moveTo>
                    <a:pt x="291" y="17"/>
                  </a:moveTo>
                  <a:lnTo>
                    <a:pt x="291" y="0"/>
                  </a:lnTo>
                  <a:lnTo>
                    <a:pt x="0" y="0"/>
                  </a:lnTo>
                  <a:lnTo>
                    <a:pt x="0" y="17"/>
                  </a:lnTo>
                  <a:lnTo>
                    <a:pt x="146" y="121"/>
                  </a:lnTo>
                  <a:lnTo>
                    <a:pt x="29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92">
            <a:extLst>
              <a:ext uri="{FF2B5EF4-FFF2-40B4-BE49-F238E27FC236}">
                <a16:creationId xmlns:a16="http://schemas.microsoft.com/office/drawing/2014/main" id="{135D0B3B-8F09-4E78-8D18-D513266A6A3B}"/>
              </a:ext>
            </a:extLst>
          </p:cNvPr>
          <p:cNvGrpSpPr/>
          <p:nvPr/>
        </p:nvGrpSpPr>
        <p:grpSpPr>
          <a:xfrm>
            <a:off x="2450204" y="1459918"/>
            <a:ext cx="145843" cy="90845"/>
            <a:chOff x="5172076" y="1938338"/>
            <a:chExt cx="471488" cy="293688"/>
          </a:xfrm>
          <a:solidFill>
            <a:srgbClr val="45C1A4"/>
          </a:solidFill>
        </p:grpSpPr>
        <p:sp>
          <p:nvSpPr>
            <p:cNvPr id="83" name="Freeform 8">
              <a:extLst>
                <a:ext uri="{FF2B5EF4-FFF2-40B4-BE49-F238E27FC236}">
                  <a16:creationId xmlns:a16="http://schemas.microsoft.com/office/drawing/2014/main" id="{322F19CD-1A41-4647-B4E2-2E55B57F3371}"/>
                </a:ext>
              </a:extLst>
            </p:cNvPr>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9">
              <a:extLst>
                <a:ext uri="{FF2B5EF4-FFF2-40B4-BE49-F238E27FC236}">
                  <a16:creationId xmlns:a16="http://schemas.microsoft.com/office/drawing/2014/main" id="{C77D7EC2-14C5-4C31-9BC3-218DE13A4446}"/>
                </a:ext>
              </a:extLst>
            </p:cNvPr>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0">
              <a:extLst>
                <a:ext uri="{FF2B5EF4-FFF2-40B4-BE49-F238E27FC236}">
                  <a16:creationId xmlns:a16="http://schemas.microsoft.com/office/drawing/2014/main" id="{7A6D98D2-E116-4E18-989B-D9E31FBFE1D3}"/>
                </a:ext>
              </a:extLst>
            </p:cNvPr>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6" name="Freeform 10">
            <a:extLst>
              <a:ext uri="{FF2B5EF4-FFF2-40B4-BE49-F238E27FC236}">
                <a16:creationId xmlns:a16="http://schemas.microsoft.com/office/drawing/2014/main" id="{E01C0C92-F355-4FAA-AA9B-CDC6BC0C0868}"/>
              </a:ext>
            </a:extLst>
          </p:cNvPr>
          <p:cNvSpPr>
            <a:spLocks noEditPoints="1"/>
          </p:cNvSpPr>
          <p:nvPr/>
        </p:nvSpPr>
        <p:spPr bwMode="auto">
          <a:xfrm>
            <a:off x="1116201" y="1139784"/>
            <a:ext cx="137395" cy="120755"/>
          </a:xfrm>
          <a:custGeom>
            <a:avLst/>
            <a:gdLst>
              <a:gd name="T0" fmla="*/ 121 w 122"/>
              <a:gd name="T1" fmla="*/ 103 h 107"/>
              <a:gd name="T2" fmla="*/ 63 w 122"/>
              <a:gd name="T3" fmla="*/ 1 h 107"/>
              <a:gd name="T4" fmla="*/ 61 w 122"/>
              <a:gd name="T5" fmla="*/ 0 h 107"/>
              <a:gd name="T6" fmla="*/ 59 w 122"/>
              <a:gd name="T7" fmla="*/ 1 h 107"/>
              <a:gd name="T8" fmla="*/ 1 w 122"/>
              <a:gd name="T9" fmla="*/ 103 h 107"/>
              <a:gd name="T10" fmla="*/ 0 w 122"/>
              <a:gd name="T11" fmla="*/ 105 h 107"/>
              <a:gd name="T12" fmla="*/ 0 w 122"/>
              <a:gd name="T13" fmla="*/ 106 h 107"/>
              <a:gd name="T14" fmla="*/ 3 w 122"/>
              <a:gd name="T15" fmla="*/ 107 h 107"/>
              <a:gd name="T16" fmla="*/ 119 w 122"/>
              <a:gd name="T17" fmla="*/ 107 h 107"/>
              <a:gd name="T18" fmla="*/ 121 w 122"/>
              <a:gd name="T19" fmla="*/ 106 h 107"/>
              <a:gd name="T20" fmla="*/ 121 w 122"/>
              <a:gd name="T21" fmla="*/ 103 h 107"/>
              <a:gd name="T22" fmla="*/ 55 w 122"/>
              <a:gd name="T23" fmla="*/ 38 h 107"/>
              <a:gd name="T24" fmla="*/ 67 w 122"/>
              <a:gd name="T25" fmla="*/ 38 h 107"/>
              <a:gd name="T26" fmla="*/ 67 w 122"/>
              <a:gd name="T27" fmla="*/ 76 h 107"/>
              <a:gd name="T28" fmla="*/ 55 w 122"/>
              <a:gd name="T29" fmla="*/ 76 h 107"/>
              <a:gd name="T30" fmla="*/ 55 w 122"/>
              <a:gd name="T31" fmla="*/ 38 h 107"/>
              <a:gd name="T32" fmla="*/ 61 w 122"/>
              <a:gd name="T33" fmla="*/ 97 h 107"/>
              <a:gd name="T34" fmla="*/ 55 w 122"/>
              <a:gd name="T35" fmla="*/ 91 h 107"/>
              <a:gd name="T36" fmla="*/ 61 w 122"/>
              <a:gd name="T37" fmla="*/ 86 h 107"/>
              <a:gd name="T38" fmla="*/ 67 w 122"/>
              <a:gd name="T39" fmla="*/ 91 h 107"/>
              <a:gd name="T40" fmla="*/ 61 w 122"/>
              <a:gd name="T41" fmla="*/ 9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2" h="107">
                <a:moveTo>
                  <a:pt x="121" y="103"/>
                </a:moveTo>
                <a:cubicBezTo>
                  <a:pt x="63" y="1"/>
                  <a:pt x="63" y="1"/>
                  <a:pt x="63" y="1"/>
                </a:cubicBezTo>
                <a:cubicBezTo>
                  <a:pt x="63" y="1"/>
                  <a:pt x="62" y="0"/>
                  <a:pt x="61" y="0"/>
                </a:cubicBezTo>
                <a:cubicBezTo>
                  <a:pt x="60" y="0"/>
                  <a:pt x="59" y="1"/>
                  <a:pt x="59" y="1"/>
                </a:cubicBezTo>
                <a:cubicBezTo>
                  <a:pt x="1" y="103"/>
                  <a:pt x="1" y="103"/>
                  <a:pt x="1" y="103"/>
                </a:cubicBezTo>
                <a:cubicBezTo>
                  <a:pt x="0" y="104"/>
                  <a:pt x="0" y="104"/>
                  <a:pt x="0" y="105"/>
                </a:cubicBezTo>
                <a:cubicBezTo>
                  <a:pt x="0" y="106"/>
                  <a:pt x="0" y="106"/>
                  <a:pt x="0" y="106"/>
                </a:cubicBezTo>
                <a:cubicBezTo>
                  <a:pt x="1" y="107"/>
                  <a:pt x="2" y="107"/>
                  <a:pt x="3" y="107"/>
                </a:cubicBezTo>
                <a:cubicBezTo>
                  <a:pt x="119" y="107"/>
                  <a:pt x="119" y="107"/>
                  <a:pt x="119" y="107"/>
                </a:cubicBezTo>
                <a:cubicBezTo>
                  <a:pt x="120" y="107"/>
                  <a:pt x="121" y="107"/>
                  <a:pt x="121" y="106"/>
                </a:cubicBezTo>
                <a:cubicBezTo>
                  <a:pt x="122" y="105"/>
                  <a:pt x="122" y="104"/>
                  <a:pt x="121" y="103"/>
                </a:cubicBezTo>
                <a:close/>
                <a:moveTo>
                  <a:pt x="55" y="38"/>
                </a:moveTo>
                <a:cubicBezTo>
                  <a:pt x="67" y="38"/>
                  <a:pt x="67" y="38"/>
                  <a:pt x="67" y="38"/>
                </a:cubicBezTo>
                <a:cubicBezTo>
                  <a:pt x="67" y="76"/>
                  <a:pt x="67" y="76"/>
                  <a:pt x="67" y="76"/>
                </a:cubicBezTo>
                <a:cubicBezTo>
                  <a:pt x="55" y="76"/>
                  <a:pt x="55" y="76"/>
                  <a:pt x="55" y="76"/>
                </a:cubicBezTo>
                <a:lnTo>
                  <a:pt x="55" y="38"/>
                </a:lnTo>
                <a:close/>
                <a:moveTo>
                  <a:pt x="61" y="97"/>
                </a:moveTo>
                <a:cubicBezTo>
                  <a:pt x="57" y="97"/>
                  <a:pt x="55" y="95"/>
                  <a:pt x="55" y="91"/>
                </a:cubicBezTo>
                <a:cubicBezTo>
                  <a:pt x="55" y="88"/>
                  <a:pt x="57" y="86"/>
                  <a:pt x="61" y="86"/>
                </a:cubicBezTo>
                <a:cubicBezTo>
                  <a:pt x="65" y="86"/>
                  <a:pt x="67" y="88"/>
                  <a:pt x="67" y="91"/>
                </a:cubicBezTo>
                <a:cubicBezTo>
                  <a:pt x="67" y="95"/>
                  <a:pt x="65" y="97"/>
                  <a:pt x="61" y="97"/>
                </a:cubicBez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
            <a:extLst>
              <a:ext uri="{FF2B5EF4-FFF2-40B4-BE49-F238E27FC236}">
                <a16:creationId xmlns:a16="http://schemas.microsoft.com/office/drawing/2014/main" id="{03B57BC6-0AD0-45D6-AAEB-C5B7207416EE}"/>
              </a:ext>
            </a:extLst>
          </p:cNvPr>
          <p:cNvSpPr>
            <a:spLocks noEditPoints="1"/>
          </p:cNvSpPr>
          <p:nvPr/>
        </p:nvSpPr>
        <p:spPr bwMode="auto">
          <a:xfrm>
            <a:off x="665239" y="1660067"/>
            <a:ext cx="129595" cy="114469"/>
          </a:xfrm>
          <a:custGeom>
            <a:avLst/>
            <a:gdLst>
              <a:gd name="T0" fmla="*/ 132 w 134"/>
              <a:gd name="T1" fmla="*/ 16 h 118"/>
              <a:gd name="T2" fmla="*/ 120 w 134"/>
              <a:gd name="T3" fmla="*/ 4 h 118"/>
              <a:gd name="T4" fmla="*/ 115 w 134"/>
              <a:gd name="T5" fmla="*/ 4 h 118"/>
              <a:gd name="T6" fmla="*/ 113 w 134"/>
              <a:gd name="T7" fmla="*/ 8 h 118"/>
              <a:gd name="T8" fmla="*/ 111 w 134"/>
              <a:gd name="T9" fmla="*/ 8 h 118"/>
              <a:gd name="T10" fmla="*/ 111 w 134"/>
              <a:gd name="T11" fmla="*/ 8 h 118"/>
              <a:gd name="T12" fmla="*/ 80 w 134"/>
              <a:gd name="T13" fmla="*/ 39 h 118"/>
              <a:gd name="T14" fmla="*/ 78 w 134"/>
              <a:gd name="T15" fmla="*/ 47 h 118"/>
              <a:gd name="T16" fmla="*/ 82 w 134"/>
              <a:gd name="T17" fmla="*/ 50 h 118"/>
              <a:gd name="T18" fmla="*/ 82 w 134"/>
              <a:gd name="T19" fmla="*/ 50 h 118"/>
              <a:gd name="T20" fmla="*/ 82 w 134"/>
              <a:gd name="T21" fmla="*/ 50 h 118"/>
              <a:gd name="T22" fmla="*/ 75 w 134"/>
              <a:gd name="T23" fmla="*/ 57 h 118"/>
              <a:gd name="T24" fmla="*/ 53 w 134"/>
              <a:gd name="T25" fmla="*/ 35 h 118"/>
              <a:gd name="T26" fmla="*/ 46 w 134"/>
              <a:gd name="T27" fmla="*/ 9 h 118"/>
              <a:gd name="T28" fmla="*/ 21 w 134"/>
              <a:gd name="T29" fmla="*/ 2 h 118"/>
              <a:gd name="T30" fmla="*/ 36 w 134"/>
              <a:gd name="T31" fmla="*/ 17 h 118"/>
              <a:gd name="T32" fmla="*/ 32 w 134"/>
              <a:gd name="T33" fmla="*/ 32 h 118"/>
              <a:gd name="T34" fmla="*/ 17 w 134"/>
              <a:gd name="T35" fmla="*/ 36 h 118"/>
              <a:gd name="T36" fmla="*/ 2 w 134"/>
              <a:gd name="T37" fmla="*/ 21 h 118"/>
              <a:gd name="T38" fmla="*/ 9 w 134"/>
              <a:gd name="T39" fmla="*/ 46 h 118"/>
              <a:gd name="T40" fmla="*/ 36 w 134"/>
              <a:gd name="T41" fmla="*/ 53 h 118"/>
              <a:gd name="T42" fmla="*/ 36 w 134"/>
              <a:gd name="T43" fmla="*/ 53 h 118"/>
              <a:gd name="T44" fmla="*/ 58 w 134"/>
              <a:gd name="T45" fmla="*/ 74 h 118"/>
              <a:gd name="T46" fmla="*/ 37 w 134"/>
              <a:gd name="T47" fmla="*/ 95 h 118"/>
              <a:gd name="T48" fmla="*/ 36 w 134"/>
              <a:gd name="T49" fmla="*/ 94 h 118"/>
              <a:gd name="T50" fmla="*/ 30 w 134"/>
              <a:gd name="T51" fmla="*/ 99 h 118"/>
              <a:gd name="T52" fmla="*/ 20 w 134"/>
              <a:gd name="T53" fmla="*/ 114 h 118"/>
              <a:gd name="T54" fmla="*/ 23 w 134"/>
              <a:gd name="T55" fmla="*/ 116 h 118"/>
              <a:gd name="T56" fmla="*/ 38 w 134"/>
              <a:gd name="T57" fmla="*/ 107 h 118"/>
              <a:gd name="T58" fmla="*/ 43 w 134"/>
              <a:gd name="T59" fmla="*/ 101 h 118"/>
              <a:gd name="T60" fmla="*/ 42 w 134"/>
              <a:gd name="T61" fmla="*/ 100 h 118"/>
              <a:gd name="T62" fmla="*/ 62 w 134"/>
              <a:gd name="T63" fmla="*/ 79 h 118"/>
              <a:gd name="T64" fmla="*/ 98 w 134"/>
              <a:gd name="T65" fmla="*/ 114 h 118"/>
              <a:gd name="T66" fmla="*/ 106 w 134"/>
              <a:gd name="T67" fmla="*/ 118 h 118"/>
              <a:gd name="T68" fmla="*/ 115 w 134"/>
              <a:gd name="T69" fmla="*/ 114 h 118"/>
              <a:gd name="T70" fmla="*/ 115 w 134"/>
              <a:gd name="T71" fmla="*/ 97 h 118"/>
              <a:gd name="T72" fmla="*/ 80 w 134"/>
              <a:gd name="T73" fmla="*/ 62 h 118"/>
              <a:gd name="T74" fmla="*/ 87 w 134"/>
              <a:gd name="T75" fmla="*/ 55 h 118"/>
              <a:gd name="T76" fmla="*/ 90 w 134"/>
              <a:gd name="T77" fmla="*/ 58 h 118"/>
              <a:gd name="T78" fmla="*/ 97 w 134"/>
              <a:gd name="T79" fmla="*/ 56 h 118"/>
              <a:gd name="T80" fmla="*/ 127 w 134"/>
              <a:gd name="T81" fmla="*/ 26 h 118"/>
              <a:gd name="T82" fmla="*/ 128 w 134"/>
              <a:gd name="T83" fmla="*/ 25 h 118"/>
              <a:gd name="T84" fmla="*/ 128 w 134"/>
              <a:gd name="T85" fmla="*/ 25 h 118"/>
              <a:gd name="T86" fmla="*/ 129 w 134"/>
              <a:gd name="T87" fmla="*/ 23 h 118"/>
              <a:gd name="T88" fmla="*/ 132 w 134"/>
              <a:gd name="T89" fmla="*/ 22 h 118"/>
              <a:gd name="T90" fmla="*/ 132 w 134"/>
              <a:gd name="T91" fmla="*/ 16 h 118"/>
              <a:gd name="T92" fmla="*/ 108 w 134"/>
              <a:gd name="T93" fmla="*/ 103 h 118"/>
              <a:gd name="T94" fmla="*/ 112 w 134"/>
              <a:gd name="T95" fmla="*/ 108 h 118"/>
              <a:gd name="T96" fmla="*/ 108 w 134"/>
              <a:gd name="T97" fmla="*/ 112 h 118"/>
              <a:gd name="T98" fmla="*/ 103 w 134"/>
              <a:gd name="T99" fmla="*/ 108 h 118"/>
              <a:gd name="T100" fmla="*/ 108 w 134"/>
              <a:gd name="T101" fmla="*/ 103 h 118"/>
              <a:gd name="T102" fmla="*/ 90 w 134"/>
              <a:gd name="T103" fmla="*/ 41 h 118"/>
              <a:gd name="T104" fmla="*/ 88 w 134"/>
              <a:gd name="T105" fmla="*/ 39 h 118"/>
              <a:gd name="T106" fmla="*/ 111 w 134"/>
              <a:gd name="T107" fmla="*/ 16 h 118"/>
              <a:gd name="T108" fmla="*/ 113 w 134"/>
              <a:gd name="T109" fmla="*/ 18 h 118"/>
              <a:gd name="T110" fmla="*/ 90 w 134"/>
              <a:gd name="T111" fmla="*/ 41 h 118"/>
              <a:gd name="T112" fmla="*/ 98 w 134"/>
              <a:gd name="T113" fmla="*/ 48 h 118"/>
              <a:gd name="T114" fmla="*/ 96 w 134"/>
              <a:gd name="T115" fmla="*/ 46 h 118"/>
              <a:gd name="T116" fmla="*/ 118 w 134"/>
              <a:gd name="T117" fmla="*/ 23 h 118"/>
              <a:gd name="T118" fmla="*/ 120 w 134"/>
              <a:gd name="T119" fmla="*/ 25 h 118"/>
              <a:gd name="T120" fmla="*/ 98 w 134"/>
              <a:gd name="T121"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8">
                <a:moveTo>
                  <a:pt x="132" y="16"/>
                </a:moveTo>
                <a:cubicBezTo>
                  <a:pt x="120" y="4"/>
                  <a:pt x="120" y="4"/>
                  <a:pt x="120" y="4"/>
                </a:cubicBezTo>
                <a:cubicBezTo>
                  <a:pt x="119" y="2"/>
                  <a:pt x="116" y="2"/>
                  <a:pt x="115" y="4"/>
                </a:cubicBezTo>
                <a:cubicBezTo>
                  <a:pt x="114" y="5"/>
                  <a:pt x="113" y="6"/>
                  <a:pt x="113" y="8"/>
                </a:cubicBezTo>
                <a:cubicBezTo>
                  <a:pt x="113" y="8"/>
                  <a:pt x="112" y="8"/>
                  <a:pt x="111" y="8"/>
                </a:cubicBezTo>
                <a:cubicBezTo>
                  <a:pt x="111" y="8"/>
                  <a:pt x="111" y="8"/>
                  <a:pt x="111" y="8"/>
                </a:cubicBezTo>
                <a:cubicBezTo>
                  <a:pt x="80" y="39"/>
                  <a:pt x="80" y="39"/>
                  <a:pt x="80" y="39"/>
                </a:cubicBezTo>
                <a:cubicBezTo>
                  <a:pt x="81" y="42"/>
                  <a:pt x="80" y="44"/>
                  <a:pt x="78" y="47"/>
                </a:cubicBezTo>
                <a:cubicBezTo>
                  <a:pt x="82" y="50"/>
                  <a:pt x="82" y="50"/>
                  <a:pt x="82" y="50"/>
                </a:cubicBezTo>
                <a:cubicBezTo>
                  <a:pt x="82" y="50"/>
                  <a:pt x="82" y="50"/>
                  <a:pt x="82" y="50"/>
                </a:cubicBezTo>
                <a:cubicBezTo>
                  <a:pt x="82" y="50"/>
                  <a:pt x="82" y="50"/>
                  <a:pt x="82" y="50"/>
                </a:cubicBezTo>
                <a:cubicBezTo>
                  <a:pt x="75" y="57"/>
                  <a:pt x="75" y="57"/>
                  <a:pt x="75" y="57"/>
                </a:cubicBezTo>
                <a:cubicBezTo>
                  <a:pt x="53" y="35"/>
                  <a:pt x="53" y="35"/>
                  <a:pt x="53" y="35"/>
                </a:cubicBezTo>
                <a:cubicBezTo>
                  <a:pt x="56" y="26"/>
                  <a:pt x="53" y="16"/>
                  <a:pt x="46" y="9"/>
                </a:cubicBezTo>
                <a:cubicBezTo>
                  <a:pt x="39" y="2"/>
                  <a:pt x="30" y="0"/>
                  <a:pt x="21" y="2"/>
                </a:cubicBezTo>
                <a:cubicBezTo>
                  <a:pt x="36" y="17"/>
                  <a:pt x="36" y="17"/>
                  <a:pt x="36" y="17"/>
                </a:cubicBezTo>
                <a:cubicBezTo>
                  <a:pt x="32" y="32"/>
                  <a:pt x="32" y="32"/>
                  <a:pt x="32" y="32"/>
                </a:cubicBezTo>
                <a:cubicBezTo>
                  <a:pt x="17" y="36"/>
                  <a:pt x="17" y="36"/>
                  <a:pt x="17" y="36"/>
                </a:cubicBezTo>
                <a:cubicBezTo>
                  <a:pt x="2" y="21"/>
                  <a:pt x="2" y="21"/>
                  <a:pt x="2" y="21"/>
                </a:cubicBezTo>
                <a:cubicBezTo>
                  <a:pt x="0" y="30"/>
                  <a:pt x="2" y="39"/>
                  <a:pt x="9" y="46"/>
                </a:cubicBezTo>
                <a:cubicBezTo>
                  <a:pt x="16" y="54"/>
                  <a:pt x="27" y="56"/>
                  <a:pt x="36" y="53"/>
                </a:cubicBezTo>
                <a:cubicBezTo>
                  <a:pt x="36" y="53"/>
                  <a:pt x="36" y="53"/>
                  <a:pt x="36" y="53"/>
                </a:cubicBezTo>
                <a:cubicBezTo>
                  <a:pt x="58" y="74"/>
                  <a:pt x="58" y="74"/>
                  <a:pt x="58" y="74"/>
                </a:cubicBezTo>
                <a:cubicBezTo>
                  <a:pt x="37" y="95"/>
                  <a:pt x="37" y="95"/>
                  <a:pt x="37" y="95"/>
                </a:cubicBezTo>
                <a:cubicBezTo>
                  <a:pt x="36" y="94"/>
                  <a:pt x="36" y="94"/>
                  <a:pt x="36" y="94"/>
                </a:cubicBezTo>
                <a:cubicBezTo>
                  <a:pt x="30" y="99"/>
                  <a:pt x="30" y="99"/>
                  <a:pt x="30" y="99"/>
                </a:cubicBezTo>
                <a:cubicBezTo>
                  <a:pt x="20" y="114"/>
                  <a:pt x="20" y="114"/>
                  <a:pt x="20" y="114"/>
                </a:cubicBezTo>
                <a:cubicBezTo>
                  <a:pt x="23" y="116"/>
                  <a:pt x="23" y="116"/>
                  <a:pt x="23" y="116"/>
                </a:cubicBezTo>
                <a:cubicBezTo>
                  <a:pt x="38" y="107"/>
                  <a:pt x="38" y="107"/>
                  <a:pt x="38" y="107"/>
                </a:cubicBezTo>
                <a:cubicBezTo>
                  <a:pt x="43" y="101"/>
                  <a:pt x="43" y="101"/>
                  <a:pt x="43" y="101"/>
                </a:cubicBezTo>
                <a:cubicBezTo>
                  <a:pt x="42" y="100"/>
                  <a:pt x="42" y="100"/>
                  <a:pt x="42" y="100"/>
                </a:cubicBezTo>
                <a:cubicBezTo>
                  <a:pt x="62" y="79"/>
                  <a:pt x="62" y="79"/>
                  <a:pt x="62" y="79"/>
                </a:cubicBezTo>
                <a:cubicBezTo>
                  <a:pt x="98" y="114"/>
                  <a:pt x="98" y="114"/>
                  <a:pt x="98" y="114"/>
                </a:cubicBezTo>
                <a:cubicBezTo>
                  <a:pt x="100" y="117"/>
                  <a:pt x="103" y="118"/>
                  <a:pt x="106" y="118"/>
                </a:cubicBezTo>
                <a:cubicBezTo>
                  <a:pt x="110" y="118"/>
                  <a:pt x="113" y="117"/>
                  <a:pt x="115" y="114"/>
                </a:cubicBezTo>
                <a:cubicBezTo>
                  <a:pt x="120" y="110"/>
                  <a:pt x="120" y="102"/>
                  <a:pt x="115" y="97"/>
                </a:cubicBezTo>
                <a:cubicBezTo>
                  <a:pt x="80" y="62"/>
                  <a:pt x="80" y="62"/>
                  <a:pt x="80" y="62"/>
                </a:cubicBezTo>
                <a:cubicBezTo>
                  <a:pt x="87" y="55"/>
                  <a:pt x="87" y="55"/>
                  <a:pt x="87" y="55"/>
                </a:cubicBezTo>
                <a:cubicBezTo>
                  <a:pt x="90" y="58"/>
                  <a:pt x="90" y="58"/>
                  <a:pt x="90" y="58"/>
                </a:cubicBezTo>
                <a:cubicBezTo>
                  <a:pt x="92" y="56"/>
                  <a:pt x="95" y="56"/>
                  <a:pt x="97" y="56"/>
                </a:cubicBezTo>
                <a:cubicBezTo>
                  <a:pt x="127" y="26"/>
                  <a:pt x="127" y="26"/>
                  <a:pt x="127" y="26"/>
                </a:cubicBezTo>
                <a:cubicBezTo>
                  <a:pt x="128" y="25"/>
                  <a:pt x="128" y="25"/>
                  <a:pt x="128" y="25"/>
                </a:cubicBezTo>
                <a:cubicBezTo>
                  <a:pt x="128" y="25"/>
                  <a:pt x="128" y="25"/>
                  <a:pt x="128" y="25"/>
                </a:cubicBezTo>
                <a:cubicBezTo>
                  <a:pt x="128" y="25"/>
                  <a:pt x="129" y="24"/>
                  <a:pt x="129" y="23"/>
                </a:cubicBezTo>
                <a:cubicBezTo>
                  <a:pt x="130" y="23"/>
                  <a:pt x="131" y="23"/>
                  <a:pt x="132" y="22"/>
                </a:cubicBezTo>
                <a:cubicBezTo>
                  <a:pt x="134" y="20"/>
                  <a:pt x="134" y="17"/>
                  <a:pt x="132" y="16"/>
                </a:cubicBezTo>
                <a:close/>
                <a:moveTo>
                  <a:pt x="108" y="103"/>
                </a:moveTo>
                <a:cubicBezTo>
                  <a:pt x="110" y="103"/>
                  <a:pt x="112" y="105"/>
                  <a:pt x="112" y="108"/>
                </a:cubicBezTo>
                <a:cubicBezTo>
                  <a:pt x="112" y="110"/>
                  <a:pt x="110" y="112"/>
                  <a:pt x="108" y="112"/>
                </a:cubicBezTo>
                <a:cubicBezTo>
                  <a:pt x="105" y="112"/>
                  <a:pt x="103" y="110"/>
                  <a:pt x="103" y="108"/>
                </a:cubicBezTo>
                <a:cubicBezTo>
                  <a:pt x="103" y="105"/>
                  <a:pt x="105" y="103"/>
                  <a:pt x="108" y="103"/>
                </a:cubicBezTo>
                <a:close/>
                <a:moveTo>
                  <a:pt x="90" y="41"/>
                </a:moveTo>
                <a:cubicBezTo>
                  <a:pt x="88" y="39"/>
                  <a:pt x="88" y="39"/>
                  <a:pt x="88" y="39"/>
                </a:cubicBezTo>
                <a:cubicBezTo>
                  <a:pt x="111" y="16"/>
                  <a:pt x="111" y="16"/>
                  <a:pt x="111" y="16"/>
                </a:cubicBezTo>
                <a:cubicBezTo>
                  <a:pt x="113" y="18"/>
                  <a:pt x="113" y="18"/>
                  <a:pt x="113" y="18"/>
                </a:cubicBezTo>
                <a:lnTo>
                  <a:pt x="90" y="41"/>
                </a:lnTo>
                <a:close/>
                <a:moveTo>
                  <a:pt x="98" y="48"/>
                </a:moveTo>
                <a:cubicBezTo>
                  <a:pt x="96" y="46"/>
                  <a:pt x="96" y="46"/>
                  <a:pt x="96" y="46"/>
                </a:cubicBezTo>
                <a:cubicBezTo>
                  <a:pt x="118" y="23"/>
                  <a:pt x="118" y="23"/>
                  <a:pt x="118" y="23"/>
                </a:cubicBezTo>
                <a:cubicBezTo>
                  <a:pt x="120" y="25"/>
                  <a:pt x="120" y="25"/>
                  <a:pt x="120" y="25"/>
                </a:cubicBezTo>
                <a:lnTo>
                  <a:pt x="98" y="48"/>
                </a:lnTo>
                <a:close/>
              </a:path>
            </a:pathLst>
          </a:custGeom>
          <a:solidFill>
            <a:srgbClr val="45C1A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22922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3</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、问题解决效果</a:t>
            </a:r>
          </a:p>
        </p:txBody>
      </p:sp>
      <p:sp>
        <p:nvSpPr>
          <p:cNvPr id="10" name="Rectangle 9"/>
          <p:cNvSpPr/>
          <p:nvPr/>
        </p:nvSpPr>
        <p:spPr>
          <a:xfrm>
            <a:off x="0" y="2909664"/>
            <a:ext cx="9153147"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59DFBA01-AAEE-414B-B9F6-2AA7ED624606}"/>
              </a:ext>
            </a:extLst>
          </p:cNvPr>
          <p:cNvSpPr/>
          <p:nvPr/>
        </p:nvSpPr>
        <p:spPr>
          <a:xfrm>
            <a:off x="251520" y="1922633"/>
            <a:ext cx="5250173" cy="2953373"/>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dirty="0"/>
              <a:t>在文献的第四节中讨论了基础模型的多个扩展以及分析的一些局限性。具体考察了以下四个假设对主要结果的影响</a:t>
            </a:r>
            <a:r>
              <a:rPr lang="en-US" altLang="zh-CN" dirty="0"/>
              <a:t>:(1)</a:t>
            </a:r>
            <a:r>
              <a:rPr lang="zh-CN" altLang="en-US" dirty="0"/>
              <a:t>一般项目网络拓扑，</a:t>
            </a:r>
            <a:r>
              <a:rPr lang="en-US" altLang="zh-CN" dirty="0"/>
              <a:t>(2)</a:t>
            </a:r>
            <a:r>
              <a:rPr lang="zh-CN" altLang="en-US" dirty="0"/>
              <a:t>关于物料交付准备时间分布的不完全信息，</a:t>
            </a:r>
            <a:r>
              <a:rPr lang="en-US" altLang="zh-CN" dirty="0"/>
              <a:t>(3)</a:t>
            </a:r>
            <a:r>
              <a:rPr lang="zh-CN" altLang="en-US" dirty="0"/>
              <a:t>现金流的指数贴现，以及</a:t>
            </a:r>
            <a:r>
              <a:rPr lang="en-US" altLang="zh-CN" dirty="0"/>
              <a:t>(4)</a:t>
            </a:r>
            <a:r>
              <a:rPr lang="zh-CN" altLang="en-US" dirty="0"/>
              <a:t>不平等的资本成本。讨论结果表明，基本模型中的分析在各种情况下都是可靠的。</a:t>
            </a:r>
            <a:endParaRPr lang="en-US" altLang="zh-CN" dirty="0"/>
          </a:p>
        </p:txBody>
      </p:sp>
      <p:sp>
        <p:nvSpPr>
          <p:cNvPr id="3" name="矩形 2">
            <a:extLst>
              <a:ext uri="{FF2B5EF4-FFF2-40B4-BE49-F238E27FC236}">
                <a16:creationId xmlns:a16="http://schemas.microsoft.com/office/drawing/2014/main" id="{11EC08A5-35FC-44E1-9822-907697F1B5FA}"/>
              </a:ext>
            </a:extLst>
          </p:cNvPr>
          <p:cNvSpPr/>
          <p:nvPr/>
        </p:nvSpPr>
        <p:spPr>
          <a:xfrm>
            <a:off x="5601447" y="1906084"/>
            <a:ext cx="2664296" cy="2537874"/>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dirty="0"/>
              <a:t>本文研究的合同具有稳健性，即使制造商对供应商平均交货提前期的估计不准确，也可以实现制造商与供应商之间的协调。</a:t>
            </a:r>
          </a:p>
        </p:txBody>
      </p:sp>
      <p:cxnSp>
        <p:nvCxnSpPr>
          <p:cNvPr id="15" name="Straight Connector 2">
            <a:extLst>
              <a:ext uri="{FF2B5EF4-FFF2-40B4-BE49-F238E27FC236}">
                <a16:creationId xmlns:a16="http://schemas.microsoft.com/office/drawing/2014/main" id="{9881EF11-811A-4B9F-980F-8DBDD0E68BD9}"/>
              </a:ext>
            </a:extLst>
          </p:cNvPr>
          <p:cNvCxnSpPr>
            <a:cxnSpLocks/>
            <a:stCxn id="28" idx="3"/>
            <a:endCxn id="30" idx="1"/>
          </p:cNvCxnSpPr>
          <p:nvPr/>
        </p:nvCxnSpPr>
        <p:spPr>
          <a:xfrm>
            <a:off x="837271" y="1552214"/>
            <a:ext cx="7468529" cy="17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Rounded Rectangle 15">
            <a:extLst>
              <a:ext uri="{FF2B5EF4-FFF2-40B4-BE49-F238E27FC236}">
                <a16:creationId xmlns:a16="http://schemas.microsoft.com/office/drawing/2014/main" id="{98F49E87-17AC-4CF2-989C-EF591954E17F}"/>
              </a:ext>
            </a:extLst>
          </p:cNvPr>
          <p:cNvSpPr/>
          <p:nvPr/>
        </p:nvSpPr>
        <p:spPr>
          <a:xfrm>
            <a:off x="-929" y="1133114"/>
            <a:ext cx="838200" cy="838200"/>
          </a:xfrm>
          <a:prstGeom prst="round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55">
            <a:extLst>
              <a:ext uri="{FF2B5EF4-FFF2-40B4-BE49-F238E27FC236}">
                <a16:creationId xmlns:a16="http://schemas.microsoft.com/office/drawing/2014/main" id="{4E59AEDD-FAB5-47DF-BE5F-2AD052A21C5F}"/>
              </a:ext>
            </a:extLst>
          </p:cNvPr>
          <p:cNvSpPr>
            <a:spLocks noEditPoints="1"/>
          </p:cNvSpPr>
          <p:nvPr/>
        </p:nvSpPr>
        <p:spPr bwMode="auto">
          <a:xfrm>
            <a:off x="193847" y="1350959"/>
            <a:ext cx="429274" cy="449241"/>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ounded Rectangle 13">
            <a:extLst>
              <a:ext uri="{FF2B5EF4-FFF2-40B4-BE49-F238E27FC236}">
                <a16:creationId xmlns:a16="http://schemas.microsoft.com/office/drawing/2014/main" id="{4E0EC03A-CB43-4CD4-8936-C5ED37412A9D}"/>
              </a:ext>
            </a:extLst>
          </p:cNvPr>
          <p:cNvSpPr/>
          <p:nvPr/>
        </p:nvSpPr>
        <p:spPr>
          <a:xfrm>
            <a:off x="8305800" y="1134900"/>
            <a:ext cx="838200" cy="838200"/>
          </a:xfrm>
          <a:prstGeom prst="round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44">
            <a:extLst>
              <a:ext uri="{FF2B5EF4-FFF2-40B4-BE49-F238E27FC236}">
                <a16:creationId xmlns:a16="http://schemas.microsoft.com/office/drawing/2014/main" id="{A0534741-9240-4160-9815-CCD2A979034B}"/>
              </a:ext>
            </a:extLst>
          </p:cNvPr>
          <p:cNvSpPr>
            <a:spLocks noEditPoints="1"/>
          </p:cNvSpPr>
          <p:nvPr/>
        </p:nvSpPr>
        <p:spPr bwMode="auto">
          <a:xfrm>
            <a:off x="8523989" y="1331362"/>
            <a:ext cx="401822" cy="396830"/>
          </a:xfrm>
          <a:custGeom>
            <a:avLst/>
            <a:gdLst>
              <a:gd name="T0" fmla="*/ 114 w 121"/>
              <a:gd name="T1" fmla="*/ 89 h 119"/>
              <a:gd name="T2" fmla="*/ 88 w 121"/>
              <a:gd name="T3" fmla="*/ 62 h 119"/>
              <a:gd name="T4" fmla="*/ 71 w 121"/>
              <a:gd name="T5" fmla="*/ 58 h 119"/>
              <a:gd name="T6" fmla="*/ 61 w 121"/>
              <a:gd name="T7" fmla="*/ 48 h 119"/>
              <a:gd name="T8" fmla="*/ 56 w 121"/>
              <a:gd name="T9" fmla="*/ 33 h 119"/>
              <a:gd name="T10" fmla="*/ 30 w 121"/>
              <a:gd name="T11" fmla="*/ 6 h 119"/>
              <a:gd name="T12" fmla="*/ 7 w 121"/>
              <a:gd name="T13" fmla="*/ 6 h 119"/>
              <a:gd name="T14" fmla="*/ 7 w 121"/>
              <a:gd name="T15" fmla="*/ 29 h 119"/>
              <a:gd name="T16" fmla="*/ 33 w 121"/>
              <a:gd name="T17" fmla="*/ 56 h 119"/>
              <a:gd name="T18" fmla="*/ 51 w 121"/>
              <a:gd name="T19" fmla="*/ 60 h 119"/>
              <a:gd name="T20" fmla="*/ 60 w 121"/>
              <a:gd name="T21" fmla="*/ 70 h 119"/>
              <a:gd name="T22" fmla="*/ 65 w 121"/>
              <a:gd name="T23" fmla="*/ 85 h 119"/>
              <a:gd name="T24" fmla="*/ 91 w 121"/>
              <a:gd name="T25" fmla="*/ 112 h 119"/>
              <a:gd name="T26" fmla="*/ 114 w 121"/>
              <a:gd name="T27" fmla="*/ 112 h 119"/>
              <a:gd name="T28" fmla="*/ 114 w 121"/>
              <a:gd name="T29" fmla="*/ 89 h 119"/>
              <a:gd name="T30" fmla="*/ 36 w 121"/>
              <a:gd name="T31" fmla="*/ 51 h 119"/>
              <a:gd name="T32" fmla="*/ 12 w 121"/>
              <a:gd name="T33" fmla="*/ 27 h 119"/>
              <a:gd name="T34" fmla="*/ 11 w 121"/>
              <a:gd name="T35" fmla="*/ 11 h 119"/>
              <a:gd name="T36" fmla="*/ 27 w 121"/>
              <a:gd name="T37" fmla="*/ 12 h 119"/>
              <a:gd name="T38" fmla="*/ 51 w 121"/>
              <a:gd name="T39" fmla="*/ 36 h 119"/>
              <a:gd name="T40" fmla="*/ 54 w 121"/>
              <a:gd name="T41" fmla="*/ 42 h 119"/>
              <a:gd name="T42" fmla="*/ 43 w 121"/>
              <a:gd name="T43" fmla="*/ 42 h 119"/>
              <a:gd name="T44" fmla="*/ 43 w 121"/>
              <a:gd name="T45" fmla="*/ 53 h 119"/>
              <a:gd name="T46" fmla="*/ 45 w 121"/>
              <a:gd name="T47" fmla="*/ 54 h 119"/>
              <a:gd name="T48" fmla="*/ 36 w 121"/>
              <a:gd name="T49" fmla="*/ 51 h 119"/>
              <a:gd name="T50" fmla="*/ 110 w 121"/>
              <a:gd name="T51" fmla="*/ 107 h 119"/>
              <a:gd name="T52" fmla="*/ 94 w 121"/>
              <a:gd name="T53" fmla="*/ 107 h 119"/>
              <a:gd name="T54" fmla="*/ 70 w 121"/>
              <a:gd name="T55" fmla="*/ 83 h 119"/>
              <a:gd name="T56" fmla="*/ 67 w 121"/>
              <a:gd name="T57" fmla="*/ 76 h 119"/>
              <a:gd name="T58" fmla="*/ 71 w 121"/>
              <a:gd name="T59" fmla="*/ 80 h 119"/>
              <a:gd name="T60" fmla="*/ 82 w 121"/>
              <a:gd name="T61" fmla="*/ 80 h 119"/>
              <a:gd name="T62" fmla="*/ 82 w 121"/>
              <a:gd name="T63" fmla="*/ 69 h 119"/>
              <a:gd name="T64" fmla="*/ 77 w 121"/>
              <a:gd name="T65" fmla="*/ 64 h 119"/>
              <a:gd name="T66" fmla="*/ 85 w 121"/>
              <a:gd name="T67" fmla="*/ 68 h 119"/>
              <a:gd name="T68" fmla="*/ 109 w 121"/>
              <a:gd name="T69" fmla="*/ 92 h 119"/>
              <a:gd name="T70" fmla="*/ 110 w 121"/>
              <a:gd name="T71"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3" name="Straight Connector 17">
            <a:extLst>
              <a:ext uri="{FF2B5EF4-FFF2-40B4-BE49-F238E27FC236}">
                <a16:creationId xmlns:a16="http://schemas.microsoft.com/office/drawing/2014/main" id="{381F8773-94AF-43BF-A12A-5F06B3F69002}"/>
              </a:ext>
            </a:extLst>
          </p:cNvPr>
          <p:cNvCxnSpPr>
            <a:cxnSpLocks/>
          </p:cNvCxnSpPr>
          <p:nvPr/>
        </p:nvCxnSpPr>
        <p:spPr>
          <a:xfrm>
            <a:off x="5436096" y="1552214"/>
            <a:ext cx="0" cy="33958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FBC4366B-F8EE-436A-9F71-6CB013111069}"/>
              </a:ext>
            </a:extLst>
          </p:cNvPr>
          <p:cNvSpPr/>
          <p:nvPr/>
        </p:nvSpPr>
        <p:spPr>
          <a:xfrm>
            <a:off x="1008804" y="1066851"/>
            <a:ext cx="7382762" cy="369332"/>
          </a:xfrm>
          <a:prstGeom prst="rect">
            <a:avLst/>
          </a:prstGeom>
        </p:spPr>
        <p:txBody>
          <a:bodyPr wrap="square">
            <a:spAutoFit/>
          </a:bodyPr>
          <a:lstStyle/>
          <a:p>
            <a:r>
              <a:rPr lang="zh-CN" altLang="en-US" dirty="0"/>
              <a:t>本文提出的基于时间的激励合同能够实现制造商和供应商的渠道协调。</a:t>
            </a:r>
          </a:p>
        </p:txBody>
      </p:sp>
    </p:spTree>
    <p:extLst>
      <p:ext uri="{BB962C8B-B14F-4D97-AF65-F5344CB8AC3E}">
        <p14:creationId xmlns:p14="http://schemas.microsoft.com/office/powerpoint/2010/main" val="2541225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DA00A-772E-4F69-814E-B0ABC014E07E}"/>
              </a:ext>
            </a:extLst>
          </p:cNvPr>
          <p:cNvSpPr>
            <a:spLocks noGrp="1"/>
          </p:cNvSpPr>
          <p:nvPr>
            <p:ph type="title"/>
          </p:nvPr>
        </p:nvSpPr>
        <p:spPr/>
        <p:txBody>
          <a:bodyPr/>
          <a:lstStyle/>
          <a:p>
            <a:r>
              <a:rPr lang="en-US" altLang="zh-CN" dirty="0">
                <a:solidFill>
                  <a:srgbClr val="45C1A4"/>
                </a:solidFill>
              </a:rPr>
              <a:t>Q&amp;A</a:t>
            </a:r>
            <a:endParaRPr lang="zh-CN" altLang="en-US" dirty="0">
              <a:solidFill>
                <a:srgbClr val="45C1A4"/>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629E98-2E7A-4500-9328-50016684B045}"/>
                  </a:ext>
                </a:extLst>
              </p:cNvPr>
              <p:cNvSpPr>
                <a:spLocks noGrp="1"/>
              </p:cNvSpPr>
              <p:nvPr>
                <p:ph idx="1"/>
              </p:nvPr>
            </p:nvSpPr>
            <p:spPr>
              <a:xfrm>
                <a:off x="457200" y="915566"/>
                <a:ext cx="8229600" cy="4104456"/>
              </a:xfrm>
            </p:spPr>
            <p:txBody>
              <a:bodyPr/>
              <a:lstStyle/>
              <a:p>
                <a:pPr marL="0" indent="0">
                  <a:buNone/>
                </a:pPr>
                <a:r>
                  <a:rPr lang="en-US" altLang="zh-CN" sz="1800" dirty="0"/>
                  <a:t>1</a:t>
                </a:r>
                <a:r>
                  <a:rPr lang="zh-CN" altLang="en-US" sz="1800" dirty="0"/>
                  <a:t>、本文考虑的供应商是否都是制造商的一级供应商，不考虑多层供应商场景？</a:t>
                </a:r>
                <a:endParaRPr lang="en-US" altLang="zh-CN" sz="1800" dirty="0"/>
              </a:p>
              <a:p>
                <a:pPr marL="0" indent="0">
                  <a:buNone/>
                </a:pPr>
                <a:r>
                  <a:rPr lang="zh-CN" altLang="en-US" sz="1800" dirty="0"/>
                  <a:t>         本文建立的基本模型是一家制造商有两个按顺序进行的任务，两个任务分别由两个供应商直接供应某些关键物料，未考虑多层供应商场景。拓展模型中的供应商同样均是一级供应商供应物料。</a:t>
                </a:r>
                <a:endParaRPr lang="en-US" altLang="zh-CN" sz="1800" dirty="0"/>
              </a:p>
              <a:p>
                <a:pPr marL="0" indent="0">
                  <a:buNone/>
                </a:pPr>
                <a:r>
                  <a:rPr lang="en-US" altLang="zh-CN" sz="1800" dirty="0"/>
                  <a:t>2</a:t>
                </a:r>
                <a:r>
                  <a:rPr lang="zh-CN" altLang="en-US" sz="1800" dirty="0"/>
                  <a:t>、解释供应商和制造商预期利润函数，哪些是设定的已知参数，哪些是变量？</a:t>
                </a:r>
                <a:endParaRPr lang="en-US" altLang="zh-CN" sz="1800" dirty="0"/>
              </a:p>
              <a:p>
                <a:pPr marL="0" indent="0">
                  <a:buNone/>
                </a:pPr>
                <a:r>
                  <a:rPr lang="zh-CN" altLang="en-US" sz="1800" dirty="0"/>
                  <a:t>供应商预期利润函数：</a:t>
                </a:r>
                <a:endParaRPr lang="en-US" altLang="zh-CN" sz="1800" dirty="0"/>
              </a:p>
              <a:p>
                <a:pPr marL="0" indent="0">
                  <a:buNone/>
                </a:pPr>
                <a:endParaRPr lang="en-US" altLang="zh-CN" sz="1800" dirty="0"/>
              </a:p>
              <a:p>
                <a:pPr marL="0" indent="0">
                  <a:buNone/>
                </a:pP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2</m:t>
                        </m:r>
                      </m:sub>
                    </m:sSub>
                  </m:oMath>
                </a14:m>
                <a:r>
                  <a:rPr lang="zh-CN" altLang="en-US" sz="1800" dirty="0"/>
                  <a:t>表示供应商</a:t>
                </a:r>
                <a:r>
                  <a:rPr lang="en-US" altLang="zh-CN" sz="1800" dirty="0"/>
                  <a:t>2</a:t>
                </a:r>
                <a:r>
                  <a:rPr lang="zh-CN" altLang="en-US" sz="1800" dirty="0"/>
                  <a:t>的生产成本；</a:t>
                </a:r>
                <a14:m>
                  <m:oMath xmlns:m="http://schemas.openxmlformats.org/officeDocument/2006/math">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𝛼</m:t>
                        </m:r>
                      </m:e>
                      <m:sub>
                        <m:r>
                          <a:rPr lang="en-US" altLang="zh-CN" sz="1800" i="1">
                            <a:latin typeface="Cambria Math" panose="02040503050406030204" pitchFamily="18" charset="0"/>
                          </a:rPr>
                          <m:t>2</m:t>
                        </m:r>
                      </m:sub>
                    </m:sSub>
                    <m:r>
                      <a:rPr lang="zh-CN" altLang="en-US" sz="1800" i="1">
                        <a:latin typeface="Cambria Math" panose="02040503050406030204" pitchFamily="18" charset="0"/>
                      </a:rPr>
                      <m:t>表示</m:t>
                    </m:r>
                  </m:oMath>
                </a14:m>
                <a:r>
                  <a:rPr lang="zh-CN" altLang="en-US" sz="1800" dirty="0"/>
                  <a:t>供应商</a:t>
                </a:r>
                <a:r>
                  <a:rPr lang="en-US" altLang="zh-CN" sz="1800" dirty="0"/>
                  <a:t>2</a:t>
                </a:r>
                <a:r>
                  <a:rPr lang="zh-CN" altLang="en-US" sz="1800" dirty="0"/>
                  <a:t>的资本成本，即机会成本；</a:t>
                </a:r>
                <a:endParaRPr lang="en-US" altLang="zh-CN" sz="1800" dirty="0"/>
              </a:p>
              <a:p>
                <a:pPr marL="0" indent="0">
                  <a:buNone/>
                </a:pP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2</m:t>
                        </m:r>
                      </m:sub>
                    </m:sSub>
                  </m:oMath>
                </a14:m>
                <a:r>
                  <a:rPr lang="zh-CN" altLang="en-US" sz="1800" dirty="0"/>
                  <a:t>表示供应商</a:t>
                </a:r>
                <a:r>
                  <a:rPr lang="en-US" altLang="zh-CN" sz="1800" dirty="0"/>
                  <a:t>2</a:t>
                </a:r>
                <a:r>
                  <a:rPr lang="zh-CN" altLang="en-US" sz="1800" dirty="0"/>
                  <a:t>确定的物料生产开始时间；</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𝑇</m:t>
                        </m:r>
                      </m:e>
                      <m:sub>
                        <m:r>
                          <a:rPr lang="en-US" altLang="zh-CN" sz="1800" i="1">
                            <a:latin typeface="Cambria Math" panose="02040503050406030204" pitchFamily="18" charset="0"/>
                          </a:rPr>
                          <m:t>2</m:t>
                        </m:r>
                      </m:sub>
                    </m:sSub>
                  </m:oMath>
                </a14:m>
                <a:r>
                  <a:rPr lang="zh-CN" altLang="en-US" sz="1800" dirty="0"/>
                  <a:t>表示制造商确定的物料交付时间表；</a:t>
                </a:r>
                <a:endParaRPr lang="en-US" altLang="zh-CN" sz="1800" dirty="0"/>
              </a:p>
              <a:p>
                <a:pPr marL="0" indent="0">
                  <a:buNone/>
                </a:pP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𝐸𝑃</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𝛼</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oMath>
                </a14:m>
                <a:r>
                  <a:rPr lang="zh-CN" altLang="en-US" sz="1800" dirty="0"/>
                  <a:t>表示从制造商到供应商的预期净现金流。</a:t>
                </a:r>
                <a:endParaRPr lang="en-US" altLang="zh-CN" sz="1800" dirty="0"/>
              </a:p>
              <a:p>
                <a:pPr marL="0" indent="0">
                  <a:buNone/>
                </a:pPr>
                <a:r>
                  <a:rPr lang="zh-CN" altLang="en-US" sz="1800" dirty="0"/>
                  <a:t>已知参数为</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𝐶</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 </m:t>
                    </m:r>
                  </m:oMath>
                </a14:m>
                <a:r>
                  <a:rPr lang="zh-CN" altLang="en-US" sz="1800" dirty="0"/>
                  <a:t>、</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𝛼</m:t>
                        </m:r>
                      </m:e>
                      <m:sub>
                        <m:r>
                          <a:rPr lang="en-US" altLang="zh-CN" sz="1800" i="1">
                            <a:latin typeface="Cambria Math" panose="02040503050406030204" pitchFamily="18" charset="0"/>
                          </a:rPr>
                          <m:t>2</m:t>
                        </m:r>
                      </m:sub>
                    </m:sSub>
                    <m:r>
                      <a:rPr lang="zh-CN" altLang="en-US" sz="1800" i="1">
                        <a:latin typeface="Cambria Math" panose="02040503050406030204" pitchFamily="18" charset="0"/>
                      </a:rPr>
                      <m:t>，</m:t>
                    </m:r>
                  </m:oMath>
                </a14:m>
                <a:r>
                  <a:rPr lang="zh-CN" altLang="en-US" sz="1800" dirty="0"/>
                  <a:t>变量为</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2</m:t>
                        </m:r>
                      </m:sub>
                    </m:sSub>
                  </m:oMath>
                </a14:m>
                <a:r>
                  <a:rPr lang="zh-CN" altLang="en-US" sz="1800" dirty="0"/>
                  <a:t>、</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2</m:t>
                        </m:r>
                      </m:sub>
                    </m:sSub>
                  </m:oMath>
                </a14:m>
                <a:r>
                  <a:rPr lang="zh-CN" altLang="en-US" sz="1800" dirty="0"/>
                  <a:t>。</a:t>
                </a:r>
                <a:endParaRPr lang="en-US" altLang="zh-CN" sz="1800" dirty="0"/>
              </a:p>
              <a:p>
                <a:pPr marL="0" indent="0">
                  <a:buNone/>
                </a:pPr>
                <a:r>
                  <a:rPr lang="zh-CN" altLang="en-US" sz="1800" dirty="0"/>
                  <a:t>该函数的含义是供应商预期利润等于供应商收入减去供应商成本。</a:t>
                </a:r>
                <a:endParaRPr lang="en-US" altLang="zh-CN" sz="1800" dirty="0"/>
              </a:p>
              <a:p>
                <a:pPr marL="0" indent="0">
                  <a:buNone/>
                </a:pPr>
                <a:endParaRPr lang="en-US" altLang="zh-CN" sz="1800" dirty="0"/>
              </a:p>
            </p:txBody>
          </p:sp>
        </mc:Choice>
        <mc:Fallback xmlns="">
          <p:sp>
            <p:nvSpPr>
              <p:cNvPr id="3" name="内容占位符 2">
                <a:extLst>
                  <a:ext uri="{FF2B5EF4-FFF2-40B4-BE49-F238E27FC236}">
                    <a16:creationId xmlns:a16="http://schemas.microsoft.com/office/drawing/2014/main" id="{B8629E98-2E7A-4500-9328-50016684B045}"/>
                  </a:ext>
                </a:extLst>
              </p:cNvPr>
              <p:cNvSpPr>
                <a:spLocks noGrp="1" noRot="1" noChangeAspect="1" noMove="1" noResize="1" noEditPoints="1" noAdjustHandles="1" noChangeArrowheads="1" noChangeShapeType="1" noTextEdit="1"/>
              </p:cNvSpPr>
              <p:nvPr>
                <p:ph idx="1"/>
              </p:nvPr>
            </p:nvSpPr>
            <p:spPr>
              <a:xfrm>
                <a:off x="457200" y="915566"/>
                <a:ext cx="8229600" cy="4104456"/>
              </a:xfrm>
              <a:blipFill>
                <a:blip r:embed="rId2"/>
                <a:stretch>
                  <a:fillRect l="-593" t="-1189" r="-333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3058652-A746-48CC-9435-17FF105812FF}"/>
              </a:ext>
            </a:extLst>
          </p:cNvPr>
          <p:cNvPicPr>
            <a:picLocks noChangeAspect="1"/>
          </p:cNvPicPr>
          <p:nvPr/>
        </p:nvPicPr>
        <p:blipFill rotWithShape="1">
          <a:blip r:embed="rId3"/>
          <a:srcRect r="2551"/>
          <a:stretch/>
        </p:blipFill>
        <p:spPr bwMode="auto">
          <a:xfrm>
            <a:off x="2771800" y="2499806"/>
            <a:ext cx="3744416" cy="576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6827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DA00A-772E-4F69-814E-B0ABC014E07E}"/>
              </a:ext>
            </a:extLst>
          </p:cNvPr>
          <p:cNvSpPr>
            <a:spLocks noGrp="1"/>
          </p:cNvSpPr>
          <p:nvPr>
            <p:ph type="title"/>
          </p:nvPr>
        </p:nvSpPr>
        <p:spPr/>
        <p:txBody>
          <a:bodyPr/>
          <a:lstStyle/>
          <a:p>
            <a:r>
              <a:rPr lang="en-US" altLang="zh-CN" dirty="0">
                <a:solidFill>
                  <a:srgbClr val="45C1A4"/>
                </a:solidFill>
              </a:rPr>
              <a:t>Q&amp;A</a:t>
            </a:r>
            <a:endParaRPr lang="zh-CN" altLang="en-US" dirty="0">
              <a:solidFill>
                <a:srgbClr val="45C1A4"/>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629E98-2E7A-4500-9328-50016684B045}"/>
                  </a:ext>
                </a:extLst>
              </p:cNvPr>
              <p:cNvSpPr>
                <a:spLocks noGrp="1"/>
              </p:cNvSpPr>
              <p:nvPr>
                <p:ph idx="1"/>
              </p:nvPr>
            </p:nvSpPr>
            <p:spPr>
              <a:xfrm>
                <a:off x="457200" y="915566"/>
                <a:ext cx="8229600" cy="4104456"/>
              </a:xfrm>
            </p:spPr>
            <p:txBody>
              <a:bodyPr/>
              <a:lstStyle/>
              <a:p>
                <a:pPr marL="0" indent="0">
                  <a:buNone/>
                </a:pPr>
                <a:r>
                  <a:rPr lang="zh-CN" altLang="en-US" sz="1800" dirty="0"/>
                  <a:t>制造商预期利润函数：</a:t>
                </a:r>
                <a:endParaRPr lang="en-US" altLang="zh-CN" sz="1800" dirty="0"/>
              </a:p>
              <a:p>
                <a:pPr marL="0" indent="0">
                  <a:buNone/>
                </a:pPr>
                <a:endParaRPr lang="en-US" altLang="zh-CN" sz="1800" dirty="0"/>
              </a:p>
              <a:p>
                <a:pPr marL="0" indent="0">
                  <a:buNone/>
                </a:pPr>
                <a:endParaRPr lang="en-US" altLang="zh-CN" sz="1800" dirty="0"/>
              </a:p>
              <a:p>
                <a:pPr marL="0" indent="0">
                  <a:buNone/>
                </a:pP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𝐸𝑃</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acc>
                      <m:accPr>
                        <m:chr m:val="̃"/>
                        <m:ctrlPr>
                          <a:rPr lang="en-US" altLang="zh-CN" sz="1800" i="1" smtClean="0">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2</m:t>
                            </m:r>
                          </m:sub>
                        </m:sSub>
                      </m:e>
                    </m:acc>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2</m:t>
                        </m:r>
                      </m:sub>
                    </m:sSub>
                    <m:r>
                      <a:rPr lang="en-US" altLang="zh-CN" sz="1800" b="0" i="1" smtClean="0">
                        <a:latin typeface="Cambria Math" panose="02040503050406030204" pitchFamily="18" charset="0"/>
                      </a:rPr>
                      <m:t>)</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𝛼</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oMath>
                </a14:m>
                <a:r>
                  <a:rPr lang="zh-CN" altLang="en-US" sz="1800" dirty="0"/>
                  <a:t>表示从制造商到供应商的预期净现金流</a:t>
                </a:r>
                <a:r>
                  <a:rPr lang="en-US" altLang="zh-CN" sz="1800" dirty="0"/>
                  <a:t>,</a:t>
                </a:r>
                <a:r>
                  <a:rPr lang="zh-CN" altLang="en-US" sz="1800" dirty="0"/>
                  <a:t>其中</a:t>
                </a:r>
                <a14:m>
                  <m:oMath xmlns:m="http://schemas.openxmlformats.org/officeDocument/2006/math">
                    <m:acc>
                      <m:accPr>
                        <m:chr m:val="̃"/>
                        <m:ctrlPr>
                          <a:rPr lang="en-US" altLang="zh-CN"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2</m:t>
                            </m:r>
                          </m:sub>
                        </m:sSub>
                      </m:e>
                    </m:acc>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r>
                      <a:rPr lang="zh-CN" altLang="en-US" sz="1800" i="1" smtClean="0">
                        <a:latin typeface="Cambria Math" panose="02040503050406030204" pitchFamily="18" charset="0"/>
                      </a:rPr>
                      <m:t>是</m:t>
                    </m:r>
                  </m:oMath>
                </a14:m>
                <a:r>
                  <a:rPr lang="zh-CN" altLang="en-US" sz="1800" dirty="0">
                    <a:latin typeface="Cambria Math" panose="02040503050406030204" pitchFamily="18" charset="0"/>
                  </a:rPr>
                  <a:t>供应商确定的</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2</m:t>
                        </m:r>
                      </m:sub>
                    </m:sSub>
                  </m:oMath>
                </a14:m>
                <a:r>
                  <a:rPr lang="zh-CN" altLang="en-US" sz="1800" dirty="0">
                    <a:latin typeface="Cambria Math" panose="02040503050406030204" pitchFamily="18" charset="0"/>
                  </a:rPr>
                  <a:t>对</a:t>
                </a:r>
                <a:r>
                  <a:rPr lang="zh-CN" altLang="en-US" sz="1800" dirty="0"/>
                  <a:t>制造商确定的物料交付时间表的最好反应；</a:t>
                </a:r>
                <a:endParaRPr lang="en-US" altLang="zh-CN" sz="1800" i="1" dirty="0">
                  <a:latin typeface="Cambria Math" panose="02040503050406030204" pitchFamily="18" charset="0"/>
                </a:endParaRPr>
              </a:p>
              <a:p>
                <a:pPr marL="0" indent="0">
                  <a:buNone/>
                </a:pPr>
                <a14:m>
                  <m:oMath xmlns:m="http://schemas.openxmlformats.org/officeDocument/2006/math">
                    <m:r>
                      <a:rPr lang="zh-CN" altLang="en-US" sz="1800" i="1" smtClean="0">
                        <a:latin typeface="Cambria Math" panose="02040503050406030204" pitchFamily="18" charset="0"/>
                      </a:rPr>
                      <m:t>𝛼</m:t>
                    </m:r>
                  </m:oMath>
                </a14:m>
                <a:r>
                  <a:rPr lang="zh-CN" altLang="en-US" sz="1800" dirty="0"/>
                  <a:t>表示制造商的资本成本，即机会成本；</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0</m:t>
                        </m:r>
                      </m:sub>
                    </m:sSub>
                    <m:r>
                      <a:rPr lang="zh-CN" altLang="en-US" sz="1800" i="1">
                        <a:latin typeface="Cambria Math" panose="02040503050406030204" pitchFamily="18" charset="0"/>
                      </a:rPr>
                      <m:t>表示</m:t>
                    </m:r>
                  </m:oMath>
                </a14:m>
                <a:r>
                  <a:rPr lang="zh-CN" altLang="en-US" sz="1800" dirty="0"/>
                  <a:t>制造商由其客户支付固定价格</a:t>
                </a:r>
                <a:r>
                  <a:rPr lang="en-US" altLang="zh-CN" sz="1800" dirty="0"/>
                  <a:t>;</a:t>
                </a:r>
              </a:p>
              <a:p>
                <a:pPr marL="0" indent="0">
                  <a:buNone/>
                </a:pPr>
                <a14:m>
                  <m:oMath xmlns:m="http://schemas.openxmlformats.org/officeDocument/2006/math">
                    <m:r>
                      <a:rPr lang="en-US" altLang="zh-CN" sz="1800" i="1">
                        <a:latin typeface="Cambria Math" panose="02040503050406030204" pitchFamily="18" charset="0"/>
                      </a:rPr>
                      <m:t>𝐸</m:t>
                    </m:r>
                    <m:d>
                      <m:dPr>
                        <m:begChr m:val="["/>
                        <m:endChr m:val="]"/>
                        <m:ctrlPr>
                          <a:rPr lang="en-US" altLang="zh-CN" sz="1800" b="0" i="1" smtClean="0">
                            <a:latin typeface="Cambria Math" panose="02040503050406030204" pitchFamily="18" charset="0"/>
                          </a:rPr>
                        </m:ctrlPr>
                      </m:dPr>
                      <m:e>
                        <m:r>
                          <m:rPr>
                            <m:sty m:val="p"/>
                          </m:rPr>
                          <a:rPr lang="en-US" altLang="zh-CN" sz="1800" b="0" i="0" smtClean="0">
                            <a:latin typeface="Cambria Math" panose="02040503050406030204" pitchFamily="18" charset="0"/>
                          </a:rPr>
                          <m:t>CT</m:t>
                        </m:r>
                        <m:d>
                          <m:dPr>
                            <m:ctrlPr>
                              <a:rPr lang="en-US" altLang="zh-CN" sz="1800" b="0" i="1" smtClean="0">
                                <a:latin typeface="Cambria Math" panose="02040503050406030204" pitchFamily="18" charset="0"/>
                              </a:rPr>
                            </m:ctrlPr>
                          </m:dPr>
                          <m:e>
                            <m:acc>
                              <m:accPr>
                                <m:chr m:val="̃"/>
                                <m:ctrlPr>
                                  <a:rPr lang="en-US" altLang="zh-CN"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2</m:t>
                                    </m:r>
                                  </m:sub>
                                </m:sSub>
                              </m:e>
                            </m:acc>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2</m:t>
                                    </m:r>
                                  </m:sub>
                                </m:sSub>
                              </m:e>
                            </m:d>
                          </m:e>
                        </m:d>
                      </m:e>
                    </m:d>
                    <m:r>
                      <a:rPr lang="en-US" altLang="zh-CN" sz="1800" b="0" i="0" smtClean="0">
                        <a:latin typeface="Cambria Math" panose="02040503050406030204" pitchFamily="18" charset="0"/>
                      </a:rPr>
                      <m:t>=</m:t>
                    </m:r>
                    <m:r>
                      <a:rPr lang="en-US" altLang="zh-CN" sz="1800" i="1">
                        <a:latin typeface="Cambria Math" panose="02040503050406030204" pitchFamily="18" charset="0"/>
                      </a:rPr>
                      <m:t>𝐸</m:t>
                    </m:r>
                  </m:oMath>
                </a14:m>
                <a:r>
                  <a:rPr lang="en-US" altLang="zh-CN" sz="1800" dirty="0"/>
                  <a:t>[max(</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1</m:t>
                        </m:r>
                      </m:sub>
                    </m:sSub>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2</m:t>
                        </m:r>
                      </m:sub>
                    </m:sSub>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2</m:t>
                        </m:r>
                      </m:sub>
                    </m:sSub>
                    <m:r>
                      <a:rPr lang="en-US" altLang="zh-CN" sz="1800" b="0" i="0" smtClean="0">
                        <a:latin typeface="Cambria Math" panose="02040503050406030204" pitchFamily="18" charset="0"/>
                      </a:rPr>
                      <m:t>)</m:t>
                    </m:r>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𝑙</m:t>
                        </m:r>
                      </m:e>
                      <m:sub>
                        <m:r>
                          <a:rPr lang="en-US" altLang="zh-CN" sz="1800" i="1">
                            <a:latin typeface="Cambria Math" panose="02040503050406030204" pitchFamily="18" charset="0"/>
                          </a:rPr>
                          <m:t>2</m:t>
                        </m:r>
                      </m:sub>
                    </m:sSub>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𝑅</m:t>
                        </m:r>
                      </m:e>
                      <m:sub>
                        <m:r>
                          <a:rPr lang="en-US" altLang="zh-CN" sz="1800" i="1">
                            <a:latin typeface="Cambria Math" panose="02040503050406030204" pitchFamily="18" charset="0"/>
                          </a:rPr>
                          <m:t>1</m:t>
                        </m:r>
                      </m:sub>
                    </m:sSub>
                  </m:oMath>
                </a14:m>
                <a:r>
                  <a:rPr lang="en-US" altLang="zh-CN" sz="1800" dirty="0"/>
                  <a:t>]</a:t>
                </a:r>
                <a:r>
                  <a:rPr lang="zh-CN" altLang="en-US" sz="1800" dirty="0"/>
                  <a:t>是项目的预期完成时间</a:t>
                </a:r>
                <a:r>
                  <a:rPr lang="en-US" altLang="zh-CN" sz="1800" dirty="0"/>
                  <a:t>, </a:t>
                </a:r>
              </a:p>
              <a:p>
                <a:pPr marL="0" indent="0">
                  <a:buNone/>
                </a:pPr>
                <a:r>
                  <a:rPr lang="zh-CN" altLang="en-US" sz="1800" dirty="0"/>
                  <a:t>其中</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𝑅</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 </m:t>
                    </m:r>
                    <m:r>
                      <a:rPr lang="zh-CN" altLang="en-US" sz="1800" i="1">
                        <a:latin typeface="Cambria Math" panose="02040503050406030204" pitchFamily="18" charset="0"/>
                      </a:rPr>
                      <m:t>表示</m:t>
                    </m:r>
                  </m:oMath>
                </a14:m>
                <a:r>
                  <a:rPr lang="zh-CN" altLang="en-US" sz="1800" dirty="0"/>
                  <a:t>任务</a:t>
                </a:r>
                <a:r>
                  <a:rPr lang="en-US" altLang="zh-CN" sz="1800" dirty="0"/>
                  <a:t>1</a:t>
                </a:r>
                <a:r>
                  <a:rPr lang="zh-CN" altLang="en-US" sz="1800" dirty="0"/>
                  <a:t>的持续时间，</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𝑙</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 </m:t>
                    </m:r>
                  </m:oMath>
                </a14:m>
                <a:r>
                  <a:rPr lang="zh-CN" altLang="en-US" sz="1800" dirty="0"/>
                  <a:t>表示任务</a:t>
                </a:r>
                <a:r>
                  <a:rPr lang="en-US" altLang="zh-CN" sz="1800" dirty="0"/>
                  <a:t>2</a:t>
                </a:r>
                <a:r>
                  <a:rPr lang="zh-CN" altLang="en-US" sz="1800" dirty="0"/>
                  <a:t>的材料生产和交货提前期。</a:t>
                </a:r>
                <a:endParaRPr lang="en-US" altLang="zh-CN" sz="1800" dirty="0"/>
              </a:p>
              <a:p>
                <a:pPr marL="0" indent="0">
                  <a:buNone/>
                </a:pPr>
                <a:r>
                  <a:rPr lang="zh-CN" altLang="en-US" sz="1800" dirty="0"/>
                  <a:t>已知参数为</a:t>
                </a:r>
                <a14:m>
                  <m:oMath xmlns:m="http://schemas.openxmlformats.org/officeDocument/2006/math">
                    <m:r>
                      <a:rPr lang="zh-CN" altLang="en-US" sz="1800" i="1">
                        <a:latin typeface="Cambria Math" panose="02040503050406030204" pitchFamily="18" charset="0"/>
                      </a:rPr>
                      <m:t>𝛼</m:t>
                    </m:r>
                  </m:oMath>
                </a14:m>
                <a:r>
                  <a:rPr lang="zh-CN" altLang="en-US" sz="1800" dirty="0"/>
                  <a:t>、</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0</m:t>
                        </m:r>
                      </m:sub>
                    </m:sSub>
                    <m:r>
                      <a:rPr lang="zh-CN" altLang="en-US" sz="1800" i="1">
                        <a:latin typeface="Cambria Math" panose="02040503050406030204" pitchFamily="18" charset="0"/>
                      </a:rPr>
                      <m:t>，</m:t>
                    </m:r>
                  </m:oMath>
                </a14:m>
                <a:r>
                  <a:rPr lang="zh-CN" altLang="en-US" sz="1800" dirty="0"/>
                  <a:t>变量为</a:t>
                </a:r>
                <a14:m>
                  <m:oMath xmlns:m="http://schemas.openxmlformats.org/officeDocument/2006/math">
                    <m:acc>
                      <m:accPr>
                        <m:chr m:val="̃"/>
                        <m:ctrlPr>
                          <a:rPr lang="en-US" altLang="zh-CN"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𝑡</m:t>
                            </m:r>
                          </m:e>
                          <m:sub>
                            <m:r>
                              <a:rPr lang="en-US" altLang="zh-CN" sz="1800" i="1">
                                <a:latin typeface="Cambria Math" panose="02040503050406030204" pitchFamily="18" charset="0"/>
                              </a:rPr>
                              <m:t>2</m:t>
                            </m:r>
                          </m:sub>
                        </m:sSub>
                      </m:e>
                    </m:acc>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oMath>
                </a14:m>
                <a:r>
                  <a:rPr lang="zh-CN" altLang="en-US" sz="1800" dirty="0"/>
                  <a:t>、</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2</m:t>
                        </m:r>
                      </m:sub>
                    </m:sSub>
                  </m:oMath>
                </a14:m>
                <a:r>
                  <a:rPr lang="zh-CN" altLang="en-US" sz="1800" dirty="0"/>
                  <a:t>。</a:t>
                </a:r>
                <a:endParaRPr lang="en-US" altLang="zh-CN" sz="1800" dirty="0"/>
              </a:p>
              <a:p>
                <a:pPr marL="0" indent="0">
                  <a:buNone/>
                </a:pPr>
                <a:r>
                  <a:rPr lang="zh-CN" altLang="en-US" sz="1800" dirty="0"/>
                  <a:t>该函数的含义是制造商预期利润等于制造商收入</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0</m:t>
                        </m:r>
                      </m:sub>
                    </m:sSub>
                  </m:oMath>
                </a14:m>
                <a:r>
                  <a:rPr lang="zh-CN" altLang="en-US" sz="1800" dirty="0"/>
                  <a:t>减去制造商到供应商的预期净现金流再减去与收入</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0</m:t>
                        </m:r>
                      </m:sub>
                    </m:sSub>
                  </m:oMath>
                </a14:m>
                <a:r>
                  <a:rPr lang="zh-CN" altLang="en-US" sz="1800" dirty="0"/>
                  <a:t>相关的机会成本。</a:t>
                </a:r>
                <a:endParaRPr lang="en-US" altLang="zh-CN" sz="1800" dirty="0"/>
              </a:p>
              <a:p>
                <a:pPr marL="0" indent="0">
                  <a:buNone/>
                </a:pPr>
                <a:endParaRPr lang="zh-CN" altLang="en-US" sz="1800" dirty="0"/>
              </a:p>
            </p:txBody>
          </p:sp>
        </mc:Choice>
        <mc:Fallback xmlns="">
          <p:sp>
            <p:nvSpPr>
              <p:cNvPr id="3" name="内容占位符 2">
                <a:extLst>
                  <a:ext uri="{FF2B5EF4-FFF2-40B4-BE49-F238E27FC236}">
                    <a16:creationId xmlns:a16="http://schemas.microsoft.com/office/drawing/2014/main" id="{B8629E98-2E7A-4500-9328-50016684B045}"/>
                  </a:ext>
                </a:extLst>
              </p:cNvPr>
              <p:cNvSpPr>
                <a:spLocks noGrp="1" noRot="1" noChangeAspect="1" noMove="1" noResize="1" noEditPoints="1" noAdjustHandles="1" noChangeArrowheads="1" noChangeShapeType="1" noTextEdit="1"/>
              </p:cNvSpPr>
              <p:nvPr>
                <p:ph idx="1"/>
              </p:nvPr>
            </p:nvSpPr>
            <p:spPr>
              <a:xfrm>
                <a:off x="457200" y="915566"/>
                <a:ext cx="8229600" cy="4104456"/>
              </a:xfrm>
              <a:blipFill>
                <a:blip r:embed="rId2"/>
                <a:stretch>
                  <a:fillRect l="-593" t="-1189" r="-22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CB86A65-1E2D-4C0F-9A65-A70A21C348F5}"/>
              </a:ext>
            </a:extLst>
          </p:cNvPr>
          <p:cNvPicPr>
            <a:picLocks noChangeAspect="1"/>
          </p:cNvPicPr>
          <p:nvPr/>
        </p:nvPicPr>
        <p:blipFill>
          <a:blip r:embed="rId3"/>
          <a:stretch>
            <a:fillRect/>
          </a:stretch>
        </p:blipFill>
        <p:spPr>
          <a:xfrm>
            <a:off x="1873111" y="1261220"/>
            <a:ext cx="5397777" cy="476274"/>
          </a:xfrm>
          <a:prstGeom prst="rect">
            <a:avLst/>
          </a:prstGeom>
        </p:spPr>
      </p:pic>
    </p:spTree>
    <p:extLst>
      <p:ext uri="{BB962C8B-B14F-4D97-AF65-F5344CB8AC3E}">
        <p14:creationId xmlns:p14="http://schemas.microsoft.com/office/powerpoint/2010/main" val="3103874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DA00A-772E-4F69-814E-B0ABC014E07E}"/>
              </a:ext>
            </a:extLst>
          </p:cNvPr>
          <p:cNvSpPr>
            <a:spLocks noGrp="1"/>
          </p:cNvSpPr>
          <p:nvPr>
            <p:ph type="title"/>
          </p:nvPr>
        </p:nvSpPr>
        <p:spPr/>
        <p:txBody>
          <a:bodyPr/>
          <a:lstStyle/>
          <a:p>
            <a:r>
              <a:rPr lang="en-US" altLang="zh-CN" dirty="0">
                <a:solidFill>
                  <a:srgbClr val="45C1A4"/>
                </a:solidFill>
              </a:rPr>
              <a:t>Q&amp;A</a:t>
            </a:r>
            <a:endParaRPr lang="zh-CN" altLang="en-US" dirty="0">
              <a:solidFill>
                <a:srgbClr val="45C1A4"/>
              </a:solidFill>
            </a:endParaRPr>
          </a:p>
        </p:txBody>
      </p:sp>
      <p:sp>
        <p:nvSpPr>
          <p:cNvPr id="3" name="内容占位符 2">
            <a:extLst>
              <a:ext uri="{FF2B5EF4-FFF2-40B4-BE49-F238E27FC236}">
                <a16:creationId xmlns:a16="http://schemas.microsoft.com/office/drawing/2014/main" id="{B8629E98-2E7A-4500-9328-50016684B045}"/>
              </a:ext>
            </a:extLst>
          </p:cNvPr>
          <p:cNvSpPr>
            <a:spLocks noGrp="1"/>
          </p:cNvSpPr>
          <p:nvPr>
            <p:ph idx="1"/>
          </p:nvPr>
        </p:nvSpPr>
        <p:spPr>
          <a:xfrm>
            <a:off x="457200" y="915566"/>
            <a:ext cx="8229600" cy="4104456"/>
          </a:xfrm>
        </p:spPr>
        <p:txBody>
          <a:bodyPr/>
          <a:lstStyle/>
          <a:p>
            <a:pPr marL="0" indent="0">
              <a:buNone/>
            </a:pPr>
            <a:r>
              <a:rPr lang="en-US" altLang="zh-CN" sz="1800" dirty="0"/>
              <a:t>3</a:t>
            </a:r>
            <a:r>
              <a:rPr lang="zh-CN" altLang="en-US" sz="1800" dirty="0"/>
              <a:t>、结论之一是“制造商利润受供应商提前期方差影响，但不受供应商提前期均值的影响”，这里是不是默认了供应商提前期均值一定是小于制造商需求时间的？</a:t>
            </a:r>
          </a:p>
          <a:p>
            <a:pPr marL="0" indent="0">
              <a:buNone/>
            </a:pPr>
            <a:r>
              <a:rPr lang="zh-CN" altLang="en-US" sz="1800" dirty="0"/>
              <a:t>         该结果是基于供应商</a:t>
            </a:r>
            <a:r>
              <a:rPr lang="en-US" altLang="zh-CN" sz="1800" dirty="0"/>
              <a:t>2</a:t>
            </a:r>
            <a:r>
              <a:rPr lang="zh-CN" altLang="en-US" sz="1800" dirty="0"/>
              <a:t>确定的物料生产开始时间</a:t>
            </a:r>
            <a:r>
              <a:rPr lang="en-US" altLang="zh-CN" sz="1800" dirty="0"/>
              <a:t>t2</a:t>
            </a:r>
            <a:r>
              <a:rPr lang="zh-CN" altLang="en-US" sz="1800" dirty="0"/>
              <a:t>没有下限的隐含假设，因此，随着交付周期变得越来越长，供应商总是可以提前开始时间以满足目标交付日期。作者在这种隐含假设下得到的制造商利润不受供应商提前期均值的影响的结论。</a:t>
            </a:r>
          </a:p>
        </p:txBody>
      </p:sp>
    </p:spTree>
    <p:extLst>
      <p:ext uri="{BB962C8B-B14F-4D97-AF65-F5344CB8AC3E}">
        <p14:creationId xmlns:p14="http://schemas.microsoft.com/office/powerpoint/2010/main" val="487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105150"/>
            <a:ext cx="9153147"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AC6B99CE-92CA-47BC-83D4-1C0B51B64369}"/>
              </a:ext>
            </a:extLst>
          </p:cNvPr>
          <p:cNvSpPr/>
          <p:nvPr/>
        </p:nvSpPr>
        <p:spPr>
          <a:xfrm>
            <a:off x="101879" y="799358"/>
            <a:ext cx="8940241" cy="4278094"/>
          </a:xfrm>
          <a:prstGeom prst="rect">
            <a:avLst/>
          </a:prstGeom>
        </p:spPr>
        <p:txBody>
          <a:bodyPr wrap="square">
            <a:spAutoFit/>
          </a:bodyPr>
          <a:lstStyle/>
          <a:p>
            <a:r>
              <a:rPr lang="zh-CN" altLang="en-US" sz="1600" dirty="0">
                <a:solidFill>
                  <a:srgbClr val="FF0000"/>
                </a:solidFill>
              </a:rPr>
              <a:t>      </a:t>
            </a:r>
            <a:r>
              <a:rPr lang="zh-CN" altLang="en-US" sz="1600" b="1" dirty="0"/>
              <a:t>产品供应链</a:t>
            </a:r>
            <a:r>
              <a:rPr lang="zh-CN" altLang="en-US" sz="1600" dirty="0"/>
              <a:t>：管理消费者产品的流动，消费者产品的需求经常发生，</a:t>
            </a:r>
            <a:r>
              <a:rPr lang="zh-CN" altLang="en-US" sz="1600" b="1" dirty="0"/>
              <a:t>产品数量不确定性</a:t>
            </a:r>
            <a:r>
              <a:rPr lang="zh-CN" altLang="en-US" sz="1600" dirty="0"/>
              <a:t>。</a:t>
            </a:r>
            <a:endParaRPr lang="en-US" altLang="zh-CN" sz="1600" dirty="0"/>
          </a:p>
          <a:p>
            <a:pPr marL="285750" indent="-285750">
              <a:buFont typeface="Wingdings" panose="05000000000000000000" pitchFamily="2" charset="2"/>
              <a:buChar char="ü"/>
            </a:pPr>
            <a:r>
              <a:rPr lang="zh-CN" altLang="en-US" sz="1600" b="1" dirty="0"/>
              <a:t>项目供应链</a:t>
            </a:r>
            <a:r>
              <a:rPr lang="zh-CN" altLang="en-US" sz="1600" dirty="0"/>
              <a:t>：一个项目的完成涉及多个任务，每个任务需要在特定时间集中使用某些关键物料；</a:t>
            </a:r>
            <a:endParaRPr lang="en-US" altLang="zh-CN" sz="1600" dirty="0"/>
          </a:p>
          <a:p>
            <a:r>
              <a:rPr lang="en-US" altLang="zh-CN" sz="1600" dirty="0"/>
              <a:t>       </a:t>
            </a:r>
            <a:r>
              <a:rPr lang="zh-CN" altLang="en-US" sz="1600" dirty="0"/>
              <a:t>                       </a:t>
            </a:r>
            <a:r>
              <a:rPr lang="zh-CN" altLang="en-US" sz="1600" b="1" dirty="0"/>
              <a:t>时间不确定性</a:t>
            </a:r>
            <a:r>
              <a:rPr lang="zh-CN" altLang="en-US" sz="1600" dirty="0"/>
              <a:t>，主要体现在现场项目任务的可变持续时间和非现场供应商物料交付</a:t>
            </a:r>
            <a:endParaRPr lang="en-US" altLang="zh-CN" sz="1600" dirty="0"/>
          </a:p>
          <a:p>
            <a:r>
              <a:rPr lang="en-US" altLang="zh-CN" sz="1600" dirty="0"/>
              <a:t>       </a:t>
            </a:r>
            <a:r>
              <a:rPr lang="zh-CN" altLang="en-US" sz="1600" dirty="0"/>
              <a:t>                       的可变提前期。</a:t>
            </a:r>
            <a:endParaRPr lang="en-US" altLang="zh-CN" sz="1600" dirty="0"/>
          </a:p>
          <a:p>
            <a:endParaRPr lang="en-US" altLang="zh-CN" sz="1600" dirty="0"/>
          </a:p>
          <a:p>
            <a:endParaRPr lang="en-US" altLang="zh-CN" sz="1600" dirty="0"/>
          </a:p>
          <a:p>
            <a:endParaRPr lang="en-US" altLang="zh-CN" sz="1600" dirty="0"/>
          </a:p>
          <a:p>
            <a:endParaRPr lang="en-US" altLang="zh-CN" sz="1600" dirty="0"/>
          </a:p>
          <a:p>
            <a:r>
              <a:rPr lang="zh-CN" altLang="en-US" sz="1600" b="1" dirty="0"/>
              <a:t>激励失调</a:t>
            </a:r>
            <a:r>
              <a:rPr lang="zh-CN" altLang="en-US" sz="1600" dirty="0"/>
              <a:t>：制造商与供应商动机不一致，供应商用不同于主要制造商的逻辑创建自己的生产计划，在不考虑其他公司的情况下优化自己的现金流，从而损害制造商利益。</a:t>
            </a:r>
            <a:endParaRPr lang="en-US" altLang="zh-CN" sz="1600" dirty="0"/>
          </a:p>
          <a:p>
            <a:endParaRPr lang="en-US" altLang="zh-CN" sz="1600" dirty="0"/>
          </a:p>
          <a:p>
            <a:r>
              <a:rPr lang="zh-CN" altLang="en-US" sz="1600" dirty="0"/>
              <a:t>                   如何缓解激励失调？</a:t>
            </a:r>
            <a:r>
              <a:rPr lang="zh-CN" altLang="en-US" sz="1600" b="1" dirty="0"/>
              <a:t>基于时间的激励合同</a:t>
            </a:r>
            <a:r>
              <a:rPr lang="zh-CN" altLang="en-US" sz="1600" dirty="0"/>
              <a:t>：涉及每个供应商的目标物料交付日期，并且</a:t>
            </a:r>
            <a:endParaRPr lang="en-US" altLang="zh-CN" sz="1600" dirty="0"/>
          </a:p>
          <a:p>
            <a:r>
              <a:rPr lang="en-US" altLang="zh-CN" sz="1600" dirty="0"/>
              <a:t>                                                </a:t>
            </a:r>
            <a:r>
              <a:rPr lang="zh-CN" altLang="en-US" sz="1600" dirty="0"/>
              <a:t>           供应商将根据其在特定交付计划方面的交付表现得到奖励或处罚。</a:t>
            </a:r>
            <a:endParaRPr lang="en-US" altLang="zh-CN" sz="1600" dirty="0"/>
          </a:p>
          <a:p>
            <a:endParaRPr lang="en-US" altLang="zh-CN" sz="1600" dirty="0"/>
          </a:p>
          <a:p>
            <a:r>
              <a:rPr lang="en-US" altLang="zh-CN" sz="1600" b="1" dirty="0"/>
              <a:t>Research gap</a:t>
            </a:r>
            <a:r>
              <a:rPr lang="zh-CN" altLang="en-US" sz="1600" dirty="0"/>
              <a:t>：在运营管理文献中，关于基于时间的激励合同对供应链协调的影响，尤其是对提高物料交付的影响，存在着显著的研究差距。本文通过模型显示基于时间的激励合同对项目供应链中企业相关调度决策的影响。</a:t>
            </a:r>
            <a:endParaRPr lang="en-US" altLang="zh-CN" sz="1600" dirty="0"/>
          </a:p>
        </p:txBody>
      </p:sp>
      <p:sp>
        <p:nvSpPr>
          <p:cNvPr id="5" name="Rectangle 5">
            <a:extLst>
              <a:ext uri="{FF2B5EF4-FFF2-40B4-BE49-F238E27FC236}">
                <a16:creationId xmlns:a16="http://schemas.microsoft.com/office/drawing/2014/main" id="{C7357242-0A76-4375-BEA8-18A76D43AB7A}"/>
              </a:ext>
            </a:extLst>
          </p:cNvPr>
          <p:cNvSpPr/>
          <p:nvPr/>
        </p:nvSpPr>
        <p:spPr>
          <a:xfrm>
            <a:off x="251520" y="1923678"/>
            <a:ext cx="3236466" cy="390314"/>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Open Sans Light" pitchFamily="34" charset="0"/>
                <a:ea typeface="Open Sans Light" pitchFamily="34" charset="0"/>
                <a:cs typeface="Open Sans Light" pitchFamily="34" charset="0"/>
              </a:rPr>
              <a:t>项目主要制造商的进度</a:t>
            </a:r>
            <a:endParaRPr lang="en-US" dirty="0">
              <a:solidFill>
                <a:schemeClr val="bg1"/>
              </a:solidFill>
              <a:latin typeface="Open Sans Light" pitchFamily="34" charset="0"/>
              <a:ea typeface="Open Sans Light" pitchFamily="34" charset="0"/>
              <a:cs typeface="Open Sans Light" pitchFamily="34" charset="0"/>
            </a:endParaRPr>
          </a:p>
        </p:txBody>
      </p:sp>
      <p:sp>
        <p:nvSpPr>
          <p:cNvPr id="6" name="Rectangle 6">
            <a:extLst>
              <a:ext uri="{FF2B5EF4-FFF2-40B4-BE49-F238E27FC236}">
                <a16:creationId xmlns:a16="http://schemas.microsoft.com/office/drawing/2014/main" id="{EBD11A61-FD98-47FB-BA5C-0ABE0D627F08}"/>
              </a:ext>
            </a:extLst>
          </p:cNvPr>
          <p:cNvSpPr/>
          <p:nvPr/>
        </p:nvSpPr>
        <p:spPr>
          <a:xfrm>
            <a:off x="251520" y="2313992"/>
            <a:ext cx="3236466" cy="390314"/>
          </a:xfrm>
          <a:prstGeom prst="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Open Sans Light" pitchFamily="34" charset="0"/>
                <a:ea typeface="Open Sans Light" pitchFamily="34" charset="0"/>
                <a:cs typeface="Open Sans Light" pitchFamily="34" charset="0"/>
              </a:rPr>
              <a:t>每个供应商的生产和交付进度</a:t>
            </a:r>
            <a:endParaRPr lang="en-US" dirty="0">
              <a:solidFill>
                <a:schemeClr val="bg1"/>
              </a:solidFill>
              <a:latin typeface="Open Sans Light" pitchFamily="34" charset="0"/>
              <a:ea typeface="Open Sans Light" pitchFamily="34" charset="0"/>
              <a:cs typeface="Open Sans Light" pitchFamily="34" charset="0"/>
            </a:endParaRPr>
          </a:p>
        </p:txBody>
      </p:sp>
      <p:sp>
        <p:nvSpPr>
          <p:cNvPr id="4" name="箭头: 右 3">
            <a:extLst>
              <a:ext uri="{FF2B5EF4-FFF2-40B4-BE49-F238E27FC236}">
                <a16:creationId xmlns:a16="http://schemas.microsoft.com/office/drawing/2014/main" id="{F12E4751-4805-4E60-8B91-EECCCE3C2368}"/>
              </a:ext>
            </a:extLst>
          </p:cNvPr>
          <p:cNvSpPr/>
          <p:nvPr/>
        </p:nvSpPr>
        <p:spPr>
          <a:xfrm>
            <a:off x="3543370" y="2071676"/>
            <a:ext cx="97840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a:t>协调</a:t>
            </a:r>
          </a:p>
        </p:txBody>
      </p:sp>
      <p:sp>
        <p:nvSpPr>
          <p:cNvPr id="8" name="Rectangle 5">
            <a:extLst>
              <a:ext uri="{FF2B5EF4-FFF2-40B4-BE49-F238E27FC236}">
                <a16:creationId xmlns:a16="http://schemas.microsoft.com/office/drawing/2014/main" id="{4523EB63-B546-4C19-8A15-EF087B21F4A0}"/>
              </a:ext>
            </a:extLst>
          </p:cNvPr>
          <p:cNvSpPr/>
          <p:nvPr/>
        </p:nvSpPr>
        <p:spPr>
          <a:xfrm>
            <a:off x="4712122" y="1923678"/>
            <a:ext cx="1512168" cy="390314"/>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Open Sans Light" pitchFamily="34" charset="0"/>
                <a:ea typeface="Open Sans Light" pitchFamily="34" charset="0"/>
                <a:cs typeface="Open Sans Light" pitchFamily="34" charset="0"/>
              </a:rPr>
              <a:t>至关重要</a:t>
            </a:r>
            <a:endParaRPr lang="en-US" dirty="0">
              <a:solidFill>
                <a:schemeClr val="bg1"/>
              </a:solidFill>
              <a:latin typeface="Open Sans Light" pitchFamily="34" charset="0"/>
              <a:ea typeface="Open Sans Light" pitchFamily="34" charset="0"/>
              <a:cs typeface="Open Sans Light" pitchFamily="34" charset="0"/>
            </a:endParaRPr>
          </a:p>
        </p:txBody>
      </p:sp>
      <p:sp>
        <p:nvSpPr>
          <p:cNvPr id="9" name="Rectangle 6">
            <a:extLst>
              <a:ext uri="{FF2B5EF4-FFF2-40B4-BE49-F238E27FC236}">
                <a16:creationId xmlns:a16="http://schemas.microsoft.com/office/drawing/2014/main" id="{D97E7C7E-CF91-43D0-9050-C40D5FC24494}"/>
              </a:ext>
            </a:extLst>
          </p:cNvPr>
          <p:cNvSpPr/>
          <p:nvPr/>
        </p:nvSpPr>
        <p:spPr>
          <a:xfrm>
            <a:off x="4712122" y="2313992"/>
            <a:ext cx="1512168" cy="390314"/>
          </a:xfrm>
          <a:prstGeom prst="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Open Sans Light" pitchFamily="34" charset="0"/>
                <a:ea typeface="Open Sans Light" pitchFamily="34" charset="0"/>
                <a:cs typeface="Open Sans Light" pitchFamily="34" charset="0"/>
              </a:rPr>
              <a:t>艰巨的挑战</a:t>
            </a:r>
            <a:endParaRPr lang="en-US" dirty="0">
              <a:solidFill>
                <a:schemeClr val="bg1"/>
              </a:solidFill>
              <a:latin typeface="Open Sans Light" pitchFamily="34" charset="0"/>
              <a:ea typeface="Open Sans Light" pitchFamily="34" charset="0"/>
              <a:cs typeface="Open Sans Light" pitchFamily="34" charset="0"/>
            </a:endParaRPr>
          </a:p>
        </p:txBody>
      </p:sp>
      <p:sp>
        <p:nvSpPr>
          <p:cNvPr id="7" name="箭头: 右 6">
            <a:extLst>
              <a:ext uri="{FF2B5EF4-FFF2-40B4-BE49-F238E27FC236}">
                <a16:creationId xmlns:a16="http://schemas.microsoft.com/office/drawing/2014/main" id="{ED248A10-7BFB-4F19-A8F3-E84A21A481AD}"/>
              </a:ext>
            </a:extLst>
          </p:cNvPr>
          <p:cNvSpPr/>
          <p:nvPr/>
        </p:nvSpPr>
        <p:spPr>
          <a:xfrm>
            <a:off x="6313962" y="2276908"/>
            <a:ext cx="97840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a:t>原因</a:t>
            </a:r>
          </a:p>
        </p:txBody>
      </p:sp>
      <p:sp>
        <p:nvSpPr>
          <p:cNvPr id="11" name="Rectangle 6">
            <a:extLst>
              <a:ext uri="{FF2B5EF4-FFF2-40B4-BE49-F238E27FC236}">
                <a16:creationId xmlns:a16="http://schemas.microsoft.com/office/drawing/2014/main" id="{240D31D5-7CD7-479B-898E-362C2846C87B}"/>
              </a:ext>
            </a:extLst>
          </p:cNvPr>
          <p:cNvSpPr/>
          <p:nvPr/>
        </p:nvSpPr>
        <p:spPr>
          <a:xfrm>
            <a:off x="7382042" y="2313023"/>
            <a:ext cx="1512168" cy="390314"/>
          </a:xfrm>
          <a:prstGeom prst="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Open Sans Light" pitchFamily="34" charset="0"/>
                <a:ea typeface="Open Sans Light" pitchFamily="34" charset="0"/>
                <a:cs typeface="Open Sans Light" pitchFamily="34" charset="0"/>
              </a:rPr>
              <a:t>激励失调</a:t>
            </a:r>
            <a:endParaRPr lang="en-US" dirty="0">
              <a:solidFill>
                <a:schemeClr val="bg1"/>
              </a:solidFill>
              <a:latin typeface="Open Sans Light" pitchFamily="34" charset="0"/>
              <a:ea typeface="Open Sans Light" pitchFamily="34" charset="0"/>
              <a:cs typeface="Open Sans Light" pitchFamily="34" charset="0"/>
            </a:endParaRPr>
          </a:p>
        </p:txBody>
      </p:sp>
      <p:sp>
        <p:nvSpPr>
          <p:cNvPr id="12" name="Oval 10">
            <a:extLst>
              <a:ext uri="{FF2B5EF4-FFF2-40B4-BE49-F238E27FC236}">
                <a16:creationId xmlns:a16="http://schemas.microsoft.com/office/drawing/2014/main" id="{24B0E7CA-3FB8-4BB1-9E79-BAAA400D0C13}"/>
              </a:ext>
            </a:extLst>
          </p:cNvPr>
          <p:cNvSpPr/>
          <p:nvPr/>
        </p:nvSpPr>
        <p:spPr>
          <a:xfrm>
            <a:off x="166020" y="3363838"/>
            <a:ext cx="733572" cy="737781"/>
          </a:xfrm>
          <a:prstGeom prst="ellipse">
            <a:avLst/>
          </a:prstGeom>
          <a:solidFill>
            <a:srgbClr val="45C1A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solidFill>
            </a:endParaRPr>
          </a:p>
        </p:txBody>
      </p:sp>
      <p:grpSp>
        <p:nvGrpSpPr>
          <p:cNvPr id="13" name="Group 114">
            <a:extLst>
              <a:ext uri="{FF2B5EF4-FFF2-40B4-BE49-F238E27FC236}">
                <a16:creationId xmlns:a16="http://schemas.microsoft.com/office/drawing/2014/main" id="{170114AE-ADE3-4A64-A950-ACA1A9F95665}"/>
              </a:ext>
            </a:extLst>
          </p:cNvPr>
          <p:cNvGrpSpPr/>
          <p:nvPr/>
        </p:nvGrpSpPr>
        <p:grpSpPr>
          <a:xfrm>
            <a:off x="336274" y="3542712"/>
            <a:ext cx="379359" cy="386846"/>
            <a:chOff x="7160655" y="2178006"/>
            <a:chExt cx="379359" cy="386846"/>
          </a:xfrm>
          <a:solidFill>
            <a:schemeClr val="bg1"/>
          </a:solidFill>
        </p:grpSpPr>
        <p:sp>
          <p:nvSpPr>
            <p:cNvPr id="14" name="Freeform 36">
              <a:extLst>
                <a:ext uri="{FF2B5EF4-FFF2-40B4-BE49-F238E27FC236}">
                  <a16:creationId xmlns:a16="http://schemas.microsoft.com/office/drawing/2014/main" id="{1AFB681C-80CE-4AA2-9E4B-383C8B075F77}"/>
                </a:ext>
              </a:extLst>
            </p:cNvPr>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37">
              <a:extLst>
                <a:ext uri="{FF2B5EF4-FFF2-40B4-BE49-F238E27FC236}">
                  <a16:creationId xmlns:a16="http://schemas.microsoft.com/office/drawing/2014/main" id="{82CCCC5D-36D7-4CF7-933C-0D35E0881458}"/>
                </a:ext>
              </a:extLst>
            </p:cNvPr>
            <p:cNvSpPr>
              <a:spLocks/>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8">
              <a:extLst>
                <a:ext uri="{FF2B5EF4-FFF2-40B4-BE49-F238E27FC236}">
                  <a16:creationId xmlns:a16="http://schemas.microsoft.com/office/drawing/2014/main" id="{BFA40DA9-1B69-4C12-AD36-D39A4B9F1C09}"/>
                </a:ext>
              </a:extLst>
            </p:cNvPr>
            <p:cNvSpPr>
              <a:spLocks/>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Text Box 7">
            <a:extLst>
              <a:ext uri="{FF2B5EF4-FFF2-40B4-BE49-F238E27FC236}">
                <a16:creationId xmlns:a16="http://schemas.microsoft.com/office/drawing/2014/main" id="{A466D246-4AAC-4450-BDB7-6E596ECAB20E}"/>
              </a:ext>
            </a:extLst>
          </p:cNvPr>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1</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 引言</a:t>
            </a:r>
          </a:p>
        </p:txBody>
      </p:sp>
    </p:spTree>
    <p:extLst>
      <p:ext uri="{BB962C8B-B14F-4D97-AF65-F5344CB8AC3E}">
        <p14:creationId xmlns:p14="http://schemas.microsoft.com/office/powerpoint/2010/main" val="131208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105150"/>
            <a:ext cx="9153147"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7">
            <a:extLst>
              <a:ext uri="{FF2B5EF4-FFF2-40B4-BE49-F238E27FC236}">
                <a16:creationId xmlns:a16="http://schemas.microsoft.com/office/drawing/2014/main" id="{A466D246-4AAC-4450-BDB7-6E596ECAB20E}"/>
              </a:ext>
            </a:extLst>
          </p:cNvPr>
          <p:cNvSpPr txBox="1">
            <a:spLocks noChangeArrowheads="1"/>
          </p:cNvSpPr>
          <p:nvPr/>
        </p:nvSpPr>
        <p:spPr bwMode="auto">
          <a:xfrm>
            <a:off x="-9147" y="260151"/>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 基本模型</a:t>
            </a:r>
          </a:p>
        </p:txBody>
      </p:sp>
      <p:sp>
        <p:nvSpPr>
          <p:cNvPr id="2" name="矩形 1">
            <a:extLst>
              <a:ext uri="{FF2B5EF4-FFF2-40B4-BE49-F238E27FC236}">
                <a16:creationId xmlns:a16="http://schemas.microsoft.com/office/drawing/2014/main" id="{A2F4A153-1B5C-40C6-B3F9-08CA59BC511C}"/>
              </a:ext>
            </a:extLst>
          </p:cNvPr>
          <p:cNvSpPr/>
          <p:nvPr/>
        </p:nvSpPr>
        <p:spPr>
          <a:xfrm>
            <a:off x="539552" y="1419622"/>
            <a:ext cx="8064896" cy="2585323"/>
          </a:xfrm>
          <a:prstGeom prst="rect">
            <a:avLst/>
          </a:prstGeom>
        </p:spPr>
        <p:txBody>
          <a:bodyPr wrap="square">
            <a:spAutoFit/>
          </a:bodyPr>
          <a:lstStyle/>
          <a:p>
            <a:r>
              <a:rPr lang="zh-CN" altLang="zh-CN" kern="100" dirty="0">
                <a:cs typeface="宋体" panose="02010600030101010101" pitchFamily="2" charset="-122"/>
              </a:rPr>
              <a:t>本节提出了一个由两个任务组成的项目模型，称为</a:t>
            </a:r>
            <a:r>
              <a:rPr lang="en-US" altLang="zh-CN" kern="100" dirty="0">
                <a:cs typeface="宋体" panose="02010600030101010101" pitchFamily="2" charset="-122"/>
              </a:rPr>
              <a:t>“</a:t>
            </a:r>
            <a:r>
              <a:rPr lang="zh-CN" altLang="zh-CN" kern="100" dirty="0">
                <a:cs typeface="宋体" panose="02010600030101010101" pitchFamily="2" charset="-122"/>
              </a:rPr>
              <a:t>基本模型</a:t>
            </a:r>
            <a:r>
              <a:rPr lang="en-US" altLang="zh-CN" kern="100" dirty="0">
                <a:cs typeface="宋体" panose="02010600030101010101" pitchFamily="2" charset="-122"/>
              </a:rPr>
              <a:t>”</a:t>
            </a:r>
            <a:r>
              <a:rPr lang="zh-CN" altLang="zh-CN" kern="100" dirty="0">
                <a:cs typeface="宋体" panose="02010600030101010101" pitchFamily="2" charset="-122"/>
              </a:rPr>
              <a:t>。</a:t>
            </a:r>
            <a:endParaRPr lang="en-US" altLang="zh-CN" kern="100" dirty="0">
              <a:cs typeface="宋体" panose="02010600030101010101" pitchFamily="2" charset="-122"/>
            </a:endParaRPr>
          </a:p>
          <a:p>
            <a:endParaRPr lang="en-US" altLang="zh-CN" kern="100" dirty="0"/>
          </a:p>
          <a:p>
            <a:r>
              <a:rPr lang="zh-CN" altLang="en-US" dirty="0"/>
              <a:t>在基本模型中，两个任务是由一家公司人工完成的，称之为项目的“制造商”。项目的每项任务都需要某些关键物料。</a:t>
            </a:r>
            <a:endParaRPr lang="en-US" altLang="zh-CN" dirty="0"/>
          </a:p>
          <a:p>
            <a:r>
              <a:rPr lang="zh-CN" altLang="zh-CN" b="1" dirty="0"/>
              <a:t>集中式供应链</a:t>
            </a:r>
            <a:r>
              <a:rPr lang="zh-CN" altLang="en-US" dirty="0"/>
              <a:t>：制造商充当自己的供应商</a:t>
            </a:r>
            <a:endParaRPr lang="en-US" altLang="zh-CN" dirty="0"/>
          </a:p>
          <a:p>
            <a:r>
              <a:rPr lang="zh-CN" altLang="en-US" b="1" dirty="0"/>
              <a:t>分散式供应链</a:t>
            </a:r>
            <a:r>
              <a:rPr lang="zh-CN" altLang="en-US" dirty="0"/>
              <a:t>：制造商需要为每项任务与一个特定的物料供应商签订合同</a:t>
            </a:r>
            <a:endParaRPr lang="en-US" altLang="zh-CN" dirty="0"/>
          </a:p>
          <a:p>
            <a:endParaRPr lang="en-US" altLang="zh-CN" dirty="0"/>
          </a:p>
          <a:p>
            <a:r>
              <a:rPr lang="zh-CN" altLang="zh-CN" dirty="0"/>
              <a:t>本节中，我们只详细介绍了由</a:t>
            </a:r>
            <a:r>
              <a:rPr lang="en-US" altLang="zh-CN" dirty="0"/>
              <a:t>n ={1</a:t>
            </a:r>
            <a:r>
              <a:rPr lang="zh-CN" altLang="zh-CN" dirty="0"/>
              <a:t>，</a:t>
            </a:r>
            <a:r>
              <a:rPr lang="en-US" altLang="zh-CN" dirty="0"/>
              <a:t>2}</a:t>
            </a:r>
            <a:r>
              <a:rPr lang="zh-CN" altLang="zh-CN" dirty="0"/>
              <a:t>索引的两个任务需要顺序执行的模型</a:t>
            </a:r>
            <a:r>
              <a:rPr lang="en-US" altLang="zh-CN" dirty="0"/>
              <a:t>(</a:t>
            </a:r>
            <a:r>
              <a:rPr lang="zh-CN" altLang="zh-CN" dirty="0"/>
              <a:t>串联</a:t>
            </a:r>
            <a:r>
              <a:rPr lang="en-US" altLang="zh-CN" dirty="0"/>
              <a:t>)</a:t>
            </a:r>
            <a:r>
              <a:rPr lang="zh-CN" altLang="zh-CN" dirty="0"/>
              <a:t>，因为对具有两个并行任务（并联）的项目的分析是相似的。</a:t>
            </a:r>
            <a:endParaRPr lang="en-US" altLang="zh-CN" dirty="0"/>
          </a:p>
        </p:txBody>
      </p:sp>
    </p:spTree>
    <p:extLst>
      <p:ext uri="{BB962C8B-B14F-4D97-AF65-F5344CB8AC3E}">
        <p14:creationId xmlns:p14="http://schemas.microsoft.com/office/powerpoint/2010/main" val="139558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105150"/>
            <a:ext cx="9153147"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7">
            <a:extLst>
              <a:ext uri="{FF2B5EF4-FFF2-40B4-BE49-F238E27FC236}">
                <a16:creationId xmlns:a16="http://schemas.microsoft.com/office/drawing/2014/main" id="{A466D246-4AAC-4450-BDB7-6E596ECAB20E}"/>
              </a:ext>
            </a:extLst>
          </p:cNvPr>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 基本模型</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2F4A153-1B5C-40C6-B3F9-08CA59BC511C}"/>
                  </a:ext>
                </a:extLst>
              </p:cNvPr>
              <p:cNvSpPr/>
              <p:nvPr/>
            </p:nvSpPr>
            <p:spPr>
              <a:xfrm>
                <a:off x="539552" y="829757"/>
                <a:ext cx="8064896" cy="4524315"/>
              </a:xfrm>
              <a:prstGeom prst="rect">
                <a:avLst/>
              </a:prstGeom>
            </p:spPr>
            <p:txBody>
              <a:bodyPr wrap="square">
                <a:spAutoFit/>
              </a:bodyPr>
              <a:lstStyle/>
              <a:p>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𝑛</m:t>
                        </m:r>
                      </m:sub>
                    </m:sSub>
                    <m:r>
                      <a:rPr lang="zh-CN" altLang="en-US" i="1" smtClean="0">
                        <a:latin typeface="Cambria Math" panose="02040503050406030204" pitchFamily="18" charset="0"/>
                      </a:rPr>
                      <m:t>：</m:t>
                    </m:r>
                  </m:oMath>
                </a14:m>
                <a:r>
                  <a:rPr lang="zh-CN" altLang="zh-CN" dirty="0"/>
                  <a:t>每个任务持续时间</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𝑛</m:t>
                        </m:r>
                      </m:sub>
                    </m:sSub>
                  </m:oMath>
                </a14:m>
                <a:r>
                  <a:rPr lang="zh-CN" altLang="en-US" dirty="0"/>
                  <a:t>：</a:t>
                </a:r>
                <a:r>
                  <a:rPr lang="zh-CN" altLang="zh-CN" dirty="0"/>
                  <a:t>累积分布函数</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𝑛</m:t>
                        </m:r>
                      </m:sub>
                    </m:sSub>
                  </m:oMath>
                </a14:m>
                <a:r>
                  <a:rPr lang="zh-CN" altLang="en-US" dirty="0"/>
                  <a:t>：</a:t>
                </a:r>
                <a:r>
                  <a:rPr lang="zh-CN" altLang="zh-CN" dirty="0"/>
                  <a:t>概率密度函数</a:t>
                </a:r>
                <a:br>
                  <a:rPr lang="en-US" altLang="zh-CN" dirty="0"/>
                </a:b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𝑛</m:t>
                        </m:r>
                      </m:sub>
                    </m:sSub>
                  </m:oMath>
                </a14:m>
                <a:r>
                  <a:rPr lang="zh-CN" altLang="en-US" dirty="0"/>
                  <a:t>：</a:t>
                </a:r>
                <a:r>
                  <a:rPr lang="zh-CN" altLang="zh-CN" dirty="0"/>
                  <a:t>任务</a:t>
                </a:r>
                <a14:m>
                  <m:oMath xmlns:m="http://schemas.openxmlformats.org/officeDocument/2006/math">
                    <m:r>
                      <a:rPr lang="en-US" altLang="zh-CN" b="0" i="1" smtClean="0">
                        <a:latin typeface="Cambria Math" panose="02040503050406030204" pitchFamily="18" charset="0"/>
                      </a:rPr>
                      <m:t>𝑛</m:t>
                    </m:r>
                  </m:oMath>
                </a14:m>
                <a:r>
                  <a:rPr lang="zh-CN" altLang="zh-CN" dirty="0"/>
                  <a:t>生产和交货提前期</a:t>
                </a:r>
                <a14:m>
                  <m:oMath xmlns:m="http://schemas.openxmlformats.org/officeDocument/2006/math">
                    <m:r>
                      <a:rPr lang="en-US" altLang="zh-CN" i="1">
                        <a:latin typeface="Cambria Math" panose="02040503050406030204" pitchFamily="18" charset="0"/>
                      </a:rPr>
                      <m:t> </m:t>
                    </m:r>
                    <m:r>
                      <a:rPr lang="zh-CN" altLang="en-US"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𝑛</m:t>
                        </m:r>
                      </m:sub>
                    </m:sSub>
                  </m:oMath>
                </a14:m>
                <a:r>
                  <a:rPr lang="zh-CN" altLang="en-US" dirty="0"/>
                  <a:t>：</a:t>
                </a:r>
                <a:r>
                  <a:rPr lang="zh-CN" altLang="zh-CN" dirty="0"/>
                  <a:t>累积分布函数</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𝑛</m:t>
                        </m:r>
                      </m:sub>
                    </m:sSub>
                  </m:oMath>
                </a14:m>
                <a:r>
                  <a:rPr lang="zh-CN" altLang="en-US" dirty="0"/>
                  <a:t>：</a:t>
                </a:r>
                <a:r>
                  <a:rPr lang="zh-CN" altLang="zh-CN" dirty="0"/>
                  <a:t>概率密度函数</a:t>
                </a:r>
                <a:endParaRPr lang="en-US" altLang="zh-CN" dirty="0"/>
              </a:p>
              <a:p>
                <a:r>
                  <a:rPr lang="zh-CN" altLang="en-US" dirty="0"/>
                  <a:t>时间零点：制造商开始处理任务</a:t>
                </a:r>
                <a:r>
                  <a:rPr lang="en-US" altLang="zh-CN" dirty="0"/>
                  <a:t>1</a:t>
                </a:r>
                <a:r>
                  <a:rPr lang="zh-CN" altLang="en-US" dirty="0"/>
                  <a:t>的时间</a:t>
                </a:r>
              </a:p>
              <a:p>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i="1">
                        <a:latin typeface="Cambria Math" panose="02040503050406030204" pitchFamily="18" charset="0"/>
                      </a:rPr>
                      <m:t> </m:t>
                    </m:r>
                  </m:oMath>
                </a14:m>
                <a:r>
                  <a:rPr lang="zh-CN" altLang="en-US" dirty="0"/>
                  <a:t>：任务</a:t>
                </a:r>
                <a:r>
                  <a:rPr lang="en-US" altLang="zh-CN" dirty="0"/>
                  <a:t>2</a:t>
                </a:r>
                <a:r>
                  <a:rPr lang="zh-CN" altLang="en-US" dirty="0"/>
                  <a:t>所需物料生产的开始时间</a:t>
                </a:r>
              </a:p>
              <a:p>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𝐶𝑇</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r>
                      <a:rPr lang="en-US" altLang="zh-CN" i="1">
                        <a:latin typeface="Cambria Math" panose="02040503050406030204" pitchFamily="18" charset="0"/>
                      </a:rPr>
                      <m:t> </m:t>
                    </m:r>
                  </m:oMath>
                </a14:m>
                <a:r>
                  <a:rPr lang="zh-CN" altLang="en-US" dirty="0"/>
                  <a:t>：项目的完成时间</a:t>
                </a:r>
              </a:p>
              <a:p>
                <a:pPr marL="285750" indent="-285750">
                  <a:buFont typeface="Wingdings" panose="05000000000000000000" pitchFamily="2" charset="2"/>
                  <a:buChar char="Ø"/>
                </a:pPr>
                <a:r>
                  <a:rPr lang="zh-CN" altLang="en-US" dirty="0"/>
                  <a:t>串联项目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𝐶𝑇</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𝑚𝑎𝑥</m:t>
                    </m:r>
                    <m:r>
                      <m:rPr>
                        <m:nor/>
                      </m:rP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1</m:t>
                        </m:r>
                      </m:sub>
                    </m:sSub>
                    <m:r>
                      <m:rPr>
                        <m:nor/>
                      </m:rPr>
                      <a:rPr lang="zh-CN" altLang="en-US" dirty="0"/>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r>
                      <m:rPr>
                        <m:nor/>
                      </m:rPr>
                      <a:rPr lang="en-US" altLang="zh-CN" dirty="0"/>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b="0" i="1" smtClean="0">
                            <a:latin typeface="Cambria Math" panose="02040503050406030204" pitchFamily="18" charset="0"/>
                          </a:rPr>
                          <m:t>2</m:t>
                        </m:r>
                      </m:sub>
                    </m:sSub>
                    <m:r>
                      <m:rPr>
                        <m:nor/>
                      </m:rPr>
                      <a:rPr lang="en-US" altLang="zh-CN" b="0" i="0" dirty="0" smtClean="0"/>
                      <m:t>)</m:t>
                    </m:r>
                    <m:r>
                      <m:rPr>
                        <m:nor/>
                      </m:rPr>
                      <a:rPr lang="en-US" altLang="zh-CN" dirty="0"/>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2</m:t>
                        </m:r>
                      </m:sub>
                    </m:sSub>
                  </m:oMath>
                </a14:m>
                <a:endParaRPr lang="en-US" altLang="zh-CN" dirty="0"/>
              </a:p>
              <a:p>
                <a:pPr marL="285750" indent="-285750">
                  <a:buFont typeface="Wingdings" panose="05000000000000000000" pitchFamily="2" charset="2"/>
                  <a:buChar char="Ø"/>
                </a:pPr>
                <a:r>
                  <a:rPr lang="zh-CN" altLang="en-US" dirty="0"/>
                  <a:t>并联项目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𝐶𝑇</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𝑚𝑎𝑥</m:t>
                    </m:r>
                    <m:r>
                      <m:rPr>
                        <m:nor/>
                      </m:rP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r>
                      <m:rPr>
                        <m:nor/>
                      </m:rPr>
                      <a:rPr lang="en-US" altLang="zh-CN" dirty="0"/>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2</m:t>
                        </m:r>
                      </m:sub>
                    </m:sSub>
                    <m:r>
                      <m:rPr>
                        <m:nor/>
                      </m:rPr>
                      <a:rPr lang="en-US" altLang="zh-CN" dirty="0"/>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en-US" altLang="zh-CN" dirty="0"/>
                  <a:t>)</a:t>
                </a:r>
              </a:p>
              <a:p>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i="1">
                            <a:latin typeface="Cambria Math" panose="02040503050406030204" pitchFamily="18" charset="0"/>
                          </a:rPr>
                          <m:t>𝑛</m:t>
                        </m:r>
                      </m:sub>
                    </m:sSub>
                    <m:r>
                      <a:rPr lang="en-US" altLang="zh-CN" i="1">
                        <a:latin typeface="Cambria Math" panose="02040503050406030204" pitchFamily="18" charset="0"/>
                      </a:rPr>
                      <m:t> </m:t>
                    </m:r>
                  </m:oMath>
                </a14:m>
                <a:r>
                  <a:rPr lang="zh-CN" altLang="zh-CN" dirty="0"/>
                  <a:t>：供应商</a:t>
                </a:r>
                <a14:m>
                  <m:oMath xmlns:m="http://schemas.openxmlformats.org/officeDocument/2006/math">
                    <m:r>
                      <a:rPr lang="en-US" altLang="zh-CN" i="1">
                        <a:latin typeface="Cambria Math" panose="02040503050406030204" pitchFamily="18" charset="0"/>
                      </a:rPr>
                      <m:t>𝑛</m:t>
                    </m:r>
                  </m:oMath>
                </a14:m>
                <a:r>
                  <a:rPr lang="zh-CN" altLang="zh-CN" dirty="0"/>
                  <a:t>的生产成本</a:t>
                </a:r>
                <a:br>
                  <a:rPr lang="en-US" altLang="zh-CN" dirty="0"/>
                </a:b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r>
                      <a:rPr lang="en-US" altLang="zh-CN" i="1">
                        <a:latin typeface="Cambria Math" panose="02040503050406030204" pitchFamily="18" charset="0"/>
                      </a:rPr>
                      <m:t> </m:t>
                    </m:r>
                  </m:oMath>
                </a14:m>
                <a:r>
                  <a:rPr lang="zh-CN" altLang="zh-CN" dirty="0"/>
                  <a:t>：项目完成时，制造商由其客户支付的固定价格</a:t>
                </a:r>
              </a:p>
              <a:p>
                <a14:m>
                  <m:oMath xmlns:m="http://schemas.openxmlformats.org/officeDocument/2006/math">
                    <m:r>
                      <a:rPr lang="zh-CN" altLang="en-US" i="1" smtClean="0">
                        <a:latin typeface="Cambria Math" panose="02040503050406030204" pitchFamily="18" charset="0"/>
                      </a:rPr>
                      <m:t>𝛼</m:t>
                    </m:r>
                    <m:r>
                      <a:rPr lang="en-US" altLang="zh-CN" i="1">
                        <a:latin typeface="Cambria Math" panose="02040503050406030204" pitchFamily="18" charset="0"/>
                      </a:rPr>
                      <m:t> </m:t>
                    </m:r>
                  </m:oMath>
                </a14:m>
                <a:r>
                  <a:rPr lang="zh-CN" altLang="zh-CN" dirty="0"/>
                  <a:t>：制造商的资本成本</a:t>
                </a:r>
                <a:br>
                  <a:rPr lang="en-US" altLang="zh-CN" dirty="0"/>
                </a:b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r>
                      <a:rPr lang="zh-CN" altLang="en-US" i="1" smtClean="0">
                        <a:latin typeface="Cambria Math" panose="02040503050406030204" pitchFamily="18" charset="0"/>
                      </a:rPr>
                      <m:t>：</m:t>
                    </m:r>
                  </m:oMath>
                </a14:m>
                <a:r>
                  <a:rPr lang="zh-CN" altLang="zh-CN" dirty="0"/>
                  <a:t>任务</a:t>
                </a:r>
                <a:r>
                  <a:rPr lang="en-US" altLang="zh-CN" dirty="0"/>
                  <a:t>2</a:t>
                </a:r>
                <a:r>
                  <a:rPr lang="zh-CN" altLang="zh-CN" dirty="0"/>
                  <a:t>的供应商的资本成本</a:t>
                </a:r>
              </a:p>
              <a:p>
                <a:endParaRPr lang="zh-CN" altLang="en-US" dirty="0"/>
              </a:p>
              <a:p>
                <a:endParaRPr lang="zh-CN" altLang="zh-CN" dirty="0"/>
              </a:p>
              <a:p>
                <a:endParaRPr lang="en-US" altLang="zh-CN" dirty="0"/>
              </a:p>
              <a:p>
                <a:endParaRPr lang="zh-CN" altLang="en-US" dirty="0"/>
              </a:p>
            </p:txBody>
          </p:sp>
        </mc:Choice>
        <mc:Fallback xmlns="">
          <p:sp>
            <p:nvSpPr>
              <p:cNvPr id="2" name="矩形 1">
                <a:extLst>
                  <a:ext uri="{FF2B5EF4-FFF2-40B4-BE49-F238E27FC236}">
                    <a16:creationId xmlns:a16="http://schemas.microsoft.com/office/drawing/2014/main" id="{A2F4A153-1B5C-40C6-B3F9-08CA59BC511C}"/>
                  </a:ext>
                </a:extLst>
              </p:cNvPr>
              <p:cNvSpPr>
                <a:spLocks noRot="1" noChangeAspect="1" noMove="1" noResize="1" noEditPoints="1" noAdjustHandles="1" noChangeArrowheads="1" noChangeShapeType="1" noTextEdit="1"/>
              </p:cNvSpPr>
              <p:nvPr/>
            </p:nvSpPr>
            <p:spPr>
              <a:xfrm>
                <a:off x="539552" y="829757"/>
                <a:ext cx="8064896" cy="4524315"/>
              </a:xfrm>
              <a:prstGeom prst="rect">
                <a:avLst/>
              </a:prstGeom>
              <a:blipFill>
                <a:blip r:embed="rId3"/>
                <a:stretch>
                  <a:fillRect l="-68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97C1AC7-1E9C-4FF7-B654-9330916C3D0C}"/>
              </a:ext>
            </a:extLst>
          </p:cNvPr>
          <p:cNvSpPr txBox="1"/>
          <p:nvPr/>
        </p:nvSpPr>
        <p:spPr>
          <a:xfrm>
            <a:off x="4118674" y="2359617"/>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44055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7">
            <a:extLst>
              <a:ext uri="{FF2B5EF4-FFF2-40B4-BE49-F238E27FC236}">
                <a16:creationId xmlns:a16="http://schemas.microsoft.com/office/drawing/2014/main" id="{A466D246-4AAC-4450-BDB7-6E596ECAB20E}"/>
              </a:ext>
            </a:extLst>
          </p:cNvPr>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2.1</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 集中式供应链</a:t>
            </a:r>
          </a:p>
        </p:txBody>
      </p:sp>
      <p:sp>
        <p:nvSpPr>
          <p:cNvPr id="3" name="文本框 2">
            <a:extLst>
              <a:ext uri="{FF2B5EF4-FFF2-40B4-BE49-F238E27FC236}">
                <a16:creationId xmlns:a16="http://schemas.microsoft.com/office/drawing/2014/main" id="{597C1AC7-1E9C-4FF7-B654-9330916C3D0C}"/>
              </a:ext>
            </a:extLst>
          </p:cNvPr>
          <p:cNvSpPr txBox="1"/>
          <p:nvPr/>
        </p:nvSpPr>
        <p:spPr>
          <a:xfrm>
            <a:off x="4118674" y="2359617"/>
            <a:ext cx="65" cy="276999"/>
          </a:xfrm>
          <a:prstGeom prst="rect">
            <a:avLst/>
          </a:prstGeom>
          <a:noFill/>
        </p:spPr>
        <p:txBody>
          <a:bodyPr wrap="none" lIns="0" tIns="0" rIns="0" bIns="0" rtlCol="0">
            <a:spAutoFit/>
          </a:bodyPr>
          <a:lstStyle/>
          <a:p>
            <a:endParaRPr lang="zh-CN" altLang="en-US" dirty="0"/>
          </a:p>
        </p:txBody>
      </p:sp>
      <p:pic>
        <p:nvPicPr>
          <p:cNvPr id="9" name="图片 8">
            <a:extLst>
              <a:ext uri="{FF2B5EF4-FFF2-40B4-BE49-F238E27FC236}">
                <a16:creationId xmlns:a16="http://schemas.microsoft.com/office/drawing/2014/main" id="{DA769876-DAF6-4CA7-8202-7F01B722CAB7}"/>
              </a:ext>
            </a:extLst>
          </p:cNvPr>
          <p:cNvPicPr>
            <a:picLocks noChangeAspect="1"/>
          </p:cNvPicPr>
          <p:nvPr/>
        </p:nvPicPr>
        <p:blipFill rotWithShape="1">
          <a:blip r:embed="rId3"/>
          <a:srcRect t="16881" b="11112"/>
          <a:stretch/>
        </p:blipFill>
        <p:spPr>
          <a:xfrm>
            <a:off x="2653714" y="1347614"/>
            <a:ext cx="3836572" cy="466602"/>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95F9248B-4CFA-432B-AF97-8C3D493ACBBC}"/>
                  </a:ext>
                </a:extLst>
              </p:cNvPr>
              <p:cNvSpPr/>
              <p:nvPr/>
            </p:nvSpPr>
            <p:spPr>
              <a:xfrm>
                <a:off x="458271" y="2470027"/>
                <a:ext cx="7714129" cy="1754326"/>
              </a:xfrm>
              <a:prstGeom prst="rect">
                <a:avLst/>
              </a:prstGeom>
            </p:spPr>
            <p:txBody>
              <a:bodyPr wrap="square">
                <a:spAutoFit/>
              </a:bodyPr>
              <a:lstStyle/>
              <a:p>
                <a:r>
                  <a:rPr lang="zh-CN" altLang="zh-CN" dirty="0">
                    <a:latin typeface="+mn-ea"/>
                    <a:cs typeface="Times New Roman" panose="02020603050405020304" pitchFamily="18" charset="0"/>
                  </a:rPr>
                  <a:t>制造商的优化问题可以改写如下</a:t>
                </a:r>
                <a:r>
                  <a:rPr lang="zh-CN" altLang="en-US" dirty="0">
                    <a:latin typeface="+mn-ea"/>
                    <a:cs typeface="Times New Roman" panose="02020603050405020304" pitchFamily="18" charset="0"/>
                  </a:rPr>
                  <a:t>：</a:t>
                </a:r>
                <a:endParaRPr lang="en-US" altLang="zh-CN" dirty="0">
                  <a:latin typeface="+mn-ea"/>
                  <a:cs typeface="Times New Roman" panose="02020603050405020304" pitchFamily="18" charset="0"/>
                </a:endParaRPr>
              </a:p>
              <a:p>
                <a:endParaRPr lang="en-US" altLang="zh-CN" dirty="0">
                  <a:latin typeface="+mn-ea"/>
                  <a:cs typeface="Times New Roman" panose="02020603050405020304" pitchFamily="18" charset="0"/>
                </a:endParaRPr>
              </a:p>
              <a:p>
                <a:endParaRPr lang="en-US" altLang="zh-CN" dirty="0">
                  <a:latin typeface="+mn-ea"/>
                  <a:cs typeface="Times New Roman" panose="02020603050405020304" pitchFamily="18" charset="0"/>
                </a:endParaRPr>
              </a:p>
              <a:p>
                <a:endParaRPr lang="en-US" altLang="zh-CN" dirty="0">
                  <a:latin typeface="+mn-ea"/>
                  <a:cs typeface="Times New Roman" panose="02020603050405020304" pitchFamily="18" charset="0"/>
                </a:endParaRPr>
              </a:p>
              <a:p>
                <a:r>
                  <a:rPr lang="zh-CN" altLang="en-US" dirty="0">
                    <a:latin typeface="+mn-ea"/>
                  </a:rPr>
                  <a:t>其中，对于串联模型中的两个任务，</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2</m:t>
                        </m:r>
                      </m:sub>
                    </m:sSub>
                  </m:oMath>
                </a14:m>
                <a:r>
                  <a:rPr lang="zh-CN" altLang="en-US" i="1" dirty="0">
                    <a:latin typeface="宋体 (正文)"/>
                  </a:rPr>
                  <a:t>。</a:t>
                </a:r>
                <a:r>
                  <a:rPr lang="zh-CN" altLang="en-US" dirty="0">
                    <a:latin typeface="宋体 (正文)"/>
                  </a:rPr>
                  <a:t>公式体现过早准备好材料和过迟准备好材料之间的基本报童类型权衡。</a:t>
                </a:r>
              </a:p>
            </p:txBody>
          </p:sp>
        </mc:Choice>
        <mc:Fallback xmlns="">
          <p:sp>
            <p:nvSpPr>
              <p:cNvPr id="6" name="矩形 5">
                <a:extLst>
                  <a:ext uri="{FF2B5EF4-FFF2-40B4-BE49-F238E27FC236}">
                    <a16:creationId xmlns:a16="http://schemas.microsoft.com/office/drawing/2014/main" id="{95F9248B-4CFA-432B-AF97-8C3D493ACBBC}"/>
                  </a:ext>
                </a:extLst>
              </p:cNvPr>
              <p:cNvSpPr>
                <a:spLocks noRot="1" noChangeAspect="1" noMove="1" noResize="1" noEditPoints="1" noAdjustHandles="1" noChangeArrowheads="1" noChangeShapeType="1" noTextEdit="1"/>
              </p:cNvSpPr>
              <p:nvPr/>
            </p:nvSpPr>
            <p:spPr>
              <a:xfrm>
                <a:off x="458271" y="2470027"/>
                <a:ext cx="7714129" cy="1754326"/>
              </a:xfrm>
              <a:prstGeom prst="rect">
                <a:avLst/>
              </a:prstGeom>
              <a:blipFill>
                <a:blip r:embed="rId4"/>
                <a:stretch>
                  <a:fillRect l="-632" t="-1736" b="-45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87D9081-DCFA-4CC3-9F77-3F92B384720E}"/>
                  </a:ext>
                </a:extLst>
              </p:cNvPr>
              <p:cNvSpPr/>
              <p:nvPr/>
            </p:nvSpPr>
            <p:spPr>
              <a:xfrm>
                <a:off x="467544" y="843558"/>
                <a:ext cx="4765343" cy="1477328"/>
              </a:xfrm>
              <a:prstGeom prst="rect">
                <a:avLst/>
              </a:prstGeom>
            </p:spPr>
            <p:txBody>
              <a:bodyPr wrap="none">
                <a:spAutoFit/>
              </a:bodyPr>
              <a:lstStyle/>
              <a:p>
                <a:r>
                  <a:rPr lang="zh-CN" altLang="zh-CN" dirty="0">
                    <a:latin typeface="+mn-ea"/>
                    <a:cs typeface="Times New Roman" panose="02020603050405020304" pitchFamily="18" charset="0"/>
                  </a:rPr>
                  <a:t>制造商优化问题表述</a:t>
                </a:r>
                <a:r>
                  <a:rPr lang="zh-CN" altLang="en-US" dirty="0">
                    <a:latin typeface="+mn-ea"/>
                    <a:cs typeface="Times New Roman" panose="02020603050405020304" pitchFamily="18" charset="0"/>
                  </a:rPr>
                  <a:t>：</a:t>
                </a:r>
                <a:endParaRPr lang="en-US" altLang="zh-CN" dirty="0">
                  <a:latin typeface="+mn-ea"/>
                  <a:cs typeface="Times New Roman" panose="02020603050405020304" pitchFamily="18" charset="0"/>
                </a:endParaRPr>
              </a:p>
              <a:p>
                <a:endParaRPr lang="en-US" altLang="zh-CN" dirty="0">
                  <a:latin typeface="+mn-ea"/>
                  <a:cs typeface="Times New Roman" panose="02020603050405020304" pitchFamily="18" charset="0"/>
                </a:endParaRPr>
              </a:p>
              <a:p>
                <a:endParaRPr lang="en-US" altLang="zh-CN" dirty="0">
                  <a:latin typeface="+mn-ea"/>
                  <a:cs typeface="Times New Roman" panose="02020603050405020304" pitchFamily="18" charset="0"/>
                </a:endParaRPr>
              </a:p>
              <a:p>
                <a:endParaRPr lang="en-US" altLang="zh-CN" dirty="0">
                  <a:latin typeface="+mn-ea"/>
                  <a:cs typeface="Times New Roman" panose="02020603050405020304" pitchFamily="18" charset="0"/>
                </a:endParaRPr>
              </a:p>
              <a:p>
                <a:r>
                  <a:rPr lang="zh-CN" altLang="en-US" dirty="0">
                    <a:latin typeface="+mn-ea"/>
                  </a:rPr>
                  <a:t>其中，期望</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i="1">
                            <a:latin typeface="Cambria Math" panose="02040503050406030204" pitchFamily="18" charset="0"/>
                          </a:rPr>
                          <m:t>𝐶𝑇</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m:t>
                    </m:r>
                  </m:oMath>
                </a14:m>
                <a:r>
                  <a:rPr lang="zh-CN" altLang="en-US" dirty="0">
                    <a:latin typeface="+mn-ea"/>
                  </a:rPr>
                  <a:t>是关于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latin typeface="+mn-ea"/>
                  </a:rPr>
                  <a:t>、</a:t>
                </a:r>
                <a:r>
                  <a:rPr lang="en-US" altLang="zh-CN" dirty="0">
                    <a:latin typeface="+mn-ea"/>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oMath>
                </a14:m>
                <a:r>
                  <a:rPr lang="zh-CN" altLang="en-US" dirty="0">
                    <a:latin typeface="+mn-ea"/>
                  </a:rPr>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2</m:t>
                        </m:r>
                      </m:sub>
                    </m:sSub>
                  </m:oMath>
                </a14:m>
                <a:r>
                  <a:rPr lang="zh-CN" altLang="en-US" dirty="0">
                    <a:latin typeface="+mn-ea"/>
                  </a:rPr>
                  <a:t>的。</a:t>
                </a:r>
              </a:p>
            </p:txBody>
          </p:sp>
        </mc:Choice>
        <mc:Fallback xmlns="">
          <p:sp>
            <p:nvSpPr>
              <p:cNvPr id="7" name="矩形 6">
                <a:extLst>
                  <a:ext uri="{FF2B5EF4-FFF2-40B4-BE49-F238E27FC236}">
                    <a16:creationId xmlns:a16="http://schemas.microsoft.com/office/drawing/2014/main" id="{387D9081-DCFA-4CC3-9F77-3F92B384720E}"/>
                  </a:ext>
                </a:extLst>
              </p:cNvPr>
              <p:cNvSpPr>
                <a:spLocks noRot="1" noChangeAspect="1" noMove="1" noResize="1" noEditPoints="1" noAdjustHandles="1" noChangeArrowheads="1" noChangeShapeType="1" noTextEdit="1"/>
              </p:cNvSpPr>
              <p:nvPr/>
            </p:nvSpPr>
            <p:spPr>
              <a:xfrm>
                <a:off x="467544" y="843558"/>
                <a:ext cx="4765343" cy="1477328"/>
              </a:xfrm>
              <a:prstGeom prst="rect">
                <a:avLst/>
              </a:prstGeom>
              <a:blipFill>
                <a:blip r:embed="rId5"/>
                <a:stretch>
                  <a:fillRect l="-1152" t="-2058" r="-256" b="-45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2FD64FB-2782-44B6-83C0-F73FAE7195E0}"/>
                  </a:ext>
                </a:extLst>
              </p:cNvPr>
              <p:cNvSpPr/>
              <p:nvPr/>
            </p:nvSpPr>
            <p:spPr>
              <a:xfrm>
                <a:off x="467543" y="4384336"/>
                <a:ext cx="7344817" cy="707694"/>
              </a:xfrm>
              <a:prstGeom prst="rect">
                <a:avLst/>
              </a:prstGeom>
            </p:spPr>
            <p:txBody>
              <a:bodyPr wrap="square">
                <a:spAutoFit/>
              </a:bodyPr>
              <a:lstStyle/>
              <a:p>
                <a:r>
                  <a:rPr lang="zh-CN" altLang="en-US" b="1" dirty="0"/>
                  <a:t>引理</a:t>
                </a:r>
                <a:r>
                  <a:rPr lang="en-US" altLang="zh-CN" b="1" dirty="0"/>
                  <a:t>1</a:t>
                </a:r>
                <a:r>
                  <a:rPr lang="en-US" altLang="zh-CN" dirty="0"/>
                  <a:t>.</a:t>
                </a:r>
                <a:r>
                  <a:rPr lang="zh-CN" altLang="en-US" dirty="0"/>
                  <a:t>在集中供应链中，中心计划者的最优决策</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由</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𝐹</m:t>
                        </m:r>
                      </m:e>
                      <m:sub>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𝑉</m:t>
                            </m:r>
                          </m:e>
                          <m:sub>
                            <m:r>
                              <a:rPr lang="en-US" altLang="zh-CN" b="0" i="1" dirty="0" smtClean="0">
                                <a:latin typeface="Cambria Math" panose="02040503050406030204" pitchFamily="18" charset="0"/>
                              </a:rPr>
                              <m:t>1</m:t>
                            </m:r>
                          </m:sub>
                        </m:sSub>
                      </m:sub>
                      <m:sup>
                        <m:r>
                          <a:rPr lang="en-US" altLang="zh-CN" b="0" i="1" dirty="0" smtClean="0">
                            <a:latin typeface="Cambria Math" panose="02040503050406030204" pitchFamily="18" charset="0"/>
                          </a:rPr>
                          <m:t>−1</m:t>
                        </m:r>
                      </m:sup>
                    </m:sSubSup>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r>
                      <a:rPr lang="en-US" altLang="zh-CN" b="0" i="1" dirty="0" smtClean="0">
                        <a:latin typeface="Cambria Math" panose="02040503050406030204" pitchFamily="18" charset="0"/>
                      </a:rPr>
                      <m:t>)</m:t>
                    </m:r>
                  </m:oMath>
                </a14:m>
                <a:r>
                  <a:rPr lang="zh-CN" altLang="en-US" dirty="0"/>
                  <a:t>给出，其中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1</m:t>
                            </m:r>
                          </m:sub>
                        </m:sSub>
                      </m:sub>
                    </m:sSub>
                  </m:oMath>
                </a14:m>
                <a:r>
                  <a:rPr lang="zh-CN" altLang="en-US" dirty="0"/>
                  <a:t>是随机变量的</a:t>
                </a:r>
                <a:r>
                  <a:rPr lang="en-US" altLang="zh-CN" dirty="0"/>
                  <a:t>CDF</a:t>
                </a:r>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𝑉</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b="0" i="1" smtClean="0">
                            <a:latin typeface="Cambria Math" panose="02040503050406030204" pitchFamily="18" charset="0"/>
                          </a:rPr>
                          <m:t>2</m:t>
                        </m:r>
                      </m:sub>
                    </m:sSub>
                  </m:oMath>
                </a14:m>
                <a:r>
                  <a:rPr lang="zh-CN" altLang="en-US" dirty="0"/>
                  <a:t>用于串联模型中的两个任务 。</a:t>
                </a:r>
              </a:p>
            </p:txBody>
          </p:sp>
        </mc:Choice>
        <mc:Fallback xmlns="">
          <p:sp>
            <p:nvSpPr>
              <p:cNvPr id="12" name="矩形 11">
                <a:extLst>
                  <a:ext uri="{FF2B5EF4-FFF2-40B4-BE49-F238E27FC236}">
                    <a16:creationId xmlns:a16="http://schemas.microsoft.com/office/drawing/2014/main" id="{12FD64FB-2782-44B6-83C0-F73FAE7195E0}"/>
                  </a:ext>
                </a:extLst>
              </p:cNvPr>
              <p:cNvSpPr>
                <a:spLocks noRot="1" noChangeAspect="1" noMove="1" noResize="1" noEditPoints="1" noAdjustHandles="1" noChangeArrowheads="1" noChangeShapeType="1" noTextEdit="1"/>
              </p:cNvSpPr>
              <p:nvPr/>
            </p:nvSpPr>
            <p:spPr>
              <a:xfrm>
                <a:off x="467543" y="4384336"/>
                <a:ext cx="7344817" cy="707694"/>
              </a:xfrm>
              <a:prstGeom prst="rect">
                <a:avLst/>
              </a:prstGeom>
              <a:blipFill>
                <a:blip r:embed="rId6"/>
                <a:stretch>
                  <a:fillRect l="-747" t="-5172" b="-11207"/>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60507634-4591-4B58-A0C9-DD3428411E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2000" y="2998484"/>
            <a:ext cx="5400000" cy="432000"/>
          </a:xfrm>
          <a:prstGeom prst="rect">
            <a:avLst/>
          </a:prstGeom>
        </p:spPr>
      </p:pic>
    </p:spTree>
    <p:extLst>
      <p:ext uri="{BB962C8B-B14F-4D97-AF65-F5344CB8AC3E}">
        <p14:creationId xmlns:p14="http://schemas.microsoft.com/office/powerpoint/2010/main" val="251406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7">
            <a:extLst>
              <a:ext uri="{FF2B5EF4-FFF2-40B4-BE49-F238E27FC236}">
                <a16:creationId xmlns:a16="http://schemas.microsoft.com/office/drawing/2014/main" id="{A466D246-4AAC-4450-BDB7-6E596ECAB20E}"/>
              </a:ext>
            </a:extLst>
          </p:cNvPr>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2.2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分散供应链的协调合同</a:t>
            </a:r>
          </a:p>
        </p:txBody>
      </p:sp>
      <p:sp>
        <p:nvSpPr>
          <p:cNvPr id="3" name="文本框 2">
            <a:extLst>
              <a:ext uri="{FF2B5EF4-FFF2-40B4-BE49-F238E27FC236}">
                <a16:creationId xmlns:a16="http://schemas.microsoft.com/office/drawing/2014/main" id="{597C1AC7-1E9C-4FF7-B654-9330916C3D0C}"/>
              </a:ext>
            </a:extLst>
          </p:cNvPr>
          <p:cNvSpPr txBox="1"/>
          <p:nvPr/>
        </p:nvSpPr>
        <p:spPr>
          <a:xfrm>
            <a:off x="4118674" y="2359617"/>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978E8BE-7E4E-4EF0-BD9D-E38D8E5F92B8}"/>
                  </a:ext>
                </a:extLst>
              </p:cNvPr>
              <p:cNvSpPr/>
              <p:nvPr/>
            </p:nvSpPr>
            <p:spPr>
              <a:xfrm>
                <a:off x="539553" y="915566"/>
                <a:ext cx="8352862" cy="4247317"/>
              </a:xfrm>
              <a:prstGeom prst="rect">
                <a:avLst/>
              </a:prstGeom>
            </p:spPr>
            <p:txBody>
              <a:bodyPr wrap="square">
                <a:spAutoFit/>
              </a:bodyPr>
              <a:lstStyle/>
              <a:p>
                <a:r>
                  <a:rPr lang="zh-CN" altLang="en-US" dirty="0"/>
                  <a:t>在分散供应链中，</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oMath>
                </a14:m>
                <a:r>
                  <a:rPr lang="zh-CN" altLang="en-US" dirty="0"/>
                  <a:t>是供应商的决定，而不是制造商的决定。</a:t>
                </a:r>
                <a:endParaRPr lang="en-US" altLang="zh-CN" dirty="0"/>
              </a:p>
              <a:p>
                <a:endParaRPr lang="en-US" altLang="zh-CN" dirty="0"/>
              </a:p>
              <a:p>
                <a:r>
                  <a:rPr lang="zh-CN" altLang="en-US" b="1" dirty="0"/>
                  <a:t>固定价格合同</a:t>
                </a:r>
                <a:r>
                  <a:rPr lang="zh-CN" altLang="en-US" dirty="0"/>
                  <a:t>能否实现渠道协调？</a:t>
                </a:r>
                <a:endParaRPr lang="en-US" altLang="zh-CN" dirty="0"/>
              </a:p>
              <a:p>
                <a:r>
                  <a:rPr lang="zh-CN" altLang="en-US" dirty="0"/>
                  <a:t>固定价格合同：在约定的风险范围内价款不再调整的合同。类似于基于数量的供应链批发价格合同，</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𝑤</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𝑤𝑄</m:t>
                    </m:r>
                    <m:r>
                      <a:rPr lang="zh-CN" altLang="en-US" i="1">
                        <a:latin typeface="Cambria Math" panose="02040503050406030204" pitchFamily="18" charset="0"/>
                      </a:rPr>
                      <m:t>。</m:t>
                    </m:r>
                  </m:oMath>
                </a14:m>
                <a:endParaRPr lang="en-US" altLang="zh-CN" dirty="0"/>
              </a:p>
              <a:p>
                <a:r>
                  <a:rPr lang="zh-CN" altLang="en-US" dirty="0"/>
                  <a:t>无延迟的固定价格合同</a:t>
                </a:r>
                <a:r>
                  <a:rPr lang="en-US" altLang="zh-CN" dirty="0"/>
                  <a:t>: </a:t>
                </a:r>
                <a:r>
                  <a:rPr lang="zh-CN" altLang="en-US" dirty="0"/>
                  <a:t>如果供应商在交付材料时得到报酬</a:t>
                </a:r>
              </a:p>
              <a:p>
                <a:r>
                  <a:rPr lang="zh-CN" altLang="en-US" dirty="0"/>
                  <a:t>延迟的固定价格合同</a:t>
                </a:r>
                <a:r>
                  <a:rPr lang="en-US" altLang="zh-CN" dirty="0"/>
                  <a:t>: </a:t>
                </a:r>
                <a:r>
                  <a:rPr lang="zh-CN" altLang="en-US" dirty="0"/>
                  <a:t>如果供应商仅在材料安装时才得到付款</a:t>
                </a:r>
                <a:endParaRPr lang="en-US" altLang="zh-CN" dirty="0"/>
              </a:p>
              <a:p>
                <a:r>
                  <a:rPr lang="zh-CN" altLang="en-US" dirty="0"/>
                  <a:t>这些固定价格合同中没有一个能够实现渠道协调。</a:t>
                </a:r>
                <a:endParaRPr lang="en-US" altLang="zh-CN" dirty="0"/>
              </a:p>
              <a:p>
                <a:r>
                  <a:rPr lang="zh-CN" altLang="en-US" dirty="0"/>
                  <a:t>把固定价格分成两部分付款</a:t>
                </a:r>
                <a:r>
                  <a:rPr lang="en-US" altLang="zh-CN" dirty="0"/>
                  <a:t>:</a:t>
                </a:r>
                <a:r>
                  <a:rPr lang="zh-CN" altLang="en-US" dirty="0"/>
                  <a:t>部分预付款和材料安装完成后支付的余额。因此，对于这样一个一般的固定价格合同，我们调查制造商是否会出于自身利益考虑，选择延迟付款的一部分</a:t>
                </a:r>
                <a:r>
                  <a:rPr lang="en-US" altLang="zh-CN" dirty="0"/>
                  <a:t>(</a:t>
                </a:r>
                <a:r>
                  <a:rPr lang="zh-CN" altLang="en-US" dirty="0"/>
                  <a:t>如余额</a:t>
                </a:r>
                <a:r>
                  <a:rPr lang="en-US" altLang="zh-CN" dirty="0"/>
                  <a:t>)</a:t>
                </a:r>
                <a:r>
                  <a:rPr lang="zh-CN" altLang="en-US" dirty="0"/>
                  <a:t>，以促使供应商实施第一最佳开始时间</a:t>
                </a:r>
                <a:r>
                  <a:rPr lang="en-US" altLang="zh-CN" dirty="0"/>
                  <a:t>t2*</a:t>
                </a:r>
                <a:r>
                  <a:rPr lang="zh-CN" altLang="en-US" dirty="0"/>
                  <a:t>。</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i="1" smtClean="0">
                            <a:latin typeface="Cambria Math" panose="02040503050406030204" pitchFamily="18" charset="0"/>
                          </a:rPr>
                          <m:t>2</m:t>
                        </m:r>
                      </m:sub>
                    </m:sSub>
                  </m:oMath>
                </a14:m>
                <a:r>
                  <a:rPr lang="zh-CN" altLang="en-US" dirty="0"/>
                  <a:t>表示制造商向供应商支付的固定价格</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i="1">
                            <a:latin typeface="Cambria Math" panose="02040503050406030204" pitchFamily="18" charset="0"/>
                          </a:rPr>
                          <m:t>2</m:t>
                        </m:r>
                      </m:sub>
                    </m:sSub>
                  </m:oMath>
                </a14:m>
                <a:r>
                  <a:rPr lang="zh-CN" altLang="en-US" dirty="0"/>
                  <a:t>表示制造商对延迟付款金额的决定</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oMath>
                </a14:m>
                <a:r>
                  <a:rPr lang="en-US" altLang="zh-CN" dirty="0"/>
                  <a:t>=0</a:t>
                </a:r>
                <a:r>
                  <a:rPr lang="zh-CN" altLang="en-US" dirty="0"/>
                  <a:t>，无延迟固定价格合同；</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oMath>
                </a14:m>
                <a:r>
                  <a:rPr lang="zh-CN" altLang="en-US" dirty="0"/>
                  <a:t>，延迟固定价格合同</a:t>
                </a:r>
              </a:p>
              <a:p>
                <a:endParaRPr lang="zh-CN" altLang="en-US" dirty="0"/>
              </a:p>
            </p:txBody>
          </p:sp>
        </mc:Choice>
        <mc:Fallback xmlns="">
          <p:sp>
            <p:nvSpPr>
              <p:cNvPr id="2" name="矩形 1">
                <a:extLst>
                  <a:ext uri="{FF2B5EF4-FFF2-40B4-BE49-F238E27FC236}">
                    <a16:creationId xmlns:a16="http://schemas.microsoft.com/office/drawing/2014/main" id="{F978E8BE-7E4E-4EF0-BD9D-E38D8E5F92B8}"/>
                  </a:ext>
                </a:extLst>
              </p:cNvPr>
              <p:cNvSpPr>
                <a:spLocks noRot="1" noChangeAspect="1" noMove="1" noResize="1" noEditPoints="1" noAdjustHandles="1" noChangeArrowheads="1" noChangeShapeType="1" noTextEdit="1"/>
              </p:cNvSpPr>
              <p:nvPr/>
            </p:nvSpPr>
            <p:spPr>
              <a:xfrm>
                <a:off x="539553" y="915566"/>
                <a:ext cx="8352862" cy="4247317"/>
              </a:xfrm>
              <a:prstGeom prst="rect">
                <a:avLst/>
              </a:prstGeom>
              <a:blipFill>
                <a:blip r:embed="rId3"/>
                <a:stretch>
                  <a:fillRect l="-657" t="-1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85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7">
            <a:extLst>
              <a:ext uri="{FF2B5EF4-FFF2-40B4-BE49-F238E27FC236}">
                <a16:creationId xmlns:a16="http://schemas.microsoft.com/office/drawing/2014/main" id="{A466D246-4AAC-4450-BDB7-6E596ECAB20E}"/>
              </a:ext>
            </a:extLst>
          </p:cNvPr>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2.2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分散供应链的协调合同</a:t>
            </a:r>
          </a:p>
        </p:txBody>
      </p:sp>
      <p:sp>
        <p:nvSpPr>
          <p:cNvPr id="3" name="文本框 2">
            <a:extLst>
              <a:ext uri="{FF2B5EF4-FFF2-40B4-BE49-F238E27FC236}">
                <a16:creationId xmlns:a16="http://schemas.microsoft.com/office/drawing/2014/main" id="{597C1AC7-1E9C-4FF7-B654-9330916C3D0C}"/>
              </a:ext>
            </a:extLst>
          </p:cNvPr>
          <p:cNvSpPr txBox="1"/>
          <p:nvPr/>
        </p:nvSpPr>
        <p:spPr>
          <a:xfrm>
            <a:off x="4118674" y="2359617"/>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C0B0335-C59B-4F29-BB90-036D51776CA8}"/>
                  </a:ext>
                </a:extLst>
              </p:cNvPr>
              <p:cNvSpPr/>
              <p:nvPr/>
            </p:nvSpPr>
            <p:spPr>
              <a:xfrm>
                <a:off x="611560" y="915566"/>
                <a:ext cx="3506344" cy="369332"/>
              </a:xfrm>
              <a:prstGeom prst="rect">
                <a:avLst/>
              </a:prstGeom>
            </p:spPr>
            <p:txBody>
              <a:bodyPr wrap="none">
                <a:spAutoFit/>
              </a:bodyPr>
              <a:lstStyle/>
              <a:p>
                <a:r>
                  <a:rPr lang="zh-CN" altLang="en-US" dirty="0"/>
                  <a:t>给定</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，供应商的优化问题是：</a:t>
                </a:r>
              </a:p>
            </p:txBody>
          </p:sp>
        </mc:Choice>
        <mc:Fallback xmlns="">
          <p:sp>
            <p:nvSpPr>
              <p:cNvPr id="4" name="矩形 3">
                <a:extLst>
                  <a:ext uri="{FF2B5EF4-FFF2-40B4-BE49-F238E27FC236}">
                    <a16:creationId xmlns:a16="http://schemas.microsoft.com/office/drawing/2014/main" id="{6C0B0335-C59B-4F29-BB90-036D51776CA8}"/>
                  </a:ext>
                </a:extLst>
              </p:cNvPr>
              <p:cNvSpPr>
                <a:spLocks noRot="1" noChangeAspect="1" noMove="1" noResize="1" noEditPoints="1" noAdjustHandles="1" noChangeArrowheads="1" noChangeShapeType="1" noTextEdit="1"/>
              </p:cNvSpPr>
              <p:nvPr/>
            </p:nvSpPr>
            <p:spPr>
              <a:xfrm>
                <a:off x="611560" y="915566"/>
                <a:ext cx="3506344" cy="369332"/>
              </a:xfrm>
              <a:prstGeom prst="rect">
                <a:avLst/>
              </a:prstGeom>
              <a:blipFill>
                <a:blip r:embed="rId3"/>
                <a:stretch>
                  <a:fillRect l="-1389" t="-13115" r="-868" b="-1967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0BEB2444-450D-4B98-AEB2-B8AE9DF39249}"/>
              </a:ext>
            </a:extLst>
          </p:cNvPr>
          <p:cNvPicPr/>
          <p:nvPr/>
        </p:nvPicPr>
        <p:blipFill>
          <a:blip r:embed="rId4"/>
          <a:stretch>
            <a:fillRect/>
          </a:stretch>
        </p:blipFill>
        <p:spPr>
          <a:xfrm>
            <a:off x="2746375" y="1284898"/>
            <a:ext cx="3651250" cy="419100"/>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58F8D20-1B9B-439B-AFB6-2D202B726609}"/>
                  </a:ext>
                </a:extLst>
              </p:cNvPr>
              <p:cNvSpPr/>
              <p:nvPr/>
            </p:nvSpPr>
            <p:spPr>
              <a:xfrm>
                <a:off x="608150" y="1770084"/>
                <a:ext cx="8212257" cy="369332"/>
              </a:xfrm>
              <a:prstGeom prst="rect">
                <a:avLst/>
              </a:prstGeom>
            </p:spPr>
            <p:txBody>
              <a:bodyPr wrap="square">
                <a:spAutoFit/>
              </a:bodyPr>
              <a:lstStyle/>
              <a:p>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𝐸𝑃</m:t>
                        </m:r>
                      </m:e>
                      <m:sub>
                        <m:r>
                          <a:rPr lang="en-US" altLang="zh-CN" i="1">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2</m:t>
                        </m:r>
                      </m:sub>
                    </m:sSub>
                  </m:oMath>
                </a14:m>
                <a:r>
                  <a:rPr lang="en-US" altLang="zh-CN" dirty="0"/>
                  <a:t>)</a:t>
                </a:r>
                <a:r>
                  <a:rPr lang="zh-CN" altLang="en-US" dirty="0"/>
                  <a:t>表示从制造商到供应商的预期净现金流，公式如下所示：</a:t>
                </a:r>
              </a:p>
            </p:txBody>
          </p:sp>
        </mc:Choice>
        <mc:Fallback xmlns="">
          <p:sp>
            <p:nvSpPr>
              <p:cNvPr id="5" name="矩形 4">
                <a:extLst>
                  <a:ext uri="{FF2B5EF4-FFF2-40B4-BE49-F238E27FC236}">
                    <a16:creationId xmlns:a16="http://schemas.microsoft.com/office/drawing/2014/main" id="{B58F8D20-1B9B-439B-AFB6-2D202B726609}"/>
                  </a:ext>
                </a:extLst>
              </p:cNvPr>
              <p:cNvSpPr>
                <a:spLocks noRot="1" noChangeAspect="1" noMove="1" noResize="1" noEditPoints="1" noAdjustHandles="1" noChangeArrowheads="1" noChangeShapeType="1" noTextEdit="1"/>
              </p:cNvSpPr>
              <p:nvPr/>
            </p:nvSpPr>
            <p:spPr>
              <a:xfrm>
                <a:off x="608150" y="1770084"/>
                <a:ext cx="8212257" cy="369332"/>
              </a:xfrm>
              <a:prstGeom prst="rect">
                <a:avLst/>
              </a:prstGeom>
              <a:blipFill>
                <a:blip r:embed="rId5"/>
                <a:stretch>
                  <a:fillRect l="-668" t="-13115" b="-26230"/>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1F816D3-5448-492C-937F-29DEB66A67E7}"/>
              </a:ext>
            </a:extLst>
          </p:cNvPr>
          <p:cNvPicPr>
            <a:picLocks noChangeAspect="1"/>
          </p:cNvPicPr>
          <p:nvPr/>
        </p:nvPicPr>
        <p:blipFill>
          <a:blip r:embed="rId6"/>
          <a:stretch>
            <a:fillRect/>
          </a:stretch>
        </p:blipFill>
        <p:spPr>
          <a:xfrm>
            <a:off x="900112" y="2205502"/>
            <a:ext cx="7343775" cy="333375"/>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9E97B3D2-6879-43F5-A913-F57B0485A22A}"/>
                  </a:ext>
                </a:extLst>
              </p:cNvPr>
              <p:cNvSpPr/>
              <p:nvPr/>
            </p:nvSpPr>
            <p:spPr>
              <a:xfrm>
                <a:off x="611560" y="2676491"/>
                <a:ext cx="7962463" cy="955903"/>
              </a:xfrm>
              <a:prstGeom prst="rect">
                <a:avLst/>
              </a:prstGeom>
            </p:spPr>
            <p:txBody>
              <a:bodyPr wrap="square">
                <a:spAutoFit/>
              </a:bodyPr>
              <a:lstStyle/>
              <a:p>
                <a:r>
                  <a:rPr lang="zh-CN" altLang="en-US" dirty="0"/>
                  <a:t>第一项是无延迟付款的贴现值，第二项是延迟付款的贴现值。制造商可以从供应商的优化问题中推断出供应商的最佳响应，</a:t>
                </a:r>
                <a:r>
                  <a:rPr lang="en-US" altLang="zh-CN" dirty="0"/>
                  <a:t> </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acc>
                  </m:oMath>
                </a14:m>
                <a:r>
                  <a:rPr lang="en-US" altLang="zh-CN" dirty="0"/>
                  <a:t>(</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𝑤</m:t>
                        </m:r>
                      </m:e>
                      <m:sub>
                        <m:r>
                          <a:rPr lang="en-US" altLang="zh-CN" i="1">
                            <a:solidFill>
                              <a:schemeClr val="tx1"/>
                            </a:solidFill>
                            <a:latin typeface="Cambria Math" panose="02040503050406030204" pitchFamily="18" charset="0"/>
                          </a:rPr>
                          <m:t>2</m:t>
                        </m:r>
                      </m:sub>
                    </m:sSub>
                  </m:oMath>
                </a14:m>
                <a:r>
                  <a:rPr lang="en-US" altLang="zh-CN" dirty="0"/>
                  <a:t>)</a:t>
                </a:r>
                <a:r>
                  <a:rPr lang="zh-CN" altLang="en-US" dirty="0"/>
                  <a:t>。受自身利益的驱使，制造商通过求解下面公式来选择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oMath>
                </a14:m>
                <a:r>
                  <a:rPr lang="zh-CN" altLang="en-US" dirty="0"/>
                  <a:t>：</a:t>
                </a:r>
              </a:p>
            </p:txBody>
          </p:sp>
        </mc:Choice>
        <mc:Fallback xmlns="">
          <p:sp>
            <p:nvSpPr>
              <p:cNvPr id="9" name="矩形 8">
                <a:extLst>
                  <a:ext uri="{FF2B5EF4-FFF2-40B4-BE49-F238E27FC236}">
                    <a16:creationId xmlns:a16="http://schemas.microsoft.com/office/drawing/2014/main" id="{9E97B3D2-6879-43F5-A913-F57B0485A22A}"/>
                  </a:ext>
                </a:extLst>
              </p:cNvPr>
              <p:cNvSpPr>
                <a:spLocks noRot="1" noChangeAspect="1" noMove="1" noResize="1" noEditPoints="1" noAdjustHandles="1" noChangeArrowheads="1" noChangeShapeType="1" noTextEdit="1"/>
              </p:cNvSpPr>
              <p:nvPr/>
            </p:nvSpPr>
            <p:spPr>
              <a:xfrm>
                <a:off x="611560" y="2676491"/>
                <a:ext cx="7962463" cy="955903"/>
              </a:xfrm>
              <a:prstGeom prst="rect">
                <a:avLst/>
              </a:prstGeom>
              <a:blipFill>
                <a:blip r:embed="rId7"/>
                <a:stretch>
                  <a:fillRect l="-613" t="-3185" r="-689" b="-3822"/>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BD06806A-F637-4A05-9A8D-AA60DFDD377F}"/>
              </a:ext>
            </a:extLst>
          </p:cNvPr>
          <p:cNvPicPr>
            <a:picLocks noChangeAspect="1"/>
          </p:cNvPicPr>
          <p:nvPr/>
        </p:nvPicPr>
        <p:blipFill>
          <a:blip r:embed="rId8"/>
          <a:stretch>
            <a:fillRect/>
          </a:stretch>
        </p:blipFill>
        <p:spPr>
          <a:xfrm>
            <a:off x="2215691" y="3631625"/>
            <a:ext cx="4712616" cy="524301"/>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8A93C5D-9053-4DDA-820D-74BA61617F11}"/>
                  </a:ext>
                </a:extLst>
              </p:cNvPr>
              <p:cNvSpPr/>
              <p:nvPr/>
            </p:nvSpPr>
            <p:spPr>
              <a:xfrm>
                <a:off x="611560" y="4160184"/>
                <a:ext cx="7996331" cy="646331"/>
              </a:xfrm>
              <a:prstGeom prst="rect">
                <a:avLst/>
              </a:prstGeom>
            </p:spPr>
            <p:txBody>
              <a:bodyPr wrap="square">
                <a:spAutoFit/>
              </a:bodyPr>
              <a:lstStyle/>
              <a:p>
                <a:r>
                  <a:rPr lang="zh-CN" altLang="en-US" b="1" dirty="0"/>
                  <a:t>命题</a:t>
                </a:r>
                <a:r>
                  <a:rPr lang="en-US" altLang="zh-CN" b="1" dirty="0"/>
                  <a:t>1.</a:t>
                </a:r>
                <a:r>
                  <a:rPr lang="zh-CN" altLang="en-US" dirty="0"/>
                  <a:t>根据固定付款合同，其中一部分付款允许延期，制造商将选择延期付款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，以便</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acc>
                  </m:oMath>
                </a14:m>
                <a:r>
                  <a:rPr lang="en-US" altLang="zh-CN" dirty="0"/>
                  <a:t>(</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𝑤</m:t>
                        </m:r>
                      </m:e>
                      <m:sub>
                        <m:r>
                          <a:rPr lang="en-US" altLang="zh-CN" i="1">
                            <a:solidFill>
                              <a:schemeClr val="tx1"/>
                            </a:solidFill>
                            <a:latin typeface="Cambria Math" panose="02040503050406030204" pitchFamily="18" charset="0"/>
                          </a:rPr>
                          <m:t>2</m:t>
                        </m:r>
                      </m:sub>
                    </m:sSub>
                  </m:oMath>
                </a14:m>
                <a:r>
                  <a:rPr lang="en-US" altLang="zh-CN" dirty="0"/>
                  <a:t>)&gt;</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2</m:t>
                        </m:r>
                      </m:sub>
                      <m:sup>
                        <m:r>
                          <a:rPr lang="en-US" altLang="zh-CN" b="0" i="1" dirty="0" smtClean="0">
                            <a:latin typeface="Cambria Math" panose="02040503050406030204" pitchFamily="18" charset="0"/>
                          </a:rPr>
                          <m:t>∗</m:t>
                        </m:r>
                      </m:sup>
                    </m:sSubSup>
                  </m:oMath>
                </a14:m>
                <a:r>
                  <a:rPr lang="en-US" altLang="zh-CN" dirty="0"/>
                  <a:t> </a:t>
                </a:r>
                <a:r>
                  <a:rPr lang="zh-CN" altLang="en-US" dirty="0"/>
                  <a:t>。（使供应商开始时间晚于最佳开始时间）</a:t>
                </a:r>
              </a:p>
            </p:txBody>
          </p:sp>
        </mc:Choice>
        <mc:Fallback xmlns="">
          <p:sp>
            <p:nvSpPr>
              <p:cNvPr id="11" name="矩形 10">
                <a:extLst>
                  <a:ext uri="{FF2B5EF4-FFF2-40B4-BE49-F238E27FC236}">
                    <a16:creationId xmlns:a16="http://schemas.microsoft.com/office/drawing/2014/main" id="{68A93C5D-9053-4DDA-820D-74BA61617F11}"/>
                  </a:ext>
                </a:extLst>
              </p:cNvPr>
              <p:cNvSpPr>
                <a:spLocks noRot="1" noChangeAspect="1" noMove="1" noResize="1" noEditPoints="1" noAdjustHandles="1" noChangeArrowheads="1" noChangeShapeType="1" noTextEdit="1"/>
              </p:cNvSpPr>
              <p:nvPr/>
            </p:nvSpPr>
            <p:spPr>
              <a:xfrm>
                <a:off x="611560" y="4160184"/>
                <a:ext cx="7996331" cy="646331"/>
              </a:xfrm>
              <a:prstGeom prst="rect">
                <a:avLst/>
              </a:prstGeom>
              <a:blipFill>
                <a:blip r:embed="rId9"/>
                <a:stretch>
                  <a:fillRect l="-610" t="-7547"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242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105150"/>
            <a:ext cx="9153147"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4E50AAC9-B661-4955-B1E9-F1B424E834EB}"/>
              </a:ext>
            </a:extLst>
          </p:cNvPr>
          <p:cNvSpPr/>
          <p:nvPr/>
        </p:nvSpPr>
        <p:spPr>
          <a:xfrm>
            <a:off x="220409" y="987574"/>
            <a:ext cx="8703181" cy="2031325"/>
          </a:xfrm>
          <a:prstGeom prst="rect">
            <a:avLst/>
          </a:prstGeom>
        </p:spPr>
        <p:txBody>
          <a:bodyPr wrap="square">
            <a:spAutoFit/>
          </a:bodyPr>
          <a:lstStyle/>
          <a:p>
            <a:r>
              <a:rPr lang="zh-CN" altLang="en-US" b="1" dirty="0"/>
              <a:t>主要问题</a:t>
            </a:r>
            <a:r>
              <a:rPr lang="zh-CN" altLang="en-US" dirty="0"/>
              <a:t>：如何确定</a:t>
            </a:r>
            <a:r>
              <a:rPr lang="zh-CN" altLang="en-US" b="1" dirty="0"/>
              <a:t>最佳物料交付计划</a:t>
            </a:r>
            <a:r>
              <a:rPr lang="zh-CN" altLang="en-US" dirty="0"/>
              <a:t>，以及</a:t>
            </a:r>
            <a:r>
              <a:rPr lang="zh-CN" altLang="en-US" b="1" dirty="0"/>
              <a:t>延迟支付给供应商的比例和时间</a:t>
            </a:r>
            <a:r>
              <a:rPr lang="zh-CN" altLang="en-US" dirty="0"/>
              <a:t>，以实</a:t>
            </a:r>
            <a:endParaRPr lang="en-US" altLang="zh-CN" dirty="0"/>
          </a:p>
          <a:p>
            <a:r>
              <a:rPr lang="en-US" altLang="zh-CN" dirty="0"/>
              <a:t>           </a:t>
            </a:r>
            <a:r>
              <a:rPr lang="zh-CN" altLang="en-US" dirty="0"/>
              <a:t>           现</a:t>
            </a:r>
            <a:r>
              <a:rPr lang="zh-CN" altLang="en-US" b="1" dirty="0"/>
              <a:t>渠道协调</a:t>
            </a:r>
            <a:r>
              <a:rPr lang="zh-CN" altLang="en-US" dirty="0"/>
              <a:t>。</a:t>
            </a:r>
            <a:endParaRPr lang="en-US" altLang="zh-CN" dirty="0"/>
          </a:p>
          <a:p>
            <a:r>
              <a:rPr lang="zh-CN" altLang="en-US" dirty="0"/>
              <a:t>项目供应链的“</a:t>
            </a:r>
            <a:r>
              <a:rPr lang="zh-CN" altLang="en-US" b="1" dirty="0"/>
              <a:t>渠道协调</a:t>
            </a:r>
            <a:r>
              <a:rPr lang="zh-CN" altLang="en-US" dirty="0"/>
              <a:t>”定义：制造商给每个供应商提供一份合同，以便于引导供应商做出的最优决策与中心计划员在集中供应链下的行为相一致。</a:t>
            </a:r>
            <a:endParaRPr lang="en-US" altLang="zh-CN" dirty="0"/>
          </a:p>
          <a:p>
            <a:endParaRPr lang="en-US" altLang="zh-CN" dirty="0"/>
          </a:p>
          <a:p>
            <a:r>
              <a:rPr lang="zh-CN" altLang="en-US" dirty="0"/>
              <a:t>针对主要问题本文提出了</a:t>
            </a:r>
            <a:r>
              <a:rPr lang="zh-CN" altLang="en-US" b="1" dirty="0"/>
              <a:t>基于时间的激励合同</a:t>
            </a:r>
            <a:r>
              <a:rPr lang="zh-CN" altLang="en-US" dirty="0"/>
              <a:t>：</a:t>
            </a:r>
            <a:r>
              <a:rPr lang="en-US" altLang="zh-CN" dirty="0"/>
              <a:t>(1)</a:t>
            </a:r>
            <a:r>
              <a:rPr lang="zh-CN" altLang="en-US" dirty="0"/>
              <a:t>物料价格，</a:t>
            </a:r>
            <a:r>
              <a:rPr lang="en-US" altLang="zh-CN" dirty="0"/>
              <a:t>(2)</a:t>
            </a:r>
            <a:r>
              <a:rPr lang="zh-CN" altLang="en-US" dirty="0"/>
              <a:t>具体的交货时间表，和</a:t>
            </a:r>
            <a:r>
              <a:rPr lang="en-US" altLang="zh-CN" dirty="0"/>
              <a:t>(3)</a:t>
            </a:r>
            <a:r>
              <a:rPr lang="zh-CN" altLang="en-US" dirty="0"/>
              <a:t>激励</a:t>
            </a:r>
            <a:r>
              <a:rPr lang="en-US" altLang="zh-CN" dirty="0"/>
              <a:t>/</a:t>
            </a:r>
            <a:r>
              <a:rPr lang="zh-CN" altLang="en-US" dirty="0"/>
              <a:t>抑制计划。</a:t>
            </a:r>
            <a:endParaRPr lang="en-US" altLang="zh-CN" dirty="0"/>
          </a:p>
        </p:txBody>
      </p:sp>
      <p:pic>
        <p:nvPicPr>
          <p:cNvPr id="7" name="图片 6">
            <a:extLst>
              <a:ext uri="{FF2B5EF4-FFF2-40B4-BE49-F238E27FC236}">
                <a16:creationId xmlns:a16="http://schemas.microsoft.com/office/drawing/2014/main" id="{E8FCB09D-7370-4ACC-B01C-C1286C48AF1A}"/>
              </a:ext>
            </a:extLst>
          </p:cNvPr>
          <p:cNvPicPr>
            <a:picLocks noChangeAspect="1"/>
          </p:cNvPicPr>
          <p:nvPr/>
        </p:nvPicPr>
        <p:blipFill>
          <a:blip r:embed="rId2"/>
          <a:stretch>
            <a:fillRect/>
          </a:stretch>
        </p:blipFill>
        <p:spPr>
          <a:xfrm>
            <a:off x="834696" y="3176716"/>
            <a:ext cx="7474605" cy="1728000"/>
          </a:xfrm>
          <a:prstGeom prst="rect">
            <a:avLst/>
          </a:prstGeom>
        </p:spPr>
      </p:pic>
      <p:sp>
        <p:nvSpPr>
          <p:cNvPr id="6" name="Text Box 7">
            <a:extLst>
              <a:ext uri="{FF2B5EF4-FFF2-40B4-BE49-F238E27FC236}">
                <a16:creationId xmlns:a16="http://schemas.microsoft.com/office/drawing/2014/main" id="{8F223F07-06C4-4595-B726-7594870C9939}"/>
              </a:ext>
            </a:extLst>
          </p:cNvPr>
          <p:cNvSpPr txBox="1">
            <a:spLocks noChangeArrowheads="1"/>
          </p:cNvSpPr>
          <p:nvPr/>
        </p:nvSpPr>
        <p:spPr bwMode="auto">
          <a:xfrm>
            <a:off x="-9147" y="291148"/>
            <a:ext cx="9170084" cy="538609"/>
          </a:xfrm>
          <a:prstGeom prst="rect">
            <a:avLst/>
          </a:prstGeom>
          <a:noFill/>
          <a:ln w="9525">
            <a:noFill/>
            <a:miter lim="800000"/>
            <a:headEnd/>
            <a:tailEnd/>
          </a:ln>
        </p:spPr>
        <p:txBody>
          <a:bodyPr wrap="square" lIns="45720" tIns="22860" rIns="45720" bIns="22860">
            <a:spAutoFit/>
          </a:bodyPr>
          <a:lstStyle/>
          <a:p>
            <a:pPr algn="ctr" defTabSz="1088232"/>
            <a:r>
              <a:rPr lang="en-US" altLang="zh-CN" sz="3200" b="1" spc="-150" dirty="0">
                <a:solidFill>
                  <a:schemeClr val="tx1">
                    <a:lumMod val="50000"/>
                    <a:lumOff val="50000"/>
                  </a:schemeClr>
                </a:solidFill>
                <a:latin typeface="Open Sans" pitchFamily="34" charset="0"/>
                <a:ea typeface="Open Sans" pitchFamily="34" charset="0"/>
                <a:cs typeface="Open Sans" pitchFamily="34" charset="0"/>
              </a:rPr>
              <a:t>2.2 </a:t>
            </a:r>
            <a:r>
              <a:rPr lang="zh-CN" altLang="en-US" sz="3200" b="1" spc="-150" dirty="0">
                <a:solidFill>
                  <a:schemeClr val="tx1">
                    <a:lumMod val="50000"/>
                    <a:lumOff val="50000"/>
                  </a:schemeClr>
                </a:solidFill>
                <a:latin typeface="Open Sans" pitchFamily="34" charset="0"/>
                <a:ea typeface="Open Sans" pitchFamily="34" charset="0"/>
                <a:cs typeface="Open Sans" pitchFamily="34" charset="0"/>
              </a:rPr>
              <a:t>分散供应链的协调合同</a:t>
            </a:r>
          </a:p>
        </p:txBody>
      </p:sp>
    </p:spTree>
    <p:extLst>
      <p:ext uri="{BB962C8B-B14F-4D97-AF65-F5344CB8AC3E}">
        <p14:creationId xmlns:p14="http://schemas.microsoft.com/office/powerpoint/2010/main" val="245607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10328</TotalTime>
  <Words>3697</Words>
  <Application>Microsoft Office PowerPoint</Application>
  <PresentationFormat>全屏显示(16:9)</PresentationFormat>
  <Paragraphs>245</Paragraphs>
  <Slides>27</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Calibri (正文)</vt:lpstr>
      <vt:lpstr>Open Sans</vt:lpstr>
      <vt:lpstr>Open Sans Light</vt:lpstr>
      <vt:lpstr>宋体</vt:lpstr>
      <vt:lpstr>宋体 (正文)</vt:lpstr>
      <vt:lpstr>造字工房悦黑体验版细体</vt:lpstr>
      <vt:lpstr>张海山锐线体简</vt:lpstr>
      <vt:lpstr>Arial</vt:lpstr>
      <vt:lpstr>Calibri</vt:lpstr>
      <vt:lpstr>Cambria Math</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lpstr>Q&amp;A</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
  <dc:creator>锐旗设计;https://9ppt.taobao.com</dc:creator>
  <cp:keywords>锐旗设计；https://9ppt.taobao.com</cp:keywords>
  <dc:description/>
  <cp:lastModifiedBy>康 至娟</cp:lastModifiedBy>
  <cp:revision>756</cp:revision>
  <dcterms:created xsi:type="dcterms:W3CDTF">2014-02-01T22:43:10Z</dcterms:created>
  <dcterms:modified xsi:type="dcterms:W3CDTF">2019-11-27T13:42:15Z</dcterms:modified>
  <cp:category>锐旗设计；https://9ppt.taobao.com</cp:category>
</cp:coreProperties>
</file>