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69" r:id="rId6"/>
    <p:sldId id="270" r:id="rId7"/>
    <p:sldId id="259" r:id="rId8"/>
    <p:sldId id="265" r:id="rId9"/>
    <p:sldId id="273" r:id="rId10"/>
    <p:sldId id="266" r:id="rId11"/>
    <p:sldId id="267" r:id="rId12"/>
    <p:sldId id="268" r:id="rId13"/>
    <p:sldId id="260" r:id="rId14"/>
    <p:sldId id="261" r:id="rId15"/>
    <p:sldId id="263" r:id="rId16"/>
    <p:sldId id="272" r:id="rId17"/>
    <p:sldId id="274"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956" autoAdjust="0"/>
    <p:restoredTop sz="94660"/>
  </p:normalViewPr>
  <p:slideViewPr>
    <p:cSldViewPr snapToGrid="0">
      <p:cViewPr varScale="1">
        <p:scale>
          <a:sx n="78" d="100"/>
          <a:sy n="78" d="100"/>
        </p:scale>
        <p:origin x="133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05-May-20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05-May-20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05-May-20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05-May-20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05-May-20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05-May-20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05-May-20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05-May-20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05-May-20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05-May-20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05-May-20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4157D-7E6C-4FA7-8C4B-4CE36F5774AD}"/>
              </a:ext>
            </a:extLst>
          </p:cNvPr>
          <p:cNvSpPr>
            <a:spLocks noGrp="1"/>
          </p:cNvSpPr>
          <p:nvPr>
            <p:ph type="ctrTitle"/>
          </p:nvPr>
        </p:nvSpPr>
        <p:spPr/>
        <p:txBody>
          <a:bodyPr/>
          <a:lstStyle/>
          <a:p>
            <a:r>
              <a:rPr lang="en-US" dirty="0"/>
              <a:t>The </a:t>
            </a:r>
            <a:r>
              <a:rPr lang="en-US" u="sng" dirty="0" err="1"/>
              <a:t>StoreHelper</a:t>
            </a:r>
            <a:r>
              <a:rPr lang="en-US" dirty="0"/>
              <a:t> App</a:t>
            </a:r>
          </a:p>
        </p:txBody>
      </p:sp>
      <p:sp>
        <p:nvSpPr>
          <p:cNvPr id="3" name="Subtitle 2">
            <a:extLst>
              <a:ext uri="{FF2B5EF4-FFF2-40B4-BE49-F238E27FC236}">
                <a16:creationId xmlns:a16="http://schemas.microsoft.com/office/drawing/2014/main" id="{E69A7F9B-B3BE-4B74-9002-2478FE20F279}"/>
              </a:ext>
            </a:extLst>
          </p:cNvPr>
          <p:cNvSpPr>
            <a:spLocks noGrp="1"/>
          </p:cNvSpPr>
          <p:nvPr>
            <p:ph type="subTitle" idx="1"/>
          </p:nvPr>
        </p:nvSpPr>
        <p:spPr/>
        <p:txBody>
          <a:bodyPr/>
          <a:lstStyle/>
          <a:p>
            <a:r>
              <a:rPr lang="en-US" dirty="0"/>
              <a:t>A Solution for Growing Consumer Need for Convenience and High Costs of On-Demand Delivery</a:t>
            </a:r>
          </a:p>
        </p:txBody>
      </p:sp>
    </p:spTree>
    <p:extLst>
      <p:ext uri="{BB962C8B-B14F-4D97-AF65-F5344CB8AC3E}">
        <p14:creationId xmlns:p14="http://schemas.microsoft.com/office/powerpoint/2010/main" val="1643088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8EDA5-FDC6-4C4A-A268-FE52A557FC10}"/>
              </a:ext>
            </a:extLst>
          </p:cNvPr>
          <p:cNvSpPr>
            <a:spLocks noGrp="1"/>
          </p:cNvSpPr>
          <p:nvPr>
            <p:ph type="title"/>
          </p:nvPr>
        </p:nvSpPr>
        <p:spPr/>
        <p:txBody>
          <a:bodyPr>
            <a:normAutofit/>
          </a:bodyPr>
          <a:lstStyle/>
          <a:p>
            <a:r>
              <a:rPr lang="en-US" dirty="0"/>
              <a:t>Shopper Wish Cart</a:t>
            </a:r>
            <a:br>
              <a:rPr lang="en-US" dirty="0"/>
            </a:br>
            <a:r>
              <a:rPr lang="en-US" sz="1300" dirty="0"/>
              <a:t>-</a:t>
            </a:r>
            <a:br>
              <a:rPr lang="en-US" dirty="0"/>
            </a:br>
            <a:r>
              <a:rPr lang="en-US" sz="2000" dirty="0"/>
              <a:t>With two options-to pack or just to collect</a:t>
            </a:r>
            <a:endParaRPr lang="en-US" dirty="0"/>
          </a:p>
        </p:txBody>
      </p:sp>
      <p:pic>
        <p:nvPicPr>
          <p:cNvPr id="6" name="Content Placeholder 5">
            <a:extLst>
              <a:ext uri="{FF2B5EF4-FFF2-40B4-BE49-F238E27FC236}">
                <a16:creationId xmlns:a16="http://schemas.microsoft.com/office/drawing/2014/main" id="{3706C929-E916-442A-84C6-E271D6F09FDC}"/>
              </a:ext>
            </a:extLst>
          </p:cNvPr>
          <p:cNvPicPr>
            <a:picLocks noGrp="1" noChangeAspect="1"/>
          </p:cNvPicPr>
          <p:nvPr>
            <p:ph sz="half" idx="1"/>
          </p:nvPr>
        </p:nvPicPr>
        <p:blipFill>
          <a:blip r:embed="rId2"/>
          <a:stretch>
            <a:fillRect/>
          </a:stretch>
        </p:blipFill>
        <p:spPr>
          <a:xfrm>
            <a:off x="825624" y="1952390"/>
            <a:ext cx="2050741" cy="3938017"/>
          </a:xfrm>
        </p:spPr>
      </p:pic>
      <p:pic>
        <p:nvPicPr>
          <p:cNvPr id="8" name="Content Placeholder 7">
            <a:extLst>
              <a:ext uri="{FF2B5EF4-FFF2-40B4-BE49-F238E27FC236}">
                <a16:creationId xmlns:a16="http://schemas.microsoft.com/office/drawing/2014/main" id="{C8D51FBA-73F5-4B79-903C-5B450939E16A}"/>
              </a:ext>
            </a:extLst>
          </p:cNvPr>
          <p:cNvPicPr>
            <a:picLocks noGrp="1" noChangeAspect="1"/>
          </p:cNvPicPr>
          <p:nvPr>
            <p:ph sz="half" idx="2"/>
          </p:nvPr>
        </p:nvPicPr>
        <p:blipFill>
          <a:blip r:embed="rId3"/>
          <a:stretch>
            <a:fillRect/>
          </a:stretch>
        </p:blipFill>
        <p:spPr>
          <a:xfrm>
            <a:off x="7835021" y="1963530"/>
            <a:ext cx="2143479" cy="3926877"/>
          </a:xfrm>
        </p:spPr>
      </p:pic>
      <p:pic>
        <p:nvPicPr>
          <p:cNvPr id="4" name="Picture 3">
            <a:extLst>
              <a:ext uri="{FF2B5EF4-FFF2-40B4-BE49-F238E27FC236}">
                <a16:creationId xmlns:a16="http://schemas.microsoft.com/office/drawing/2014/main" id="{07D35D13-8482-4E26-956F-180AB52DC72F}"/>
              </a:ext>
            </a:extLst>
          </p:cNvPr>
          <p:cNvPicPr>
            <a:picLocks noChangeAspect="1"/>
          </p:cNvPicPr>
          <p:nvPr/>
        </p:nvPicPr>
        <p:blipFill>
          <a:blip r:embed="rId4"/>
          <a:stretch>
            <a:fillRect/>
          </a:stretch>
        </p:blipFill>
        <p:spPr>
          <a:xfrm>
            <a:off x="4241966" y="1930400"/>
            <a:ext cx="2099148" cy="3948867"/>
          </a:xfrm>
          <a:prstGeom prst="rect">
            <a:avLst/>
          </a:prstGeom>
        </p:spPr>
      </p:pic>
      <p:sp>
        <p:nvSpPr>
          <p:cNvPr id="11" name="TextBox 10">
            <a:extLst>
              <a:ext uri="{FF2B5EF4-FFF2-40B4-BE49-F238E27FC236}">
                <a16:creationId xmlns:a16="http://schemas.microsoft.com/office/drawing/2014/main" id="{1B877B11-B5BD-47B9-9E1D-3B7DAB4022E1}"/>
              </a:ext>
            </a:extLst>
          </p:cNvPr>
          <p:cNvSpPr txBox="1"/>
          <p:nvPr/>
        </p:nvSpPr>
        <p:spPr>
          <a:xfrm>
            <a:off x="1242874" y="6276513"/>
            <a:ext cx="1066702" cy="338554"/>
          </a:xfrm>
          <a:prstGeom prst="rect">
            <a:avLst/>
          </a:prstGeom>
          <a:noFill/>
        </p:spPr>
        <p:txBody>
          <a:bodyPr wrap="none" rtlCol="0">
            <a:spAutoFit/>
          </a:bodyPr>
          <a:lstStyle/>
          <a:p>
            <a:r>
              <a:rPr lang="en-US" sz="1600" dirty="0"/>
              <a:t>Wish Cart</a:t>
            </a:r>
          </a:p>
        </p:txBody>
      </p:sp>
      <p:sp>
        <p:nvSpPr>
          <p:cNvPr id="5" name="Rectangle 4">
            <a:extLst>
              <a:ext uri="{FF2B5EF4-FFF2-40B4-BE49-F238E27FC236}">
                <a16:creationId xmlns:a16="http://schemas.microsoft.com/office/drawing/2014/main" id="{8E394D19-DFBC-432E-B882-F55EBD2950A3}"/>
              </a:ext>
            </a:extLst>
          </p:cNvPr>
          <p:cNvSpPr/>
          <p:nvPr/>
        </p:nvSpPr>
        <p:spPr>
          <a:xfrm>
            <a:off x="6341114" y="6276513"/>
            <a:ext cx="2125903" cy="369332"/>
          </a:xfrm>
          <a:prstGeom prst="rect">
            <a:avLst/>
          </a:prstGeom>
        </p:spPr>
        <p:txBody>
          <a:bodyPr wrap="none">
            <a:spAutoFit/>
          </a:bodyPr>
          <a:lstStyle/>
          <a:p>
            <a:r>
              <a:rPr lang="en-US" dirty="0"/>
              <a:t>Category Selection</a:t>
            </a:r>
          </a:p>
        </p:txBody>
      </p:sp>
    </p:spTree>
    <p:extLst>
      <p:ext uri="{BB962C8B-B14F-4D97-AF65-F5344CB8AC3E}">
        <p14:creationId xmlns:p14="http://schemas.microsoft.com/office/powerpoint/2010/main" val="1875231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65217-3A49-4C5B-8921-26EBDAE2E4D7}"/>
              </a:ext>
            </a:extLst>
          </p:cNvPr>
          <p:cNvSpPr>
            <a:spLocks noGrp="1"/>
          </p:cNvSpPr>
          <p:nvPr>
            <p:ph type="title"/>
          </p:nvPr>
        </p:nvSpPr>
        <p:spPr/>
        <p:txBody>
          <a:bodyPr/>
          <a:lstStyle/>
          <a:p>
            <a:r>
              <a:rPr lang="en-US" dirty="0"/>
              <a:t>Helper Employee App</a:t>
            </a:r>
          </a:p>
        </p:txBody>
      </p:sp>
      <p:pic>
        <p:nvPicPr>
          <p:cNvPr id="6" name="Content Placeholder 5">
            <a:extLst>
              <a:ext uri="{FF2B5EF4-FFF2-40B4-BE49-F238E27FC236}">
                <a16:creationId xmlns:a16="http://schemas.microsoft.com/office/drawing/2014/main" id="{51D12BD6-91C8-45C8-B2F1-DED60121605D}"/>
              </a:ext>
            </a:extLst>
          </p:cNvPr>
          <p:cNvPicPr>
            <a:picLocks noGrp="1" noChangeAspect="1"/>
          </p:cNvPicPr>
          <p:nvPr>
            <p:ph sz="half" idx="1"/>
          </p:nvPr>
        </p:nvPicPr>
        <p:blipFill>
          <a:blip r:embed="rId2"/>
          <a:stretch>
            <a:fillRect/>
          </a:stretch>
        </p:blipFill>
        <p:spPr>
          <a:xfrm>
            <a:off x="7432130" y="2160586"/>
            <a:ext cx="2139029" cy="3881437"/>
          </a:xfrm>
        </p:spPr>
      </p:pic>
      <p:pic>
        <p:nvPicPr>
          <p:cNvPr id="8" name="Content Placeholder 7">
            <a:extLst>
              <a:ext uri="{FF2B5EF4-FFF2-40B4-BE49-F238E27FC236}">
                <a16:creationId xmlns:a16="http://schemas.microsoft.com/office/drawing/2014/main" id="{D5021893-FD33-40FA-A5C8-32CEE2556F0C}"/>
              </a:ext>
            </a:extLst>
          </p:cNvPr>
          <p:cNvPicPr>
            <a:picLocks noGrp="1" noChangeAspect="1"/>
          </p:cNvPicPr>
          <p:nvPr>
            <p:ph sz="half" idx="2"/>
          </p:nvPr>
        </p:nvPicPr>
        <p:blipFill>
          <a:blip r:embed="rId3"/>
          <a:stretch>
            <a:fillRect/>
          </a:stretch>
        </p:blipFill>
        <p:spPr>
          <a:xfrm>
            <a:off x="807486" y="2160586"/>
            <a:ext cx="1976192" cy="3881437"/>
          </a:xfrm>
        </p:spPr>
      </p:pic>
      <p:pic>
        <p:nvPicPr>
          <p:cNvPr id="10" name="Picture 9">
            <a:extLst>
              <a:ext uri="{FF2B5EF4-FFF2-40B4-BE49-F238E27FC236}">
                <a16:creationId xmlns:a16="http://schemas.microsoft.com/office/drawing/2014/main" id="{F153E0A3-516C-4B27-9EA0-074163477A29}"/>
              </a:ext>
            </a:extLst>
          </p:cNvPr>
          <p:cNvPicPr>
            <a:picLocks noChangeAspect="1"/>
          </p:cNvPicPr>
          <p:nvPr/>
        </p:nvPicPr>
        <p:blipFill>
          <a:blip r:embed="rId4"/>
          <a:stretch>
            <a:fillRect/>
          </a:stretch>
        </p:blipFill>
        <p:spPr>
          <a:xfrm>
            <a:off x="4119808" y="2160586"/>
            <a:ext cx="2059050" cy="3881437"/>
          </a:xfrm>
          <a:prstGeom prst="rect">
            <a:avLst/>
          </a:prstGeom>
        </p:spPr>
      </p:pic>
      <p:sp>
        <p:nvSpPr>
          <p:cNvPr id="11" name="Rectangle 10">
            <a:extLst>
              <a:ext uri="{FF2B5EF4-FFF2-40B4-BE49-F238E27FC236}">
                <a16:creationId xmlns:a16="http://schemas.microsoft.com/office/drawing/2014/main" id="{3FFA483D-4B0E-48FA-BD0F-CF1BC4FDBD40}"/>
              </a:ext>
            </a:extLst>
          </p:cNvPr>
          <p:cNvSpPr/>
          <p:nvPr/>
        </p:nvSpPr>
        <p:spPr>
          <a:xfrm>
            <a:off x="807486" y="6106357"/>
            <a:ext cx="2039597" cy="646331"/>
          </a:xfrm>
          <a:prstGeom prst="rect">
            <a:avLst/>
          </a:prstGeom>
        </p:spPr>
        <p:txBody>
          <a:bodyPr wrap="none">
            <a:spAutoFit/>
          </a:bodyPr>
          <a:lstStyle/>
          <a:p>
            <a:pPr algn="ctr"/>
            <a:r>
              <a:rPr lang="en-US" dirty="0"/>
              <a:t>Complete </a:t>
            </a:r>
          </a:p>
          <a:p>
            <a:pPr algn="ctr"/>
            <a:r>
              <a:rPr lang="en-US" dirty="0"/>
              <a:t>Requirements List</a:t>
            </a:r>
          </a:p>
        </p:txBody>
      </p:sp>
      <p:sp>
        <p:nvSpPr>
          <p:cNvPr id="12" name="Rectangle 11">
            <a:extLst>
              <a:ext uri="{FF2B5EF4-FFF2-40B4-BE49-F238E27FC236}">
                <a16:creationId xmlns:a16="http://schemas.microsoft.com/office/drawing/2014/main" id="{ACD1EBA6-357D-4367-9697-448E3EB7BB0A}"/>
              </a:ext>
            </a:extLst>
          </p:cNvPr>
          <p:cNvSpPr/>
          <p:nvPr/>
        </p:nvSpPr>
        <p:spPr>
          <a:xfrm>
            <a:off x="4945253" y="6272209"/>
            <a:ext cx="4328749" cy="369332"/>
          </a:xfrm>
          <a:prstGeom prst="rect">
            <a:avLst/>
          </a:prstGeom>
        </p:spPr>
        <p:txBody>
          <a:bodyPr wrap="none">
            <a:spAutoFit/>
          </a:bodyPr>
          <a:lstStyle/>
          <a:p>
            <a:r>
              <a:rPr lang="en-US" dirty="0"/>
              <a:t>Section-wise Allotment of Requirements</a:t>
            </a:r>
          </a:p>
        </p:txBody>
      </p:sp>
    </p:spTree>
    <p:extLst>
      <p:ext uri="{BB962C8B-B14F-4D97-AF65-F5344CB8AC3E}">
        <p14:creationId xmlns:p14="http://schemas.microsoft.com/office/powerpoint/2010/main" val="1434184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9616-67A6-4719-9059-1A3DED05D3F3}"/>
              </a:ext>
            </a:extLst>
          </p:cNvPr>
          <p:cNvSpPr>
            <a:spLocks noGrp="1"/>
          </p:cNvSpPr>
          <p:nvPr>
            <p:ph type="title"/>
          </p:nvPr>
        </p:nvSpPr>
        <p:spPr/>
        <p:txBody>
          <a:bodyPr/>
          <a:lstStyle/>
          <a:p>
            <a:r>
              <a:rPr lang="en-US" dirty="0"/>
              <a:t>Packer App</a:t>
            </a:r>
          </a:p>
        </p:txBody>
      </p:sp>
      <p:pic>
        <p:nvPicPr>
          <p:cNvPr id="6" name="Content Placeholder 5">
            <a:extLst>
              <a:ext uri="{FF2B5EF4-FFF2-40B4-BE49-F238E27FC236}">
                <a16:creationId xmlns:a16="http://schemas.microsoft.com/office/drawing/2014/main" id="{A5825735-C26A-4852-B479-DCA4B1C02DB8}"/>
              </a:ext>
            </a:extLst>
          </p:cNvPr>
          <p:cNvPicPr>
            <a:picLocks noGrp="1" noChangeAspect="1"/>
          </p:cNvPicPr>
          <p:nvPr>
            <p:ph sz="half" idx="1"/>
          </p:nvPr>
        </p:nvPicPr>
        <p:blipFill>
          <a:blip r:embed="rId2"/>
          <a:stretch>
            <a:fillRect/>
          </a:stretch>
        </p:blipFill>
        <p:spPr>
          <a:xfrm>
            <a:off x="5566787" y="2009667"/>
            <a:ext cx="2298827" cy="3881437"/>
          </a:xfrm>
        </p:spPr>
      </p:pic>
      <p:pic>
        <p:nvPicPr>
          <p:cNvPr id="8" name="Content Placeholder 7">
            <a:extLst>
              <a:ext uri="{FF2B5EF4-FFF2-40B4-BE49-F238E27FC236}">
                <a16:creationId xmlns:a16="http://schemas.microsoft.com/office/drawing/2014/main" id="{18E726D0-D058-4D70-A49C-CE9F52ED6253}"/>
              </a:ext>
            </a:extLst>
          </p:cNvPr>
          <p:cNvPicPr>
            <a:picLocks noGrp="1" noChangeAspect="1"/>
          </p:cNvPicPr>
          <p:nvPr>
            <p:ph sz="half" idx="2"/>
          </p:nvPr>
        </p:nvPicPr>
        <p:blipFill>
          <a:blip r:embed="rId3"/>
          <a:stretch>
            <a:fillRect/>
          </a:stretch>
        </p:blipFill>
        <p:spPr>
          <a:xfrm>
            <a:off x="2354631" y="2009667"/>
            <a:ext cx="2298827" cy="3881437"/>
          </a:xfrm>
        </p:spPr>
      </p:pic>
      <p:sp>
        <p:nvSpPr>
          <p:cNvPr id="9" name="Rectangle 8">
            <a:extLst>
              <a:ext uri="{FF2B5EF4-FFF2-40B4-BE49-F238E27FC236}">
                <a16:creationId xmlns:a16="http://schemas.microsoft.com/office/drawing/2014/main" id="{323372BE-00A3-43A6-93F5-DB6F5E513F6D}"/>
              </a:ext>
            </a:extLst>
          </p:cNvPr>
          <p:cNvSpPr/>
          <p:nvPr/>
        </p:nvSpPr>
        <p:spPr>
          <a:xfrm>
            <a:off x="2836929" y="6147332"/>
            <a:ext cx="1580882" cy="369332"/>
          </a:xfrm>
          <a:prstGeom prst="rect">
            <a:avLst/>
          </a:prstGeom>
        </p:spPr>
        <p:txBody>
          <a:bodyPr wrap="none">
            <a:spAutoFit/>
          </a:bodyPr>
          <a:lstStyle/>
          <a:p>
            <a:r>
              <a:rPr lang="en-US" dirty="0"/>
              <a:t>List of Orders</a:t>
            </a:r>
          </a:p>
        </p:txBody>
      </p:sp>
      <p:sp>
        <p:nvSpPr>
          <p:cNvPr id="10" name="Rectangle 9">
            <a:extLst>
              <a:ext uri="{FF2B5EF4-FFF2-40B4-BE49-F238E27FC236}">
                <a16:creationId xmlns:a16="http://schemas.microsoft.com/office/drawing/2014/main" id="{89C9F21F-A292-4F82-812A-C0E4F4387AC4}"/>
              </a:ext>
            </a:extLst>
          </p:cNvPr>
          <p:cNvSpPr/>
          <p:nvPr/>
        </p:nvSpPr>
        <p:spPr>
          <a:xfrm>
            <a:off x="5790305" y="6147332"/>
            <a:ext cx="1851789" cy="369332"/>
          </a:xfrm>
          <a:prstGeom prst="rect">
            <a:avLst/>
          </a:prstGeom>
        </p:spPr>
        <p:txBody>
          <a:bodyPr wrap="none">
            <a:spAutoFit/>
          </a:bodyPr>
          <a:lstStyle/>
          <a:p>
            <a:r>
              <a:rPr lang="en-US" dirty="0"/>
              <a:t>Individual Order</a:t>
            </a:r>
          </a:p>
        </p:txBody>
      </p:sp>
    </p:spTree>
    <p:extLst>
      <p:ext uri="{BB962C8B-B14F-4D97-AF65-F5344CB8AC3E}">
        <p14:creationId xmlns:p14="http://schemas.microsoft.com/office/powerpoint/2010/main" val="3645347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4798-3FDA-4777-89E8-D14859889571}"/>
              </a:ext>
            </a:extLst>
          </p:cNvPr>
          <p:cNvSpPr>
            <a:spLocks noGrp="1"/>
          </p:cNvSpPr>
          <p:nvPr>
            <p:ph type="title"/>
          </p:nvPr>
        </p:nvSpPr>
        <p:spPr/>
        <p:txBody>
          <a:bodyPr/>
          <a:lstStyle/>
          <a:p>
            <a:r>
              <a:rPr lang="en-US" dirty="0"/>
              <a:t>Technology Stack</a:t>
            </a:r>
          </a:p>
        </p:txBody>
      </p:sp>
      <p:sp>
        <p:nvSpPr>
          <p:cNvPr id="3" name="Content Placeholder 2">
            <a:extLst>
              <a:ext uri="{FF2B5EF4-FFF2-40B4-BE49-F238E27FC236}">
                <a16:creationId xmlns:a16="http://schemas.microsoft.com/office/drawing/2014/main" id="{AD9DE1C4-7D3A-4994-828B-C650CA9E10B3}"/>
              </a:ext>
            </a:extLst>
          </p:cNvPr>
          <p:cNvSpPr>
            <a:spLocks noGrp="1"/>
          </p:cNvSpPr>
          <p:nvPr>
            <p:ph sz="half" idx="1"/>
          </p:nvPr>
        </p:nvSpPr>
        <p:spPr>
          <a:xfrm>
            <a:off x="677334" y="2160589"/>
            <a:ext cx="8596668" cy="3880772"/>
          </a:xfrm>
        </p:spPr>
        <p:txBody>
          <a:bodyPr/>
          <a:lstStyle/>
          <a:p>
            <a:r>
              <a:rPr lang="en-US" dirty="0"/>
              <a:t>Framework: Flutter for Development for both iOS and Android</a:t>
            </a:r>
          </a:p>
          <a:p>
            <a:r>
              <a:rPr lang="en-US" dirty="0"/>
              <a:t>Cloud Backend: Firebase Realtime Database</a:t>
            </a:r>
          </a:p>
          <a:p>
            <a:r>
              <a:rPr lang="en-US" dirty="0"/>
              <a:t>Plugins/Dependencies: </a:t>
            </a:r>
            <a:r>
              <a:rPr lang="en-US" dirty="0" err="1"/>
              <a:t>barcode_scan</a:t>
            </a:r>
            <a:r>
              <a:rPr lang="en-US" dirty="0"/>
              <a:t> package, </a:t>
            </a:r>
            <a:r>
              <a:rPr lang="en-US" dirty="0" err="1"/>
              <a:t>firebase_database</a:t>
            </a:r>
            <a:r>
              <a:rPr lang="en-US" dirty="0"/>
              <a:t> package</a:t>
            </a:r>
          </a:p>
          <a:p>
            <a:r>
              <a:rPr lang="en-US" dirty="0"/>
              <a:t>Tools: Android Studio with Emulator and Mobile Devices</a:t>
            </a:r>
          </a:p>
        </p:txBody>
      </p:sp>
    </p:spTree>
    <p:extLst>
      <p:ext uri="{BB962C8B-B14F-4D97-AF65-F5344CB8AC3E}">
        <p14:creationId xmlns:p14="http://schemas.microsoft.com/office/powerpoint/2010/main" val="2991426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A8AF-BAE5-4E6D-A339-F32E4C6EB35E}"/>
              </a:ext>
            </a:extLst>
          </p:cNvPr>
          <p:cNvSpPr>
            <a:spLocks noGrp="1"/>
          </p:cNvSpPr>
          <p:nvPr>
            <p:ph type="title"/>
          </p:nvPr>
        </p:nvSpPr>
        <p:spPr/>
        <p:txBody>
          <a:bodyPr/>
          <a:lstStyle/>
          <a:p>
            <a:r>
              <a:rPr lang="en-US" dirty="0"/>
              <a:t>Hardware Specifications</a:t>
            </a:r>
          </a:p>
        </p:txBody>
      </p:sp>
      <p:sp>
        <p:nvSpPr>
          <p:cNvPr id="3" name="Content Placeholder 2">
            <a:extLst>
              <a:ext uri="{FF2B5EF4-FFF2-40B4-BE49-F238E27FC236}">
                <a16:creationId xmlns:a16="http://schemas.microsoft.com/office/drawing/2014/main" id="{C6AD73D3-24A3-4A25-B7E4-5C15CE30ED9E}"/>
              </a:ext>
            </a:extLst>
          </p:cNvPr>
          <p:cNvSpPr>
            <a:spLocks noGrp="1"/>
          </p:cNvSpPr>
          <p:nvPr>
            <p:ph sz="half" idx="1"/>
          </p:nvPr>
        </p:nvSpPr>
        <p:spPr>
          <a:xfrm>
            <a:off x="677334" y="2160589"/>
            <a:ext cx="8596668" cy="3880772"/>
          </a:xfrm>
        </p:spPr>
        <p:txBody>
          <a:bodyPr/>
          <a:lstStyle/>
          <a:p>
            <a:r>
              <a:rPr lang="en-US" dirty="0"/>
              <a:t>Smartphone with 20MB free Memory</a:t>
            </a:r>
          </a:p>
          <a:p>
            <a:r>
              <a:rPr lang="en-US" dirty="0"/>
              <a:t>2GB RAM</a:t>
            </a:r>
          </a:p>
          <a:p>
            <a:r>
              <a:rPr lang="en-US" dirty="0"/>
              <a:t>Any Modern Processor</a:t>
            </a:r>
          </a:p>
          <a:p>
            <a:r>
              <a:rPr lang="en-US" dirty="0"/>
              <a:t>Any Modern GPU</a:t>
            </a:r>
          </a:p>
          <a:p>
            <a:r>
              <a:rPr lang="en-US" dirty="0"/>
              <a:t>Internet Connection</a:t>
            </a:r>
          </a:p>
          <a:p>
            <a:r>
              <a:rPr lang="en-US" dirty="0"/>
              <a:t>Working Smartphone Camera</a:t>
            </a:r>
          </a:p>
        </p:txBody>
      </p:sp>
    </p:spTree>
    <p:extLst>
      <p:ext uri="{BB962C8B-B14F-4D97-AF65-F5344CB8AC3E}">
        <p14:creationId xmlns:p14="http://schemas.microsoft.com/office/powerpoint/2010/main" val="209181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56F7-6BCE-4D75-BAAD-C2CF3E35E904}"/>
              </a:ext>
            </a:extLst>
          </p:cNvPr>
          <p:cNvSpPr>
            <a:spLocks noGrp="1"/>
          </p:cNvSpPr>
          <p:nvPr>
            <p:ph type="title"/>
          </p:nvPr>
        </p:nvSpPr>
        <p:spPr/>
        <p:txBody>
          <a:bodyPr/>
          <a:lstStyle/>
          <a:p>
            <a:r>
              <a:rPr lang="en-US" dirty="0"/>
              <a:t>Challenges Faced</a:t>
            </a:r>
          </a:p>
        </p:txBody>
      </p:sp>
      <p:sp>
        <p:nvSpPr>
          <p:cNvPr id="3" name="Content Placeholder 2">
            <a:extLst>
              <a:ext uri="{FF2B5EF4-FFF2-40B4-BE49-F238E27FC236}">
                <a16:creationId xmlns:a16="http://schemas.microsoft.com/office/drawing/2014/main" id="{700C4BFD-0B89-4AFE-B7DD-5813FA5E3C24}"/>
              </a:ext>
            </a:extLst>
          </p:cNvPr>
          <p:cNvSpPr>
            <a:spLocks noGrp="1"/>
          </p:cNvSpPr>
          <p:nvPr>
            <p:ph sz="half" idx="1"/>
          </p:nvPr>
        </p:nvSpPr>
        <p:spPr>
          <a:xfrm>
            <a:off x="677334" y="2160589"/>
            <a:ext cx="8596668" cy="3880772"/>
          </a:xfrm>
        </p:spPr>
        <p:txBody>
          <a:bodyPr/>
          <a:lstStyle/>
          <a:p>
            <a:r>
              <a:rPr lang="en-US" dirty="0"/>
              <a:t>Integration of Modules as Members had different versions of Flutter installed in different paths.</a:t>
            </a:r>
          </a:p>
          <a:p>
            <a:r>
              <a:rPr lang="en-US" dirty="0"/>
              <a:t>Usage of Dart’s functional programming.</a:t>
            </a:r>
          </a:p>
          <a:p>
            <a:r>
              <a:rPr lang="en-US" dirty="0"/>
              <a:t>The Varying Sizes of mobile devices’ screens.</a:t>
            </a:r>
          </a:p>
          <a:p>
            <a:r>
              <a:rPr lang="en-US" dirty="0"/>
              <a:t>Data flow within the App which can be improved further with Streams or </a:t>
            </a:r>
            <a:r>
              <a:rPr lang="en-US" dirty="0" err="1"/>
              <a:t>BLoC</a:t>
            </a:r>
            <a:r>
              <a:rPr lang="en-US" dirty="0"/>
              <a:t> pattern.</a:t>
            </a:r>
          </a:p>
          <a:p>
            <a:r>
              <a:rPr lang="en-US" dirty="0"/>
              <a:t>No mutual exclusion of transactions in current implementation </a:t>
            </a:r>
          </a:p>
          <a:p>
            <a:endParaRPr lang="en-US" dirty="0"/>
          </a:p>
          <a:p>
            <a:endParaRPr lang="en-US" dirty="0"/>
          </a:p>
        </p:txBody>
      </p:sp>
    </p:spTree>
    <p:extLst>
      <p:ext uri="{BB962C8B-B14F-4D97-AF65-F5344CB8AC3E}">
        <p14:creationId xmlns:p14="http://schemas.microsoft.com/office/powerpoint/2010/main" val="2195519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FDA1-2E73-49DE-8C23-FCC48501EBD3}"/>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81B6E3F7-D8EA-4786-8AC7-336E77F5E799}"/>
              </a:ext>
            </a:extLst>
          </p:cNvPr>
          <p:cNvSpPr>
            <a:spLocks noGrp="1"/>
          </p:cNvSpPr>
          <p:nvPr>
            <p:ph sz="half" idx="1"/>
          </p:nvPr>
        </p:nvSpPr>
        <p:spPr>
          <a:xfrm>
            <a:off x="677334" y="2160589"/>
            <a:ext cx="8596668" cy="3880772"/>
          </a:xfrm>
        </p:spPr>
        <p:txBody>
          <a:bodyPr>
            <a:normAutofit/>
          </a:bodyPr>
          <a:lstStyle/>
          <a:p>
            <a:r>
              <a:rPr lang="en-US" dirty="0"/>
              <a:t>Priority based ordering can be implemented</a:t>
            </a:r>
          </a:p>
          <a:p>
            <a:pPr lvl="1">
              <a:buFont typeface="Wingdings" panose="05000000000000000000" pitchFamily="2" charset="2"/>
              <a:buChar char="§"/>
            </a:pPr>
            <a:r>
              <a:rPr lang="en-US" dirty="0"/>
              <a:t>Customers pay for quicker delivery</a:t>
            </a:r>
          </a:p>
          <a:p>
            <a:r>
              <a:rPr lang="en-US" dirty="0"/>
              <a:t>Using weights of items for added security</a:t>
            </a:r>
          </a:p>
          <a:p>
            <a:pPr lvl="1">
              <a:buFont typeface="Wingdings" panose="05000000000000000000" pitchFamily="2" charset="2"/>
              <a:buChar char="§"/>
            </a:pPr>
            <a:r>
              <a:rPr lang="en-US" dirty="0"/>
              <a:t>Scanner can add the weights to database</a:t>
            </a:r>
          </a:p>
          <a:p>
            <a:pPr lvl="1">
              <a:buFont typeface="Wingdings" panose="05000000000000000000" pitchFamily="2" charset="2"/>
              <a:buChar char="§"/>
            </a:pPr>
            <a:r>
              <a:rPr lang="en-US" dirty="0"/>
              <a:t>A weighing machine can verify the weight at the end	</a:t>
            </a:r>
          </a:p>
          <a:p>
            <a:r>
              <a:rPr lang="en-US" dirty="0"/>
              <a:t>Anomaly detection</a:t>
            </a:r>
          </a:p>
          <a:p>
            <a:pPr lvl="1">
              <a:buFont typeface="Wingdings" panose="05000000000000000000" pitchFamily="2" charset="2"/>
              <a:buChar char="§"/>
            </a:pPr>
            <a:r>
              <a:rPr lang="en-US" dirty="0"/>
              <a:t>To detect frauds</a:t>
            </a:r>
          </a:p>
          <a:p>
            <a:pPr lvl="1">
              <a:buFont typeface="Wingdings" panose="05000000000000000000" pitchFamily="2" charset="2"/>
              <a:buChar char="§"/>
            </a:pPr>
            <a:r>
              <a:rPr lang="en-US" dirty="0"/>
              <a:t>To detect suspicious activity</a:t>
            </a:r>
          </a:p>
          <a:p>
            <a:r>
              <a:rPr lang="en-US" dirty="0"/>
              <a:t>Password/token based system for access to item pooling area</a:t>
            </a:r>
          </a:p>
          <a:p>
            <a:pPr lvl="1">
              <a:buFont typeface="Wingdings" panose="05000000000000000000" pitchFamily="2" charset="2"/>
              <a:buChar char="§"/>
            </a:pPr>
            <a:r>
              <a:rPr lang="en-US" dirty="0"/>
              <a:t>Ensures pooling area is not undersupplied</a:t>
            </a:r>
          </a:p>
          <a:p>
            <a:pPr marL="457200" lvl="1" indent="0">
              <a:buNone/>
            </a:pP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2069058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B8EBC-25A8-4652-ABA2-6A3E9E28A36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63748A9-581B-4839-8C54-26CEE59AF351}"/>
              </a:ext>
            </a:extLst>
          </p:cNvPr>
          <p:cNvSpPr>
            <a:spLocks noGrp="1"/>
          </p:cNvSpPr>
          <p:nvPr>
            <p:ph sz="half" idx="1"/>
          </p:nvPr>
        </p:nvSpPr>
        <p:spPr>
          <a:xfrm>
            <a:off x="677334" y="2160589"/>
            <a:ext cx="8596668" cy="3880772"/>
          </a:xfrm>
        </p:spPr>
        <p:txBody>
          <a:bodyPr/>
          <a:lstStyle/>
          <a:p>
            <a:pPr marL="0" indent="0">
              <a:buNone/>
            </a:pPr>
            <a:r>
              <a:rPr lang="en-US" dirty="0"/>
              <a:t>Our solution makes the shopping experience convenient and caters to all the customers who visit the retail market. The experience be further improved using ML and other technologies for seamlessness and security.</a:t>
            </a:r>
          </a:p>
        </p:txBody>
      </p:sp>
    </p:spTree>
    <p:extLst>
      <p:ext uri="{BB962C8B-B14F-4D97-AF65-F5344CB8AC3E}">
        <p14:creationId xmlns:p14="http://schemas.microsoft.com/office/powerpoint/2010/main" val="4156458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5F69-A4A3-4726-A38D-7AD6E46877C1}"/>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2900376-0DFB-42CA-93C9-850F1FF0B634}"/>
              </a:ext>
            </a:extLst>
          </p:cNvPr>
          <p:cNvSpPr>
            <a:spLocks noGrp="1"/>
          </p:cNvSpPr>
          <p:nvPr>
            <p:ph sz="half" idx="1"/>
          </p:nvPr>
        </p:nvSpPr>
        <p:spPr/>
        <p:txBody>
          <a:bodyPr/>
          <a:lstStyle/>
          <a:p>
            <a:pPr marL="0" indent="0">
              <a:buNone/>
            </a:pPr>
            <a:r>
              <a:rPr lang="en-US" dirty="0"/>
              <a:t>Stay home, stay safe!</a:t>
            </a:r>
          </a:p>
        </p:txBody>
      </p:sp>
      <p:sp>
        <p:nvSpPr>
          <p:cNvPr id="4" name="Content Placeholder 3">
            <a:extLst>
              <a:ext uri="{FF2B5EF4-FFF2-40B4-BE49-F238E27FC236}">
                <a16:creationId xmlns:a16="http://schemas.microsoft.com/office/drawing/2014/main" id="{271941C5-4A3F-4D52-BBDF-14013B940F09}"/>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955938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521A-CF94-4662-9973-D6046DAB0B4F}"/>
              </a:ext>
            </a:extLst>
          </p:cNvPr>
          <p:cNvSpPr>
            <a:spLocks noGrp="1"/>
          </p:cNvSpPr>
          <p:nvPr>
            <p:ph type="title"/>
          </p:nvPr>
        </p:nvSpPr>
        <p:spPr/>
        <p:txBody>
          <a:bodyPr/>
          <a:lstStyle/>
          <a:p>
            <a:r>
              <a:rPr lang="en-US" dirty="0"/>
              <a:t>Participant Details</a:t>
            </a:r>
          </a:p>
        </p:txBody>
      </p:sp>
      <p:sp>
        <p:nvSpPr>
          <p:cNvPr id="3" name="Content Placeholder 2">
            <a:extLst>
              <a:ext uri="{FF2B5EF4-FFF2-40B4-BE49-F238E27FC236}">
                <a16:creationId xmlns:a16="http://schemas.microsoft.com/office/drawing/2014/main" id="{B6636CDA-9D43-487C-A7FA-EBB926BAEB64}"/>
              </a:ext>
            </a:extLst>
          </p:cNvPr>
          <p:cNvSpPr>
            <a:spLocks noGrp="1"/>
          </p:cNvSpPr>
          <p:nvPr>
            <p:ph idx="1"/>
          </p:nvPr>
        </p:nvSpPr>
        <p:spPr/>
        <p:txBody>
          <a:bodyPr/>
          <a:lstStyle/>
          <a:p>
            <a:r>
              <a:rPr lang="en-US" dirty="0"/>
              <a:t>Team- </a:t>
            </a:r>
            <a:r>
              <a:rPr lang="en-US" dirty="0" err="1"/>
              <a:t>Sekino</a:t>
            </a:r>
            <a:endParaRPr lang="en-US" dirty="0"/>
          </a:p>
          <a:p>
            <a:r>
              <a:rPr lang="en-US" dirty="0"/>
              <a:t>Team Leader- </a:t>
            </a:r>
            <a:r>
              <a:rPr lang="en-US" dirty="0" err="1"/>
              <a:t>Shatabhishek</a:t>
            </a:r>
            <a:r>
              <a:rPr lang="en-US" dirty="0"/>
              <a:t> Baidya</a:t>
            </a:r>
          </a:p>
          <a:p>
            <a:r>
              <a:rPr lang="en-US" dirty="0"/>
              <a:t>Member- Pratik Ranjan Dehury</a:t>
            </a:r>
          </a:p>
        </p:txBody>
      </p:sp>
    </p:spTree>
    <p:extLst>
      <p:ext uri="{BB962C8B-B14F-4D97-AF65-F5344CB8AC3E}">
        <p14:creationId xmlns:p14="http://schemas.microsoft.com/office/powerpoint/2010/main" val="548988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3E019-BA6F-4050-8025-548B3D024AE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B545589-175A-4BDC-BAB5-0EE575A45175}"/>
              </a:ext>
            </a:extLst>
          </p:cNvPr>
          <p:cNvSpPr>
            <a:spLocks noGrp="1"/>
          </p:cNvSpPr>
          <p:nvPr>
            <p:ph idx="1"/>
          </p:nvPr>
        </p:nvSpPr>
        <p:spPr/>
        <p:txBody>
          <a:bodyPr/>
          <a:lstStyle/>
          <a:p>
            <a:r>
              <a:rPr lang="en-US" dirty="0"/>
              <a:t>To Build a Self-Checkout Solution for a Retailer.</a:t>
            </a:r>
          </a:p>
        </p:txBody>
      </p:sp>
    </p:spTree>
    <p:extLst>
      <p:ext uri="{BB962C8B-B14F-4D97-AF65-F5344CB8AC3E}">
        <p14:creationId xmlns:p14="http://schemas.microsoft.com/office/powerpoint/2010/main" val="229938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F540-62E1-45EC-B6EB-8C3915ACED3C}"/>
              </a:ext>
            </a:extLst>
          </p:cNvPr>
          <p:cNvSpPr>
            <a:spLocks noGrp="1"/>
          </p:cNvSpPr>
          <p:nvPr>
            <p:ph type="title"/>
          </p:nvPr>
        </p:nvSpPr>
        <p:spPr/>
        <p:txBody>
          <a:bodyPr/>
          <a:lstStyle/>
          <a:p>
            <a:r>
              <a:rPr lang="en-US" dirty="0"/>
              <a:t>Solution Approach</a:t>
            </a:r>
          </a:p>
        </p:txBody>
      </p:sp>
      <p:sp>
        <p:nvSpPr>
          <p:cNvPr id="3" name="Content Placeholder 2">
            <a:extLst>
              <a:ext uri="{FF2B5EF4-FFF2-40B4-BE49-F238E27FC236}">
                <a16:creationId xmlns:a16="http://schemas.microsoft.com/office/drawing/2014/main" id="{E8DCE3B0-4B6A-409C-AE50-54E7442ECC3D}"/>
              </a:ext>
            </a:extLst>
          </p:cNvPr>
          <p:cNvSpPr>
            <a:spLocks noGrp="1"/>
          </p:cNvSpPr>
          <p:nvPr>
            <p:ph idx="1"/>
          </p:nvPr>
        </p:nvSpPr>
        <p:spPr/>
        <p:txBody>
          <a:bodyPr>
            <a:normAutofit/>
          </a:bodyPr>
          <a:lstStyle/>
          <a:p>
            <a:r>
              <a:rPr lang="en-US" b="1" dirty="0"/>
              <a:t>Who is the solution for?</a:t>
            </a:r>
          </a:p>
          <a:p>
            <a:r>
              <a:rPr lang="en-US" b="1" dirty="0"/>
              <a:t>There are three types of Customers:-</a:t>
            </a:r>
          </a:p>
          <a:p>
            <a:pPr lvl="1">
              <a:buFont typeface="Wingdings" panose="05000000000000000000" pitchFamily="2" charset="2"/>
              <a:buChar char="§"/>
            </a:pPr>
            <a:r>
              <a:rPr lang="en-US" b="1" dirty="0"/>
              <a:t>The Working Population </a:t>
            </a:r>
          </a:p>
          <a:p>
            <a:pPr lvl="2">
              <a:buFont typeface="Wingdings" panose="05000000000000000000" pitchFamily="2" charset="2"/>
              <a:buChar char="§"/>
            </a:pPr>
            <a:r>
              <a:rPr lang="en-US" b="1" dirty="0"/>
              <a:t>Do not have time to shop</a:t>
            </a:r>
          </a:p>
          <a:p>
            <a:pPr lvl="2">
              <a:buFont typeface="Wingdings" panose="05000000000000000000" pitchFamily="2" charset="2"/>
              <a:buChar char="§"/>
            </a:pPr>
            <a:r>
              <a:rPr lang="en-US" b="1" dirty="0"/>
              <a:t>Cannot wait on deliveries</a:t>
            </a:r>
          </a:p>
          <a:p>
            <a:pPr lvl="1">
              <a:buFont typeface="Wingdings" panose="05000000000000000000" pitchFamily="2" charset="2"/>
              <a:buChar char="§"/>
            </a:pPr>
            <a:r>
              <a:rPr lang="en-US" b="1" dirty="0"/>
              <a:t>Heavy Shoppers</a:t>
            </a:r>
          </a:p>
          <a:p>
            <a:pPr lvl="2">
              <a:buFont typeface="Wingdings" panose="05000000000000000000" pitchFamily="2" charset="2"/>
              <a:buChar char="§"/>
            </a:pPr>
            <a:r>
              <a:rPr lang="en-US" b="1" dirty="0"/>
              <a:t>Need help</a:t>
            </a:r>
          </a:p>
          <a:p>
            <a:pPr lvl="2">
              <a:buFont typeface="Wingdings" panose="05000000000000000000" pitchFamily="2" charset="2"/>
              <a:buChar char="§"/>
            </a:pPr>
            <a:r>
              <a:rPr lang="en-US" b="1" dirty="0"/>
              <a:t>Want to check out quickly</a:t>
            </a:r>
          </a:p>
          <a:p>
            <a:pPr lvl="1">
              <a:buFont typeface="Wingdings" panose="05000000000000000000" pitchFamily="2" charset="2"/>
              <a:buChar char="§"/>
            </a:pPr>
            <a:r>
              <a:rPr lang="en-US" b="1" dirty="0"/>
              <a:t>Light Shoppers</a:t>
            </a:r>
          </a:p>
          <a:p>
            <a:pPr lvl="2">
              <a:buFont typeface="Wingdings" panose="05000000000000000000" pitchFamily="2" charset="2"/>
              <a:buChar char="§"/>
            </a:pPr>
            <a:r>
              <a:rPr lang="en-US" b="1" dirty="0"/>
              <a:t>Want to get in and get out</a:t>
            </a:r>
          </a:p>
          <a:p>
            <a:pPr marL="0" indent="0">
              <a:buNone/>
            </a:pPr>
            <a:endParaRPr lang="en-US" b="1" dirty="0"/>
          </a:p>
          <a:p>
            <a:endParaRPr lang="en-US" dirty="0"/>
          </a:p>
          <a:p>
            <a:endParaRPr lang="en-US" dirty="0"/>
          </a:p>
          <a:p>
            <a:endParaRPr lang="en-US" dirty="0"/>
          </a:p>
        </p:txBody>
      </p:sp>
    </p:spTree>
    <p:extLst>
      <p:ext uri="{BB962C8B-B14F-4D97-AF65-F5344CB8AC3E}">
        <p14:creationId xmlns:p14="http://schemas.microsoft.com/office/powerpoint/2010/main" val="1105343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D6CC9-422C-4C58-A2EB-BC4321F4D7DA}"/>
              </a:ext>
            </a:extLst>
          </p:cNvPr>
          <p:cNvSpPr>
            <a:spLocks noGrp="1"/>
          </p:cNvSpPr>
          <p:nvPr>
            <p:ph type="title"/>
          </p:nvPr>
        </p:nvSpPr>
        <p:spPr/>
        <p:txBody>
          <a:bodyPr/>
          <a:lstStyle/>
          <a:p>
            <a:r>
              <a:rPr lang="en-US" dirty="0"/>
              <a:t>Summary: Problems of the Customers</a:t>
            </a:r>
          </a:p>
        </p:txBody>
      </p:sp>
      <p:sp>
        <p:nvSpPr>
          <p:cNvPr id="3" name="Content Placeholder 2">
            <a:extLst>
              <a:ext uri="{FF2B5EF4-FFF2-40B4-BE49-F238E27FC236}">
                <a16:creationId xmlns:a16="http://schemas.microsoft.com/office/drawing/2014/main" id="{DAAB7E79-3337-4655-8723-0496EA6F7622}"/>
              </a:ext>
            </a:extLst>
          </p:cNvPr>
          <p:cNvSpPr>
            <a:spLocks noGrp="1"/>
          </p:cNvSpPr>
          <p:nvPr>
            <p:ph idx="1"/>
          </p:nvPr>
        </p:nvSpPr>
        <p:spPr/>
        <p:txBody>
          <a:bodyPr>
            <a:normAutofit/>
          </a:bodyPr>
          <a:lstStyle/>
          <a:p>
            <a:r>
              <a:rPr lang="en-US" b="1" dirty="0"/>
              <a:t>No one likes the hassle of the mall, especially given the current scenario</a:t>
            </a:r>
          </a:p>
          <a:p>
            <a:r>
              <a:rPr lang="en-US" dirty="0"/>
              <a:t>More time needed for checkout.</a:t>
            </a:r>
          </a:p>
          <a:p>
            <a:r>
              <a:rPr lang="en-US" dirty="0"/>
              <a:t>More time needed for finding what we want.</a:t>
            </a:r>
          </a:p>
          <a:p>
            <a:r>
              <a:rPr lang="en-US" dirty="0"/>
              <a:t>The cost of On-Demand Delivery and a little of its inconvenience.</a:t>
            </a:r>
          </a:p>
          <a:p>
            <a:endParaRPr lang="en-US" dirty="0"/>
          </a:p>
        </p:txBody>
      </p:sp>
    </p:spTree>
    <p:extLst>
      <p:ext uri="{BB962C8B-B14F-4D97-AF65-F5344CB8AC3E}">
        <p14:creationId xmlns:p14="http://schemas.microsoft.com/office/powerpoint/2010/main" val="318668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0444-7921-4601-8057-BFDBD0029939}"/>
              </a:ext>
            </a:extLst>
          </p:cNvPr>
          <p:cNvSpPr>
            <a:spLocks noGrp="1"/>
          </p:cNvSpPr>
          <p:nvPr>
            <p:ph type="title"/>
          </p:nvPr>
        </p:nvSpPr>
        <p:spPr/>
        <p:txBody>
          <a:bodyPr/>
          <a:lstStyle/>
          <a:p>
            <a:r>
              <a:rPr lang="en-US" dirty="0"/>
              <a:t>Our Solution</a:t>
            </a:r>
          </a:p>
        </p:txBody>
      </p:sp>
      <p:sp>
        <p:nvSpPr>
          <p:cNvPr id="3" name="Content Placeholder 2">
            <a:extLst>
              <a:ext uri="{FF2B5EF4-FFF2-40B4-BE49-F238E27FC236}">
                <a16:creationId xmlns:a16="http://schemas.microsoft.com/office/drawing/2014/main" id="{CC2C57B4-15BC-476B-86CF-F4092A639773}"/>
              </a:ext>
            </a:extLst>
          </p:cNvPr>
          <p:cNvSpPr>
            <a:spLocks noGrp="1"/>
          </p:cNvSpPr>
          <p:nvPr>
            <p:ph idx="1"/>
          </p:nvPr>
        </p:nvSpPr>
        <p:spPr/>
        <p:txBody>
          <a:bodyPr/>
          <a:lstStyle/>
          <a:p>
            <a:r>
              <a:rPr lang="en-US" b="1" dirty="0"/>
              <a:t>Let us take all the problems out of the equation.</a:t>
            </a:r>
          </a:p>
          <a:p>
            <a:r>
              <a:rPr lang="en-US" dirty="0"/>
              <a:t>Use barcode scanner in an app for shopping.</a:t>
            </a:r>
          </a:p>
          <a:p>
            <a:r>
              <a:rPr lang="en-US" dirty="0"/>
              <a:t>Make a shopping list beforehand as in </a:t>
            </a:r>
            <a:r>
              <a:rPr lang="en-US" dirty="0" err="1"/>
              <a:t>Grofers</a:t>
            </a:r>
            <a:r>
              <a:rPr lang="en-US" dirty="0"/>
              <a:t> etc.</a:t>
            </a:r>
          </a:p>
          <a:p>
            <a:r>
              <a:rPr lang="en-US" dirty="0"/>
              <a:t>Have employees gather the required items at a given pooling area.</a:t>
            </a:r>
          </a:p>
          <a:p>
            <a:r>
              <a:rPr lang="en-US" dirty="0"/>
              <a:t>Have a Packer sort the items into order lists.</a:t>
            </a:r>
          </a:p>
          <a:p>
            <a:pPr marL="0" indent="0">
              <a:buNone/>
            </a:pPr>
            <a:endParaRPr lang="en-US" sz="1900" b="1" dirty="0"/>
          </a:p>
          <a:p>
            <a:pPr marL="0" indent="0">
              <a:buNone/>
            </a:pPr>
            <a:r>
              <a:rPr lang="en-US" sz="1900" b="1" dirty="0"/>
              <a:t>This allows shoppers to quickly list out what they want, have it gathered hassle free, pick it up on the way to or from work, and not have to pay delivery charges or wait for it at home.</a:t>
            </a:r>
          </a:p>
          <a:p>
            <a:endParaRPr lang="en-US" dirty="0"/>
          </a:p>
        </p:txBody>
      </p:sp>
    </p:spTree>
    <p:extLst>
      <p:ext uri="{BB962C8B-B14F-4D97-AF65-F5344CB8AC3E}">
        <p14:creationId xmlns:p14="http://schemas.microsoft.com/office/powerpoint/2010/main" val="1669327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998F-AD47-4D50-9736-27A31C6C7DCA}"/>
              </a:ext>
            </a:extLst>
          </p:cNvPr>
          <p:cNvSpPr>
            <a:spLocks noGrp="1"/>
          </p:cNvSpPr>
          <p:nvPr>
            <p:ph type="title"/>
          </p:nvPr>
        </p:nvSpPr>
        <p:spPr/>
        <p:txBody>
          <a:bodyPr/>
          <a:lstStyle/>
          <a:p>
            <a:r>
              <a:rPr lang="en-US" dirty="0"/>
              <a:t>Solution Architecture</a:t>
            </a:r>
          </a:p>
        </p:txBody>
      </p:sp>
      <p:graphicFrame>
        <p:nvGraphicFramePr>
          <p:cNvPr id="6" name="Table 6">
            <a:extLst>
              <a:ext uri="{FF2B5EF4-FFF2-40B4-BE49-F238E27FC236}">
                <a16:creationId xmlns:a16="http://schemas.microsoft.com/office/drawing/2014/main" id="{F821C73B-DC8D-4F88-A315-3609BDF523EC}"/>
              </a:ext>
            </a:extLst>
          </p:cNvPr>
          <p:cNvGraphicFramePr>
            <a:graphicFrameLocks noGrp="1"/>
          </p:cNvGraphicFramePr>
          <p:nvPr>
            <p:ph sz="half" idx="2"/>
            <p:extLst>
              <p:ext uri="{D42A27DB-BD31-4B8C-83A1-F6EECF244321}">
                <p14:modId xmlns:p14="http://schemas.microsoft.com/office/powerpoint/2010/main" val="2440837895"/>
              </p:ext>
            </p:extLst>
          </p:nvPr>
        </p:nvGraphicFramePr>
        <p:xfrm>
          <a:off x="677333" y="1583540"/>
          <a:ext cx="8022785" cy="4775781"/>
        </p:xfrm>
        <a:graphic>
          <a:graphicData uri="http://schemas.openxmlformats.org/drawingml/2006/table">
            <a:tbl>
              <a:tblPr firstRow="1" bandRow="1">
                <a:tableStyleId>{5C22544A-7EE6-4342-B048-85BDC9FD1C3A}</a:tableStyleId>
              </a:tblPr>
              <a:tblGrid>
                <a:gridCol w="1604557">
                  <a:extLst>
                    <a:ext uri="{9D8B030D-6E8A-4147-A177-3AD203B41FA5}">
                      <a16:colId xmlns:a16="http://schemas.microsoft.com/office/drawing/2014/main" val="66228070"/>
                    </a:ext>
                  </a:extLst>
                </a:gridCol>
                <a:gridCol w="1766327">
                  <a:extLst>
                    <a:ext uri="{9D8B030D-6E8A-4147-A177-3AD203B41FA5}">
                      <a16:colId xmlns:a16="http://schemas.microsoft.com/office/drawing/2014/main" val="4236266973"/>
                    </a:ext>
                  </a:extLst>
                </a:gridCol>
                <a:gridCol w="1580226">
                  <a:extLst>
                    <a:ext uri="{9D8B030D-6E8A-4147-A177-3AD203B41FA5}">
                      <a16:colId xmlns:a16="http://schemas.microsoft.com/office/drawing/2014/main" val="3698529175"/>
                    </a:ext>
                  </a:extLst>
                </a:gridCol>
                <a:gridCol w="1467118">
                  <a:extLst>
                    <a:ext uri="{9D8B030D-6E8A-4147-A177-3AD203B41FA5}">
                      <a16:colId xmlns:a16="http://schemas.microsoft.com/office/drawing/2014/main" val="827991493"/>
                    </a:ext>
                  </a:extLst>
                </a:gridCol>
                <a:gridCol w="1604557">
                  <a:extLst>
                    <a:ext uri="{9D8B030D-6E8A-4147-A177-3AD203B41FA5}">
                      <a16:colId xmlns:a16="http://schemas.microsoft.com/office/drawing/2014/main" val="2120870167"/>
                    </a:ext>
                  </a:extLst>
                </a:gridCol>
              </a:tblGrid>
              <a:tr h="660981">
                <a:tc>
                  <a:txBody>
                    <a:bodyPr/>
                    <a:lstStyle/>
                    <a:p>
                      <a:r>
                        <a:rPr lang="en-US" dirty="0"/>
                        <a:t>Usability</a:t>
                      </a:r>
                    </a:p>
                  </a:txBody>
                  <a:tcPr/>
                </a:tc>
                <a:tc>
                  <a:txBody>
                    <a:bodyPr/>
                    <a:lstStyle/>
                    <a:p>
                      <a:r>
                        <a:rPr lang="en-US" dirty="0"/>
                        <a:t>Security</a:t>
                      </a:r>
                    </a:p>
                  </a:txBody>
                  <a:tcPr/>
                </a:tc>
                <a:tc>
                  <a:txBody>
                    <a:bodyPr/>
                    <a:lstStyle/>
                    <a:p>
                      <a:r>
                        <a:rPr lang="en-US" dirty="0"/>
                        <a:t>Quality</a:t>
                      </a:r>
                    </a:p>
                  </a:txBody>
                  <a:tcPr/>
                </a:tc>
                <a:tc>
                  <a:txBody>
                    <a:bodyPr/>
                    <a:lstStyle/>
                    <a:p>
                      <a:r>
                        <a:rPr lang="en-US" dirty="0"/>
                        <a:t>Features</a:t>
                      </a:r>
                    </a:p>
                  </a:txBody>
                  <a:tcPr/>
                </a:tc>
                <a:tc>
                  <a:txBody>
                    <a:bodyPr/>
                    <a:lstStyle/>
                    <a:p>
                      <a:r>
                        <a:rPr lang="en-US" dirty="0"/>
                        <a:t>Functions</a:t>
                      </a:r>
                    </a:p>
                  </a:txBody>
                  <a:tcPr/>
                </a:tc>
                <a:extLst>
                  <a:ext uri="{0D108BD9-81ED-4DB2-BD59-A6C34878D82A}">
                    <a16:rowId xmlns:a16="http://schemas.microsoft.com/office/drawing/2014/main" val="55651175"/>
                  </a:ext>
                </a:extLst>
              </a:tr>
              <a:tr h="651927">
                <a:tc>
                  <a:txBody>
                    <a:bodyPr/>
                    <a:lstStyle/>
                    <a:p>
                      <a:r>
                        <a:rPr lang="en-US" dirty="0"/>
                        <a:t>One-Click Functionality</a:t>
                      </a:r>
                    </a:p>
                  </a:txBody>
                  <a:tcPr/>
                </a:tc>
                <a:tc>
                  <a:txBody>
                    <a:bodyPr/>
                    <a:lstStyle/>
                    <a:p>
                      <a:r>
                        <a:rPr lang="en-US" dirty="0"/>
                        <a:t>Simple Authentication as Applied by Lowes(None at the moment)</a:t>
                      </a:r>
                    </a:p>
                  </a:txBody>
                  <a:tcPr/>
                </a:tc>
                <a:tc>
                  <a:txBody>
                    <a:bodyPr/>
                    <a:lstStyle/>
                    <a:p>
                      <a:r>
                        <a:rPr lang="en-US" dirty="0"/>
                        <a:t>App should be Reliable</a:t>
                      </a:r>
                    </a:p>
                  </a:txBody>
                  <a:tcPr/>
                </a:tc>
                <a:tc>
                  <a:txBody>
                    <a:bodyPr/>
                    <a:lstStyle/>
                    <a:p>
                      <a:r>
                        <a:rPr lang="en-US" dirty="0"/>
                        <a:t>Payment Gateway</a:t>
                      </a:r>
                    </a:p>
                  </a:txBody>
                  <a:tcPr/>
                </a:tc>
                <a:tc>
                  <a:txBody>
                    <a:bodyPr/>
                    <a:lstStyle/>
                    <a:p>
                      <a:r>
                        <a:rPr lang="en-US" dirty="0" err="1"/>
                        <a:t>Razorpay</a:t>
                      </a:r>
                      <a:r>
                        <a:rPr lang="en-US" dirty="0"/>
                        <a:t> Integration for Payment</a:t>
                      </a:r>
                    </a:p>
                  </a:txBody>
                  <a:tcPr/>
                </a:tc>
                <a:extLst>
                  <a:ext uri="{0D108BD9-81ED-4DB2-BD59-A6C34878D82A}">
                    <a16:rowId xmlns:a16="http://schemas.microsoft.com/office/drawing/2014/main" val="499725605"/>
                  </a:ext>
                </a:extLst>
              </a:tr>
              <a:tr h="651927">
                <a:tc>
                  <a:txBody>
                    <a:bodyPr/>
                    <a:lstStyle/>
                    <a:p>
                      <a:r>
                        <a:rPr lang="en-US" dirty="0"/>
                        <a:t>“Nothing to Learn” UI</a:t>
                      </a:r>
                    </a:p>
                  </a:txBody>
                  <a:tcPr/>
                </a:tc>
                <a:tc>
                  <a:txBody>
                    <a:bodyPr/>
                    <a:lstStyle/>
                    <a:p>
                      <a:endParaRPr lang="en-US" dirty="0"/>
                    </a:p>
                  </a:txBody>
                  <a:tcPr/>
                </a:tc>
                <a:tc>
                  <a:txBody>
                    <a:bodyPr/>
                    <a:lstStyle/>
                    <a:p>
                      <a:r>
                        <a:rPr lang="en-US" dirty="0"/>
                        <a:t>Low Latency</a:t>
                      </a:r>
                    </a:p>
                  </a:txBody>
                  <a:tcPr/>
                </a:tc>
                <a:tc>
                  <a:txBody>
                    <a:bodyPr/>
                    <a:lstStyle/>
                    <a:p>
                      <a:r>
                        <a:rPr lang="en-US" dirty="0"/>
                        <a:t>Barcode Scanner for Checkout</a:t>
                      </a:r>
                    </a:p>
                  </a:txBody>
                  <a:tcPr/>
                </a:tc>
                <a:tc>
                  <a:txBody>
                    <a:bodyPr/>
                    <a:lstStyle/>
                    <a:p>
                      <a:r>
                        <a:rPr lang="en-US" dirty="0"/>
                        <a:t>Camera Scanner for Adding to Cart</a:t>
                      </a:r>
                    </a:p>
                  </a:txBody>
                  <a:tcPr/>
                </a:tc>
                <a:extLst>
                  <a:ext uri="{0D108BD9-81ED-4DB2-BD59-A6C34878D82A}">
                    <a16:rowId xmlns:a16="http://schemas.microsoft.com/office/drawing/2014/main" val="3185261917"/>
                  </a:ext>
                </a:extLst>
              </a:tr>
              <a:tr h="651927">
                <a:tc>
                  <a:txBody>
                    <a:bodyPr/>
                    <a:lstStyle/>
                    <a:p>
                      <a:r>
                        <a:rPr lang="en-US" dirty="0"/>
                        <a:t>Human Error Prevention</a:t>
                      </a:r>
                    </a:p>
                  </a:txBody>
                  <a:tcPr/>
                </a:tc>
                <a:tc>
                  <a:txBody>
                    <a:bodyPr/>
                    <a:lstStyle/>
                    <a:p>
                      <a:endParaRPr lang="en-US" dirty="0"/>
                    </a:p>
                  </a:txBody>
                  <a:tcPr/>
                </a:tc>
                <a:tc>
                  <a:txBody>
                    <a:bodyPr/>
                    <a:lstStyle/>
                    <a:p>
                      <a:r>
                        <a:rPr lang="en-US" dirty="0"/>
                        <a:t>Instant Functionality</a:t>
                      </a:r>
                    </a:p>
                  </a:txBody>
                  <a:tcPr/>
                </a:tc>
                <a:tc>
                  <a:txBody>
                    <a:bodyPr/>
                    <a:lstStyle/>
                    <a:p>
                      <a:r>
                        <a:rPr lang="en-US" dirty="0"/>
                        <a:t>List to Upload as Wish Cart/Help Cart</a:t>
                      </a:r>
                    </a:p>
                  </a:txBody>
                  <a:tcPr/>
                </a:tc>
                <a:tc>
                  <a:txBody>
                    <a:bodyPr/>
                    <a:lstStyle/>
                    <a:p>
                      <a:r>
                        <a:rPr lang="en-US" dirty="0"/>
                        <a:t>Help Cart can be uploaded to Servers for Employees to gather.</a:t>
                      </a:r>
                    </a:p>
                  </a:txBody>
                  <a:tcPr/>
                </a:tc>
                <a:extLst>
                  <a:ext uri="{0D108BD9-81ED-4DB2-BD59-A6C34878D82A}">
                    <a16:rowId xmlns:a16="http://schemas.microsoft.com/office/drawing/2014/main" val="411186466"/>
                  </a:ext>
                </a:extLst>
              </a:tr>
            </a:tbl>
          </a:graphicData>
        </a:graphic>
      </p:graphicFrame>
    </p:spTree>
    <p:extLst>
      <p:ext uri="{BB962C8B-B14F-4D97-AF65-F5344CB8AC3E}">
        <p14:creationId xmlns:p14="http://schemas.microsoft.com/office/powerpoint/2010/main" val="338878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8EDA5-FDC6-4C4A-A268-FE52A557FC10}"/>
              </a:ext>
            </a:extLst>
          </p:cNvPr>
          <p:cNvSpPr>
            <a:spLocks noGrp="1"/>
          </p:cNvSpPr>
          <p:nvPr>
            <p:ph type="title"/>
          </p:nvPr>
        </p:nvSpPr>
        <p:spPr/>
        <p:txBody>
          <a:bodyPr/>
          <a:lstStyle/>
          <a:p>
            <a:r>
              <a:rPr lang="en-US" dirty="0"/>
              <a:t>Shopper Self-Checkout</a:t>
            </a:r>
          </a:p>
        </p:txBody>
      </p:sp>
      <p:pic>
        <p:nvPicPr>
          <p:cNvPr id="10" name="Picture 9">
            <a:extLst>
              <a:ext uri="{FF2B5EF4-FFF2-40B4-BE49-F238E27FC236}">
                <a16:creationId xmlns:a16="http://schemas.microsoft.com/office/drawing/2014/main" id="{3307CF26-8916-46E9-9216-A0AD37C2059C}"/>
              </a:ext>
            </a:extLst>
          </p:cNvPr>
          <p:cNvPicPr>
            <a:picLocks noChangeAspect="1"/>
          </p:cNvPicPr>
          <p:nvPr/>
        </p:nvPicPr>
        <p:blipFill>
          <a:blip r:embed="rId2"/>
          <a:stretch>
            <a:fillRect/>
          </a:stretch>
        </p:blipFill>
        <p:spPr>
          <a:xfrm>
            <a:off x="677334" y="2025792"/>
            <a:ext cx="2050741" cy="3938017"/>
          </a:xfrm>
          <a:prstGeom prst="rect">
            <a:avLst/>
          </a:prstGeom>
        </p:spPr>
      </p:pic>
      <p:pic>
        <p:nvPicPr>
          <p:cNvPr id="12" name="Picture 11">
            <a:extLst>
              <a:ext uri="{FF2B5EF4-FFF2-40B4-BE49-F238E27FC236}">
                <a16:creationId xmlns:a16="http://schemas.microsoft.com/office/drawing/2014/main" id="{7453C034-57DC-4F31-A5C0-AD4423C2E055}"/>
              </a:ext>
            </a:extLst>
          </p:cNvPr>
          <p:cNvPicPr>
            <a:picLocks noChangeAspect="1"/>
          </p:cNvPicPr>
          <p:nvPr/>
        </p:nvPicPr>
        <p:blipFill>
          <a:blip r:embed="rId3"/>
          <a:stretch>
            <a:fillRect/>
          </a:stretch>
        </p:blipFill>
        <p:spPr>
          <a:xfrm>
            <a:off x="3093603" y="2034518"/>
            <a:ext cx="2050741" cy="3938017"/>
          </a:xfrm>
          <a:prstGeom prst="rect">
            <a:avLst/>
          </a:prstGeom>
        </p:spPr>
      </p:pic>
      <p:pic>
        <p:nvPicPr>
          <p:cNvPr id="14" name="Picture 13">
            <a:extLst>
              <a:ext uri="{FF2B5EF4-FFF2-40B4-BE49-F238E27FC236}">
                <a16:creationId xmlns:a16="http://schemas.microsoft.com/office/drawing/2014/main" id="{167B3636-F29A-461C-A8BA-C78F1E14C4CD}"/>
              </a:ext>
            </a:extLst>
          </p:cNvPr>
          <p:cNvPicPr>
            <a:picLocks noChangeAspect="1"/>
          </p:cNvPicPr>
          <p:nvPr/>
        </p:nvPicPr>
        <p:blipFill>
          <a:blip r:embed="rId4"/>
          <a:stretch>
            <a:fillRect/>
          </a:stretch>
        </p:blipFill>
        <p:spPr>
          <a:xfrm>
            <a:off x="5646068" y="2034518"/>
            <a:ext cx="2050741" cy="3938017"/>
          </a:xfrm>
          <a:prstGeom prst="rect">
            <a:avLst/>
          </a:prstGeom>
        </p:spPr>
      </p:pic>
      <p:pic>
        <p:nvPicPr>
          <p:cNvPr id="16" name="Picture 15">
            <a:extLst>
              <a:ext uri="{FF2B5EF4-FFF2-40B4-BE49-F238E27FC236}">
                <a16:creationId xmlns:a16="http://schemas.microsoft.com/office/drawing/2014/main" id="{4292E714-545E-458E-8FF0-C9AE8E36AB81}"/>
              </a:ext>
            </a:extLst>
          </p:cNvPr>
          <p:cNvPicPr>
            <a:picLocks noChangeAspect="1"/>
          </p:cNvPicPr>
          <p:nvPr/>
        </p:nvPicPr>
        <p:blipFill>
          <a:blip r:embed="rId5"/>
          <a:stretch>
            <a:fillRect/>
          </a:stretch>
        </p:blipFill>
        <p:spPr>
          <a:xfrm>
            <a:off x="8367210" y="2025792"/>
            <a:ext cx="2050741" cy="3938017"/>
          </a:xfrm>
          <a:prstGeom prst="rect">
            <a:avLst/>
          </a:prstGeom>
        </p:spPr>
      </p:pic>
      <p:sp>
        <p:nvSpPr>
          <p:cNvPr id="21" name="TextBox 20">
            <a:extLst>
              <a:ext uri="{FF2B5EF4-FFF2-40B4-BE49-F238E27FC236}">
                <a16:creationId xmlns:a16="http://schemas.microsoft.com/office/drawing/2014/main" id="{D2F5F3E2-C12A-4950-94B2-3175EAAA0096}"/>
              </a:ext>
            </a:extLst>
          </p:cNvPr>
          <p:cNvSpPr txBox="1"/>
          <p:nvPr/>
        </p:nvSpPr>
        <p:spPr>
          <a:xfrm>
            <a:off x="1242874" y="6276513"/>
            <a:ext cx="1075936" cy="338554"/>
          </a:xfrm>
          <a:prstGeom prst="rect">
            <a:avLst/>
          </a:prstGeom>
          <a:noFill/>
        </p:spPr>
        <p:txBody>
          <a:bodyPr wrap="none" rtlCol="0">
            <a:spAutoFit/>
          </a:bodyPr>
          <a:lstStyle/>
          <a:p>
            <a:r>
              <a:rPr lang="en-US" sz="1600" dirty="0"/>
              <a:t>Shop Cart</a:t>
            </a:r>
          </a:p>
        </p:txBody>
      </p:sp>
      <p:sp>
        <p:nvSpPr>
          <p:cNvPr id="26" name="TextBox 25">
            <a:extLst>
              <a:ext uri="{FF2B5EF4-FFF2-40B4-BE49-F238E27FC236}">
                <a16:creationId xmlns:a16="http://schemas.microsoft.com/office/drawing/2014/main" id="{2ED75DE6-61BC-4038-A678-E21DE57BF0F7}"/>
              </a:ext>
            </a:extLst>
          </p:cNvPr>
          <p:cNvSpPr txBox="1"/>
          <p:nvPr/>
        </p:nvSpPr>
        <p:spPr>
          <a:xfrm>
            <a:off x="3517037" y="6276513"/>
            <a:ext cx="909223" cy="338554"/>
          </a:xfrm>
          <a:prstGeom prst="rect">
            <a:avLst/>
          </a:prstGeom>
          <a:noFill/>
        </p:spPr>
        <p:txBody>
          <a:bodyPr wrap="none" rtlCol="0">
            <a:spAutoFit/>
          </a:bodyPr>
          <a:lstStyle/>
          <a:p>
            <a:r>
              <a:rPr lang="en-US" sz="1600" dirty="0"/>
              <a:t>Scanner</a:t>
            </a:r>
          </a:p>
        </p:txBody>
      </p:sp>
      <p:sp>
        <p:nvSpPr>
          <p:cNvPr id="27" name="TextBox 26">
            <a:extLst>
              <a:ext uri="{FF2B5EF4-FFF2-40B4-BE49-F238E27FC236}">
                <a16:creationId xmlns:a16="http://schemas.microsoft.com/office/drawing/2014/main" id="{4A455D54-5D1B-4A55-A5BD-EDCE24B81463}"/>
              </a:ext>
            </a:extLst>
          </p:cNvPr>
          <p:cNvSpPr txBox="1"/>
          <p:nvPr/>
        </p:nvSpPr>
        <p:spPr>
          <a:xfrm>
            <a:off x="5632531" y="6246920"/>
            <a:ext cx="2077813" cy="338554"/>
          </a:xfrm>
          <a:prstGeom prst="rect">
            <a:avLst/>
          </a:prstGeom>
          <a:noFill/>
        </p:spPr>
        <p:txBody>
          <a:bodyPr wrap="none" rtlCol="0">
            <a:spAutoFit/>
          </a:bodyPr>
          <a:lstStyle/>
          <a:p>
            <a:r>
              <a:rPr lang="en-US" sz="1600" dirty="0"/>
              <a:t>Shop Cart after Scan</a:t>
            </a:r>
          </a:p>
        </p:txBody>
      </p:sp>
      <p:sp>
        <p:nvSpPr>
          <p:cNvPr id="28" name="TextBox 27">
            <a:extLst>
              <a:ext uri="{FF2B5EF4-FFF2-40B4-BE49-F238E27FC236}">
                <a16:creationId xmlns:a16="http://schemas.microsoft.com/office/drawing/2014/main" id="{BF8576E9-9693-4FAA-BB7C-DBC4F27A301A}"/>
              </a:ext>
            </a:extLst>
          </p:cNvPr>
          <p:cNvSpPr txBox="1"/>
          <p:nvPr/>
        </p:nvSpPr>
        <p:spPr>
          <a:xfrm>
            <a:off x="8515165" y="6123809"/>
            <a:ext cx="2103461" cy="584775"/>
          </a:xfrm>
          <a:prstGeom prst="rect">
            <a:avLst/>
          </a:prstGeom>
          <a:noFill/>
        </p:spPr>
        <p:txBody>
          <a:bodyPr wrap="none" rtlCol="0">
            <a:spAutoFit/>
          </a:bodyPr>
          <a:lstStyle/>
          <a:p>
            <a:r>
              <a:rPr lang="en-US" sz="1600" dirty="0" err="1"/>
              <a:t>Razorpay</a:t>
            </a:r>
            <a:r>
              <a:rPr lang="en-US" sz="1600" dirty="0"/>
              <a:t> Integration</a:t>
            </a:r>
          </a:p>
          <a:p>
            <a:pPr algn="ctr"/>
            <a:r>
              <a:rPr lang="en-US" sz="1600" dirty="0"/>
              <a:t>Showing Total Bill</a:t>
            </a:r>
          </a:p>
        </p:txBody>
      </p:sp>
    </p:spTree>
    <p:extLst>
      <p:ext uri="{BB962C8B-B14F-4D97-AF65-F5344CB8AC3E}">
        <p14:creationId xmlns:p14="http://schemas.microsoft.com/office/powerpoint/2010/main" val="3689073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A7082-234D-4A2D-9022-73AA38213F85}"/>
              </a:ext>
            </a:extLst>
          </p:cNvPr>
          <p:cNvSpPr>
            <a:spLocks noGrp="1"/>
          </p:cNvSpPr>
          <p:nvPr>
            <p:ph type="title"/>
          </p:nvPr>
        </p:nvSpPr>
        <p:spPr/>
        <p:txBody>
          <a:bodyPr/>
          <a:lstStyle/>
          <a:p>
            <a:r>
              <a:rPr lang="en-US" dirty="0"/>
              <a:t>Demo Video of Shopper Scanner</a:t>
            </a:r>
          </a:p>
        </p:txBody>
      </p:sp>
      <p:pic>
        <p:nvPicPr>
          <p:cNvPr id="5" name="VID-20200430-WA0003">
            <a:hlinkClick r:id="" action="ppaction://media"/>
            <a:extLst>
              <a:ext uri="{FF2B5EF4-FFF2-40B4-BE49-F238E27FC236}">
                <a16:creationId xmlns:a16="http://schemas.microsoft.com/office/drawing/2014/main" id="{2968D7C7-6315-47E6-B87F-949C00A8FE7C}"/>
              </a:ext>
            </a:extLst>
          </p:cNvPr>
          <p:cNvPicPr>
            <a:picLocks noGrp="1" noChangeAspect="1"/>
          </p:cNvPicPr>
          <p:nvPr>
            <p:ph sz="half" idx="1"/>
            <a:videoFile r:link="rId2"/>
            <p:extLst>
              <p:ext uri="{DAA4B4D4-6D71-4841-9C94-3DE7FCFB9230}">
                <p14:media xmlns:p14="http://schemas.microsoft.com/office/powerpoint/2010/main" r:embed="rId1"/>
              </p:ext>
            </p:extLst>
          </p:nvPr>
        </p:nvPicPr>
        <p:blipFill>
          <a:blip r:embed="rId4"/>
          <a:stretch>
            <a:fillRect/>
          </a:stretch>
        </p:blipFill>
        <p:spPr>
          <a:xfrm>
            <a:off x="3676395" y="1592475"/>
            <a:ext cx="2709656" cy="4818262"/>
          </a:xfrm>
        </p:spPr>
      </p:pic>
    </p:spTree>
    <p:extLst>
      <p:ext uri="{BB962C8B-B14F-4D97-AF65-F5344CB8AC3E}">
        <p14:creationId xmlns:p14="http://schemas.microsoft.com/office/powerpoint/2010/main" val="400718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27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513</TotalTime>
  <Words>581</Words>
  <Application>Microsoft Office PowerPoint</Application>
  <PresentationFormat>Widescreen</PresentationFormat>
  <Paragraphs>103</Paragraphs>
  <Slides>18</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Trebuchet MS</vt:lpstr>
      <vt:lpstr>Wingdings</vt:lpstr>
      <vt:lpstr>Wingdings 3</vt:lpstr>
      <vt:lpstr>Facet</vt:lpstr>
      <vt:lpstr>The StoreHelper App</vt:lpstr>
      <vt:lpstr>Participant Details</vt:lpstr>
      <vt:lpstr>Problem Statement</vt:lpstr>
      <vt:lpstr>Solution Approach</vt:lpstr>
      <vt:lpstr>Summary: Problems of the Customers</vt:lpstr>
      <vt:lpstr>Our Solution</vt:lpstr>
      <vt:lpstr>Solution Architecture</vt:lpstr>
      <vt:lpstr>Shopper Self-Checkout</vt:lpstr>
      <vt:lpstr>Demo Video of Shopper Scanner</vt:lpstr>
      <vt:lpstr>Shopper Wish Cart - With two options-to pack or just to collect</vt:lpstr>
      <vt:lpstr>Helper Employee App</vt:lpstr>
      <vt:lpstr>Packer App</vt:lpstr>
      <vt:lpstr>Technology Stack</vt:lpstr>
      <vt:lpstr>Hardware Specifications</vt:lpstr>
      <vt:lpstr>Challenges Faced</vt:lpstr>
      <vt:lpstr>Future Improvements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StoreHelper App</dc:title>
  <dc:creator>Pratik Dehury</dc:creator>
  <cp:lastModifiedBy>Pratik Dehury</cp:lastModifiedBy>
  <cp:revision>33</cp:revision>
  <dcterms:created xsi:type="dcterms:W3CDTF">2020-03-02T08:05:40Z</dcterms:created>
  <dcterms:modified xsi:type="dcterms:W3CDTF">2020-05-05T04:49:25Z</dcterms:modified>
</cp:coreProperties>
</file>