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Proxima Nov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6B47EA2-F06F-47C8-A1D9-420A36C055DF}">
  <a:tblStyle styleId="{16B47EA2-F06F-47C8-A1D9-420A36C055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4.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c00a97b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c00a97b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c00a97b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c00a97b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c00a97bb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c00a97bb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c00a97bb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c00a97bb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c00a97bb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c00a97bb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c00a97bb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c00a97bb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c00a97bb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c00a97bb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c00a97bb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c00a97bb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c07da28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c07da28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c07da287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c07da287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c07da287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c07da287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c07da287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c07da287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c07da287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c07da28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c07da287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c07da287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c07da287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c07da287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c07da287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c07da287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c47af26149161f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c47af26149161f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c47af26149161ff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c47af26149161ff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c07da287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c07da287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249d68a0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249d68a0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34e3da2b6_0_12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34e3da2b6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365255223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36525522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249d68a0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249d68a0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249d68a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49d68a0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249d68a0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49d68a0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36525522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36525522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github.com/google-research/bert" TargetMode="External"/><Relationship Id="rId4" Type="http://schemas.openxmlformats.org/officeDocument/2006/relationships/hyperlink" Target="https://arxiv.org/abs/1810.04805" TargetMode="External"/><Relationship Id="rId11" Type="http://schemas.openxmlformats.org/officeDocument/2006/relationships/hyperlink" Target="https://translate.yandex.com/" TargetMode="External"/><Relationship Id="rId10" Type="http://schemas.openxmlformats.org/officeDocument/2006/relationships/hyperlink" Target="https://talukdar.net/" TargetMode="External"/><Relationship Id="rId9" Type="http://schemas.openxmlformats.org/officeDocument/2006/relationships/hyperlink" Target="https://arxiv.org/abs/1609.07959" TargetMode="External"/><Relationship Id="rId5" Type="http://schemas.openxmlformats.org/officeDocument/2006/relationships/hyperlink" Target="https://ai.googleblog.com/2018/11/open-sourcing-bert-state-of-art-pre.html" TargetMode="External"/><Relationship Id="rId6" Type="http://schemas.openxmlformats.org/officeDocument/2006/relationships/hyperlink" Target="https://nlp.stanford.edu/seminar/details/jdevlin.pdf" TargetMode="External"/><Relationship Id="rId7" Type="http://schemas.openxmlformats.org/officeDocument/2006/relationships/hyperlink" Target="https://static.googleusercontent.com/media/research.google.com/en//pubs/archive/43905.pdf" TargetMode="External"/><Relationship Id="rId8" Type="http://schemas.openxmlformats.org/officeDocument/2006/relationships/hyperlink" Target="https://www.ibm.com/demos/live/watson-language-translator/self-servi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Opinion Mining on English and Urdu</a:t>
            </a:r>
            <a:endParaRPr sz="4200"/>
          </a:p>
          <a:p>
            <a:pPr indent="0" lvl="0" marL="0" rtl="0" algn="l">
              <a:spcBef>
                <a:spcPts val="0"/>
              </a:spcBef>
              <a:spcAft>
                <a:spcPts val="0"/>
              </a:spcAft>
              <a:buNone/>
            </a:pPr>
            <a:r>
              <a:rPr lang="en" sz="4200"/>
              <a:t>News Articles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Guide : Prof. Parag Singla</a:t>
            </a:r>
            <a:endParaRPr sz="2000"/>
          </a:p>
          <a:p>
            <a:pPr indent="0" lvl="0" marL="0" rtl="0" algn="l">
              <a:spcBef>
                <a:spcPts val="0"/>
              </a:spcBef>
              <a:spcAft>
                <a:spcPts val="0"/>
              </a:spcAft>
              <a:buNone/>
            </a:pPr>
            <a:r>
              <a:rPr lang="en" sz="2000"/>
              <a:t>Co-Guide : Prof. Maya Ramanath</a:t>
            </a:r>
            <a:endParaRPr sz="2000"/>
          </a:p>
        </p:txBody>
      </p:sp>
      <p:sp>
        <p:nvSpPr>
          <p:cNvPr id="60" name="Google Shape;60;p13"/>
          <p:cNvSpPr txBox="1"/>
          <p:nvPr>
            <p:ph idx="1" type="subTitle"/>
          </p:nvPr>
        </p:nvSpPr>
        <p:spPr>
          <a:xfrm>
            <a:off x="510450" y="3182338"/>
            <a:ext cx="8123100" cy="12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Ruturaj Mohanty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Current Approach - Language Model + Classifier</a:t>
            </a:r>
            <a:endParaRPr>
              <a:solidFill>
                <a:srgbClr val="FFFFFF"/>
              </a:solidFill>
            </a:endParaRPr>
          </a:p>
        </p:txBody>
      </p:sp>
      <p:sp>
        <p:nvSpPr>
          <p:cNvPr id="127" name="Google Shape;127;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rPr>
              <a:t>Unsupervised Language Model Training</a:t>
            </a:r>
            <a:endParaRPr u="sng">
              <a:solidFill>
                <a:srgbClr val="FFFFFF"/>
              </a:solidFill>
            </a:endParaRPr>
          </a:p>
          <a:p>
            <a:pPr indent="0" lvl="0" marL="0" rtl="0" algn="l">
              <a:spcBef>
                <a:spcPts val="1600"/>
              </a:spcBef>
              <a:spcAft>
                <a:spcPts val="0"/>
              </a:spcAft>
              <a:buNone/>
            </a:pPr>
            <a:r>
              <a:rPr lang="en">
                <a:solidFill>
                  <a:srgbClr val="FFFFFF"/>
                </a:solidFill>
              </a:rPr>
              <a:t>Language Model - mLSTM (multiplicative LSTM)</a:t>
            </a:r>
            <a:endParaRPr>
              <a:solidFill>
                <a:srgbClr val="FFFFFF"/>
              </a:solidFill>
            </a:endParaRPr>
          </a:p>
          <a:p>
            <a:pPr indent="-317500" lvl="0" marL="457200" rtl="0" algn="l">
              <a:spcBef>
                <a:spcPts val="1600"/>
              </a:spcBef>
              <a:spcAft>
                <a:spcPts val="0"/>
              </a:spcAft>
              <a:buClr>
                <a:srgbClr val="FFFFFF"/>
              </a:buClr>
              <a:buSzPts val="1400"/>
              <a:buChar char="●"/>
            </a:pPr>
            <a:r>
              <a:rPr lang="en">
                <a:solidFill>
                  <a:srgbClr val="FFFFFF"/>
                </a:solidFill>
              </a:rPr>
              <a:t>Combined architecture of mRNN and LSTM</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B</a:t>
            </a:r>
            <a:r>
              <a:rPr lang="en">
                <a:solidFill>
                  <a:srgbClr val="FFFFFF"/>
                </a:solidFill>
              </a:rPr>
              <a:t>oth controlled and flexible input-dependent transitions, to allow for fast changes to the distributed hidden representation without erasing information.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128" name="Google Shape;128;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rPr>
              <a:t>Supervised Classifier Training</a:t>
            </a:r>
            <a:endParaRPr u="sng">
              <a:solidFill>
                <a:srgbClr val="FFFFFF"/>
              </a:solidFill>
            </a:endParaRPr>
          </a:p>
          <a:p>
            <a:pPr indent="-317500" lvl="0" marL="457200" rtl="0" algn="l">
              <a:spcBef>
                <a:spcPts val="1600"/>
              </a:spcBef>
              <a:spcAft>
                <a:spcPts val="0"/>
              </a:spcAft>
              <a:buClr>
                <a:srgbClr val="FFFFFF"/>
              </a:buClr>
              <a:buSzPts val="1400"/>
              <a:buChar char="●"/>
            </a:pPr>
            <a:r>
              <a:rPr lang="en">
                <a:solidFill>
                  <a:srgbClr val="FFFFFF"/>
                </a:solidFill>
              </a:rPr>
              <a:t>Softmax Classifier</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Xgboost</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Neural Network</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SVM</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mLSTM ? (LSTM vs mLSTM)</a:t>
            </a:r>
            <a:endParaRPr/>
          </a:p>
        </p:txBody>
      </p:sp>
      <p:sp>
        <p:nvSpPr>
          <p:cNvPr id="134" name="Google Shape;134;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35" name="Google Shape;135;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6" name="Google Shape;136;p23"/>
          <p:cNvPicPr preferRelativeResize="0"/>
          <p:nvPr/>
        </p:nvPicPr>
        <p:blipFill>
          <a:blip r:embed="rId3">
            <a:alphaModFix/>
          </a:blip>
          <a:stretch>
            <a:fillRect/>
          </a:stretch>
        </p:blipFill>
        <p:spPr>
          <a:xfrm>
            <a:off x="4572000" y="1152475"/>
            <a:ext cx="4260300" cy="3745850"/>
          </a:xfrm>
          <a:prstGeom prst="rect">
            <a:avLst/>
          </a:prstGeom>
          <a:noFill/>
          <a:ln>
            <a:noFill/>
          </a:ln>
        </p:spPr>
      </p:pic>
      <p:pic>
        <p:nvPicPr>
          <p:cNvPr id="137" name="Google Shape;137;p23"/>
          <p:cNvPicPr preferRelativeResize="0"/>
          <p:nvPr/>
        </p:nvPicPr>
        <p:blipFill>
          <a:blip r:embed="rId4">
            <a:alphaModFix/>
          </a:blip>
          <a:stretch>
            <a:fillRect/>
          </a:stretch>
        </p:blipFill>
        <p:spPr>
          <a:xfrm>
            <a:off x="311700" y="1152475"/>
            <a:ext cx="4260302" cy="378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mLSTM ? (Open AI Paper &amp; Their Claim)</a:t>
            </a:r>
            <a:endParaRPr/>
          </a:p>
        </p:txBody>
      </p:sp>
      <p:sp>
        <p:nvSpPr>
          <p:cNvPr id="143" name="Google Shape;143;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4" name="Google Shape;144;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4"/>
          <p:cNvPicPr preferRelativeResize="0"/>
          <p:nvPr/>
        </p:nvPicPr>
        <p:blipFill>
          <a:blip r:embed="rId3">
            <a:alphaModFix/>
          </a:blip>
          <a:stretch>
            <a:fillRect/>
          </a:stretch>
        </p:blipFill>
        <p:spPr>
          <a:xfrm>
            <a:off x="311700" y="1152475"/>
            <a:ext cx="8520600" cy="3879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mLSTM Training </a:t>
            </a:r>
            <a:endParaRPr>
              <a:solidFill>
                <a:srgbClr val="FFFFFF"/>
              </a:solidFill>
            </a:endParaRPr>
          </a:p>
        </p:txBody>
      </p:sp>
      <p:sp>
        <p:nvSpPr>
          <p:cNvPr id="151" name="Google Shape;151;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 Training Data - 0.5 million Indian news articles</a:t>
            </a:r>
            <a:endParaRPr sz="1600">
              <a:solidFill>
                <a:srgbClr val="FFFFFF"/>
              </a:solidFill>
            </a:endParaRPr>
          </a:p>
          <a:p>
            <a:pPr indent="0" lvl="0" marL="0" rtl="0" algn="l">
              <a:spcBef>
                <a:spcPts val="1600"/>
              </a:spcBef>
              <a:spcAft>
                <a:spcPts val="0"/>
              </a:spcAft>
              <a:buNone/>
            </a:pPr>
            <a:r>
              <a:rPr lang="en" sz="1600">
                <a:solidFill>
                  <a:srgbClr val="FFFFFF"/>
                </a:solidFill>
              </a:rPr>
              <a:t>- Epochs Trained - 100</a:t>
            </a:r>
            <a:endParaRPr sz="1600">
              <a:solidFill>
                <a:srgbClr val="FFFFFF"/>
              </a:solidFill>
            </a:endParaRPr>
          </a:p>
          <a:p>
            <a:pPr indent="0" lvl="0" marL="0" rtl="0" algn="l">
              <a:spcBef>
                <a:spcPts val="1600"/>
              </a:spcBef>
              <a:spcAft>
                <a:spcPts val="0"/>
              </a:spcAft>
              <a:buNone/>
            </a:pPr>
            <a:r>
              <a:rPr lang="en" sz="1600">
                <a:solidFill>
                  <a:srgbClr val="FFFFFF"/>
                </a:solidFill>
              </a:rPr>
              <a:t>- Sequence Length - 256</a:t>
            </a:r>
            <a:endParaRPr sz="1600">
              <a:solidFill>
                <a:srgbClr val="FFFFFF"/>
              </a:solidFill>
            </a:endParaRPr>
          </a:p>
          <a:p>
            <a:pPr indent="0" lvl="0" marL="0" rtl="0" algn="l">
              <a:spcBef>
                <a:spcPts val="1600"/>
              </a:spcBef>
              <a:spcAft>
                <a:spcPts val="0"/>
              </a:spcAft>
              <a:buNone/>
            </a:pPr>
            <a:r>
              <a:rPr lang="en" sz="1600">
                <a:solidFill>
                  <a:srgbClr val="FFFFFF"/>
                </a:solidFill>
              </a:rPr>
              <a:t>- Vocab Size - 256</a:t>
            </a:r>
            <a:endParaRPr sz="1600">
              <a:solidFill>
                <a:srgbClr val="FFFFFF"/>
              </a:solidFill>
            </a:endParaRPr>
          </a:p>
          <a:p>
            <a:pPr indent="0" lvl="0" marL="0" rtl="0" algn="l">
              <a:spcBef>
                <a:spcPts val="1600"/>
              </a:spcBef>
              <a:spcAft>
                <a:spcPts val="0"/>
              </a:spcAft>
              <a:buNone/>
            </a:pPr>
            <a:r>
              <a:rPr lang="en" sz="1600">
                <a:solidFill>
                  <a:srgbClr val="FFFFFF"/>
                </a:solidFill>
              </a:rPr>
              <a:t>- Word Embedding Size - 64</a:t>
            </a:r>
            <a:endParaRPr sz="1600">
              <a:solidFill>
                <a:srgbClr val="FFFFFF"/>
              </a:solidFill>
            </a:endParaRPr>
          </a:p>
          <a:p>
            <a:pPr indent="0" lvl="0" marL="0" rtl="0" algn="l">
              <a:spcBef>
                <a:spcPts val="1600"/>
              </a:spcBef>
              <a:spcAft>
                <a:spcPts val="1600"/>
              </a:spcAft>
              <a:buNone/>
            </a:pPr>
            <a:r>
              <a:rPr lang="en" sz="1600">
                <a:solidFill>
                  <a:srgbClr val="FFFFFF"/>
                </a:solidFill>
              </a:rPr>
              <a:t>- Batch Size - 128</a:t>
            </a:r>
            <a:endParaRPr sz="1600">
              <a:solidFill>
                <a:srgbClr val="FFFFFF"/>
              </a:solidFill>
            </a:endParaRPr>
          </a:p>
        </p:txBody>
      </p:sp>
      <p:sp>
        <p:nvSpPr>
          <p:cNvPr id="152" name="Google Shape;152;p2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rPr>
              <a:t>- Trained on 1 V100 gpu on IITD HPC</a:t>
            </a:r>
            <a:endParaRPr sz="1600">
              <a:solidFill>
                <a:srgbClr val="FFFFFF"/>
              </a:solidFill>
            </a:endParaRPr>
          </a:p>
          <a:p>
            <a:pPr indent="0" lvl="0" marL="0" rtl="0" algn="l">
              <a:spcBef>
                <a:spcPts val="1600"/>
              </a:spcBef>
              <a:spcAft>
                <a:spcPts val="0"/>
              </a:spcAft>
              <a:buNone/>
            </a:pPr>
            <a:r>
              <a:rPr lang="en" sz="1600">
                <a:solidFill>
                  <a:srgbClr val="FFFFFF"/>
                </a:solidFill>
              </a:rPr>
              <a:t>- 32 GB of gpu memory</a:t>
            </a:r>
            <a:endParaRPr sz="1600">
              <a:solidFill>
                <a:srgbClr val="FFFFFF"/>
              </a:solidFill>
            </a:endParaRPr>
          </a:p>
          <a:p>
            <a:pPr indent="0" lvl="0" marL="0" rtl="0" algn="l">
              <a:spcBef>
                <a:spcPts val="1600"/>
              </a:spcBef>
              <a:spcAft>
                <a:spcPts val="0"/>
              </a:spcAft>
              <a:buNone/>
            </a:pPr>
            <a:r>
              <a:rPr lang="en" sz="1600">
                <a:solidFill>
                  <a:srgbClr val="FFFFFF"/>
                </a:solidFill>
              </a:rPr>
              <a:t>- 3 models were trained:-</a:t>
            </a:r>
            <a:endParaRPr sz="1600">
              <a:solidFill>
                <a:srgbClr val="FFFFFF"/>
              </a:solidFill>
            </a:endParaRPr>
          </a:p>
          <a:p>
            <a:pPr indent="-330200" lvl="0" marL="457200" rtl="0" algn="l">
              <a:spcBef>
                <a:spcPts val="1600"/>
              </a:spcBef>
              <a:spcAft>
                <a:spcPts val="0"/>
              </a:spcAft>
              <a:buClr>
                <a:srgbClr val="FFFFFF"/>
              </a:buClr>
              <a:buSzPts val="1600"/>
              <a:buChar char="●"/>
            </a:pPr>
            <a:r>
              <a:rPr lang="en" sz="1600">
                <a:solidFill>
                  <a:srgbClr val="FFFFFF"/>
                </a:solidFill>
              </a:rPr>
              <a:t>One 4096 hidden units model</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Two 2048 hidden units model with different parameter settings</a:t>
            </a:r>
            <a:endParaRPr sz="16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mLSTM Training (Results)</a:t>
            </a:r>
            <a:endParaRPr/>
          </a:p>
        </p:txBody>
      </p:sp>
      <p:graphicFrame>
        <p:nvGraphicFramePr>
          <p:cNvPr id="158" name="Google Shape;158;p26"/>
          <p:cNvGraphicFramePr/>
          <p:nvPr/>
        </p:nvGraphicFramePr>
        <p:xfrm>
          <a:off x="311700" y="1211750"/>
          <a:ext cx="3000000" cy="3000000"/>
        </p:xfrm>
        <a:graphic>
          <a:graphicData uri="http://schemas.openxmlformats.org/drawingml/2006/table">
            <a:tbl>
              <a:tblPr>
                <a:noFill/>
                <a:tableStyleId>{16B47EA2-F06F-47C8-A1D9-420A36C055DF}</a:tableStyleId>
              </a:tblPr>
              <a:tblGrid>
                <a:gridCol w="1420100"/>
                <a:gridCol w="1420100"/>
                <a:gridCol w="1420100"/>
                <a:gridCol w="1420100"/>
                <a:gridCol w="1420100"/>
                <a:gridCol w="1420100"/>
              </a:tblGrid>
              <a:tr h="854100">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b="1" lang="en"/>
                        <a:t>HIDDEN UNITS</a:t>
                      </a:r>
                      <a:endParaRPr b="1"/>
                    </a:p>
                  </a:txBody>
                  <a:tcPr marT="91425" marB="91425" marR="91425" marL="91425"/>
                </a:tc>
                <a:tc>
                  <a:txBody>
                    <a:bodyPr/>
                    <a:lstStyle/>
                    <a:p>
                      <a:pPr indent="0" lvl="0" marL="0" rtl="0" algn="l">
                        <a:spcBef>
                          <a:spcPts val="0"/>
                        </a:spcBef>
                        <a:spcAft>
                          <a:spcPts val="0"/>
                        </a:spcAft>
                        <a:buNone/>
                      </a:pPr>
                      <a:r>
                        <a:rPr b="1" lang="en"/>
                        <a:t>BATCH SIZE</a:t>
                      </a:r>
                      <a:endParaRPr b="1"/>
                    </a:p>
                  </a:txBody>
                  <a:tcPr marT="91425" marB="91425" marR="91425" marL="91425"/>
                </a:tc>
                <a:tc>
                  <a:txBody>
                    <a:bodyPr/>
                    <a:lstStyle/>
                    <a:p>
                      <a:pPr indent="0" lvl="0" marL="0" rtl="0" algn="l">
                        <a:spcBef>
                          <a:spcPts val="0"/>
                        </a:spcBef>
                        <a:spcAft>
                          <a:spcPts val="0"/>
                        </a:spcAft>
                        <a:buNone/>
                      </a:pPr>
                      <a:r>
                        <a:rPr b="1" lang="en"/>
                        <a:t>VOCAB SIZE</a:t>
                      </a:r>
                      <a:endParaRPr b="1"/>
                    </a:p>
                  </a:txBody>
                  <a:tcPr marT="91425" marB="91425" marR="91425" marL="91425"/>
                </a:tc>
                <a:tc>
                  <a:txBody>
                    <a:bodyPr/>
                    <a:lstStyle/>
                    <a:p>
                      <a:pPr indent="0" lvl="0" marL="0" rtl="0" algn="l">
                        <a:spcBef>
                          <a:spcPts val="0"/>
                        </a:spcBef>
                        <a:spcAft>
                          <a:spcPts val="0"/>
                        </a:spcAft>
                        <a:buNone/>
                      </a:pPr>
                      <a:r>
                        <a:rPr b="1" lang="en"/>
                        <a:t>EMBEDDING SIZE</a:t>
                      </a:r>
                      <a:endParaRPr b="1"/>
                    </a:p>
                  </a:txBody>
                  <a:tcPr marT="91425" marB="91425" marR="91425" marL="91425"/>
                </a:tc>
                <a:tc>
                  <a:txBody>
                    <a:bodyPr/>
                    <a:lstStyle/>
                    <a:p>
                      <a:pPr indent="0" lvl="0" marL="0" rtl="0" algn="l">
                        <a:spcBef>
                          <a:spcPts val="0"/>
                        </a:spcBef>
                        <a:spcAft>
                          <a:spcPts val="0"/>
                        </a:spcAft>
                        <a:buNone/>
                      </a:pPr>
                      <a:r>
                        <a:rPr b="1" lang="en"/>
                        <a:t>AVG BPC</a:t>
                      </a:r>
                      <a:endParaRPr b="1"/>
                    </a:p>
                  </a:txBody>
                  <a:tcPr marT="91425" marB="91425" marR="91425" marL="91425"/>
                </a:tc>
              </a:tr>
              <a:tr h="8541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2048</a:t>
                      </a:r>
                      <a:endParaRPr/>
                    </a:p>
                  </a:txBody>
                  <a:tcPr marT="91425" marB="91425" marR="91425" marL="91425"/>
                </a:tc>
                <a:tc>
                  <a:txBody>
                    <a:bodyPr/>
                    <a:lstStyle/>
                    <a:p>
                      <a:pPr indent="0" lvl="0" marL="0" rtl="0" algn="l">
                        <a:spcBef>
                          <a:spcPts val="0"/>
                        </a:spcBef>
                        <a:spcAft>
                          <a:spcPts val="0"/>
                        </a:spcAft>
                        <a:buNone/>
                      </a:pPr>
                      <a:r>
                        <a:rPr lang="en"/>
                        <a:t>128</a:t>
                      </a:r>
                      <a:endParaRPr/>
                    </a:p>
                  </a:txBody>
                  <a:tcPr marT="91425" marB="91425" marR="91425" marL="91425"/>
                </a:tc>
                <a:tc>
                  <a:txBody>
                    <a:bodyPr/>
                    <a:lstStyle/>
                    <a:p>
                      <a:pPr indent="0" lvl="0" marL="0" rtl="0" algn="l">
                        <a:spcBef>
                          <a:spcPts val="0"/>
                        </a:spcBef>
                        <a:spcAft>
                          <a:spcPts val="0"/>
                        </a:spcAft>
                        <a:buNone/>
                      </a:pPr>
                      <a:r>
                        <a:rPr lang="en"/>
                        <a:t>256</a:t>
                      </a:r>
                      <a:endParaRPr/>
                    </a:p>
                  </a:txBody>
                  <a:tcPr marT="91425" marB="91425" marR="91425" marL="91425"/>
                </a:tc>
                <a:tc>
                  <a:txBody>
                    <a:bodyPr/>
                    <a:lstStyle/>
                    <a:p>
                      <a:pPr indent="0" lvl="0" marL="0" rtl="0" algn="l">
                        <a:spcBef>
                          <a:spcPts val="0"/>
                        </a:spcBef>
                        <a:spcAft>
                          <a:spcPts val="0"/>
                        </a:spcAft>
                        <a:buNone/>
                      </a:pPr>
                      <a:r>
                        <a:rPr lang="en"/>
                        <a:t>64</a:t>
                      </a:r>
                      <a:endParaRPr/>
                    </a:p>
                  </a:txBody>
                  <a:tcPr marT="91425" marB="91425" marR="91425" marL="91425"/>
                </a:tc>
                <a:tc>
                  <a:txBody>
                    <a:bodyPr/>
                    <a:lstStyle/>
                    <a:p>
                      <a:pPr indent="0" lvl="0" marL="0" rtl="0" algn="l">
                        <a:spcBef>
                          <a:spcPts val="0"/>
                        </a:spcBef>
                        <a:spcAft>
                          <a:spcPts val="0"/>
                        </a:spcAft>
                        <a:buNone/>
                      </a:pPr>
                      <a:r>
                        <a:rPr lang="en"/>
                        <a:t>1.2101</a:t>
                      </a:r>
                      <a:endParaRPr/>
                    </a:p>
                  </a:txBody>
                  <a:tcPr marT="91425" marB="91425" marR="91425" marL="91425"/>
                </a:tc>
              </a:tr>
              <a:tr h="8541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2048</a:t>
                      </a:r>
                      <a:endParaRPr/>
                    </a:p>
                  </a:txBody>
                  <a:tcPr marT="91425" marB="91425" marR="91425" marL="91425"/>
                </a:tc>
                <a:tc>
                  <a:txBody>
                    <a:bodyPr/>
                    <a:lstStyle/>
                    <a:p>
                      <a:pPr indent="0" lvl="0" marL="0" rtl="0" algn="l">
                        <a:spcBef>
                          <a:spcPts val="0"/>
                        </a:spcBef>
                        <a:spcAft>
                          <a:spcPts val="0"/>
                        </a:spcAft>
                        <a:buNone/>
                      </a:pPr>
                      <a:r>
                        <a:rPr lang="en"/>
                        <a:t>128</a:t>
                      </a:r>
                      <a:endParaRPr/>
                    </a:p>
                  </a:txBody>
                  <a:tcPr marT="91425" marB="91425" marR="91425" marL="91425"/>
                </a:tc>
                <a:tc>
                  <a:txBody>
                    <a:bodyPr/>
                    <a:lstStyle/>
                    <a:p>
                      <a:pPr indent="0" lvl="0" marL="0" rtl="0" algn="l">
                        <a:spcBef>
                          <a:spcPts val="0"/>
                        </a:spcBef>
                        <a:spcAft>
                          <a:spcPts val="0"/>
                        </a:spcAft>
                        <a:buNone/>
                      </a:pPr>
                      <a:r>
                        <a:rPr lang="en"/>
                        <a:t>256</a:t>
                      </a:r>
                      <a:endParaRPr/>
                    </a:p>
                  </a:txBody>
                  <a:tcPr marT="91425" marB="91425" marR="91425" marL="91425"/>
                </a:tc>
                <a:tc>
                  <a:txBody>
                    <a:bodyPr/>
                    <a:lstStyle/>
                    <a:p>
                      <a:pPr indent="0" lvl="0" marL="0" rtl="0" algn="l">
                        <a:spcBef>
                          <a:spcPts val="0"/>
                        </a:spcBef>
                        <a:spcAft>
                          <a:spcPts val="0"/>
                        </a:spcAft>
                        <a:buNone/>
                      </a:pPr>
                      <a:r>
                        <a:rPr lang="en"/>
                        <a:t>128</a:t>
                      </a:r>
                      <a:endParaRPr/>
                    </a:p>
                  </a:txBody>
                  <a:tcPr marT="91425" marB="91425" marR="91425" marL="91425"/>
                </a:tc>
                <a:tc>
                  <a:txBody>
                    <a:bodyPr/>
                    <a:lstStyle/>
                    <a:p>
                      <a:pPr indent="0" lvl="0" marL="0" rtl="0" algn="l">
                        <a:spcBef>
                          <a:spcPts val="0"/>
                        </a:spcBef>
                        <a:spcAft>
                          <a:spcPts val="0"/>
                        </a:spcAft>
                        <a:buNone/>
                      </a:pPr>
                      <a:r>
                        <a:rPr lang="en"/>
                        <a:t>1.2099</a:t>
                      </a:r>
                      <a:endParaRPr/>
                    </a:p>
                  </a:txBody>
                  <a:tcPr marT="91425" marB="91425" marR="91425" marL="91425"/>
                </a:tc>
              </a:tr>
              <a:tr h="8541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4096</a:t>
                      </a:r>
                      <a:endParaRPr/>
                    </a:p>
                  </a:txBody>
                  <a:tcPr marT="91425" marB="91425" marR="91425" marL="91425"/>
                </a:tc>
                <a:tc>
                  <a:txBody>
                    <a:bodyPr/>
                    <a:lstStyle/>
                    <a:p>
                      <a:pPr indent="0" lvl="0" marL="0" rtl="0" algn="l">
                        <a:spcBef>
                          <a:spcPts val="0"/>
                        </a:spcBef>
                        <a:spcAft>
                          <a:spcPts val="0"/>
                        </a:spcAft>
                        <a:buNone/>
                      </a:pPr>
                      <a:r>
                        <a:rPr lang="en"/>
                        <a:t>128</a:t>
                      </a:r>
                      <a:endParaRPr/>
                    </a:p>
                  </a:txBody>
                  <a:tcPr marT="91425" marB="91425" marR="91425" marL="91425"/>
                </a:tc>
                <a:tc>
                  <a:txBody>
                    <a:bodyPr/>
                    <a:lstStyle/>
                    <a:p>
                      <a:pPr indent="0" lvl="0" marL="0" rtl="0" algn="l">
                        <a:spcBef>
                          <a:spcPts val="0"/>
                        </a:spcBef>
                        <a:spcAft>
                          <a:spcPts val="0"/>
                        </a:spcAft>
                        <a:buNone/>
                      </a:pPr>
                      <a:r>
                        <a:rPr lang="en"/>
                        <a:t>256</a:t>
                      </a:r>
                      <a:endParaRPr/>
                    </a:p>
                  </a:txBody>
                  <a:tcPr marT="91425" marB="91425" marR="91425" marL="91425"/>
                </a:tc>
                <a:tc>
                  <a:txBody>
                    <a:bodyPr/>
                    <a:lstStyle/>
                    <a:p>
                      <a:pPr indent="0" lvl="0" marL="0" rtl="0" algn="l">
                        <a:spcBef>
                          <a:spcPts val="0"/>
                        </a:spcBef>
                        <a:spcAft>
                          <a:spcPts val="0"/>
                        </a:spcAft>
                        <a:buNone/>
                      </a:pPr>
                      <a:r>
                        <a:rPr lang="en"/>
                        <a:t>64</a:t>
                      </a:r>
                      <a:endParaRPr/>
                    </a:p>
                  </a:txBody>
                  <a:tcPr marT="91425" marB="91425" marR="91425" marL="91425"/>
                </a:tc>
                <a:tc>
                  <a:txBody>
                    <a:bodyPr/>
                    <a:lstStyle/>
                    <a:p>
                      <a:pPr indent="0" lvl="0" marL="0" rtl="0" algn="l">
                        <a:spcBef>
                          <a:spcPts val="0"/>
                        </a:spcBef>
                        <a:spcAft>
                          <a:spcPts val="0"/>
                        </a:spcAft>
                        <a:buNone/>
                      </a:pPr>
                      <a:r>
                        <a:rPr lang="en"/>
                        <a:t>1.1527</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Supervised Classifier Training</a:t>
            </a:r>
            <a:endParaRPr>
              <a:solidFill>
                <a:srgbClr val="FFFFFF"/>
              </a:solidFill>
            </a:endParaRPr>
          </a:p>
        </p:txBody>
      </p:sp>
      <p:sp>
        <p:nvSpPr>
          <p:cNvPr id="164" name="Google Shape;164;p27"/>
          <p:cNvSpPr txBox="1"/>
          <p:nvPr>
            <p:ph idx="1" type="body"/>
          </p:nvPr>
        </p:nvSpPr>
        <p:spPr>
          <a:xfrm>
            <a:off x="269325" y="1381275"/>
            <a:ext cx="840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 Trained different classifiers like Softmax, SVM, xgboost, neural network on top our unsupervised language model </a:t>
            </a:r>
            <a:endParaRPr sz="16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1600">
                <a:solidFill>
                  <a:srgbClr val="FFFFFF"/>
                </a:solidFill>
                <a:latin typeface="Times New Roman"/>
                <a:ea typeface="Times New Roman"/>
                <a:cs typeface="Times New Roman"/>
                <a:sym typeface="Times New Roman"/>
              </a:rPr>
              <a:t>- Experimented with some pre-existing language models like BERT</a:t>
            </a:r>
            <a:endParaRPr sz="16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1600">
                <a:solidFill>
                  <a:srgbClr val="FFFFFF"/>
                </a:solidFill>
                <a:latin typeface="Times New Roman"/>
                <a:ea typeface="Times New Roman"/>
                <a:cs typeface="Times New Roman"/>
                <a:sym typeface="Times New Roman"/>
              </a:rPr>
              <a:t>- Used a train-val-test split ratio of 8:1:1 on our total number of labelled chunks, i.e. 7000</a:t>
            </a:r>
            <a:endParaRPr sz="16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1600">
                <a:solidFill>
                  <a:srgbClr val="FFFFFF"/>
                </a:solidFill>
                <a:latin typeface="Times New Roman"/>
                <a:ea typeface="Times New Roman"/>
                <a:cs typeface="Times New Roman"/>
                <a:sym typeface="Times New Roman"/>
              </a:rPr>
              <a:t>- 10-fold test accuracy is reported to capture more generalised accuracy.</a:t>
            </a:r>
            <a:endParaRPr sz="16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Classifier Training (Optimal Learning Rate)</a:t>
            </a:r>
            <a:endParaRPr/>
          </a:p>
        </p:txBody>
      </p:sp>
      <p:pic>
        <p:nvPicPr>
          <p:cNvPr id="170" name="Google Shape;170;p28"/>
          <p:cNvPicPr preferRelativeResize="0"/>
          <p:nvPr/>
        </p:nvPicPr>
        <p:blipFill>
          <a:blip r:embed="rId3">
            <a:alphaModFix/>
          </a:blip>
          <a:stretch>
            <a:fillRect/>
          </a:stretch>
        </p:blipFill>
        <p:spPr>
          <a:xfrm>
            <a:off x="311700" y="1017725"/>
            <a:ext cx="8399300" cy="4067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Classifier Training (Results)</a:t>
            </a:r>
            <a:endParaRPr/>
          </a:p>
        </p:txBody>
      </p:sp>
      <p:graphicFrame>
        <p:nvGraphicFramePr>
          <p:cNvPr id="176" name="Google Shape;176;p29"/>
          <p:cNvGraphicFramePr/>
          <p:nvPr/>
        </p:nvGraphicFramePr>
        <p:xfrm>
          <a:off x="465375" y="1238250"/>
          <a:ext cx="3000000" cy="3000000"/>
        </p:xfrm>
        <a:graphic>
          <a:graphicData uri="http://schemas.openxmlformats.org/drawingml/2006/table">
            <a:tbl>
              <a:tblPr>
                <a:noFill/>
                <a:tableStyleId>{16B47EA2-F06F-47C8-A1D9-420A36C055DF}</a:tableStyleId>
              </a:tblPr>
              <a:tblGrid>
                <a:gridCol w="2777350"/>
                <a:gridCol w="2777350"/>
                <a:gridCol w="2777350"/>
              </a:tblGrid>
              <a:tr h="493550">
                <a:tc>
                  <a:txBody>
                    <a:bodyPr/>
                    <a:lstStyle/>
                    <a:p>
                      <a:pPr indent="0" lvl="0" marL="0" rtl="0" algn="l">
                        <a:spcBef>
                          <a:spcPts val="0"/>
                        </a:spcBef>
                        <a:spcAft>
                          <a:spcPts val="0"/>
                        </a:spcAft>
                        <a:buNone/>
                      </a:pPr>
                      <a:r>
                        <a:rPr b="1" lang="en"/>
                        <a:t>LANGUAGE MODEL</a:t>
                      </a:r>
                      <a:endParaRPr b="1"/>
                    </a:p>
                  </a:txBody>
                  <a:tcPr marT="91425" marB="91425" marR="91425" marL="91425"/>
                </a:tc>
                <a:tc>
                  <a:txBody>
                    <a:bodyPr/>
                    <a:lstStyle/>
                    <a:p>
                      <a:pPr indent="0" lvl="0" marL="0" rtl="0" algn="l">
                        <a:spcBef>
                          <a:spcPts val="0"/>
                        </a:spcBef>
                        <a:spcAft>
                          <a:spcPts val="0"/>
                        </a:spcAft>
                        <a:buNone/>
                      </a:pPr>
                      <a:r>
                        <a:rPr b="1" lang="en"/>
                        <a:t>CLASSIFIER</a:t>
                      </a:r>
                      <a:endParaRPr b="1"/>
                    </a:p>
                  </a:txBody>
                  <a:tcPr marT="91425" marB="91425" marR="91425" marL="91425"/>
                </a:tc>
                <a:tc>
                  <a:txBody>
                    <a:bodyPr/>
                    <a:lstStyle/>
                    <a:p>
                      <a:pPr indent="0" lvl="0" marL="0" rtl="0" algn="l">
                        <a:spcBef>
                          <a:spcPts val="0"/>
                        </a:spcBef>
                        <a:spcAft>
                          <a:spcPts val="0"/>
                        </a:spcAft>
                        <a:buNone/>
                      </a:pPr>
                      <a:r>
                        <a:rPr b="1" lang="en"/>
                        <a:t>TEST ACCURACY</a:t>
                      </a:r>
                      <a:endParaRPr b="1"/>
                    </a:p>
                  </a:txBody>
                  <a:tcPr marT="91425" marB="91425" marR="91425" marL="91425"/>
                </a:tc>
              </a:tr>
              <a:tr h="49355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SVM-NB</a:t>
                      </a:r>
                      <a:endParaRPr/>
                    </a:p>
                  </a:txBody>
                  <a:tcPr marT="91425" marB="91425" marR="91425" marL="91425"/>
                </a:tc>
                <a:tc>
                  <a:txBody>
                    <a:bodyPr/>
                    <a:lstStyle/>
                    <a:p>
                      <a:pPr indent="0" lvl="0" marL="0" rtl="0" algn="l">
                        <a:spcBef>
                          <a:spcPts val="0"/>
                        </a:spcBef>
                        <a:spcAft>
                          <a:spcPts val="0"/>
                        </a:spcAft>
                        <a:buNone/>
                      </a:pPr>
                      <a:r>
                        <a:rPr lang="en"/>
                        <a:t>68.8</a:t>
                      </a:r>
                      <a:endParaRPr/>
                    </a:p>
                  </a:txBody>
                  <a:tcPr marT="91425" marB="91425" marR="91425" marL="91425"/>
                </a:tc>
              </a:tr>
              <a:tr h="493550">
                <a:tc>
                  <a:txBody>
                    <a:bodyPr/>
                    <a:lstStyle/>
                    <a:p>
                      <a:pPr indent="0" lvl="0" marL="0" rtl="0" algn="l">
                        <a:spcBef>
                          <a:spcPts val="0"/>
                        </a:spcBef>
                        <a:spcAft>
                          <a:spcPts val="0"/>
                        </a:spcAft>
                        <a:buNone/>
                      </a:pPr>
                      <a:r>
                        <a:rPr lang="en"/>
                        <a:t>Bert</a:t>
                      </a:r>
                      <a:endParaRPr/>
                    </a:p>
                  </a:txBody>
                  <a:tcPr marT="91425" marB="91425" marR="91425" marL="91425"/>
                </a:tc>
                <a:tc>
                  <a:txBody>
                    <a:bodyPr/>
                    <a:lstStyle/>
                    <a:p>
                      <a:pPr indent="0" lvl="0" marL="0" rtl="0" algn="l">
                        <a:spcBef>
                          <a:spcPts val="0"/>
                        </a:spcBef>
                        <a:spcAft>
                          <a:spcPts val="0"/>
                        </a:spcAft>
                        <a:buNone/>
                      </a:pPr>
                      <a:r>
                        <a:rPr lang="en"/>
                        <a:t>Softmax</a:t>
                      </a:r>
                      <a:endParaRPr/>
                    </a:p>
                  </a:txBody>
                  <a:tcPr marT="91425" marB="91425" marR="91425" marL="91425"/>
                </a:tc>
                <a:tc>
                  <a:txBody>
                    <a:bodyPr/>
                    <a:lstStyle/>
                    <a:p>
                      <a:pPr indent="0" lvl="0" marL="0" rtl="0" algn="l">
                        <a:spcBef>
                          <a:spcPts val="0"/>
                        </a:spcBef>
                        <a:spcAft>
                          <a:spcPts val="0"/>
                        </a:spcAft>
                        <a:buNone/>
                      </a:pPr>
                      <a:r>
                        <a:rPr lang="en"/>
                        <a:t>85.57</a:t>
                      </a:r>
                      <a:endParaRPr/>
                    </a:p>
                  </a:txBody>
                  <a:tcPr marT="91425" marB="91425" marR="91425" marL="91425"/>
                </a:tc>
              </a:tr>
              <a:tr h="493550">
                <a:tc>
                  <a:txBody>
                    <a:bodyPr/>
                    <a:lstStyle/>
                    <a:p>
                      <a:pPr indent="0" lvl="0" marL="0" rtl="0" algn="l">
                        <a:spcBef>
                          <a:spcPts val="0"/>
                        </a:spcBef>
                        <a:spcAft>
                          <a:spcPts val="0"/>
                        </a:spcAft>
                        <a:buNone/>
                      </a:pPr>
                      <a:r>
                        <a:rPr lang="en"/>
                        <a:t>mLSTM</a:t>
                      </a:r>
                      <a:endParaRPr/>
                    </a:p>
                  </a:txBody>
                  <a:tcPr marT="91425" marB="91425" marR="91425" marL="91425"/>
                </a:tc>
                <a:tc>
                  <a:txBody>
                    <a:bodyPr/>
                    <a:lstStyle/>
                    <a:p>
                      <a:pPr indent="0" lvl="0" marL="0" rtl="0" algn="l">
                        <a:spcBef>
                          <a:spcPts val="0"/>
                        </a:spcBef>
                        <a:spcAft>
                          <a:spcPts val="0"/>
                        </a:spcAft>
                        <a:buNone/>
                      </a:pPr>
                      <a:r>
                        <a:rPr lang="en"/>
                        <a:t>Softmax</a:t>
                      </a:r>
                      <a:endParaRPr/>
                    </a:p>
                  </a:txBody>
                  <a:tcPr marT="91425" marB="91425" marR="91425" marL="91425"/>
                </a:tc>
                <a:tc>
                  <a:txBody>
                    <a:bodyPr/>
                    <a:lstStyle/>
                    <a:p>
                      <a:pPr indent="0" lvl="0" marL="0" rtl="0" algn="l">
                        <a:spcBef>
                          <a:spcPts val="0"/>
                        </a:spcBef>
                        <a:spcAft>
                          <a:spcPts val="0"/>
                        </a:spcAft>
                        <a:buNone/>
                      </a:pPr>
                      <a:r>
                        <a:rPr lang="en"/>
                        <a:t>90.52</a:t>
                      </a:r>
                      <a:endParaRPr/>
                    </a:p>
                  </a:txBody>
                  <a:tcPr marT="91425" marB="91425" marR="91425" marL="91425"/>
                </a:tc>
              </a:tr>
              <a:tr h="493550">
                <a:tc>
                  <a:txBody>
                    <a:bodyPr/>
                    <a:lstStyle/>
                    <a:p>
                      <a:pPr indent="0" lvl="0" marL="0" rtl="0" algn="l">
                        <a:spcBef>
                          <a:spcPts val="0"/>
                        </a:spcBef>
                        <a:spcAft>
                          <a:spcPts val="0"/>
                        </a:spcAft>
                        <a:buNone/>
                      </a:pPr>
                      <a:r>
                        <a:rPr lang="en"/>
                        <a:t>mLSTM</a:t>
                      </a:r>
                      <a:endParaRPr/>
                    </a:p>
                  </a:txBody>
                  <a:tcPr marT="91425" marB="91425" marR="91425" marL="91425"/>
                </a:tc>
                <a:tc>
                  <a:txBody>
                    <a:bodyPr/>
                    <a:lstStyle/>
                    <a:p>
                      <a:pPr indent="0" lvl="0" marL="0" rtl="0" algn="l">
                        <a:spcBef>
                          <a:spcPts val="0"/>
                        </a:spcBef>
                        <a:spcAft>
                          <a:spcPts val="0"/>
                        </a:spcAft>
                        <a:buNone/>
                      </a:pPr>
                      <a:r>
                        <a:rPr lang="en"/>
                        <a:t>XGBoost</a:t>
                      </a:r>
                      <a:endParaRPr/>
                    </a:p>
                  </a:txBody>
                  <a:tcPr marT="91425" marB="91425" marR="91425" marL="91425"/>
                </a:tc>
                <a:tc>
                  <a:txBody>
                    <a:bodyPr/>
                    <a:lstStyle/>
                    <a:p>
                      <a:pPr indent="0" lvl="0" marL="0" rtl="0" algn="l">
                        <a:spcBef>
                          <a:spcPts val="0"/>
                        </a:spcBef>
                        <a:spcAft>
                          <a:spcPts val="0"/>
                        </a:spcAft>
                        <a:buNone/>
                      </a:pPr>
                      <a:r>
                        <a:rPr lang="en"/>
                        <a:t>92.06</a:t>
                      </a:r>
                      <a:endParaRPr/>
                    </a:p>
                  </a:txBody>
                  <a:tcPr marT="91425" marB="91425" marR="91425" marL="91425"/>
                </a:tc>
              </a:tr>
              <a:tr h="493550">
                <a:tc>
                  <a:txBody>
                    <a:bodyPr/>
                    <a:lstStyle/>
                    <a:p>
                      <a:pPr indent="0" lvl="0" marL="0" rtl="0" algn="l">
                        <a:spcBef>
                          <a:spcPts val="0"/>
                        </a:spcBef>
                        <a:spcAft>
                          <a:spcPts val="0"/>
                        </a:spcAft>
                        <a:buNone/>
                      </a:pPr>
                      <a:r>
                        <a:rPr lang="en"/>
                        <a:t>mLSTM</a:t>
                      </a:r>
                      <a:endParaRPr/>
                    </a:p>
                  </a:txBody>
                  <a:tcPr marT="91425" marB="91425" marR="91425" marL="91425"/>
                </a:tc>
                <a:tc>
                  <a:txBody>
                    <a:bodyPr/>
                    <a:lstStyle/>
                    <a:p>
                      <a:pPr indent="0" lvl="0" marL="0" rtl="0" algn="l">
                        <a:spcBef>
                          <a:spcPts val="0"/>
                        </a:spcBef>
                        <a:spcAft>
                          <a:spcPts val="0"/>
                        </a:spcAft>
                        <a:buNone/>
                      </a:pPr>
                      <a:r>
                        <a:rPr lang="en"/>
                        <a:t>Neural Network</a:t>
                      </a:r>
                      <a:endParaRPr/>
                    </a:p>
                  </a:txBody>
                  <a:tcPr marT="91425" marB="91425" marR="91425" marL="91425"/>
                </a:tc>
                <a:tc>
                  <a:txBody>
                    <a:bodyPr/>
                    <a:lstStyle/>
                    <a:p>
                      <a:pPr indent="0" lvl="0" marL="0" rtl="0" algn="l">
                        <a:spcBef>
                          <a:spcPts val="0"/>
                        </a:spcBef>
                        <a:spcAft>
                          <a:spcPts val="0"/>
                        </a:spcAft>
                        <a:buNone/>
                      </a:pPr>
                      <a:r>
                        <a:rPr lang="en"/>
                        <a:t>85.20</a:t>
                      </a:r>
                      <a:endParaRPr/>
                    </a:p>
                  </a:txBody>
                  <a:tcPr marT="91425" marB="91425" marR="91425" marL="91425"/>
                </a:tc>
              </a:tr>
              <a:tr h="493550">
                <a:tc>
                  <a:txBody>
                    <a:bodyPr/>
                    <a:lstStyle/>
                    <a:p>
                      <a:pPr indent="0" lvl="0" marL="0" rtl="0" algn="l">
                        <a:spcBef>
                          <a:spcPts val="0"/>
                        </a:spcBef>
                        <a:spcAft>
                          <a:spcPts val="0"/>
                        </a:spcAft>
                        <a:buNone/>
                      </a:pPr>
                      <a:r>
                        <a:rPr lang="en"/>
                        <a:t>mLSTM</a:t>
                      </a:r>
                      <a:endParaRPr/>
                    </a:p>
                  </a:txBody>
                  <a:tcPr marT="91425" marB="91425" marR="91425" marL="91425"/>
                </a:tc>
                <a:tc>
                  <a:txBody>
                    <a:bodyPr/>
                    <a:lstStyle/>
                    <a:p>
                      <a:pPr indent="0" lvl="0" marL="0" rtl="0" algn="l">
                        <a:spcBef>
                          <a:spcPts val="0"/>
                        </a:spcBef>
                        <a:spcAft>
                          <a:spcPts val="0"/>
                        </a:spcAft>
                        <a:buNone/>
                      </a:pPr>
                      <a:r>
                        <a:rPr lang="en"/>
                        <a:t>SVM</a:t>
                      </a:r>
                      <a:endParaRPr/>
                    </a:p>
                  </a:txBody>
                  <a:tcPr marT="91425" marB="91425" marR="91425" marL="91425"/>
                </a:tc>
                <a:tc>
                  <a:txBody>
                    <a:bodyPr/>
                    <a:lstStyle/>
                    <a:p>
                      <a:pPr indent="0" lvl="0" marL="0" rtl="0" algn="l">
                        <a:spcBef>
                          <a:spcPts val="0"/>
                        </a:spcBef>
                        <a:spcAft>
                          <a:spcPts val="0"/>
                        </a:spcAft>
                        <a:buNone/>
                      </a:pPr>
                      <a:r>
                        <a:rPr lang="en"/>
                        <a:t>91.44</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FFFFFF"/>
                </a:solidFill>
              </a:rPr>
              <a:t>Test Time Chunking Algorithm Using Zero Shot Classifier</a:t>
            </a:r>
            <a:endParaRPr sz="2600">
              <a:solidFill>
                <a:srgbClr val="FFFFFF"/>
              </a:solidFill>
            </a:endParaRPr>
          </a:p>
          <a:p>
            <a:pPr indent="0" lvl="0" marL="0" rtl="0" algn="l">
              <a:spcBef>
                <a:spcPts val="0"/>
              </a:spcBef>
              <a:spcAft>
                <a:spcPts val="0"/>
              </a:spcAft>
              <a:buNone/>
            </a:pPr>
            <a:r>
              <a:t/>
            </a:r>
            <a:endParaRPr>
              <a:solidFill>
                <a:srgbClr val="FFFFFF"/>
              </a:solidFill>
            </a:endParaRPr>
          </a:p>
        </p:txBody>
      </p:sp>
      <p:sp>
        <p:nvSpPr>
          <p:cNvPr id="182" name="Google Shape;182;p30"/>
          <p:cNvSpPr txBox="1"/>
          <p:nvPr>
            <p:ph idx="1" type="body"/>
          </p:nvPr>
        </p:nvSpPr>
        <p:spPr>
          <a:xfrm>
            <a:off x="311700" y="1523250"/>
            <a:ext cx="8452800" cy="1735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rgbClr val="FFFFFF"/>
                </a:solidFill>
              </a:rPr>
              <a:t>ALGORITHM OVERVIEW</a:t>
            </a:r>
            <a:endParaRPr sz="1800">
              <a:solidFill>
                <a:srgbClr val="FFFFFF"/>
              </a:solidFill>
            </a:endParaRPr>
          </a:p>
          <a:p>
            <a:pPr indent="-330200" lvl="0" marL="457200" rtl="0" algn="l">
              <a:spcBef>
                <a:spcPts val="1600"/>
              </a:spcBef>
              <a:spcAft>
                <a:spcPts val="0"/>
              </a:spcAft>
              <a:buClr>
                <a:srgbClr val="FFFFFF"/>
              </a:buClr>
              <a:buSzPts val="1600"/>
              <a:buAutoNum type="arabicPeriod"/>
            </a:pPr>
            <a:r>
              <a:rPr lang="en" sz="1600">
                <a:solidFill>
                  <a:srgbClr val="FFFFFF"/>
                </a:solidFill>
              </a:rPr>
              <a:t>Input the words ‘Positive’, ‘Negative’ &amp; ‘Neutral’ into the language model and calculate the features</a:t>
            </a:r>
            <a:endParaRPr sz="1600">
              <a:solidFill>
                <a:srgbClr val="FFFFFF"/>
              </a:solidFill>
            </a:endParaRPr>
          </a:p>
          <a:p>
            <a:pPr indent="-330200" lvl="0" marL="457200" rtl="0" algn="l">
              <a:spcBef>
                <a:spcPts val="0"/>
              </a:spcBef>
              <a:spcAft>
                <a:spcPts val="0"/>
              </a:spcAft>
              <a:buClr>
                <a:srgbClr val="FFFFFF"/>
              </a:buClr>
              <a:buSzPts val="1600"/>
              <a:buAutoNum type="arabicPeriod"/>
            </a:pPr>
            <a:r>
              <a:rPr lang="en" sz="1600">
                <a:solidFill>
                  <a:srgbClr val="FFFFFF"/>
                </a:solidFill>
              </a:rPr>
              <a:t>Input the chunk into the language model and calculate the features </a:t>
            </a:r>
            <a:endParaRPr sz="1600">
              <a:solidFill>
                <a:srgbClr val="FFFFFF"/>
              </a:solidFill>
            </a:endParaRPr>
          </a:p>
          <a:p>
            <a:pPr indent="-330200" lvl="0" marL="457200" rtl="0" algn="l">
              <a:spcBef>
                <a:spcPts val="0"/>
              </a:spcBef>
              <a:spcAft>
                <a:spcPts val="0"/>
              </a:spcAft>
              <a:buClr>
                <a:srgbClr val="FFFFFF"/>
              </a:buClr>
              <a:buSzPts val="1600"/>
              <a:buAutoNum type="arabicPeriod"/>
            </a:pPr>
            <a:r>
              <a:rPr lang="en" sz="1600">
                <a:solidFill>
                  <a:srgbClr val="FFFFFF"/>
                </a:solidFill>
              </a:rPr>
              <a:t>Take similarity score of the two above obtained features</a:t>
            </a:r>
            <a:endParaRPr sz="1600">
              <a:solidFill>
                <a:srgbClr val="FFFFFF"/>
              </a:solidFill>
            </a:endParaRPr>
          </a:p>
          <a:p>
            <a:pPr indent="-330200" lvl="0" marL="457200" rtl="0" algn="l">
              <a:spcBef>
                <a:spcPts val="0"/>
              </a:spcBef>
              <a:spcAft>
                <a:spcPts val="0"/>
              </a:spcAft>
              <a:buClr>
                <a:srgbClr val="FFFFFF"/>
              </a:buClr>
              <a:buSzPts val="1600"/>
              <a:buAutoNum type="arabicPeriod"/>
            </a:pPr>
            <a:r>
              <a:rPr lang="en" sz="1600">
                <a:solidFill>
                  <a:srgbClr val="FFFFFF"/>
                </a:solidFill>
              </a:rPr>
              <a:t>Using score check if the TONE changes and update accordingly</a:t>
            </a:r>
            <a:endParaRPr sz="16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000000"/>
                </a:solidFill>
              </a:rPr>
              <a:t>Test Time Chunking Algorithm Using Zero Shot Classifier</a:t>
            </a:r>
            <a:endParaRPr sz="2600">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graphicFrame>
        <p:nvGraphicFramePr>
          <p:cNvPr id="188" name="Google Shape;188;p31"/>
          <p:cNvGraphicFramePr/>
          <p:nvPr/>
        </p:nvGraphicFramePr>
        <p:xfrm>
          <a:off x="380650" y="1486300"/>
          <a:ext cx="3000000" cy="3000000"/>
        </p:xfrm>
        <a:graphic>
          <a:graphicData uri="http://schemas.openxmlformats.org/drawingml/2006/table">
            <a:tbl>
              <a:tblPr>
                <a:noFill/>
                <a:tableStyleId>{16B47EA2-F06F-47C8-A1D9-420A36C055DF}</a:tableStyleId>
              </a:tblPr>
              <a:tblGrid>
                <a:gridCol w="1377425"/>
                <a:gridCol w="1377425"/>
                <a:gridCol w="1377425"/>
                <a:gridCol w="1377425"/>
                <a:gridCol w="1377425"/>
                <a:gridCol w="1377425"/>
              </a:tblGrid>
              <a:tr h="14123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“State”</a:t>
                      </a:r>
                      <a:endParaRPr/>
                    </a:p>
                  </a:txBody>
                  <a:tcPr marT="91425" marB="91425" marR="91425" marL="91425"/>
                </a:tc>
                <a:tc>
                  <a:txBody>
                    <a:bodyPr/>
                    <a:lstStyle/>
                    <a:p>
                      <a:pPr indent="0" lvl="0" marL="0" rtl="0" algn="l">
                        <a:spcBef>
                          <a:spcPts val="0"/>
                        </a:spcBef>
                        <a:spcAft>
                          <a:spcPts val="0"/>
                        </a:spcAft>
                        <a:buNone/>
                      </a:pPr>
                      <a:r>
                        <a:rPr lang="en"/>
                        <a:t>“State Govt.”</a:t>
                      </a:r>
                      <a:endParaRPr/>
                    </a:p>
                  </a:txBody>
                  <a:tcPr marT="91425" marB="91425" marR="91425" marL="91425"/>
                </a:tc>
                <a:tc>
                  <a:txBody>
                    <a:bodyPr/>
                    <a:lstStyle/>
                    <a:p>
                      <a:pPr indent="0" lvl="0" marL="0" rtl="0" algn="l">
                        <a:spcBef>
                          <a:spcPts val="0"/>
                        </a:spcBef>
                        <a:spcAft>
                          <a:spcPts val="0"/>
                        </a:spcAft>
                        <a:buNone/>
                      </a:pPr>
                      <a:r>
                        <a:rPr lang="en"/>
                        <a:t>“State Govt. deserves”</a:t>
                      </a:r>
                      <a:endParaRPr/>
                    </a:p>
                  </a:txBody>
                  <a:tcPr marT="91425" marB="91425" marR="91425" marL="91425"/>
                </a:tc>
                <a:tc>
                  <a:txBody>
                    <a:bodyPr/>
                    <a:lstStyle/>
                    <a:p>
                      <a:pPr indent="0" lvl="0" marL="0" rtl="0" algn="l">
                        <a:spcBef>
                          <a:spcPts val="0"/>
                        </a:spcBef>
                        <a:spcAft>
                          <a:spcPts val="0"/>
                        </a:spcAft>
                        <a:buNone/>
                      </a:pPr>
                      <a:r>
                        <a:rPr lang="en"/>
                        <a:t>“State Govt. deserves appreciation”</a:t>
                      </a:r>
                      <a:endParaRPr/>
                    </a:p>
                  </a:txBody>
                  <a:tcPr marT="91425" marB="91425" marR="91425" marL="91425"/>
                </a:tc>
                <a:tc>
                  <a:txBody>
                    <a:bodyPr/>
                    <a:lstStyle/>
                    <a:p>
                      <a:pPr indent="0" lvl="0" marL="0" rtl="0" algn="l">
                        <a:spcBef>
                          <a:spcPts val="0"/>
                        </a:spcBef>
                        <a:spcAft>
                          <a:spcPts val="0"/>
                        </a:spcAft>
                        <a:buNone/>
                      </a:pPr>
                      <a:r>
                        <a:rPr lang="en"/>
                        <a:t>“State Govt. deserves appreciation but”</a:t>
                      </a:r>
                      <a:endParaRPr/>
                    </a:p>
                  </a:txBody>
                  <a:tcPr marT="91425" marB="91425" marR="91425" marL="91425"/>
                </a:tc>
              </a:tr>
              <a:tr h="524975">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highlight>
                            <a:srgbClr val="FFFF00"/>
                          </a:highlight>
                        </a:rPr>
                        <a:t>0.18</a:t>
                      </a:r>
                      <a:endParaRPr>
                        <a:highlight>
                          <a:srgbClr val="FFFF00"/>
                        </a:highlight>
                      </a:endParaRPr>
                    </a:p>
                  </a:txBody>
                  <a:tcPr marT="91425" marB="91425" marR="91425" marL="91425"/>
                </a:tc>
                <a:tc>
                  <a:txBody>
                    <a:bodyPr/>
                    <a:lstStyle/>
                    <a:p>
                      <a:pPr indent="0" lvl="0" marL="0" rtl="0" algn="l">
                        <a:spcBef>
                          <a:spcPts val="0"/>
                        </a:spcBef>
                        <a:spcAft>
                          <a:spcPts val="0"/>
                        </a:spcAft>
                        <a:buNone/>
                      </a:pPr>
                      <a:r>
                        <a:rPr lang="en">
                          <a:highlight>
                            <a:srgbClr val="FFFF00"/>
                          </a:highlight>
                        </a:rPr>
                        <a:t>0.20</a:t>
                      </a:r>
                      <a:endParaRPr>
                        <a:highlight>
                          <a:srgbClr val="FFFF00"/>
                        </a:highlight>
                      </a:endParaRPr>
                    </a:p>
                  </a:txBody>
                  <a:tcPr marT="91425" marB="91425" marR="91425" marL="91425"/>
                </a:tc>
                <a:tc>
                  <a:txBody>
                    <a:bodyPr/>
                    <a:lstStyle/>
                    <a:p>
                      <a:pPr indent="0" lvl="0" marL="0" rtl="0" algn="l">
                        <a:spcBef>
                          <a:spcPts val="0"/>
                        </a:spcBef>
                        <a:spcAft>
                          <a:spcPts val="0"/>
                        </a:spcAft>
                        <a:buNone/>
                      </a:pPr>
                      <a:r>
                        <a:rPr lang="en">
                          <a:highlight>
                            <a:srgbClr val="FFFF00"/>
                          </a:highlight>
                        </a:rPr>
                        <a:t>0.32</a:t>
                      </a:r>
                      <a:endParaRPr>
                        <a:highlight>
                          <a:srgbClr val="FFFF00"/>
                        </a:highlight>
                      </a:endParaRPr>
                    </a:p>
                  </a:txBody>
                  <a:tcPr marT="91425" marB="91425" marR="91425" marL="91425"/>
                </a:tc>
                <a:tc>
                  <a:txBody>
                    <a:bodyPr/>
                    <a:lstStyle/>
                    <a:p>
                      <a:pPr indent="0" lvl="0" marL="0" rtl="0" algn="l">
                        <a:spcBef>
                          <a:spcPts val="0"/>
                        </a:spcBef>
                        <a:spcAft>
                          <a:spcPts val="0"/>
                        </a:spcAft>
                        <a:buNone/>
                      </a:pPr>
                      <a:r>
                        <a:rPr lang="en">
                          <a:highlight>
                            <a:srgbClr val="FFFF00"/>
                          </a:highlight>
                        </a:rPr>
                        <a:t>0.94</a:t>
                      </a:r>
                      <a:endParaRPr>
                        <a:highlight>
                          <a:srgbClr val="FFFF00"/>
                        </a:highlight>
                      </a:endParaRPr>
                    </a:p>
                  </a:txBody>
                  <a:tcPr marT="91425" marB="91425" marR="91425" marL="91425"/>
                </a:tc>
                <a:tc>
                  <a:txBody>
                    <a:bodyPr/>
                    <a:lstStyle/>
                    <a:p>
                      <a:pPr indent="0" lvl="0" marL="0" rtl="0" algn="l">
                        <a:spcBef>
                          <a:spcPts val="0"/>
                        </a:spcBef>
                        <a:spcAft>
                          <a:spcPts val="0"/>
                        </a:spcAft>
                        <a:buNone/>
                      </a:pPr>
                      <a:r>
                        <a:rPr lang="en"/>
                        <a:t>0.31</a:t>
                      </a:r>
                      <a:endParaRPr/>
                    </a:p>
                  </a:txBody>
                  <a:tcPr marT="91425" marB="91425" marR="91425" marL="91425"/>
                </a:tc>
              </a:tr>
              <a:tr h="519925">
                <a:tc>
                  <a:txBody>
                    <a:bodyPr/>
                    <a:lstStyle/>
                    <a:p>
                      <a:pPr indent="0" lvl="0" marL="0" rtl="0" algn="l">
                        <a:spcBef>
                          <a:spcPts val="0"/>
                        </a:spcBef>
                        <a:spcAft>
                          <a:spcPts val="0"/>
                        </a:spcAft>
                        <a:buNone/>
                      </a:pPr>
                      <a:r>
                        <a:rPr lang="en"/>
                        <a:t>Negative</a:t>
                      </a:r>
                      <a:endParaRPr/>
                    </a:p>
                  </a:txBody>
                  <a:tcPr marT="91425" marB="91425" marR="91425" marL="91425"/>
                </a:tc>
                <a:tc>
                  <a:txBody>
                    <a:bodyPr/>
                    <a:lstStyle/>
                    <a:p>
                      <a:pPr indent="0" lvl="0" marL="0" rtl="0" algn="l">
                        <a:spcBef>
                          <a:spcPts val="0"/>
                        </a:spcBef>
                        <a:spcAft>
                          <a:spcPts val="0"/>
                        </a:spcAft>
                        <a:buNone/>
                      </a:pPr>
                      <a:r>
                        <a:rPr lang="en"/>
                        <a:t>0.09</a:t>
                      </a:r>
                      <a:endParaRPr/>
                    </a:p>
                  </a:txBody>
                  <a:tcPr marT="91425" marB="91425" marR="91425" marL="91425"/>
                </a:tc>
                <a:tc>
                  <a:txBody>
                    <a:bodyPr/>
                    <a:lstStyle/>
                    <a:p>
                      <a:pPr indent="0" lvl="0" marL="0" rtl="0" algn="l">
                        <a:spcBef>
                          <a:spcPts val="0"/>
                        </a:spcBef>
                        <a:spcAft>
                          <a:spcPts val="0"/>
                        </a:spcAft>
                        <a:buNone/>
                      </a:pPr>
                      <a:r>
                        <a:rPr lang="en"/>
                        <a:t>0.16</a:t>
                      </a:r>
                      <a:endParaRPr/>
                    </a:p>
                  </a:txBody>
                  <a:tcPr marT="91425" marB="91425" marR="91425" marL="91425"/>
                </a:tc>
                <a:tc>
                  <a:txBody>
                    <a:bodyPr/>
                    <a:lstStyle/>
                    <a:p>
                      <a:pPr indent="0" lvl="0" marL="0" rtl="0" algn="l">
                        <a:spcBef>
                          <a:spcPts val="0"/>
                        </a:spcBef>
                        <a:spcAft>
                          <a:spcPts val="0"/>
                        </a:spcAft>
                        <a:buNone/>
                      </a:pPr>
                      <a:r>
                        <a:rPr lang="en"/>
                        <a:t>0.30</a:t>
                      </a:r>
                      <a:endParaRPr/>
                    </a:p>
                  </a:txBody>
                  <a:tcPr marT="91425" marB="91425" marR="91425" marL="91425"/>
                </a:tc>
                <a:tc>
                  <a:txBody>
                    <a:bodyPr/>
                    <a:lstStyle/>
                    <a:p>
                      <a:pPr indent="0" lvl="0" marL="0" rtl="0" algn="l">
                        <a:spcBef>
                          <a:spcPts val="0"/>
                        </a:spcBef>
                        <a:spcAft>
                          <a:spcPts val="0"/>
                        </a:spcAft>
                        <a:buNone/>
                      </a:pPr>
                      <a:r>
                        <a:rPr lang="en"/>
                        <a:t>0.00</a:t>
                      </a:r>
                      <a:endParaRPr/>
                    </a:p>
                  </a:txBody>
                  <a:tcPr marT="91425" marB="91425" marR="91425" marL="91425"/>
                </a:tc>
                <a:tc>
                  <a:txBody>
                    <a:bodyPr/>
                    <a:lstStyle/>
                    <a:p>
                      <a:pPr indent="0" lvl="0" marL="0" rtl="0" algn="l">
                        <a:spcBef>
                          <a:spcPts val="0"/>
                        </a:spcBef>
                        <a:spcAft>
                          <a:spcPts val="0"/>
                        </a:spcAft>
                        <a:buNone/>
                      </a:pPr>
                      <a:r>
                        <a:rPr lang="en"/>
                        <a:t>0.01</a:t>
                      </a:r>
                      <a:endParaRPr/>
                    </a:p>
                  </a:txBody>
                  <a:tcPr marT="91425" marB="91425" marR="91425" marL="91425"/>
                </a:tc>
              </a:tr>
              <a:tr h="519925">
                <a:tc>
                  <a:txBody>
                    <a:bodyPr/>
                    <a:lstStyle/>
                    <a:p>
                      <a:pPr indent="0" lvl="0" marL="0" rtl="0" algn="l">
                        <a:spcBef>
                          <a:spcPts val="0"/>
                        </a:spcBef>
                        <a:spcAft>
                          <a:spcPts val="0"/>
                        </a:spcAft>
                        <a:buNone/>
                      </a:pPr>
                      <a:r>
                        <a:rPr lang="en"/>
                        <a:t>Neutral</a:t>
                      </a:r>
                      <a:endParaRPr/>
                    </a:p>
                  </a:txBody>
                  <a:tcPr marT="91425" marB="91425" marR="91425" marL="91425"/>
                </a:tc>
                <a:tc>
                  <a:txBody>
                    <a:bodyPr/>
                    <a:lstStyle/>
                    <a:p>
                      <a:pPr indent="0" lvl="0" marL="0" rtl="0" algn="l">
                        <a:spcBef>
                          <a:spcPts val="0"/>
                        </a:spcBef>
                        <a:spcAft>
                          <a:spcPts val="0"/>
                        </a:spcAft>
                        <a:buNone/>
                      </a:pPr>
                      <a:r>
                        <a:rPr lang="en"/>
                        <a:t>0.01</a:t>
                      </a:r>
                      <a:endParaRPr/>
                    </a:p>
                  </a:txBody>
                  <a:tcPr marT="91425" marB="91425" marR="91425" marL="91425"/>
                </a:tc>
                <a:tc>
                  <a:txBody>
                    <a:bodyPr/>
                    <a:lstStyle/>
                    <a:p>
                      <a:pPr indent="0" lvl="0" marL="0" rtl="0" algn="l">
                        <a:spcBef>
                          <a:spcPts val="0"/>
                        </a:spcBef>
                        <a:spcAft>
                          <a:spcPts val="0"/>
                        </a:spcAft>
                        <a:buNone/>
                      </a:pPr>
                      <a:r>
                        <a:rPr lang="en"/>
                        <a:t>0.01</a:t>
                      </a:r>
                      <a:endParaRPr/>
                    </a:p>
                  </a:txBody>
                  <a:tcPr marT="91425" marB="91425" marR="91425" marL="91425"/>
                </a:tc>
                <a:tc>
                  <a:txBody>
                    <a:bodyPr/>
                    <a:lstStyle/>
                    <a:p>
                      <a:pPr indent="0" lvl="0" marL="0" rtl="0" algn="l">
                        <a:spcBef>
                          <a:spcPts val="0"/>
                        </a:spcBef>
                        <a:spcAft>
                          <a:spcPts val="0"/>
                        </a:spcAft>
                        <a:buNone/>
                      </a:pPr>
                      <a:r>
                        <a:rPr lang="en"/>
                        <a:t>0.01</a:t>
                      </a:r>
                      <a:endParaRPr/>
                    </a:p>
                  </a:txBody>
                  <a:tcPr marT="91425" marB="91425" marR="91425" marL="91425"/>
                </a:tc>
                <a:tc>
                  <a:txBody>
                    <a:bodyPr/>
                    <a:lstStyle/>
                    <a:p>
                      <a:pPr indent="0" lvl="0" marL="0" rtl="0" algn="l">
                        <a:spcBef>
                          <a:spcPts val="0"/>
                        </a:spcBef>
                        <a:spcAft>
                          <a:spcPts val="0"/>
                        </a:spcAft>
                        <a:buNone/>
                      </a:pPr>
                      <a:r>
                        <a:rPr lang="en"/>
                        <a:t>0.00</a:t>
                      </a:r>
                      <a:endParaRPr/>
                    </a:p>
                  </a:txBody>
                  <a:tcPr marT="91425" marB="91425" marR="91425" marL="91425"/>
                </a:tc>
                <a:tc>
                  <a:txBody>
                    <a:bodyPr/>
                    <a:lstStyle/>
                    <a:p>
                      <a:pPr indent="0" lvl="0" marL="0" rtl="0" algn="l">
                        <a:spcBef>
                          <a:spcPts val="0"/>
                        </a:spcBef>
                        <a:spcAft>
                          <a:spcPts val="0"/>
                        </a:spcAft>
                        <a:buNone/>
                      </a:pPr>
                      <a:r>
                        <a:rPr lang="en"/>
                        <a:t>0.89</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a:t>Problem Statement</a:t>
            </a:r>
            <a:endParaRPr/>
          </a:p>
          <a:p>
            <a:pPr indent="0" lvl="0" marL="0" rtl="0" algn="just">
              <a:spcBef>
                <a:spcPts val="0"/>
              </a:spcBef>
              <a:spcAft>
                <a:spcPts val="0"/>
              </a:spcAft>
              <a:buNone/>
            </a:pPr>
            <a:r>
              <a:t/>
            </a:r>
            <a:endParaRPr sz="2200">
              <a:solidFill>
                <a:srgbClr val="CC0000"/>
              </a:solidFill>
            </a:endParaRPr>
          </a:p>
          <a:p>
            <a:pPr indent="0" lvl="0" marL="0" rtl="0" algn="just">
              <a:spcBef>
                <a:spcPts val="0"/>
              </a:spcBef>
              <a:spcAft>
                <a:spcPts val="0"/>
              </a:spcAft>
              <a:buNone/>
            </a:pPr>
            <a:r>
              <a:rPr b="1" i="1" lang="en" sz="2000">
                <a:solidFill>
                  <a:srgbClr val="CC0000"/>
                </a:solidFill>
              </a:rPr>
              <a:t>This project endeavours to develop a web based software to</a:t>
            </a:r>
            <a:endParaRPr b="1" i="1" sz="2000">
              <a:solidFill>
                <a:srgbClr val="CC0000"/>
              </a:solidFill>
            </a:endParaRPr>
          </a:p>
          <a:p>
            <a:pPr indent="0" lvl="0" marL="0" rtl="0" algn="just">
              <a:spcBef>
                <a:spcPts val="0"/>
              </a:spcBef>
              <a:spcAft>
                <a:spcPts val="0"/>
              </a:spcAft>
              <a:buNone/>
            </a:pPr>
            <a:r>
              <a:rPr b="1" i="1" lang="en" sz="2000">
                <a:solidFill>
                  <a:srgbClr val="CC0000"/>
                </a:solidFill>
              </a:rPr>
              <a:t>help analyze opinions on news articles centered around Indian media in general and Kashmir related articles to be specific.</a:t>
            </a:r>
            <a:endParaRPr b="1" i="1" sz="2000">
              <a:solidFill>
                <a:srgbClr val="CC0000"/>
              </a:solidFill>
            </a:endParaRPr>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Contents:-</a:t>
            </a:r>
            <a:endParaRPr/>
          </a:p>
          <a:p>
            <a:pPr indent="-342900" lvl="0" marL="457200" rtl="0" algn="l">
              <a:spcBef>
                <a:spcPts val="1600"/>
              </a:spcBef>
              <a:spcAft>
                <a:spcPts val="0"/>
              </a:spcAft>
              <a:buSzPts val="1800"/>
              <a:buChar char="●"/>
            </a:pPr>
            <a:r>
              <a:rPr lang="en"/>
              <a:t>Challenges</a:t>
            </a:r>
            <a:endParaRPr/>
          </a:p>
          <a:p>
            <a:pPr indent="-342900" lvl="0" marL="457200" rtl="0" algn="l">
              <a:spcBef>
                <a:spcPts val="0"/>
              </a:spcBef>
              <a:spcAft>
                <a:spcPts val="0"/>
              </a:spcAft>
              <a:buSzPts val="1800"/>
              <a:buChar char="●"/>
            </a:pPr>
            <a:r>
              <a:rPr lang="en"/>
              <a:t>Labelling Guidelines</a:t>
            </a:r>
            <a:endParaRPr/>
          </a:p>
          <a:p>
            <a:pPr indent="-342900" lvl="0" marL="457200" rtl="0" algn="l">
              <a:spcBef>
                <a:spcPts val="0"/>
              </a:spcBef>
              <a:spcAft>
                <a:spcPts val="0"/>
              </a:spcAft>
              <a:buSzPts val="1800"/>
              <a:buChar char="●"/>
            </a:pPr>
            <a:r>
              <a:rPr lang="en"/>
              <a:t>Previous Approach (MTP-I)</a:t>
            </a:r>
            <a:endParaRPr/>
          </a:p>
          <a:p>
            <a:pPr indent="-342900" lvl="0" marL="457200" rtl="0" algn="l">
              <a:spcBef>
                <a:spcPts val="0"/>
              </a:spcBef>
              <a:spcAft>
                <a:spcPts val="0"/>
              </a:spcAft>
              <a:buSzPts val="1800"/>
              <a:buChar char="●"/>
            </a:pPr>
            <a:r>
              <a:rPr lang="en"/>
              <a:t>Current Approach (MTP-II)</a:t>
            </a:r>
            <a:endParaRPr/>
          </a:p>
          <a:p>
            <a:pPr indent="-342900" lvl="0" marL="457200" rtl="0" algn="l">
              <a:spcBef>
                <a:spcPts val="0"/>
              </a:spcBef>
              <a:spcAft>
                <a:spcPts val="0"/>
              </a:spcAft>
              <a:buSzPts val="1800"/>
              <a:buChar char="●"/>
            </a:pPr>
            <a:r>
              <a:rPr lang="en"/>
              <a:t>Results &amp; User Interface</a:t>
            </a:r>
            <a:endParaRPr/>
          </a:p>
          <a:p>
            <a:pPr indent="-342900" lvl="0" marL="457200" rtl="0" algn="l">
              <a:spcBef>
                <a:spcPts val="0"/>
              </a:spcBef>
              <a:spcAft>
                <a:spcPts val="0"/>
              </a:spcAft>
              <a:buSzPts val="1800"/>
              <a:buChar char="●"/>
            </a:pPr>
            <a:r>
              <a:rPr lang="en"/>
              <a:t>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168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000000"/>
                </a:solidFill>
              </a:rPr>
              <a:t>Test Time Chunking Algorithm Using Zero Shot Classifier</a:t>
            </a:r>
            <a:endParaRPr sz="2600">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p>
        </p:txBody>
      </p:sp>
      <p:pic>
        <p:nvPicPr>
          <p:cNvPr id="194" name="Google Shape;194;p32"/>
          <p:cNvPicPr preferRelativeResize="0"/>
          <p:nvPr/>
        </p:nvPicPr>
        <p:blipFill>
          <a:blip r:embed="rId3">
            <a:alphaModFix/>
          </a:blip>
          <a:stretch>
            <a:fillRect/>
          </a:stretch>
        </p:blipFill>
        <p:spPr>
          <a:xfrm>
            <a:off x="344825" y="781500"/>
            <a:ext cx="8454350" cy="42174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113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on English News Articles</a:t>
            </a:r>
            <a:endParaRPr/>
          </a:p>
        </p:txBody>
      </p:sp>
      <p:pic>
        <p:nvPicPr>
          <p:cNvPr id="200" name="Google Shape;200;p33"/>
          <p:cNvPicPr preferRelativeResize="0"/>
          <p:nvPr/>
        </p:nvPicPr>
        <p:blipFill>
          <a:blip r:embed="rId3">
            <a:alphaModFix/>
          </a:blip>
          <a:stretch>
            <a:fillRect/>
          </a:stretch>
        </p:blipFill>
        <p:spPr>
          <a:xfrm>
            <a:off x="152400" y="726275"/>
            <a:ext cx="8722598" cy="42648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121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Urdu Translation (IBM watson)</a:t>
            </a:r>
            <a:endParaRPr/>
          </a:p>
        </p:txBody>
      </p:sp>
      <p:pic>
        <p:nvPicPr>
          <p:cNvPr id="206" name="Google Shape;206;p34"/>
          <p:cNvPicPr preferRelativeResize="0"/>
          <p:nvPr/>
        </p:nvPicPr>
        <p:blipFill>
          <a:blip r:embed="rId3">
            <a:alphaModFix/>
          </a:blip>
          <a:stretch>
            <a:fillRect/>
          </a:stretch>
        </p:blipFill>
        <p:spPr>
          <a:xfrm>
            <a:off x="152400" y="757850"/>
            <a:ext cx="8730475" cy="42332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74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on Urdu News Articles</a:t>
            </a:r>
            <a:endParaRPr/>
          </a:p>
          <a:p>
            <a:pPr indent="0" lvl="0" marL="0" rtl="0" algn="l">
              <a:spcBef>
                <a:spcPts val="0"/>
              </a:spcBef>
              <a:spcAft>
                <a:spcPts val="0"/>
              </a:spcAft>
              <a:buNone/>
            </a:pPr>
            <a:r>
              <a:t/>
            </a:r>
            <a:endParaRPr/>
          </a:p>
        </p:txBody>
      </p:sp>
      <p:sp>
        <p:nvSpPr>
          <p:cNvPr id="212" name="Google Shape;212;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3" name="Google Shape;213;p35"/>
          <p:cNvPicPr preferRelativeResize="0"/>
          <p:nvPr/>
        </p:nvPicPr>
        <p:blipFill>
          <a:blip r:embed="rId3">
            <a:alphaModFix/>
          </a:blip>
          <a:stretch>
            <a:fillRect/>
          </a:stretch>
        </p:blipFill>
        <p:spPr>
          <a:xfrm>
            <a:off x="311700" y="694725"/>
            <a:ext cx="8520600" cy="44487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105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(Result on unknown new article)</a:t>
            </a:r>
            <a:endParaRPr/>
          </a:p>
        </p:txBody>
      </p:sp>
      <p:pic>
        <p:nvPicPr>
          <p:cNvPr id="219" name="Google Shape;219;p36"/>
          <p:cNvPicPr preferRelativeResize="0"/>
          <p:nvPr/>
        </p:nvPicPr>
        <p:blipFill>
          <a:blip r:embed="rId3">
            <a:alphaModFix/>
          </a:blip>
          <a:stretch>
            <a:fillRect/>
          </a:stretch>
        </p:blipFill>
        <p:spPr>
          <a:xfrm>
            <a:off x="152400" y="678500"/>
            <a:ext cx="8754149" cy="43125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113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(Result on unknown new article)</a:t>
            </a:r>
            <a:endParaRPr/>
          </a:p>
          <a:p>
            <a:pPr indent="0" lvl="0" marL="0" rtl="0" algn="l">
              <a:spcBef>
                <a:spcPts val="0"/>
              </a:spcBef>
              <a:spcAft>
                <a:spcPts val="0"/>
              </a:spcAft>
              <a:buNone/>
            </a:pPr>
            <a:r>
              <a:t/>
            </a:r>
            <a:endParaRPr/>
          </a:p>
        </p:txBody>
      </p:sp>
      <p:pic>
        <p:nvPicPr>
          <p:cNvPr id="225" name="Google Shape;225;p37"/>
          <p:cNvPicPr preferRelativeResize="0"/>
          <p:nvPr/>
        </p:nvPicPr>
        <p:blipFill>
          <a:blip r:embed="rId3">
            <a:alphaModFix/>
          </a:blip>
          <a:stretch>
            <a:fillRect/>
          </a:stretch>
        </p:blipFill>
        <p:spPr>
          <a:xfrm>
            <a:off x="152400" y="718400"/>
            <a:ext cx="8722598" cy="4272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66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on Open AI Claim (Entire Dataset)</a:t>
            </a:r>
            <a:endParaRPr/>
          </a:p>
        </p:txBody>
      </p:sp>
      <p:pic>
        <p:nvPicPr>
          <p:cNvPr id="231" name="Google Shape;231;p38"/>
          <p:cNvPicPr preferRelativeResize="0"/>
          <p:nvPr/>
        </p:nvPicPr>
        <p:blipFill>
          <a:blip r:embed="rId3">
            <a:alphaModFix/>
          </a:blip>
          <a:stretch>
            <a:fillRect/>
          </a:stretch>
        </p:blipFill>
        <p:spPr>
          <a:xfrm>
            <a:off x="432550" y="595175"/>
            <a:ext cx="8217250" cy="4243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105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on Open AI Claim (Reduced Dataset)</a:t>
            </a:r>
            <a:endParaRPr/>
          </a:p>
          <a:p>
            <a:pPr indent="0" lvl="0" marL="0" rtl="0" algn="l">
              <a:spcBef>
                <a:spcPts val="0"/>
              </a:spcBef>
              <a:spcAft>
                <a:spcPts val="0"/>
              </a:spcAft>
              <a:buNone/>
            </a:pPr>
            <a:r>
              <a:t/>
            </a:r>
            <a:endParaRPr/>
          </a:p>
        </p:txBody>
      </p:sp>
      <p:sp>
        <p:nvSpPr>
          <p:cNvPr id="237" name="Google Shape;237;p3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8" name="Google Shape;238;p3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9" name="Google Shape;239;p39"/>
          <p:cNvPicPr preferRelativeResize="0"/>
          <p:nvPr/>
        </p:nvPicPr>
        <p:blipFill rotWithShape="1">
          <a:blip r:embed="rId3">
            <a:alphaModFix/>
          </a:blip>
          <a:srcRect b="0" l="0" r="0" t="-11706"/>
          <a:stretch/>
        </p:blipFill>
        <p:spPr>
          <a:xfrm>
            <a:off x="311700" y="718750"/>
            <a:ext cx="8520600" cy="4139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12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Work ( Synthesizing more labelled chunks)</a:t>
            </a:r>
            <a:endParaRPr/>
          </a:p>
        </p:txBody>
      </p:sp>
      <p:sp>
        <p:nvSpPr>
          <p:cNvPr id="245" name="Google Shape;245;p40"/>
          <p:cNvSpPr txBox="1"/>
          <p:nvPr>
            <p:ph idx="1" type="body"/>
          </p:nvPr>
        </p:nvSpPr>
        <p:spPr>
          <a:xfrm>
            <a:off x="349500" y="702175"/>
            <a:ext cx="8445000" cy="44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Artificially generating more labelled chunks using </a:t>
            </a:r>
            <a:r>
              <a:rPr lang="en" sz="1600">
                <a:highlight>
                  <a:srgbClr val="FFFF00"/>
                </a:highlight>
              </a:rPr>
              <a:t>semi supervised technique</a:t>
            </a:r>
            <a:endParaRPr sz="1600">
              <a:highlight>
                <a:srgbClr val="FFFF00"/>
              </a:highlight>
            </a:endParaRPr>
          </a:p>
        </p:txBody>
      </p:sp>
      <p:pic>
        <p:nvPicPr>
          <p:cNvPr id="246" name="Google Shape;246;p40"/>
          <p:cNvPicPr preferRelativeResize="0"/>
          <p:nvPr/>
        </p:nvPicPr>
        <p:blipFill>
          <a:blip r:embed="rId3">
            <a:alphaModFix/>
          </a:blip>
          <a:stretch>
            <a:fillRect/>
          </a:stretch>
        </p:blipFill>
        <p:spPr>
          <a:xfrm>
            <a:off x="152400" y="1081275"/>
            <a:ext cx="8679899" cy="39098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52" name="Google Shape;25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Char char="●"/>
            </a:pPr>
            <a:r>
              <a:rPr lang="en" sz="2100">
                <a:solidFill>
                  <a:schemeClr val="dk1"/>
                </a:solidFill>
              </a:rPr>
              <a:t>The chunking algorithm can be further optimized</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Word level or sentence level embedding can be tried on</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The work can be extended to many other languages</a:t>
            </a:r>
            <a:endParaRPr sz="2100">
              <a:solidFill>
                <a:schemeClr val="dk1"/>
              </a:solidFill>
            </a:endParaRPr>
          </a:p>
          <a:p>
            <a:pPr indent="-361950" lvl="0" marL="457200" rtl="0" algn="l">
              <a:spcBef>
                <a:spcPts val="0"/>
              </a:spcBef>
              <a:spcAft>
                <a:spcPts val="0"/>
              </a:spcAft>
              <a:buClr>
                <a:schemeClr val="dk1"/>
              </a:buClr>
              <a:buSzPts val="2100"/>
              <a:buChar char="●"/>
            </a:pPr>
            <a:r>
              <a:rPr lang="en" sz="2100">
                <a:solidFill>
                  <a:schemeClr val="dk1"/>
                </a:solidFill>
              </a:rPr>
              <a:t>Semi-supervised learning approach to generate more labelled chunks</a:t>
            </a:r>
            <a:endParaRPr sz="2100">
              <a:solidFill>
                <a:schemeClr val="dk1"/>
              </a:solidFill>
            </a:endParaRPr>
          </a:p>
        </p:txBody>
      </p:sp>
      <p:cxnSp>
        <p:nvCxnSpPr>
          <p:cNvPr id="253" name="Google Shape;253;p41"/>
          <p:cNvCxnSpPr/>
          <p:nvPr/>
        </p:nvCxnSpPr>
        <p:spPr>
          <a:xfrm>
            <a:off x="331950" y="1016000"/>
            <a:ext cx="8530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Challenges</a:t>
            </a:r>
            <a:endParaRPr>
              <a:solidFill>
                <a:srgbClr val="FFFFFF"/>
              </a:solidFill>
            </a:endParaRPr>
          </a:p>
        </p:txBody>
      </p:sp>
      <p:sp>
        <p:nvSpPr>
          <p:cNvPr id="72" name="Google Shape;72;p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Times New Roman"/>
              <a:buAutoNum type="arabicPeriod"/>
            </a:pPr>
            <a:r>
              <a:rPr lang="en" sz="1600">
                <a:solidFill>
                  <a:srgbClr val="FFFFFF"/>
                </a:solidFill>
                <a:latin typeface="Times New Roman"/>
                <a:ea typeface="Times New Roman"/>
                <a:cs typeface="Times New Roman"/>
                <a:sym typeface="Times New Roman"/>
              </a:rPr>
              <a:t>News articles are not bounded to any specific domain</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AutoNum type="arabicPeriod"/>
            </a:pPr>
            <a:r>
              <a:rPr lang="en" sz="1600">
                <a:solidFill>
                  <a:srgbClr val="FFFFFF"/>
                </a:solidFill>
                <a:latin typeface="Times New Roman"/>
                <a:ea typeface="Times New Roman"/>
                <a:cs typeface="Times New Roman"/>
                <a:sym typeface="Times New Roman"/>
              </a:rPr>
              <a:t>Biasness</a:t>
            </a:r>
            <a:r>
              <a:rPr lang="en" sz="1600">
                <a:solidFill>
                  <a:srgbClr val="FFFFFF"/>
                </a:solidFill>
                <a:latin typeface="Times New Roman"/>
                <a:ea typeface="Times New Roman"/>
                <a:cs typeface="Times New Roman"/>
                <a:sym typeface="Times New Roman"/>
              </a:rPr>
              <a:t> towards negative sentiment</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AutoNum type="arabicPeriod"/>
            </a:pPr>
            <a:r>
              <a:rPr lang="en" sz="1600">
                <a:solidFill>
                  <a:srgbClr val="FFFFFF"/>
                </a:solidFill>
                <a:latin typeface="Times New Roman"/>
                <a:ea typeface="Times New Roman"/>
                <a:cs typeface="Times New Roman"/>
                <a:sym typeface="Times New Roman"/>
              </a:rPr>
              <a:t>Kashmir specific articles have a lot of words and phrases related to army, warfare, militants, killings, terrorists, border issues etc.</a:t>
            </a:r>
            <a:endParaRPr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AutoNum type="arabicPeriod"/>
            </a:pPr>
            <a:r>
              <a:rPr lang="en" sz="1600">
                <a:solidFill>
                  <a:srgbClr val="FFFFFF"/>
                </a:solidFill>
                <a:latin typeface="Times New Roman"/>
                <a:ea typeface="Times New Roman"/>
                <a:cs typeface="Times New Roman"/>
                <a:sym typeface="Times New Roman"/>
              </a:rPr>
              <a:t>The word ”opinion” here is itself ambiguous.</a:t>
            </a:r>
            <a:endParaRPr sz="1600">
              <a:solidFill>
                <a:srgbClr val="FFFFFF"/>
              </a:solidFill>
              <a:latin typeface="Times New Roman"/>
              <a:ea typeface="Times New Roman"/>
              <a:cs typeface="Times New Roman"/>
              <a:sym typeface="Times New Roman"/>
            </a:endParaRPr>
          </a:p>
        </p:txBody>
      </p:sp>
      <p:sp>
        <p:nvSpPr>
          <p:cNvPr id="73" name="Google Shape;73;p1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5</a:t>
            </a:r>
            <a:r>
              <a:rPr lang="en">
                <a:solidFill>
                  <a:srgbClr val="FFFFFF"/>
                </a:solidFill>
              </a:rPr>
              <a:t>.    </a:t>
            </a:r>
            <a:r>
              <a:rPr lang="en" sz="1600">
                <a:solidFill>
                  <a:srgbClr val="FFFFFF"/>
                </a:solidFill>
                <a:latin typeface="Times New Roman"/>
                <a:ea typeface="Times New Roman"/>
                <a:cs typeface="Times New Roman"/>
                <a:sym typeface="Times New Roman"/>
              </a:rPr>
              <a:t>Capturing individuals sentiment or opinion is difficult as individuals judgement is based on preconceived knowledge, experiences, societal thoughts, personal views, perception etc.</a:t>
            </a:r>
            <a:endParaRPr sz="16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1600">
                <a:solidFill>
                  <a:srgbClr val="FFFFFF"/>
                </a:solidFill>
                <a:latin typeface="Times New Roman"/>
                <a:ea typeface="Times New Roman"/>
                <a:cs typeface="Times New Roman"/>
                <a:sym typeface="Times New Roman"/>
              </a:rPr>
              <a:t>6.    Breaking the news article into meaningful chunks at test time</a:t>
            </a:r>
            <a:endParaRPr sz="16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59" name="Google Shape;259;p42"/>
          <p:cNvSpPr txBox="1"/>
          <p:nvPr>
            <p:ph idx="1" type="body"/>
          </p:nvPr>
        </p:nvSpPr>
        <p:spPr>
          <a:xfrm>
            <a:off x="311700" y="1152475"/>
            <a:ext cx="8520600" cy="3581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1100" u="sng">
                <a:solidFill>
                  <a:schemeClr val="hlink"/>
                </a:solidFill>
                <a:latin typeface="Arial"/>
                <a:ea typeface="Arial"/>
                <a:cs typeface="Arial"/>
                <a:sym typeface="Arial"/>
                <a:hlinkClick r:id="rId3"/>
              </a:rPr>
              <a:t>https://github.com/google-research/bert</a:t>
            </a:r>
            <a:endParaRPr sz="2100">
              <a:solidFill>
                <a:schemeClr val="dk1"/>
              </a:solidFill>
            </a:endParaRPr>
          </a:p>
          <a:p>
            <a:pPr indent="-361950" lvl="0" marL="457200" rtl="0" algn="l">
              <a:spcBef>
                <a:spcPts val="0"/>
              </a:spcBef>
              <a:spcAft>
                <a:spcPts val="0"/>
              </a:spcAft>
              <a:buClr>
                <a:schemeClr val="dk1"/>
              </a:buClr>
              <a:buSzPts val="2100"/>
              <a:buChar char="●"/>
            </a:pPr>
            <a:r>
              <a:rPr lang="en" sz="1100" u="sng">
                <a:solidFill>
                  <a:schemeClr val="hlink"/>
                </a:solidFill>
                <a:latin typeface="Arial"/>
                <a:ea typeface="Arial"/>
                <a:cs typeface="Arial"/>
                <a:sym typeface="Arial"/>
                <a:hlinkClick r:id="rId4"/>
              </a:rPr>
              <a:t>https://arxiv.org/abs/1810.04805</a:t>
            </a:r>
            <a:endParaRPr sz="2100">
              <a:solidFill>
                <a:schemeClr val="dk1"/>
              </a:solidFill>
            </a:endParaRPr>
          </a:p>
          <a:p>
            <a:pPr indent="-361950" lvl="0" marL="457200" rtl="0" algn="l">
              <a:spcBef>
                <a:spcPts val="0"/>
              </a:spcBef>
              <a:spcAft>
                <a:spcPts val="0"/>
              </a:spcAft>
              <a:buClr>
                <a:schemeClr val="dk1"/>
              </a:buClr>
              <a:buSzPts val="2100"/>
              <a:buChar char="●"/>
            </a:pPr>
            <a:r>
              <a:rPr lang="en" sz="1100" u="sng">
                <a:solidFill>
                  <a:schemeClr val="hlink"/>
                </a:solidFill>
                <a:latin typeface="Arial"/>
                <a:ea typeface="Arial"/>
                <a:cs typeface="Arial"/>
                <a:sym typeface="Arial"/>
                <a:hlinkClick r:id="rId5"/>
              </a:rPr>
              <a:t>https://ai.googleblog.com/2018/11/open-sourcing-bert-state-of-art-pre.html</a:t>
            </a:r>
            <a:endParaRPr sz="2100">
              <a:solidFill>
                <a:schemeClr val="dk1"/>
              </a:solidFill>
            </a:endParaRPr>
          </a:p>
          <a:p>
            <a:pPr indent="-361950" lvl="0" marL="457200" rtl="0" algn="l">
              <a:spcBef>
                <a:spcPts val="0"/>
              </a:spcBef>
              <a:spcAft>
                <a:spcPts val="0"/>
              </a:spcAft>
              <a:buClr>
                <a:schemeClr val="dk1"/>
              </a:buClr>
              <a:buSzPts val="2100"/>
              <a:buChar char="●"/>
            </a:pPr>
            <a:r>
              <a:rPr lang="en" sz="1100" u="sng">
                <a:solidFill>
                  <a:schemeClr val="hlink"/>
                </a:solidFill>
                <a:latin typeface="Arial"/>
                <a:ea typeface="Arial"/>
                <a:cs typeface="Arial"/>
                <a:sym typeface="Arial"/>
                <a:hlinkClick r:id="rId6"/>
              </a:rPr>
              <a:t>https://nlp.stanford.edu/seminar/details/jdevlin.pdf</a:t>
            </a:r>
            <a:endParaRPr sz="2100">
              <a:solidFill>
                <a:schemeClr val="dk1"/>
              </a:solidFill>
            </a:endParaRPr>
          </a:p>
          <a:p>
            <a:pPr indent="-361950" lvl="0" marL="457200" rtl="0" algn="l">
              <a:spcBef>
                <a:spcPts val="0"/>
              </a:spcBef>
              <a:spcAft>
                <a:spcPts val="0"/>
              </a:spcAft>
              <a:buClr>
                <a:schemeClr val="dk1"/>
              </a:buClr>
              <a:buSzPts val="2100"/>
              <a:buChar char="●"/>
            </a:pPr>
            <a:r>
              <a:rPr lang="en" sz="1100" u="sng">
                <a:solidFill>
                  <a:schemeClr val="hlink"/>
                </a:solidFill>
                <a:latin typeface="Arial"/>
                <a:ea typeface="Arial"/>
                <a:cs typeface="Arial"/>
                <a:sym typeface="Arial"/>
                <a:hlinkClick r:id="rId7"/>
              </a:rPr>
              <a:t>https://static.googleusercontent.com/media/research.google.com/en//pubs/archive/43905.pdf</a:t>
            </a:r>
            <a:endParaRPr sz="2100">
              <a:solidFill>
                <a:schemeClr val="dk1"/>
              </a:solidFill>
            </a:endParaRPr>
          </a:p>
          <a:p>
            <a:pPr indent="-361950" lvl="0" marL="457200" rtl="0" algn="l">
              <a:spcBef>
                <a:spcPts val="0"/>
              </a:spcBef>
              <a:spcAft>
                <a:spcPts val="0"/>
              </a:spcAft>
              <a:buClr>
                <a:schemeClr val="dk1"/>
              </a:buClr>
              <a:buSzPts val="2100"/>
              <a:buChar char="●"/>
            </a:pPr>
            <a:r>
              <a:rPr lang="en" sz="1100" u="sng">
                <a:solidFill>
                  <a:schemeClr val="hlink"/>
                </a:solidFill>
                <a:latin typeface="Arial"/>
                <a:ea typeface="Arial"/>
                <a:cs typeface="Arial"/>
                <a:sym typeface="Arial"/>
                <a:hlinkClick r:id="rId8"/>
              </a:rPr>
              <a:t>https://www.ibm.com/demos/live/watson-language-translator/self-service</a:t>
            </a:r>
            <a:endParaRPr sz="2100">
              <a:solidFill>
                <a:schemeClr val="dk1"/>
              </a:solidFill>
            </a:endParaRPr>
          </a:p>
          <a:p>
            <a:pPr indent="-361950" lvl="0" marL="457200" rtl="0" algn="l">
              <a:spcBef>
                <a:spcPts val="0"/>
              </a:spcBef>
              <a:spcAft>
                <a:spcPts val="0"/>
              </a:spcAft>
              <a:buClr>
                <a:schemeClr val="dk1"/>
              </a:buClr>
              <a:buSzPts val="2100"/>
              <a:buChar char="●"/>
            </a:pPr>
            <a:r>
              <a:rPr lang="en" sz="1100" u="sng">
                <a:solidFill>
                  <a:schemeClr val="hlink"/>
                </a:solidFill>
                <a:latin typeface="Arial"/>
                <a:ea typeface="Arial"/>
                <a:cs typeface="Arial"/>
                <a:sym typeface="Arial"/>
                <a:hlinkClick r:id="rId9"/>
              </a:rPr>
              <a:t>https://arxiv.org/abs/1609.07959</a:t>
            </a:r>
            <a:endParaRPr sz="2100">
              <a:solidFill>
                <a:schemeClr val="dk1"/>
              </a:solidFill>
            </a:endParaRPr>
          </a:p>
          <a:p>
            <a:pPr indent="-361950" lvl="0" marL="457200" rtl="0" algn="l">
              <a:spcBef>
                <a:spcPts val="0"/>
              </a:spcBef>
              <a:spcAft>
                <a:spcPts val="0"/>
              </a:spcAft>
              <a:buClr>
                <a:schemeClr val="dk1"/>
              </a:buClr>
              <a:buSzPts val="2100"/>
              <a:buChar char="●"/>
            </a:pPr>
            <a:r>
              <a:rPr lang="en" sz="1100" u="sng">
                <a:solidFill>
                  <a:schemeClr val="hlink"/>
                </a:solidFill>
                <a:latin typeface="Arial"/>
                <a:ea typeface="Arial"/>
                <a:cs typeface="Arial"/>
                <a:sym typeface="Arial"/>
                <a:hlinkClick r:id="rId10"/>
              </a:rPr>
              <a:t>https://talukdar.net/</a:t>
            </a:r>
            <a:endParaRPr sz="2100">
              <a:solidFill>
                <a:schemeClr val="dk1"/>
              </a:solidFill>
            </a:endParaRPr>
          </a:p>
          <a:p>
            <a:pPr indent="-361950" lvl="0" marL="457200" rtl="0" algn="l">
              <a:spcBef>
                <a:spcPts val="0"/>
              </a:spcBef>
              <a:spcAft>
                <a:spcPts val="0"/>
              </a:spcAft>
              <a:buClr>
                <a:schemeClr val="dk1"/>
              </a:buClr>
              <a:buSzPts val="2100"/>
              <a:buChar char="●"/>
            </a:pPr>
            <a:r>
              <a:rPr lang="en" sz="1100" u="sng">
                <a:solidFill>
                  <a:schemeClr val="hlink"/>
                </a:solidFill>
                <a:latin typeface="Arial"/>
                <a:ea typeface="Arial"/>
                <a:cs typeface="Arial"/>
                <a:sym typeface="Arial"/>
                <a:hlinkClick r:id="rId11"/>
              </a:rPr>
              <a:t>https://translate.yandex.com/</a:t>
            </a:r>
            <a:endParaRPr sz="2100">
              <a:solidFill>
                <a:schemeClr val="dk1"/>
              </a:solidFill>
            </a:endParaRPr>
          </a:p>
        </p:txBody>
      </p:sp>
      <p:cxnSp>
        <p:nvCxnSpPr>
          <p:cNvPr id="260" name="Google Shape;260;p42"/>
          <p:cNvCxnSpPr/>
          <p:nvPr/>
        </p:nvCxnSpPr>
        <p:spPr>
          <a:xfrm>
            <a:off x="331950" y="1016000"/>
            <a:ext cx="8530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Any Questions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Labelling Ground Rules</a:t>
            </a:r>
            <a:endParaRPr/>
          </a:p>
        </p:txBody>
      </p:sp>
      <p:sp>
        <p:nvSpPr>
          <p:cNvPr id="79" name="Google Shape;79;p16"/>
          <p:cNvSpPr txBox="1"/>
          <p:nvPr>
            <p:ph idx="1" type="body"/>
          </p:nvPr>
        </p:nvSpPr>
        <p:spPr>
          <a:xfrm>
            <a:off x="311700" y="1152475"/>
            <a:ext cx="8405400" cy="38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highlight>
                  <a:srgbClr val="FFFFFF"/>
                </a:highlight>
                <a:latin typeface="Times New Roman"/>
                <a:ea typeface="Times New Roman"/>
                <a:cs typeface="Times New Roman"/>
                <a:sym typeface="Times New Roman"/>
              </a:rPr>
              <a:t>1. We are concerned about the </a:t>
            </a:r>
            <a:r>
              <a:rPr lang="en" sz="1600">
                <a:solidFill>
                  <a:srgbClr val="000000"/>
                </a:solidFill>
                <a:highlight>
                  <a:srgbClr val="FFFF00"/>
                </a:highlight>
                <a:latin typeface="Times New Roman"/>
                <a:ea typeface="Times New Roman"/>
                <a:cs typeface="Times New Roman"/>
                <a:sym typeface="Times New Roman"/>
              </a:rPr>
              <a:t>author's point of view</a:t>
            </a:r>
            <a:r>
              <a:rPr lang="en" sz="1600">
                <a:solidFill>
                  <a:srgbClr val="000000"/>
                </a:solidFill>
                <a:highlight>
                  <a:srgbClr val="FFFFFF"/>
                </a:highlight>
                <a:latin typeface="Times New Roman"/>
                <a:ea typeface="Times New Roman"/>
                <a:cs typeface="Times New Roman"/>
                <a:sym typeface="Times New Roman"/>
              </a:rPr>
              <a:t>. Personal views and opinions should be avoided.</a:t>
            </a:r>
            <a:endParaRPr sz="16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b="1" lang="en" sz="1600">
                <a:solidFill>
                  <a:srgbClr val="CC0000"/>
                </a:solidFill>
                <a:highlight>
                  <a:srgbClr val="FFFFFF"/>
                </a:highlight>
                <a:latin typeface="Times New Roman"/>
                <a:ea typeface="Times New Roman"/>
                <a:cs typeface="Times New Roman"/>
                <a:sym typeface="Times New Roman"/>
              </a:rPr>
              <a:t>Example Sentence/Chunk</a:t>
            </a:r>
            <a:r>
              <a:rPr lang="en" sz="1600">
                <a:solidFill>
                  <a:srgbClr val="000000"/>
                </a:solidFill>
                <a:highlight>
                  <a:srgbClr val="FFFFFF"/>
                </a:highlight>
                <a:latin typeface="Times New Roman"/>
                <a:ea typeface="Times New Roman"/>
                <a:cs typeface="Times New Roman"/>
                <a:sym typeface="Times New Roman"/>
              </a:rPr>
              <a:t> - </a:t>
            </a:r>
            <a:r>
              <a:rPr i="1" lang="en" sz="1600">
                <a:solidFill>
                  <a:srgbClr val="000000"/>
                </a:solidFill>
                <a:highlight>
                  <a:srgbClr val="FFFFFF"/>
                </a:highlight>
                <a:latin typeface="Times New Roman"/>
                <a:ea typeface="Times New Roman"/>
                <a:cs typeface="Times New Roman"/>
                <a:sym typeface="Times New Roman"/>
              </a:rPr>
              <a:t>The Indian govt. should frame this policy of hanging people who rape minor girls, Label - </a:t>
            </a:r>
            <a:r>
              <a:rPr b="1" i="1" lang="en" sz="1600">
                <a:solidFill>
                  <a:srgbClr val="38761D"/>
                </a:solidFill>
                <a:highlight>
                  <a:srgbClr val="FFFFFF"/>
                </a:highlight>
                <a:latin typeface="Times New Roman"/>
                <a:ea typeface="Times New Roman"/>
                <a:cs typeface="Times New Roman"/>
                <a:sym typeface="Times New Roman"/>
              </a:rPr>
              <a:t>Positive</a:t>
            </a:r>
            <a:endParaRPr b="1" i="1" sz="1800">
              <a:solidFill>
                <a:srgbClr val="38761D"/>
              </a:solidFill>
              <a:latin typeface="Times New Roman"/>
              <a:ea typeface="Times New Roman"/>
              <a:cs typeface="Times New Roman"/>
              <a:sym typeface="Times New Roman"/>
            </a:endParaRPr>
          </a:p>
          <a:p>
            <a:pPr indent="0" lvl="0" marL="0" rtl="0" algn="l">
              <a:spcBef>
                <a:spcPts val="1600"/>
              </a:spcBef>
              <a:spcAft>
                <a:spcPts val="0"/>
              </a:spcAft>
              <a:buNone/>
            </a:pPr>
            <a:r>
              <a:rPr lang="en" sz="1600">
                <a:solidFill>
                  <a:srgbClr val="000000"/>
                </a:solidFill>
                <a:highlight>
                  <a:srgbClr val="FFFFFF"/>
                </a:highlight>
                <a:latin typeface="Times New Roman"/>
                <a:ea typeface="Times New Roman"/>
                <a:cs typeface="Times New Roman"/>
                <a:sym typeface="Times New Roman"/>
              </a:rPr>
              <a:t>2. </a:t>
            </a:r>
            <a:r>
              <a:rPr lang="en" sz="1600">
                <a:solidFill>
                  <a:srgbClr val="000000"/>
                </a:solidFill>
                <a:highlight>
                  <a:srgbClr val="FFFF00"/>
                </a:highlight>
                <a:latin typeface="Times New Roman"/>
                <a:ea typeface="Times New Roman"/>
                <a:cs typeface="Times New Roman"/>
                <a:sym typeface="Times New Roman"/>
              </a:rPr>
              <a:t>Generalized facts or statements</a:t>
            </a:r>
            <a:r>
              <a:rPr lang="en" sz="1600">
                <a:solidFill>
                  <a:srgbClr val="000000"/>
                </a:solidFill>
                <a:highlight>
                  <a:srgbClr val="FFFFFF"/>
                </a:highlight>
                <a:latin typeface="Times New Roman"/>
                <a:ea typeface="Times New Roman"/>
                <a:cs typeface="Times New Roman"/>
                <a:sym typeface="Times New Roman"/>
              </a:rPr>
              <a:t> can be labelled independent of author's view.</a:t>
            </a:r>
            <a:endParaRPr sz="16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b="1" lang="en" sz="1600">
                <a:solidFill>
                  <a:srgbClr val="CC0000"/>
                </a:solidFill>
                <a:highlight>
                  <a:srgbClr val="FFFFFF"/>
                </a:highlight>
                <a:latin typeface="Times New Roman"/>
                <a:ea typeface="Times New Roman"/>
                <a:cs typeface="Times New Roman"/>
                <a:sym typeface="Times New Roman"/>
              </a:rPr>
              <a:t>Example </a:t>
            </a:r>
            <a:r>
              <a:rPr b="1" lang="en" sz="1600">
                <a:solidFill>
                  <a:srgbClr val="CC0000"/>
                </a:solidFill>
                <a:highlight>
                  <a:srgbClr val="FFFFFF"/>
                </a:highlight>
                <a:latin typeface="Times New Roman"/>
                <a:ea typeface="Times New Roman"/>
                <a:cs typeface="Times New Roman"/>
                <a:sym typeface="Times New Roman"/>
              </a:rPr>
              <a:t>Sentence/Chunk</a:t>
            </a:r>
            <a:r>
              <a:rPr lang="en" sz="1600">
                <a:solidFill>
                  <a:srgbClr val="990000"/>
                </a:solidFill>
                <a:highlight>
                  <a:srgbClr val="FFFFFF"/>
                </a:highlight>
                <a:latin typeface="Times New Roman"/>
                <a:ea typeface="Times New Roman"/>
                <a:cs typeface="Times New Roman"/>
                <a:sym typeface="Times New Roman"/>
              </a:rPr>
              <a:t> </a:t>
            </a:r>
            <a:r>
              <a:rPr lang="en" sz="1600">
                <a:solidFill>
                  <a:srgbClr val="000000"/>
                </a:solidFill>
                <a:highlight>
                  <a:srgbClr val="FFFFFF"/>
                </a:highlight>
                <a:latin typeface="Times New Roman"/>
                <a:ea typeface="Times New Roman"/>
                <a:cs typeface="Times New Roman"/>
                <a:sym typeface="Times New Roman"/>
              </a:rPr>
              <a:t>- </a:t>
            </a:r>
            <a:r>
              <a:rPr i="1" lang="en" sz="1600">
                <a:solidFill>
                  <a:srgbClr val="000000"/>
                </a:solidFill>
                <a:highlight>
                  <a:srgbClr val="FFFFFF"/>
                </a:highlight>
                <a:latin typeface="Times New Roman"/>
                <a:ea typeface="Times New Roman"/>
                <a:cs typeface="Times New Roman"/>
                <a:sym typeface="Times New Roman"/>
              </a:rPr>
              <a:t>Terrorism is a curse to the soc</a:t>
            </a:r>
            <a:r>
              <a:rPr i="1" lang="en" sz="1600">
                <a:solidFill>
                  <a:srgbClr val="000000"/>
                </a:solidFill>
                <a:highlight>
                  <a:srgbClr val="FFFFFF"/>
                </a:highlight>
                <a:latin typeface="Times New Roman"/>
                <a:ea typeface="Times New Roman"/>
                <a:cs typeface="Times New Roman"/>
                <a:sym typeface="Times New Roman"/>
              </a:rPr>
              <a:t>iety, Label - </a:t>
            </a:r>
            <a:r>
              <a:rPr b="1" i="1" lang="en" sz="1600">
                <a:solidFill>
                  <a:srgbClr val="0000FF"/>
                </a:solidFill>
                <a:highlight>
                  <a:srgbClr val="FFFFFF"/>
                </a:highlight>
                <a:latin typeface="Times New Roman"/>
                <a:ea typeface="Times New Roman"/>
                <a:cs typeface="Times New Roman"/>
                <a:sym typeface="Times New Roman"/>
              </a:rPr>
              <a:t>Neutral</a:t>
            </a:r>
            <a:endParaRPr b="1" i="1" sz="1800">
              <a:solidFill>
                <a:srgbClr val="0000FF"/>
              </a:solidFill>
              <a:latin typeface="Times New Roman"/>
              <a:ea typeface="Times New Roman"/>
              <a:cs typeface="Times New Roman"/>
              <a:sym typeface="Times New Roman"/>
            </a:endParaRPr>
          </a:p>
          <a:p>
            <a:pPr indent="0" lvl="0" marL="0" rtl="0" algn="l">
              <a:spcBef>
                <a:spcPts val="1600"/>
              </a:spcBef>
              <a:spcAft>
                <a:spcPts val="0"/>
              </a:spcAft>
              <a:buNone/>
            </a:pPr>
            <a:r>
              <a:rPr lang="en" sz="1600">
                <a:solidFill>
                  <a:srgbClr val="000000"/>
                </a:solidFill>
                <a:highlight>
                  <a:srgbClr val="FFFFFF"/>
                </a:highlight>
                <a:latin typeface="Times New Roman"/>
                <a:ea typeface="Times New Roman"/>
                <a:cs typeface="Times New Roman"/>
                <a:sym typeface="Times New Roman"/>
              </a:rPr>
              <a:t>3. </a:t>
            </a:r>
            <a:r>
              <a:rPr lang="en" sz="1600">
                <a:solidFill>
                  <a:srgbClr val="000000"/>
                </a:solidFill>
                <a:highlight>
                  <a:srgbClr val="FFFF00"/>
                </a:highlight>
                <a:latin typeface="Times New Roman"/>
                <a:ea typeface="Times New Roman"/>
                <a:cs typeface="Times New Roman"/>
                <a:sym typeface="Times New Roman"/>
              </a:rPr>
              <a:t>Don't label if unsure</a:t>
            </a:r>
            <a:r>
              <a:rPr lang="en" sz="1600">
                <a:solidFill>
                  <a:srgbClr val="000000"/>
                </a:solidFill>
                <a:highlight>
                  <a:srgbClr val="FFFFFF"/>
                </a:highlight>
                <a:latin typeface="Times New Roman"/>
                <a:ea typeface="Times New Roman"/>
                <a:cs typeface="Times New Roman"/>
                <a:sym typeface="Times New Roman"/>
              </a:rPr>
              <a:t> or don't have much idea about the issue or context.</a:t>
            </a:r>
            <a:endParaRPr sz="16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rPr b="1" lang="en" sz="1600">
                <a:solidFill>
                  <a:srgbClr val="CC0000"/>
                </a:solidFill>
                <a:highlight>
                  <a:srgbClr val="FFFFFF"/>
                </a:highlight>
                <a:latin typeface="Times New Roman"/>
                <a:ea typeface="Times New Roman"/>
                <a:cs typeface="Times New Roman"/>
                <a:sym typeface="Times New Roman"/>
              </a:rPr>
              <a:t>Example </a:t>
            </a:r>
            <a:r>
              <a:rPr b="1" lang="en" sz="1600">
                <a:solidFill>
                  <a:srgbClr val="CC0000"/>
                </a:solidFill>
                <a:highlight>
                  <a:srgbClr val="FFFFFF"/>
                </a:highlight>
                <a:latin typeface="Times New Roman"/>
                <a:ea typeface="Times New Roman"/>
                <a:cs typeface="Times New Roman"/>
                <a:sym typeface="Times New Roman"/>
              </a:rPr>
              <a:t>Sentence/Chunk</a:t>
            </a:r>
            <a:r>
              <a:rPr lang="en" sz="1600">
                <a:solidFill>
                  <a:srgbClr val="000000"/>
                </a:solidFill>
                <a:highlight>
                  <a:srgbClr val="FFFFFF"/>
                </a:highlight>
                <a:latin typeface="Times New Roman"/>
                <a:ea typeface="Times New Roman"/>
                <a:cs typeface="Times New Roman"/>
                <a:sym typeface="Times New Roman"/>
              </a:rPr>
              <a:t> -  </a:t>
            </a:r>
            <a:r>
              <a:rPr i="1" lang="en" sz="1600">
                <a:solidFill>
                  <a:srgbClr val="000000"/>
                </a:solidFill>
                <a:highlight>
                  <a:srgbClr val="FFFFFF"/>
                </a:highlight>
                <a:latin typeface="Times New Roman"/>
                <a:ea typeface="Times New Roman"/>
                <a:cs typeface="Times New Roman"/>
                <a:sym typeface="Times New Roman"/>
              </a:rPr>
              <a:t>Students of morning/evening Darasgahs and other educational institutions run by Karwan-e-Islami would participate in ‘Naat-o-Qruat’.</a:t>
            </a:r>
            <a:endParaRPr i="1" sz="21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6" name="Google Shape;86;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7" name="Google Shape;87;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Baseline Model</a:t>
            </a:r>
            <a:endParaRPr>
              <a:solidFill>
                <a:srgbClr val="FFFFFF"/>
              </a:solidFill>
            </a:endParaRPr>
          </a:p>
        </p:txBody>
      </p:sp>
      <p:sp>
        <p:nvSpPr>
          <p:cNvPr id="93" name="Google Shape;93;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Model - </a:t>
            </a:r>
            <a:r>
              <a:rPr b="1" lang="en" sz="1600">
                <a:solidFill>
                  <a:srgbClr val="FFFFFF"/>
                </a:solidFill>
                <a:latin typeface="Times New Roman"/>
                <a:ea typeface="Times New Roman"/>
                <a:cs typeface="Times New Roman"/>
                <a:sym typeface="Times New Roman"/>
              </a:rPr>
              <a:t>SVM-NB</a:t>
            </a:r>
            <a:endParaRPr b="1" sz="16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b="1" lang="en">
                <a:solidFill>
                  <a:srgbClr val="FFFFFF"/>
                </a:solidFill>
                <a:latin typeface="Times New Roman"/>
                <a:ea typeface="Times New Roman"/>
                <a:cs typeface="Times New Roman"/>
                <a:sym typeface="Times New Roman"/>
              </a:rPr>
              <a:t>The SVM-NB first constructs an optimal separating hyperplane that divides samples in the training set into two categories. For samples located nearby the hyperplane, if they are in different categories, one of them will be eliminated from the training set. In this way, the dependence between samples is reduced and the entire training sample space is simplified. With the trimmed training set, the naive Bayes algorithm is applied to classify texts in the test set</a:t>
            </a:r>
            <a:endParaRPr b="1">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b="1">
              <a:solidFill>
                <a:srgbClr val="FFFFFF"/>
              </a:solidFill>
              <a:latin typeface="Times New Roman"/>
              <a:ea typeface="Times New Roman"/>
              <a:cs typeface="Times New Roman"/>
              <a:sym typeface="Times New Roman"/>
            </a:endParaRPr>
          </a:p>
        </p:txBody>
      </p:sp>
      <p:sp>
        <p:nvSpPr>
          <p:cNvPr id="94" name="Google Shape;94;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Results :-</a:t>
            </a:r>
            <a:endParaRPr b="1" sz="1600">
              <a:solidFill>
                <a:srgbClr val="FFFFFF"/>
              </a:solidFill>
              <a:latin typeface="Times New Roman"/>
              <a:ea typeface="Times New Roman"/>
              <a:cs typeface="Times New Roman"/>
              <a:sym typeface="Times New Roman"/>
            </a:endParaRPr>
          </a:p>
          <a:p>
            <a:pPr indent="-330200" lvl="0" marL="457200" rtl="0" algn="l">
              <a:spcBef>
                <a:spcPts val="1600"/>
              </a:spcBef>
              <a:spcAft>
                <a:spcPts val="0"/>
              </a:spcAft>
              <a:buClr>
                <a:srgbClr val="FFFFFF"/>
              </a:buClr>
              <a:buSzPts val="1600"/>
              <a:buFont typeface="Times New Roman"/>
              <a:buChar char="●"/>
            </a:pPr>
            <a:r>
              <a:rPr b="1" lang="en" sz="1600">
                <a:solidFill>
                  <a:srgbClr val="FFFFFF"/>
                </a:solidFill>
                <a:latin typeface="Times New Roman"/>
                <a:ea typeface="Times New Roman"/>
                <a:cs typeface="Times New Roman"/>
                <a:sym typeface="Times New Roman"/>
              </a:rPr>
              <a:t>Number of Chunks - 7000</a:t>
            </a:r>
            <a:endParaRPr b="1"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b="1" lang="en" sz="1600">
                <a:solidFill>
                  <a:srgbClr val="FFFFFF"/>
                </a:solidFill>
                <a:latin typeface="Times New Roman"/>
                <a:ea typeface="Times New Roman"/>
                <a:cs typeface="Times New Roman"/>
                <a:sym typeface="Times New Roman"/>
              </a:rPr>
              <a:t>Split ratio - 8:1:1 (Train:Val:Test)</a:t>
            </a:r>
            <a:endParaRPr b="1"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b="1" lang="en" sz="1600">
                <a:solidFill>
                  <a:srgbClr val="FFFFFF"/>
                </a:solidFill>
                <a:latin typeface="Times New Roman"/>
                <a:ea typeface="Times New Roman"/>
                <a:cs typeface="Times New Roman"/>
                <a:sym typeface="Times New Roman"/>
              </a:rPr>
              <a:t>max_features - 1000</a:t>
            </a:r>
            <a:endParaRPr b="1"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b="1" lang="en" sz="1600">
                <a:solidFill>
                  <a:srgbClr val="FFFFFF"/>
                </a:solidFill>
                <a:latin typeface="Times New Roman"/>
                <a:ea typeface="Times New Roman"/>
                <a:cs typeface="Times New Roman"/>
                <a:sym typeface="Times New Roman"/>
              </a:rPr>
              <a:t>ngram_range - 2</a:t>
            </a:r>
            <a:endParaRPr b="1" sz="16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ts val="1600"/>
              <a:buFont typeface="Times New Roman"/>
              <a:buChar char="●"/>
            </a:pPr>
            <a:r>
              <a:rPr b="1" lang="en" sz="1600">
                <a:solidFill>
                  <a:srgbClr val="FFFFFF"/>
                </a:solidFill>
                <a:latin typeface="Times New Roman"/>
                <a:ea typeface="Times New Roman"/>
                <a:cs typeface="Times New Roman"/>
                <a:sym typeface="Times New Roman"/>
              </a:rPr>
              <a:t>10-fold Test Accuracy - 68.8</a:t>
            </a:r>
            <a:endParaRPr b="1" sz="1600">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Approach - Finetune BERT</a:t>
            </a:r>
            <a:endParaRPr/>
          </a:p>
        </p:txBody>
      </p:sp>
      <p:sp>
        <p:nvSpPr>
          <p:cNvPr id="100" name="Google Shape;100;p19"/>
          <p:cNvSpPr txBox="1"/>
          <p:nvPr>
            <p:ph idx="1" type="body"/>
          </p:nvPr>
        </p:nvSpPr>
        <p:spPr>
          <a:xfrm>
            <a:off x="311700" y="1152475"/>
            <a:ext cx="5593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solidFill>
                  <a:schemeClr val="dk1"/>
                </a:solidFill>
              </a:rPr>
              <a:t>What is </a:t>
            </a:r>
            <a:r>
              <a:rPr b="1" lang="en" sz="1600">
                <a:solidFill>
                  <a:schemeClr val="dk1"/>
                </a:solidFill>
              </a:rPr>
              <a:t>BERT</a:t>
            </a:r>
            <a:r>
              <a:rPr lang="en" sz="1600">
                <a:solidFill>
                  <a:schemeClr val="dk1"/>
                </a:solidFill>
              </a:rPr>
              <a:t> (</a:t>
            </a:r>
            <a:r>
              <a:rPr lang="en" sz="1600">
                <a:solidFill>
                  <a:srgbClr val="000000"/>
                </a:solidFill>
                <a:highlight>
                  <a:srgbClr val="FFFFFF"/>
                </a:highlight>
                <a:latin typeface="Georgia"/>
                <a:ea typeface="Georgia"/>
                <a:cs typeface="Georgia"/>
                <a:sym typeface="Georgia"/>
              </a:rPr>
              <a:t>Bidirectional Encoder Representations from Transformers) </a:t>
            </a:r>
            <a:r>
              <a:rPr lang="en" sz="1600">
                <a:solidFill>
                  <a:schemeClr val="dk1"/>
                </a:solidFill>
              </a:rPr>
              <a:t>? </a:t>
            </a:r>
            <a:endParaRPr sz="1600">
              <a:solidFill>
                <a:schemeClr val="dk1"/>
              </a:solidFill>
            </a:endParaRPr>
          </a:p>
          <a:p>
            <a:pPr indent="0" lvl="0" marL="0" rtl="0" algn="l">
              <a:spcBef>
                <a:spcPts val="1200"/>
              </a:spcBef>
              <a:spcAft>
                <a:spcPts val="0"/>
              </a:spcAft>
              <a:buNone/>
            </a:pPr>
            <a:r>
              <a:rPr lang="en" sz="1600"/>
              <a:t>‘</a:t>
            </a:r>
            <a:r>
              <a:rPr lang="en" sz="1600">
                <a:solidFill>
                  <a:srgbClr val="CC0000"/>
                </a:solidFill>
              </a:rPr>
              <a:t>Language models use either left context or right context, but language understanding is bidirectional.</a:t>
            </a:r>
            <a:r>
              <a:rPr lang="en" sz="1600"/>
              <a:t>’ </a:t>
            </a:r>
            <a:endParaRPr sz="1600"/>
          </a:p>
          <a:p>
            <a:pPr indent="0" lvl="0" marL="457200" rtl="0" algn="l">
              <a:spcBef>
                <a:spcPts val="1200"/>
              </a:spcBef>
              <a:spcAft>
                <a:spcPts val="0"/>
              </a:spcAft>
              <a:buNone/>
            </a:pPr>
            <a:r>
              <a:t/>
            </a:r>
            <a:endParaRPr sz="1600">
              <a:solidFill>
                <a:srgbClr val="CC0000"/>
              </a:solidFill>
            </a:endParaRPr>
          </a:p>
          <a:p>
            <a:pPr indent="0" lvl="0" marL="0" rtl="0" algn="l">
              <a:spcBef>
                <a:spcPts val="1200"/>
              </a:spcBef>
              <a:spcAft>
                <a:spcPts val="0"/>
              </a:spcAft>
              <a:buNone/>
            </a:pPr>
            <a:r>
              <a:t/>
            </a:r>
            <a:endParaRPr sz="1600"/>
          </a:p>
          <a:p>
            <a:pPr indent="0" lvl="0" marL="457200" rtl="0" algn="l">
              <a:spcBef>
                <a:spcPts val="1600"/>
              </a:spcBef>
              <a:spcAft>
                <a:spcPts val="1200"/>
              </a:spcAft>
              <a:buNone/>
            </a:pPr>
            <a:r>
              <a:t/>
            </a:r>
            <a:endParaRPr sz="1600">
              <a:solidFill>
                <a:schemeClr val="dk1"/>
              </a:solidFill>
            </a:endParaRPr>
          </a:p>
        </p:txBody>
      </p:sp>
      <p:cxnSp>
        <p:nvCxnSpPr>
          <p:cNvPr id="101" name="Google Shape;101;p19"/>
          <p:cNvCxnSpPr/>
          <p:nvPr/>
        </p:nvCxnSpPr>
        <p:spPr>
          <a:xfrm>
            <a:off x="331950" y="1016000"/>
            <a:ext cx="8530200" cy="0"/>
          </a:xfrm>
          <a:prstGeom prst="straightConnector1">
            <a:avLst/>
          </a:prstGeom>
          <a:noFill/>
          <a:ln cap="flat" cmpd="sng" w="9525">
            <a:solidFill>
              <a:schemeClr val="dk2"/>
            </a:solidFill>
            <a:prstDash val="solid"/>
            <a:round/>
            <a:headEnd len="med" w="med" type="none"/>
            <a:tailEnd len="med" w="med" type="none"/>
          </a:ln>
        </p:spPr>
      </p:cxnSp>
      <p:pic>
        <p:nvPicPr>
          <p:cNvPr id="102" name="Google Shape;102;p19"/>
          <p:cNvPicPr preferRelativeResize="0"/>
          <p:nvPr/>
        </p:nvPicPr>
        <p:blipFill>
          <a:blip r:embed="rId3">
            <a:alphaModFix/>
          </a:blip>
          <a:stretch>
            <a:fillRect/>
          </a:stretch>
        </p:blipFill>
        <p:spPr>
          <a:xfrm>
            <a:off x="486950" y="2571750"/>
            <a:ext cx="8275799" cy="222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CC0000"/>
              </a:buClr>
              <a:buSzPts val="1600"/>
              <a:buChar char="-"/>
            </a:pPr>
            <a:r>
              <a:t/>
            </a:r>
            <a:endParaRPr/>
          </a:p>
        </p:txBody>
      </p:sp>
      <p:sp>
        <p:nvSpPr>
          <p:cNvPr id="109" name="Google Shape;109;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0"/>
          <p:cNvPicPr preferRelativeResize="0"/>
          <p:nvPr/>
        </p:nvPicPr>
        <p:blipFill>
          <a:blip r:embed="rId3">
            <a:alphaModFix/>
          </a:blip>
          <a:stretch>
            <a:fillRect/>
          </a:stretch>
        </p:blipFill>
        <p:spPr>
          <a:xfrm>
            <a:off x="417425" y="329800"/>
            <a:ext cx="8140149" cy="448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on 3 class classification</a:t>
            </a:r>
            <a:endParaRPr/>
          </a:p>
        </p:txBody>
      </p:sp>
      <p:sp>
        <p:nvSpPr>
          <p:cNvPr id="116" name="Google Shape;116;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Labeled Dataset 1 (</a:t>
            </a:r>
            <a:r>
              <a:rPr b="1" lang="en" sz="1800"/>
              <a:t>User 1</a:t>
            </a:r>
            <a:r>
              <a:rPr lang="en" sz="1800"/>
              <a:t>):</a:t>
            </a:r>
            <a:endParaRPr sz="1800"/>
          </a:p>
          <a:p>
            <a:pPr indent="-342900" lvl="0" marL="457200" rtl="0" algn="l">
              <a:spcBef>
                <a:spcPts val="1200"/>
              </a:spcBef>
              <a:spcAft>
                <a:spcPts val="0"/>
              </a:spcAft>
              <a:buSzPts val="1800"/>
              <a:buChar char="●"/>
            </a:pPr>
            <a:r>
              <a:rPr lang="en" sz="1800"/>
              <a:t>Total samples: 7000</a:t>
            </a:r>
            <a:endParaRPr sz="1800"/>
          </a:p>
          <a:p>
            <a:pPr indent="-342900" lvl="0" marL="457200" rtl="0" algn="l">
              <a:spcBef>
                <a:spcPts val="0"/>
              </a:spcBef>
              <a:spcAft>
                <a:spcPts val="0"/>
              </a:spcAft>
              <a:buSzPts val="1800"/>
              <a:buChar char="●"/>
            </a:pPr>
            <a:r>
              <a:rPr lang="en" sz="1800"/>
              <a:t>Split ratio - 8:1:1 (Train:Val:Test)</a:t>
            </a:r>
            <a:endParaRPr sz="1800"/>
          </a:p>
          <a:p>
            <a:pPr indent="-342900" lvl="0" marL="457200" rtl="0" algn="l">
              <a:spcBef>
                <a:spcPts val="0"/>
              </a:spcBef>
              <a:spcAft>
                <a:spcPts val="0"/>
              </a:spcAft>
              <a:buSzPts val="1800"/>
              <a:buChar char="●"/>
            </a:pPr>
            <a:r>
              <a:rPr lang="en" sz="1800"/>
              <a:t>Model - Bert Base Uncased</a:t>
            </a:r>
            <a:endParaRPr sz="1800"/>
          </a:p>
          <a:p>
            <a:pPr indent="-342900" lvl="0" marL="457200" rtl="0" algn="l">
              <a:spcBef>
                <a:spcPts val="0"/>
              </a:spcBef>
              <a:spcAft>
                <a:spcPts val="0"/>
              </a:spcAft>
              <a:buSzPts val="1800"/>
              <a:buChar char="●"/>
            </a:pPr>
            <a:r>
              <a:rPr lang="en" sz="1800"/>
              <a:t>Max Length: 512</a:t>
            </a:r>
            <a:endParaRPr sz="1800"/>
          </a:p>
          <a:p>
            <a:pPr indent="-342900" lvl="0" marL="457200" rtl="0" algn="l">
              <a:spcBef>
                <a:spcPts val="0"/>
              </a:spcBef>
              <a:spcAft>
                <a:spcPts val="0"/>
              </a:spcAft>
              <a:buSzPts val="1800"/>
              <a:buChar char="●"/>
            </a:pPr>
            <a:r>
              <a:rPr lang="en" sz="1800"/>
              <a:t>Batch Size: 6</a:t>
            </a:r>
            <a:endParaRPr sz="1800"/>
          </a:p>
          <a:p>
            <a:pPr indent="-342900" lvl="0" marL="457200" rtl="0" algn="l">
              <a:spcBef>
                <a:spcPts val="0"/>
              </a:spcBef>
              <a:spcAft>
                <a:spcPts val="0"/>
              </a:spcAft>
              <a:buSzPts val="1800"/>
              <a:buChar char="●"/>
            </a:pPr>
            <a:r>
              <a:rPr lang="en" sz="1800"/>
              <a:t>10-fold Testing Accuracy:  </a:t>
            </a:r>
            <a:r>
              <a:rPr b="1" lang="en" sz="1800"/>
              <a:t>85.57%</a:t>
            </a:r>
            <a:endParaRPr sz="1600"/>
          </a:p>
        </p:txBody>
      </p:sp>
      <p:sp>
        <p:nvSpPr>
          <p:cNvPr id="117" name="Google Shape;117;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CC0000"/>
                </a:solidFill>
              </a:rPr>
              <a:t>Confusion Matrix</a:t>
            </a:r>
            <a:r>
              <a:rPr lang="en" sz="1600"/>
              <a:t>:</a:t>
            </a:r>
            <a:endParaRPr sz="1600"/>
          </a:p>
          <a:p>
            <a:pPr indent="0" lvl="0" marL="457200" rtl="0" algn="l">
              <a:spcBef>
                <a:spcPts val="1200"/>
              </a:spcBef>
              <a:spcAft>
                <a:spcPts val="1200"/>
              </a:spcAft>
              <a:buNone/>
            </a:pPr>
            <a:r>
              <a:t/>
            </a:r>
            <a:endParaRPr sz="1600"/>
          </a:p>
        </p:txBody>
      </p:sp>
      <p:cxnSp>
        <p:nvCxnSpPr>
          <p:cNvPr id="118" name="Google Shape;118;p21"/>
          <p:cNvCxnSpPr/>
          <p:nvPr/>
        </p:nvCxnSpPr>
        <p:spPr>
          <a:xfrm>
            <a:off x="331950" y="1016000"/>
            <a:ext cx="8530200" cy="0"/>
          </a:xfrm>
          <a:prstGeom prst="straightConnector1">
            <a:avLst/>
          </a:prstGeom>
          <a:noFill/>
          <a:ln cap="flat" cmpd="sng" w="9525">
            <a:solidFill>
              <a:schemeClr val="dk2"/>
            </a:solidFill>
            <a:prstDash val="solid"/>
            <a:round/>
            <a:headEnd len="med" w="med" type="none"/>
            <a:tailEnd len="med" w="med" type="none"/>
          </a:ln>
        </p:spPr>
      </p:cxnSp>
      <p:graphicFrame>
        <p:nvGraphicFramePr>
          <p:cNvPr id="119" name="Google Shape;119;p21"/>
          <p:cNvGraphicFramePr/>
          <p:nvPr/>
        </p:nvGraphicFramePr>
        <p:xfrm>
          <a:off x="5003850" y="1989050"/>
          <a:ext cx="3000000" cy="3000000"/>
        </p:xfrm>
        <a:graphic>
          <a:graphicData uri="http://schemas.openxmlformats.org/drawingml/2006/table">
            <a:tbl>
              <a:tblPr>
                <a:noFill/>
                <a:tableStyleId>{16B47EA2-F06F-47C8-A1D9-420A36C055DF}</a:tableStyleId>
              </a:tblPr>
              <a:tblGrid>
                <a:gridCol w="859325"/>
                <a:gridCol w="859325"/>
                <a:gridCol w="859325"/>
                <a:gridCol w="859325"/>
              </a:tblGrid>
              <a:tr h="66675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solidFill>
                            <a:srgbClr val="38761D"/>
                          </a:solidFill>
                        </a:rPr>
                        <a:t>pos</a:t>
                      </a:r>
                      <a:endParaRPr b="1">
                        <a:solidFill>
                          <a:srgbClr val="38761D"/>
                        </a:solidFill>
                      </a:endParaRPr>
                    </a:p>
                  </a:txBody>
                  <a:tcPr marT="91425" marB="91425" marR="91425" marL="91425"/>
                </a:tc>
                <a:tc>
                  <a:txBody>
                    <a:bodyPr/>
                    <a:lstStyle/>
                    <a:p>
                      <a:pPr indent="0" lvl="0" marL="0" rtl="0" algn="ctr">
                        <a:spcBef>
                          <a:spcPts val="0"/>
                        </a:spcBef>
                        <a:spcAft>
                          <a:spcPts val="0"/>
                        </a:spcAft>
                        <a:buNone/>
                      </a:pPr>
                      <a:r>
                        <a:rPr b="1" lang="en">
                          <a:solidFill>
                            <a:srgbClr val="0000FF"/>
                          </a:solidFill>
                        </a:rPr>
                        <a:t>neu</a:t>
                      </a:r>
                      <a:endParaRPr b="1">
                        <a:solidFill>
                          <a:srgbClr val="0000FF"/>
                        </a:solidFill>
                      </a:endParaRPr>
                    </a:p>
                  </a:txBody>
                  <a:tcPr marT="91425" marB="91425" marR="91425" marL="91425"/>
                </a:tc>
                <a:tc>
                  <a:txBody>
                    <a:bodyPr/>
                    <a:lstStyle/>
                    <a:p>
                      <a:pPr indent="0" lvl="0" marL="0" rtl="0" algn="ctr">
                        <a:spcBef>
                          <a:spcPts val="0"/>
                        </a:spcBef>
                        <a:spcAft>
                          <a:spcPts val="0"/>
                        </a:spcAft>
                        <a:buNone/>
                      </a:pPr>
                      <a:r>
                        <a:rPr b="1" lang="en">
                          <a:solidFill>
                            <a:srgbClr val="FF0000"/>
                          </a:solidFill>
                        </a:rPr>
                        <a:t>neg</a:t>
                      </a:r>
                      <a:endParaRPr b="1">
                        <a:solidFill>
                          <a:srgbClr val="FF0000"/>
                        </a:solidFill>
                      </a:endParaRPr>
                    </a:p>
                  </a:txBody>
                  <a:tcPr marT="91425" marB="91425" marR="91425" marL="91425"/>
                </a:tc>
              </a:tr>
              <a:tr h="666750">
                <a:tc>
                  <a:txBody>
                    <a:bodyPr/>
                    <a:lstStyle/>
                    <a:p>
                      <a:pPr indent="0" lvl="0" marL="0" rtl="0" algn="ctr">
                        <a:spcBef>
                          <a:spcPts val="0"/>
                        </a:spcBef>
                        <a:spcAft>
                          <a:spcPts val="0"/>
                        </a:spcAft>
                        <a:buNone/>
                      </a:pPr>
                      <a:r>
                        <a:rPr b="1" lang="en">
                          <a:solidFill>
                            <a:srgbClr val="38761D"/>
                          </a:solidFill>
                        </a:rPr>
                        <a:t>pos</a:t>
                      </a:r>
                      <a:endParaRPr b="1">
                        <a:solidFill>
                          <a:srgbClr val="38761D"/>
                        </a:solidFill>
                      </a:endParaRPr>
                    </a:p>
                  </a:txBody>
                  <a:tcPr marT="91425" marB="91425" marR="91425" marL="91425"/>
                </a:tc>
                <a:tc>
                  <a:txBody>
                    <a:bodyPr/>
                    <a:lstStyle/>
                    <a:p>
                      <a:pPr indent="0" lvl="0" marL="0" rtl="0" algn="ctr">
                        <a:spcBef>
                          <a:spcPts val="0"/>
                        </a:spcBef>
                        <a:spcAft>
                          <a:spcPts val="0"/>
                        </a:spcAft>
                        <a:buNone/>
                      </a:pPr>
                      <a:r>
                        <a:rPr lang="en"/>
                        <a:t>2441</a:t>
                      </a:r>
                      <a:endParaRPr/>
                    </a:p>
                  </a:txBody>
                  <a:tcPr marT="91425" marB="91425" marR="91425" marL="91425"/>
                </a:tc>
                <a:tc>
                  <a:txBody>
                    <a:bodyPr/>
                    <a:lstStyle/>
                    <a:p>
                      <a:pPr indent="0" lvl="0" marL="0" rtl="0" algn="ctr">
                        <a:spcBef>
                          <a:spcPts val="0"/>
                        </a:spcBef>
                        <a:spcAft>
                          <a:spcPts val="0"/>
                        </a:spcAft>
                        <a:buNone/>
                      </a:pPr>
                      <a:r>
                        <a:rPr lang="en"/>
                        <a:t>474</a:t>
                      </a:r>
                      <a:endParaRPr/>
                    </a:p>
                  </a:txBody>
                  <a:tcPr marT="91425" marB="91425" marR="91425" marL="91425"/>
                </a:tc>
                <a:tc>
                  <a:txBody>
                    <a:bodyPr/>
                    <a:lstStyle/>
                    <a:p>
                      <a:pPr indent="0" lvl="0" marL="0" rtl="0" algn="ctr">
                        <a:spcBef>
                          <a:spcPts val="0"/>
                        </a:spcBef>
                        <a:spcAft>
                          <a:spcPts val="0"/>
                        </a:spcAft>
                        <a:buNone/>
                      </a:pPr>
                      <a:r>
                        <a:rPr lang="en"/>
                        <a:t>85</a:t>
                      </a:r>
                      <a:endParaRPr/>
                    </a:p>
                  </a:txBody>
                  <a:tcPr marT="91425" marB="91425" marR="91425" marL="91425"/>
                </a:tc>
              </a:tr>
              <a:tr h="666750">
                <a:tc>
                  <a:txBody>
                    <a:bodyPr/>
                    <a:lstStyle/>
                    <a:p>
                      <a:pPr indent="0" lvl="0" marL="0" rtl="0" algn="ctr">
                        <a:spcBef>
                          <a:spcPts val="0"/>
                        </a:spcBef>
                        <a:spcAft>
                          <a:spcPts val="0"/>
                        </a:spcAft>
                        <a:buNone/>
                      </a:pPr>
                      <a:r>
                        <a:rPr b="1" lang="en">
                          <a:solidFill>
                            <a:srgbClr val="0000FF"/>
                          </a:solidFill>
                        </a:rPr>
                        <a:t>neu</a:t>
                      </a:r>
                      <a:endParaRPr b="1">
                        <a:solidFill>
                          <a:srgbClr val="0000FF"/>
                        </a:solidFill>
                      </a:endParaRPr>
                    </a:p>
                  </a:txBody>
                  <a:tcPr marT="91425" marB="91425" marR="91425" marL="91425"/>
                </a:tc>
                <a:tc>
                  <a:txBody>
                    <a:bodyPr/>
                    <a:lstStyle/>
                    <a:p>
                      <a:pPr indent="0" lvl="0" marL="0" rtl="0" algn="ctr">
                        <a:spcBef>
                          <a:spcPts val="0"/>
                        </a:spcBef>
                        <a:spcAft>
                          <a:spcPts val="0"/>
                        </a:spcAft>
                        <a:buNone/>
                      </a:pPr>
                      <a:r>
                        <a:rPr lang="en"/>
                        <a:t>216</a:t>
                      </a:r>
                      <a:endParaRPr/>
                    </a:p>
                  </a:txBody>
                  <a:tcPr marT="91425" marB="91425" marR="91425" marL="91425"/>
                </a:tc>
                <a:tc>
                  <a:txBody>
                    <a:bodyPr/>
                    <a:lstStyle/>
                    <a:p>
                      <a:pPr indent="0" lvl="0" marL="0" rtl="0" algn="ctr">
                        <a:spcBef>
                          <a:spcPts val="0"/>
                        </a:spcBef>
                        <a:spcAft>
                          <a:spcPts val="0"/>
                        </a:spcAft>
                        <a:buNone/>
                      </a:pPr>
                      <a:r>
                        <a:rPr lang="en"/>
                        <a:t>1738</a:t>
                      </a:r>
                      <a:endParaRPr/>
                    </a:p>
                  </a:txBody>
                  <a:tcPr marT="91425" marB="91425" marR="91425" marL="91425"/>
                </a:tc>
                <a:tc>
                  <a:txBody>
                    <a:bodyPr/>
                    <a:lstStyle/>
                    <a:p>
                      <a:pPr indent="0" lvl="0" marL="0" rtl="0" algn="ctr">
                        <a:spcBef>
                          <a:spcPts val="0"/>
                        </a:spcBef>
                        <a:spcAft>
                          <a:spcPts val="0"/>
                        </a:spcAft>
                        <a:buNone/>
                      </a:pPr>
                      <a:r>
                        <a:rPr lang="en"/>
                        <a:t>46</a:t>
                      </a:r>
                      <a:endParaRPr/>
                    </a:p>
                  </a:txBody>
                  <a:tcPr marT="91425" marB="91425" marR="91425" marL="91425"/>
                </a:tc>
              </a:tr>
              <a:tr h="666750">
                <a:tc>
                  <a:txBody>
                    <a:bodyPr/>
                    <a:lstStyle/>
                    <a:p>
                      <a:pPr indent="0" lvl="0" marL="0" rtl="0" algn="ctr">
                        <a:spcBef>
                          <a:spcPts val="0"/>
                        </a:spcBef>
                        <a:spcAft>
                          <a:spcPts val="0"/>
                        </a:spcAft>
                        <a:buNone/>
                      </a:pPr>
                      <a:r>
                        <a:rPr b="1" lang="en">
                          <a:solidFill>
                            <a:srgbClr val="FF0000"/>
                          </a:solidFill>
                        </a:rPr>
                        <a:t>neg</a:t>
                      </a:r>
                      <a:endParaRPr b="1">
                        <a:solidFill>
                          <a:srgbClr val="FF0000"/>
                        </a:solidFill>
                      </a:endParaRPr>
                    </a:p>
                  </a:txBody>
                  <a:tcPr marT="91425" marB="91425" marR="91425" marL="91425"/>
                </a:tc>
                <a:tc>
                  <a:txBody>
                    <a:bodyPr/>
                    <a:lstStyle/>
                    <a:p>
                      <a:pPr indent="0" lvl="0" marL="0" rtl="0" algn="ctr">
                        <a:spcBef>
                          <a:spcPts val="0"/>
                        </a:spcBef>
                        <a:spcAft>
                          <a:spcPts val="0"/>
                        </a:spcAft>
                        <a:buNone/>
                      </a:pPr>
                      <a:r>
                        <a:rPr lang="en"/>
                        <a:t>22</a:t>
                      </a:r>
                      <a:endParaRPr/>
                    </a:p>
                  </a:txBody>
                  <a:tcPr marT="91425" marB="91425" marR="91425" marL="91425"/>
                </a:tc>
                <a:tc>
                  <a:txBody>
                    <a:bodyPr/>
                    <a:lstStyle/>
                    <a:p>
                      <a:pPr indent="0" lvl="0" marL="0" rtl="0" algn="ctr">
                        <a:spcBef>
                          <a:spcPts val="0"/>
                        </a:spcBef>
                        <a:spcAft>
                          <a:spcPts val="0"/>
                        </a:spcAft>
                        <a:buNone/>
                      </a:pPr>
                      <a:r>
                        <a:rPr lang="en"/>
                        <a:t>167</a:t>
                      </a:r>
                      <a:endParaRPr/>
                    </a:p>
                  </a:txBody>
                  <a:tcPr marT="91425" marB="91425" marR="91425" marL="91425"/>
                </a:tc>
                <a:tc>
                  <a:txBody>
                    <a:bodyPr/>
                    <a:lstStyle/>
                    <a:p>
                      <a:pPr indent="0" lvl="0" marL="0" rtl="0" algn="ctr">
                        <a:spcBef>
                          <a:spcPts val="0"/>
                        </a:spcBef>
                        <a:spcAft>
                          <a:spcPts val="0"/>
                        </a:spcAft>
                        <a:buNone/>
                      </a:pPr>
                      <a:r>
                        <a:rPr lang="en"/>
                        <a:t>1811</a:t>
                      </a:r>
                      <a:endParaRPr/>
                    </a:p>
                  </a:txBody>
                  <a:tcPr marT="91425" marB="91425" marR="91425" marL="91425"/>
                </a:tc>
              </a:tr>
            </a:tbl>
          </a:graphicData>
        </a:graphic>
      </p:graphicFrame>
      <p:sp>
        <p:nvSpPr>
          <p:cNvPr id="120" name="Google Shape;120;p21"/>
          <p:cNvSpPr txBox="1"/>
          <p:nvPr/>
        </p:nvSpPr>
        <p:spPr>
          <a:xfrm>
            <a:off x="6336175" y="1614775"/>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FF00FF"/>
                </a:solidFill>
                <a:latin typeface="Proxima Nova"/>
                <a:ea typeface="Proxima Nova"/>
                <a:cs typeface="Proxima Nova"/>
                <a:sym typeface="Proxima Nova"/>
              </a:rPr>
              <a:t>PREDICTED</a:t>
            </a:r>
            <a:endParaRPr i="1">
              <a:solidFill>
                <a:srgbClr val="FF00FF"/>
              </a:solidFill>
              <a:latin typeface="Proxima Nova"/>
              <a:ea typeface="Proxima Nova"/>
              <a:cs typeface="Proxima Nova"/>
              <a:sym typeface="Proxima Nova"/>
            </a:endParaRPr>
          </a:p>
        </p:txBody>
      </p:sp>
      <p:sp>
        <p:nvSpPr>
          <p:cNvPr id="121" name="Google Shape;121;p21"/>
          <p:cNvSpPr txBox="1"/>
          <p:nvPr/>
        </p:nvSpPr>
        <p:spPr>
          <a:xfrm rot="-5400000">
            <a:off x="2606550" y="1614775"/>
            <a:ext cx="42936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FF00FF"/>
                </a:solidFill>
                <a:latin typeface="Proxima Nova"/>
                <a:ea typeface="Proxima Nova"/>
                <a:cs typeface="Proxima Nova"/>
                <a:sym typeface="Proxima Nova"/>
              </a:rPr>
              <a:t>ACTUAL</a:t>
            </a:r>
            <a:endParaRPr i="1">
              <a:solidFill>
                <a:srgbClr val="FF00FF"/>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