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Franklin Gothic" panose="020B0604020202020204" charset="0"/>
      <p:bold r:id="rId7"/>
    </p:embeddedFont>
    <p:embeddedFont>
      <p:font typeface="Garamond" panose="02020404030301010803" pitchFamily="18" charset="0"/>
      <p:regular r:id="rId8"/>
      <p:bold r:id="rId9"/>
      <p:italic r:id="rId10"/>
    </p:embeddedFont>
    <p:embeddedFont>
      <p:font typeface="Libre Franklin" pitchFamily="2" charset="0"/>
      <p:regular r:id="rId11"/>
      <p:bold r:id="rId12"/>
      <p:italic r:id="rId13"/>
      <p:boldItalic r:id="rId14"/>
    </p:embeddedFont>
    <p:embeddedFont>
      <p:font typeface="Noto Sans Symbols" panose="020B0604020202020204" charset="0"/>
      <p:regular r:id="rId15"/>
      <p:bold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Poppins ExtraBold" panose="00000900000000000000" pitchFamily="2" charset="0"/>
      <p:bold r:id="rId21"/>
      <p:boldItalic r:id="rId22"/>
    </p:embeddedFont>
    <p:embeddedFont>
      <p:font typeface="Poppins SemiBold" panose="000007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31225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0" y="1656001"/>
            <a:ext cx="5328000" cy="5202000"/>
            <a:chOff x="0" y="12289"/>
            <a:chExt cx="3550" cy="3551"/>
          </a:xfrm>
        </p:grpSpPr>
        <p:sp>
          <p:nvSpPr>
            <p:cNvPr id="18" name="Google Shape;18;p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9AD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D5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083F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11"/>
          <p:cNvCxnSpPr/>
          <p:nvPr/>
        </p:nvCxnSpPr>
        <p:spPr>
          <a:xfrm flipH="1">
            <a:off x="1045995" y="2213783"/>
            <a:ext cx="2100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0" name="Google Shape;140;p11"/>
          <p:cNvCxnSpPr/>
          <p:nvPr/>
        </p:nvCxnSpPr>
        <p:spPr>
          <a:xfrm flipH="1">
            <a:off x="6180495" y="2213783"/>
            <a:ext cx="11100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11"/>
          <p:cNvCxnSpPr/>
          <p:nvPr/>
        </p:nvCxnSpPr>
        <p:spPr>
          <a:xfrm flipH="1">
            <a:off x="8745659" y="3904712"/>
            <a:ext cx="2100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" name="Google Shape;142;p11"/>
          <p:cNvCxnSpPr/>
          <p:nvPr/>
        </p:nvCxnSpPr>
        <p:spPr>
          <a:xfrm flipH="1">
            <a:off x="3611125" y="3895941"/>
            <a:ext cx="2100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p11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11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1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1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2" name="Google Shape;152;p11"/>
          <p:cNvCxnSpPr/>
          <p:nvPr/>
        </p:nvCxnSpPr>
        <p:spPr>
          <a:xfrm>
            <a:off x="967689" y="3968780"/>
            <a:ext cx="10275600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p11"/>
          <p:cNvSpPr/>
          <p:nvPr/>
        </p:nvSpPr>
        <p:spPr>
          <a:xfrm>
            <a:off x="964323" y="3883241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3531590" y="3892012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5" name="Google Shape;155;p11"/>
          <p:cNvSpPr/>
          <p:nvPr/>
        </p:nvSpPr>
        <p:spPr>
          <a:xfrm>
            <a:off x="6098857" y="3883241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8666124" y="3892012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1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1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2"/>
          <p:cNvGrpSpPr/>
          <p:nvPr/>
        </p:nvGrpSpPr>
        <p:grpSpPr>
          <a:xfrm rot="5400000" flipH="1">
            <a:off x="1" y="3900132"/>
            <a:ext cx="2959226" cy="2959226"/>
            <a:chOff x="0" y="12289"/>
            <a:chExt cx="3550" cy="3551"/>
          </a:xfrm>
        </p:grpSpPr>
        <p:sp>
          <p:nvSpPr>
            <p:cNvPr id="162" name="Google Shape;162;p1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3" name="Google Shape;163;p1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6" name="Google Shape;166;p12"/>
          <p:cNvCxnSpPr/>
          <p:nvPr/>
        </p:nvCxnSpPr>
        <p:spPr>
          <a:xfrm>
            <a:off x="9525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12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3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8" name="Google Shape;168;p12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9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9" name="Google Shape;169;p12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3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12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1" name="Google Shape;171;p12"/>
          <p:cNvCxnSpPr/>
          <p:nvPr/>
        </p:nvCxnSpPr>
        <p:spPr>
          <a:xfrm>
            <a:off x="63627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2" name="Google Shape;17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3"/>
          <p:cNvGrpSpPr/>
          <p:nvPr/>
        </p:nvGrpSpPr>
        <p:grpSpPr>
          <a:xfrm rot="5400000" flipH="1">
            <a:off x="1" y="3900132"/>
            <a:ext cx="2959226" cy="2959226"/>
            <a:chOff x="0" y="12289"/>
            <a:chExt cx="3550" cy="3551"/>
          </a:xfrm>
        </p:grpSpPr>
        <p:sp>
          <p:nvSpPr>
            <p:cNvPr id="177" name="Google Shape;177;p1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0" name="Google Shape;180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1" name="Google Shape;181;p13"/>
          <p:cNvCxnSpPr/>
          <p:nvPr/>
        </p:nvCxnSpPr>
        <p:spPr>
          <a:xfrm>
            <a:off x="9525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2" name="Google Shape;182;p13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6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6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6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7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6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6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88" name="Google Shape;188;p13"/>
          <p:cNvCxnSpPr/>
          <p:nvPr/>
        </p:nvCxnSpPr>
        <p:spPr>
          <a:xfrm>
            <a:off x="4569372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13"/>
          <p:cNvCxnSpPr/>
          <p:nvPr/>
        </p:nvCxnSpPr>
        <p:spPr>
          <a:xfrm>
            <a:off x="8187017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0" name="Google Shape;190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500" cy="1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5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7" name="Google Shape;197;p14"/>
          <p:cNvCxnSpPr/>
          <p:nvPr/>
        </p:nvCxnSpPr>
        <p:spPr>
          <a:xfrm>
            <a:off x="6896100" y="3233703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8" name="Google Shape;198;p14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99" name="Google Shape;199;p1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0" name="Google Shape;20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 rot="5400000" flipH="1">
            <a:off x="1" y="3900132"/>
            <a:ext cx="2959226" cy="2959226"/>
            <a:chOff x="0" y="12289"/>
            <a:chExt cx="3550" cy="3551"/>
          </a:xfrm>
        </p:grpSpPr>
        <p:sp>
          <p:nvSpPr>
            <p:cNvPr id="24" name="Google Shape;24;p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9AD1"/>
            </a:solidFill>
            <a:ln w="9525" cap="flat" cmpd="sng">
              <a:solidFill>
                <a:srgbClr val="069AD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D5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083F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7" name="Google Shape;27;p3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0" cy="27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7" name="Google Shape;37;p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9AD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3F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A4D5E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0" name="Google Shape;40;p4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6362721" y="0"/>
            <a:ext cx="5829324" cy="3235617"/>
            <a:chOff x="5612972" y="1"/>
            <a:chExt cx="6615962" cy="3672247"/>
          </a:xfrm>
        </p:grpSpPr>
        <p:sp>
          <p:nvSpPr>
            <p:cNvPr id="54" name="Google Shape;54;p5"/>
            <p:cNvSpPr/>
            <p:nvPr/>
          </p:nvSpPr>
          <p:spPr>
            <a:xfrm>
              <a:off x="5612972" y="1"/>
              <a:ext cx="4408999" cy="3672247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8555590" y="1"/>
              <a:ext cx="1457755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9285083" y="728289"/>
              <a:ext cx="2943851" cy="2943959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0" name="Google Shape;60;p5"/>
          <p:cNvCxnSpPr/>
          <p:nvPr/>
        </p:nvCxnSpPr>
        <p:spPr>
          <a:xfrm>
            <a:off x="952500" y="1934655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3" name="Google Shape;63;p5"/>
          <p:cNvCxnSpPr/>
          <p:nvPr/>
        </p:nvCxnSpPr>
        <p:spPr>
          <a:xfrm>
            <a:off x="3663043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5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5"/>
          <p:cNvCxnSpPr/>
          <p:nvPr/>
        </p:nvCxnSpPr>
        <p:spPr>
          <a:xfrm>
            <a:off x="952500" y="4248119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5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5"/>
          <p:cNvCxnSpPr/>
          <p:nvPr/>
        </p:nvCxnSpPr>
        <p:spPr>
          <a:xfrm>
            <a:off x="3663043" y="4252111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5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5"/>
          <p:cNvCxnSpPr/>
          <p:nvPr/>
        </p:nvCxnSpPr>
        <p:spPr>
          <a:xfrm>
            <a:off x="6367055" y="4252111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5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1" name="Google Shape;81;p6"/>
          <p:cNvCxnSpPr/>
          <p:nvPr/>
        </p:nvCxnSpPr>
        <p:spPr>
          <a:xfrm>
            <a:off x="7154721" y="4003877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2" name="Google Shape;82;p6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3" name="Google Shape;83;p6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700" cy="4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200" cy="3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/>
          <p:nvPr/>
        </p:nvSpPr>
        <p:spPr>
          <a:xfrm>
            <a:off x="699948" y="548291"/>
            <a:ext cx="1589400" cy="3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en-US" sz="20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9"/>
          <p:cNvGrpSpPr/>
          <p:nvPr/>
        </p:nvGrpSpPr>
        <p:grpSpPr>
          <a:xfrm>
            <a:off x="6362721" y="0"/>
            <a:ext cx="5829324" cy="3235617"/>
            <a:chOff x="5612972" y="1"/>
            <a:chExt cx="6615962" cy="3672247"/>
          </a:xfrm>
        </p:grpSpPr>
        <p:sp>
          <p:nvSpPr>
            <p:cNvPr id="101" name="Google Shape;101;p9"/>
            <p:cNvSpPr/>
            <p:nvPr/>
          </p:nvSpPr>
          <p:spPr>
            <a:xfrm>
              <a:off x="5612972" y="1"/>
              <a:ext cx="4408999" cy="3672247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8555590" y="1"/>
              <a:ext cx="1457755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9285083" y="728289"/>
              <a:ext cx="2943851" cy="2943959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6" name="Google Shape;106;p9"/>
          <p:cNvGrpSpPr/>
          <p:nvPr/>
        </p:nvGrpSpPr>
        <p:grpSpPr>
          <a:xfrm rot="5400000" flipH="1">
            <a:off x="1" y="3900132"/>
            <a:ext cx="2959226" cy="2959226"/>
            <a:chOff x="0" y="12289"/>
            <a:chExt cx="3550" cy="3551"/>
          </a:xfrm>
        </p:grpSpPr>
        <p:sp>
          <p:nvSpPr>
            <p:cNvPr id="107" name="Google Shape;107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0"/>
          <p:cNvGrpSpPr/>
          <p:nvPr/>
        </p:nvGrpSpPr>
        <p:grpSpPr>
          <a:xfrm rot="5400000" flipH="1">
            <a:off x="1" y="3900132"/>
            <a:ext cx="2959226" cy="2959226"/>
            <a:chOff x="0" y="12289"/>
            <a:chExt cx="3550" cy="3551"/>
          </a:xfrm>
        </p:grpSpPr>
        <p:sp>
          <p:nvSpPr>
            <p:cNvPr id="112" name="Google Shape;112;p10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5" name="Google Shape;115;p10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0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7" name="Google Shape;117;p10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10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0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0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0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0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27" name="Google Shape;127;p10"/>
          <p:cNvGrpSpPr/>
          <p:nvPr/>
        </p:nvGrpSpPr>
        <p:grpSpPr>
          <a:xfrm>
            <a:off x="6362721" y="0"/>
            <a:ext cx="5829324" cy="3235617"/>
            <a:chOff x="5612972" y="1"/>
            <a:chExt cx="6615962" cy="3672247"/>
          </a:xfrm>
        </p:grpSpPr>
        <p:sp>
          <p:nvSpPr>
            <p:cNvPr id="128" name="Google Shape;128;p10"/>
            <p:cNvSpPr/>
            <p:nvPr/>
          </p:nvSpPr>
          <p:spPr>
            <a:xfrm>
              <a:off x="5612972" y="1"/>
              <a:ext cx="4408999" cy="3672247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8555590" y="1"/>
              <a:ext cx="1457755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9285083" y="728289"/>
              <a:ext cx="2943851" cy="2943959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3" name="Google Shape;133;p10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10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>
            <a:spLocks noGrp="1"/>
          </p:cNvSpPr>
          <p:nvPr>
            <p:ph type="ctrTitle"/>
          </p:nvPr>
        </p:nvSpPr>
        <p:spPr>
          <a:xfrm>
            <a:off x="5101799" y="271650"/>
            <a:ext cx="67092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400" b="0">
                <a:solidFill>
                  <a:srgbClr val="083F8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Basic Details of the Team and Problem Statement</a:t>
            </a:r>
            <a:endParaRPr sz="5800" b="0">
              <a:solidFill>
                <a:srgbClr val="083F8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08" name="Google Shape;208;p15"/>
          <p:cNvSpPr txBox="1">
            <a:spLocks noGrp="1"/>
          </p:cNvSpPr>
          <p:nvPr>
            <p:ph type="body" idx="1"/>
          </p:nvPr>
        </p:nvSpPr>
        <p:spPr>
          <a:xfrm>
            <a:off x="5201400" y="1424050"/>
            <a:ext cx="6510000" cy="51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PS Code:  </a:t>
            </a:r>
            <a:r>
              <a:rPr lang="en-US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PS06(8)</a:t>
            </a:r>
            <a:endParaRPr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indent="0"/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   </a:t>
            </a:r>
            <a:b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Problem Statement Title:   </a:t>
            </a:r>
          </a:p>
          <a:p>
            <a:pPr marL="0" indent="0"/>
            <a:r>
              <a:rPr lang="en-US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Marketplace for Small-Scale  Farmers</a:t>
            </a:r>
          </a:p>
          <a:p>
            <a:pPr marL="0" indent="0"/>
            <a:b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Name:  </a:t>
            </a:r>
            <a:r>
              <a:rPr lang="en-US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Code Connectors</a:t>
            </a:r>
            <a:endParaRPr dirty="0">
              <a:solidFill>
                <a:schemeClr val="tx1"/>
              </a:solidFill>
              <a:latin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Leader Name:  </a:t>
            </a:r>
            <a:r>
              <a:rPr lang="en-US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Pratik Kumar Singh</a:t>
            </a:r>
            <a:endParaRPr dirty="0">
              <a:solidFill>
                <a:schemeClr val="tx1"/>
              </a:solidFill>
              <a:latin typeface="Poppins"/>
              <a:cs typeface="Poppins"/>
              <a:sym typeface="Poppins"/>
            </a:endParaRPr>
          </a:p>
          <a:p>
            <a:pPr marL="0" indent="0"/>
            <a:b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Institute Code (AISHE): 	</a:t>
            </a:r>
            <a:r>
              <a:rPr lang="en-US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C-6202</a:t>
            </a:r>
            <a:endParaRPr dirty="0">
              <a:solidFill>
                <a:schemeClr val="tx1"/>
              </a:solidFill>
              <a:latin typeface="Poppins"/>
              <a:cs typeface="Poppins"/>
              <a:sym typeface="Poppins"/>
            </a:endParaRPr>
          </a:p>
          <a:p>
            <a:pPr marL="0" indent="0"/>
            <a:b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Heritage Institute of Technology</a:t>
            </a:r>
            <a:endParaRPr dirty="0">
              <a:solidFill>
                <a:schemeClr val="tx1"/>
              </a:solidFill>
              <a:latin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Agriculture</a:t>
            </a:r>
            <a:endParaRPr dirty="0">
              <a:solidFill>
                <a:schemeClr val="tx1"/>
              </a:solidFill>
              <a:latin typeface="Poppins"/>
              <a:cs typeface="Poppins"/>
              <a:sym typeface="Poppins"/>
            </a:endParaRPr>
          </a:p>
        </p:txBody>
      </p:sp>
      <p:pic>
        <p:nvPicPr>
          <p:cNvPr id="209" name="Google Shape;2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-517850"/>
            <a:ext cx="3307499" cy="330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5"/>
          <p:cNvPicPr preferRelativeResize="0"/>
          <p:nvPr/>
        </p:nvPicPr>
        <p:blipFill rotWithShape="1">
          <a:blip r:embed="rId4">
            <a:alphaModFix/>
          </a:blip>
          <a:srcRect t="23724" b="28045"/>
          <a:stretch/>
        </p:blipFill>
        <p:spPr>
          <a:xfrm>
            <a:off x="9361374" y="5397500"/>
            <a:ext cx="2721074" cy="13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>
            <a:spLocks noGrp="1"/>
          </p:cNvSpPr>
          <p:nvPr>
            <p:ph type="title"/>
          </p:nvPr>
        </p:nvSpPr>
        <p:spPr>
          <a:xfrm>
            <a:off x="628265" y="421775"/>
            <a:ext cx="67137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3400" dirty="0">
                <a:solidFill>
                  <a:srgbClr val="083F8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Idea/Approach Details</a:t>
            </a:r>
            <a:endParaRPr sz="3400" dirty="0">
              <a:solidFill>
                <a:srgbClr val="083F8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6" name="Google Shape;216;p16"/>
          <p:cNvSpPr txBox="1">
            <a:spLocks noGrp="1"/>
          </p:cNvSpPr>
          <p:nvPr>
            <p:ph type="body" idx="1"/>
          </p:nvPr>
        </p:nvSpPr>
        <p:spPr>
          <a:xfrm>
            <a:off x="628265" y="1239053"/>
            <a:ext cx="5670813" cy="4611141"/>
          </a:xfrm>
          <a:prstGeom prst="rect">
            <a:avLst/>
          </a:prstGeom>
          <a:noFill/>
          <a:ln w="28575" cap="flat" cmpd="sng">
            <a:solidFill>
              <a:srgbClr val="069A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44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7CA655"/>
              </a:buClr>
              <a:buSzPts val="1800"/>
              <a:buFont typeface="Arial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An online marketplace for small-scale farmers to sell produce directly to consumers and businesses, eliminating intermediaries, reducing wastage and boosting profitability.</a:t>
            </a:r>
          </a:p>
          <a:p>
            <a:pPr marL="360000" lvl="0" indent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lt2"/>
              </a:buClr>
              <a:buSzPts val="1800"/>
              <a:buNone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 SemiBold"/>
            </a:endParaRPr>
          </a:p>
          <a:p>
            <a:pPr marL="360000" lvl="0" indent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Key Features:</a:t>
            </a:r>
          </a:p>
          <a:p>
            <a:pPr marL="36000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User-Friendly Interface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 SemiBold"/>
            </a:endParaRPr>
          </a:p>
          <a:p>
            <a:pPr marL="36000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Profile Management: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Customizable dashboards for farmers as well as consumers.</a:t>
            </a:r>
          </a:p>
          <a:p>
            <a:pPr marL="36000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Straightforward Product and Order Management</a:t>
            </a:r>
          </a:p>
          <a:p>
            <a:pPr marL="36000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Image Recognition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for automatic product detail filling</a:t>
            </a:r>
          </a:p>
          <a:p>
            <a:pPr marL="360000" indent="-285750">
              <a:spcBef>
                <a:spcPts val="0"/>
              </a:spcBef>
              <a:spcAft>
                <a:spcPts val="20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Sales Analytics for the farmers</a:t>
            </a:r>
          </a:p>
          <a:p>
            <a:pPr marL="360000" indent="-285750">
              <a:spcBef>
                <a:spcPts val="0"/>
              </a:spcBef>
              <a:spcAft>
                <a:spcPts val="20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Review and Rating System: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Consumer reviews to build trust and transparency.</a:t>
            </a:r>
          </a:p>
          <a:p>
            <a:pPr marL="36000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Additional Support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: FAQ/Tutorial section for user guidance.</a:t>
            </a:r>
          </a:p>
          <a:p>
            <a:pPr marL="36000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Chat Bot: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To give the users simple guidance about the platform.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 SemiBold"/>
            </a:endParaRPr>
          </a:p>
        </p:txBody>
      </p:sp>
      <p:sp>
        <p:nvSpPr>
          <p:cNvPr id="217" name="Google Shape;217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0" name="Google Shape;220;p16"/>
          <p:cNvSpPr txBox="1"/>
          <p:nvPr/>
        </p:nvSpPr>
        <p:spPr>
          <a:xfrm>
            <a:off x="6841943" y="4413671"/>
            <a:ext cx="4858444" cy="2298687"/>
          </a:xfrm>
          <a:prstGeom prst="rect">
            <a:avLst/>
          </a:prstGeom>
          <a:noFill/>
          <a:ln w="28575" cap="flat" cmpd="sng">
            <a:solidFill>
              <a:srgbClr val="069A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lang="en-US" sz="200" i="0" u="none" strike="noStrike" cap="none" dirty="0">
              <a:solidFill>
                <a:srgbClr val="069AD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2000" i="0" strike="noStrike" cap="none" dirty="0">
                <a:solidFill>
                  <a:schemeClr val="tx1"/>
                </a:solidFill>
                <a:latin typeface="Garamond" panose="02020404030301010803" pitchFamily="18" charset="0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000" b="1" i="0" u="sng" strike="noStrike" cap="none" dirty="0">
                <a:solidFill>
                  <a:schemeClr val="tx1"/>
                </a:solidFill>
                <a:latin typeface="Garamond" panose="02020404030301010803" pitchFamily="18" charset="0"/>
                <a:ea typeface="Poppins SemiBold"/>
                <a:cs typeface="Poppins SemiBold"/>
                <a:sym typeface="Poppins SemiBold"/>
              </a:rPr>
              <a:t>Technology Stack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lang="en-US" sz="700" dirty="0">
              <a:solidFill>
                <a:srgbClr val="069AD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  Backend</a:t>
            </a:r>
            <a:r>
              <a:rPr lang="en-US" sz="17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: </a:t>
            </a:r>
            <a:r>
              <a:rPr lang="en-US" sz="1700" i="0" u="none" strike="noStrike" cap="non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ExpressJS</a:t>
            </a:r>
            <a:r>
              <a:rPr lang="en-US" sz="17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, NodeJS, Flask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  Frontend</a:t>
            </a:r>
            <a:r>
              <a:rPr lang="en-US" sz="17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: ReactJS, Tailwind CSS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7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  </a:t>
            </a:r>
            <a:r>
              <a:rPr lang="en-US" sz="17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Database: </a:t>
            </a:r>
            <a:r>
              <a:rPr lang="en-US" sz="17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MongoDB, SQLite</a:t>
            </a:r>
          </a:p>
          <a:p>
            <a:pPr marL="1080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Data Analysis &amp;</a:t>
            </a:r>
            <a:r>
              <a:rPr lang="en-US" sz="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 </a:t>
            </a:r>
            <a:r>
              <a:rPr lang="en-US" sz="17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Visualization </a:t>
            </a:r>
            <a:r>
              <a:rPr lang="en-US" sz="17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: Pandas, </a:t>
            </a:r>
            <a:r>
              <a:rPr lang="en-US" sz="1700" i="0" u="none" strike="noStrike" cap="non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Numpy</a:t>
            </a:r>
            <a:r>
              <a:rPr lang="en-US" sz="17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,              Matplotlib, Seaborn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  Machine Learning: </a:t>
            </a:r>
            <a:r>
              <a:rPr lang="en-US" sz="1700" i="0" u="none" strike="noStrike" cap="non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Ultralytics</a:t>
            </a:r>
            <a:r>
              <a:rPr lang="en-US" sz="17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, OpenCV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  </a:t>
            </a:r>
            <a:r>
              <a:rPr lang="en-US" sz="17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Others: </a:t>
            </a: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 SemiBold"/>
              </a:rPr>
              <a:t>Socket.io</a:t>
            </a:r>
            <a:endParaRPr lang="en-US" sz="200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 Semi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31505-6CD4-B808-BEB8-49C233BD86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34713" y="0"/>
            <a:ext cx="5670813" cy="435077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543F004-DD45-B664-29A7-D5E3980855D0}"/>
              </a:ext>
            </a:extLst>
          </p:cNvPr>
          <p:cNvSpPr/>
          <p:nvPr/>
        </p:nvSpPr>
        <p:spPr>
          <a:xfrm>
            <a:off x="10880659" y="3413423"/>
            <a:ext cx="1132764" cy="71650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F1F8F2-522D-3845-C76C-98DC908DD9AD}"/>
              </a:ext>
            </a:extLst>
          </p:cNvPr>
          <p:cNvSpPr/>
          <p:nvPr/>
        </p:nvSpPr>
        <p:spPr>
          <a:xfrm>
            <a:off x="10670815" y="3296677"/>
            <a:ext cx="300251" cy="43672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952500" y="676475"/>
            <a:ext cx="69342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3400" b="0">
                <a:solidFill>
                  <a:srgbClr val="083F8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Idea/Approach Details</a:t>
            </a:r>
            <a:endParaRPr sz="3400" b="0">
              <a:solidFill>
                <a:srgbClr val="083F8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2"/>
          </p:nvPr>
        </p:nvSpPr>
        <p:spPr>
          <a:xfrm>
            <a:off x="952500" y="2021538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700" b="1" u="sng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Us</a:t>
            </a:r>
            <a:r>
              <a:rPr lang="en-US" sz="1700" b="1" i="0" u="sng" strike="noStrike" cap="none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e Cases</a:t>
            </a:r>
            <a:endParaRPr sz="1700" b="1" u="sng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28575" cap="flat" cmpd="sng">
            <a:solidFill>
              <a:srgbClr val="069A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Direct Sales for Small-Scale Farmers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Consumer Access to Fresh Produce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Local Business Procurement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Real-Time Negotiation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Secure Online Payments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Building Trust through Reviews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Inventory Management for Farmers 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228;p17"/>
          <p:cNvSpPr txBox="1">
            <a:spLocks noGrp="1"/>
          </p:cNvSpPr>
          <p:nvPr>
            <p:ph type="sldNum" idx="12"/>
          </p:nvPr>
        </p:nvSpPr>
        <p:spPr>
          <a:xfrm>
            <a:off x="97790" y="6579871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smtClean="0"/>
              <a:t>3</a:t>
            </a:fld>
            <a:endParaRPr dirty="0"/>
          </a:p>
        </p:txBody>
      </p:sp>
      <p:sp>
        <p:nvSpPr>
          <p:cNvPr id="229" name="Google Shape;229;p17"/>
          <p:cNvSpPr txBox="1"/>
          <p:nvPr/>
        </p:nvSpPr>
        <p:spPr>
          <a:xfrm>
            <a:off x="6254750" y="2021550"/>
            <a:ext cx="4196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700" b="1" i="0" u="sng" strike="noStrike" cap="none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Dependencies / Show</a:t>
            </a:r>
            <a:r>
              <a:rPr lang="en-US" sz="1700" b="1" u="sng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700" b="1" i="0" u="sng" strike="noStrike" cap="none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stopper</a:t>
            </a:r>
            <a:endParaRPr sz="1700" b="1" i="0" u="sng" strike="noStrike" cap="none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" name="Google Shape;230;p17"/>
          <p:cNvSpPr txBox="1"/>
          <p:nvPr/>
        </p:nvSpPr>
        <p:spPr>
          <a:xfrm>
            <a:off x="6248399" y="2656903"/>
            <a:ext cx="4838700" cy="3317177"/>
          </a:xfrm>
          <a:prstGeom prst="rect">
            <a:avLst/>
          </a:prstGeom>
          <a:noFill/>
          <a:ln w="28575" cap="flat" cmpd="sng">
            <a:solidFill>
              <a:srgbClr val="069AD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Digital Literacy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Basic digital skills are needed.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Product Details: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Farmers have to accurately provide certain product details for reliability 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Inventory: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Product inventory has to be properly managed and regularly updated.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Image Recognition: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Image of the product should be clearly visible.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495648" y="380988"/>
            <a:ext cx="6617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3400" b="0">
                <a:solidFill>
                  <a:srgbClr val="083F8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Team Member Details </a:t>
            </a:r>
            <a:endParaRPr sz="3400" b="0">
              <a:solidFill>
                <a:srgbClr val="083F8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36" name="Google Shape;236;p18"/>
          <p:cNvSpPr txBox="1">
            <a:spLocks noGrp="1"/>
          </p:cNvSpPr>
          <p:nvPr>
            <p:ph type="body" idx="1"/>
          </p:nvPr>
        </p:nvSpPr>
        <p:spPr>
          <a:xfrm>
            <a:off x="381000" y="1439575"/>
            <a:ext cx="11430000" cy="48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50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Leader Name: Pratik Kumar Singh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Branch : BTech		Stream : CSE(DS)		Year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50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Member 1 Name: Kanhaiya Yadav</a:t>
            </a:r>
            <a:endParaRPr sz="1250"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indent="0">
              <a:buSzPts val="1200"/>
            </a:pP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Branch : BTech 		Stream : CSE(DS) 		Year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50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Member 2 Name: Dhruv Jain</a:t>
            </a:r>
          </a:p>
          <a:p>
            <a:pPr marL="0" indent="0">
              <a:buSzPts val="1200"/>
            </a:pP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Branch :  BTech 		Stream : CSE(DS) 		Year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50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Member 3 Name: Sabyasachi Sinha</a:t>
            </a:r>
          </a:p>
          <a:p>
            <a:pPr marL="0" indent="0">
              <a:buSzPts val="1200"/>
            </a:pP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Branch :  BTech 		Stream : CSE(DS) 		Year :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50" b="1" dirty="0">
                <a:solidFill>
                  <a:srgbClr val="069AD1"/>
                </a:solidFill>
                <a:latin typeface="Poppins"/>
                <a:ea typeface="Poppins"/>
                <a:cs typeface="Poppins"/>
                <a:sym typeface="Poppins"/>
              </a:rPr>
              <a:t>Team Member 4 Name: Ananya Arya</a:t>
            </a:r>
            <a:endParaRPr sz="1250" b="1" dirty="0">
              <a:solidFill>
                <a:srgbClr val="069AD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indent="0">
              <a:buSzPts val="1200"/>
            </a:pP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Branch :  BTech 		Stream :  CSE(DS) 		Year : III</a:t>
            </a:r>
          </a:p>
          <a:p>
            <a:pPr marL="0" indent="0">
              <a:buSzPts val="1200"/>
            </a:pPr>
            <a:endParaRPr lang="en-US" sz="1250" b="1" dirty="0">
              <a:solidFill>
                <a:srgbClr val="083F8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indent="0">
              <a:buSzPts val="1200"/>
            </a:pPr>
            <a:endParaRPr lang="en-US" sz="1250" b="1" dirty="0">
              <a:solidFill>
                <a:srgbClr val="083F8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indent="0">
              <a:buSzPts val="1200"/>
            </a:pPr>
            <a:r>
              <a:rPr lang="en-US" sz="1250" b="1" dirty="0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GitHub </a:t>
            </a:r>
            <a:r>
              <a:rPr lang="en-US" sz="1250" b="1">
                <a:solidFill>
                  <a:srgbClr val="083F80"/>
                </a:solidFill>
                <a:latin typeface="Poppins"/>
                <a:ea typeface="Poppins"/>
                <a:cs typeface="Poppins"/>
                <a:sym typeface="Poppins"/>
              </a:rPr>
              <a:t>Repository Link: https://github.com/kanhaiyadav/Hackspire_KisaanSetu</a:t>
            </a:r>
            <a:r>
              <a:rPr lang="en-US" sz="1250" b="1">
                <a:latin typeface="Poppins"/>
                <a:ea typeface="Poppins"/>
                <a:cs typeface="Poppins"/>
                <a:sym typeface="Poppins"/>
              </a:rPr>
              <a:t>   </a:t>
            </a:r>
            <a:endParaRPr sz="1250" b="1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1696AC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425</Words>
  <Application>Microsoft Office PowerPoint</Application>
  <PresentationFormat>Widescreen</PresentationFormat>
  <Paragraphs>67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Poppins ExtraBold</vt:lpstr>
      <vt:lpstr>Poppins SemiBold</vt:lpstr>
      <vt:lpstr>Wingdings</vt:lpstr>
      <vt:lpstr>Poppins</vt:lpstr>
      <vt:lpstr>Garamond</vt:lpstr>
      <vt:lpstr>Franklin Gothic</vt:lpstr>
      <vt:lpstr>Noto Sans Symbols</vt:lpstr>
      <vt:lpstr>Arial</vt:lpstr>
      <vt:lpstr>Calibri</vt:lpstr>
      <vt:lpstr>Libre Franklin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ASUS</dc:creator>
  <cp:lastModifiedBy>Sabyasachi Sinha</cp:lastModifiedBy>
  <cp:revision>12</cp:revision>
  <dcterms:modified xsi:type="dcterms:W3CDTF">2024-09-12T11:17:00Z</dcterms:modified>
</cp:coreProperties>
</file>