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notesMasterIdLst>
    <p:notesMasterId r:id="rId34"/>
  </p:notesMasterIdLst>
  <p:sldIdLst>
    <p:sldId id="281" r:id="rId2"/>
    <p:sldId id="282" r:id="rId3"/>
    <p:sldId id="284" r:id="rId4"/>
    <p:sldId id="285" r:id="rId5"/>
    <p:sldId id="286" r:id="rId6"/>
    <p:sldId id="287" r:id="rId7"/>
    <p:sldId id="293" r:id="rId8"/>
    <p:sldId id="289" r:id="rId9"/>
    <p:sldId id="257" r:id="rId10"/>
    <p:sldId id="265" r:id="rId11"/>
    <p:sldId id="258" r:id="rId12"/>
    <p:sldId id="259" r:id="rId13"/>
    <p:sldId id="275" r:id="rId14"/>
    <p:sldId id="271" r:id="rId15"/>
    <p:sldId id="274" r:id="rId16"/>
    <p:sldId id="279" r:id="rId17"/>
    <p:sldId id="261" r:id="rId18"/>
    <p:sldId id="269" r:id="rId19"/>
    <p:sldId id="268" r:id="rId20"/>
    <p:sldId id="270" r:id="rId21"/>
    <p:sldId id="260" r:id="rId22"/>
    <p:sldId id="298" r:id="rId23"/>
    <p:sldId id="263" r:id="rId24"/>
    <p:sldId id="276" r:id="rId25"/>
    <p:sldId id="277" r:id="rId26"/>
    <p:sldId id="278" r:id="rId27"/>
    <p:sldId id="294" r:id="rId28"/>
    <p:sldId id="297" r:id="rId29"/>
    <p:sldId id="296" r:id="rId30"/>
    <p:sldId id="295" r:id="rId31"/>
    <p:sldId id="292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-1042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46193-2242-4826-A5A2-FF8B9BFB2739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B2CED-350B-4ECD-A837-D94F761C2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867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42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43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6995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871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630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4527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036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95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99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04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694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405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77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28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73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62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4971-D7D1-4109-9331-A06B8A6EC99B}" type="datetimeFigureOut">
              <a:rPr lang="en-IN" smtClean="0"/>
              <a:pPr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41315B-525B-497D-8A43-4DA1080CD4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879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2881745" y="2019118"/>
            <a:ext cx="7135092" cy="3269673"/>
          </a:xfrm>
        </p:spPr>
        <p:txBody>
          <a:bodyPr>
            <a:noAutofit/>
          </a:bodyPr>
          <a:lstStyle/>
          <a:p>
            <a:r>
              <a:rPr lang="en-IN" sz="7200" dirty="0" err="1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RADHAKRISHNaFINANCE</a:t>
            </a:r>
            <a:r>
              <a:rPr lang="en-IN" sz="72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GROUP</a:t>
            </a:r>
            <a:endParaRPr lang="en-IN" sz="72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7564" y="1565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7631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52400" y="685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52400" y="685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52400" y="685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280943" y="690283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Lucida Fax" panose="02060602050505020204" pitchFamily="18" charset="0"/>
              </a:rPr>
              <a:t>SPIRAL MODEL</a:t>
            </a:r>
            <a:endParaRPr lang="en-IN" sz="2800" b="1" u="sng" dirty="0">
              <a:latin typeface="Lucida Fax" panose="02060602050505020204" pitchFamily="18" charset="0"/>
            </a:endParaRPr>
          </a:p>
        </p:txBody>
      </p:sp>
      <p:pic>
        <p:nvPicPr>
          <p:cNvPr id="8" name="Picture 7" descr="WhatsApp Image 2022-08-15 at 10.30.59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2452" y="1276181"/>
            <a:ext cx="5032277" cy="51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49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112" y="683926"/>
            <a:ext cx="4979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FEASIBILITY</a:t>
            </a:r>
            <a:r>
              <a:rPr lang="en-IN" sz="3200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 </a:t>
            </a:r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STUDY</a:t>
            </a:r>
            <a:endParaRPr lang="en-IN" sz="3200" b="1" u="sng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4500" y="2266850"/>
            <a:ext cx="40690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219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3938" y="643733"/>
            <a:ext cx="4455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REQUIREMENTS</a:t>
            </a:r>
          </a:p>
          <a:p>
            <a:endParaRPr lang="en-IN" sz="2400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920" y="2010556"/>
            <a:ext cx="50063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Non-functional requirements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31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6478" y="658651"/>
            <a:ext cx="4128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Use-Case Diagram</a:t>
            </a:r>
          </a:p>
          <a:p>
            <a:endParaRPr lang="en-IN" sz="2400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1659" y="1725049"/>
            <a:ext cx="5930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 smtClean="0">
              <a:solidFill>
                <a:srgbClr val="002060"/>
              </a:solidFill>
              <a:latin typeface="Lucida Fax" panose="02060602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User’s possible interactions with a system</a:t>
            </a:r>
            <a:endParaRPr lang="en-IN" sz="2400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9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86" y="548640"/>
            <a:ext cx="4128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Use-Case Diagram</a:t>
            </a:r>
          </a:p>
          <a:p>
            <a:endParaRPr lang="en-IN" sz="2400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 rot="601276">
            <a:off x="1944143" y="2401612"/>
            <a:ext cx="436098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3744345" y="1198293"/>
            <a:ext cx="2053883" cy="5783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Customer details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3786933" y="2475929"/>
            <a:ext cx="2053883" cy="554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tns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3744345" y="1865379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a/c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3800037" y="5059078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loan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3820631" y="3200706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Make rp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3820631" y="3778295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profile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3960037" y="6117803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Fine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3827148" y="5564851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deposit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3827148" y="4420248"/>
            <a:ext cx="2053883" cy="59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debit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9248831" y="1644647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9248832" y="2201676"/>
            <a:ext cx="2053883" cy="6567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account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9248831" y="2958079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profile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9325118" y="3622889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balance</a:t>
            </a:r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9325118" y="4286870"/>
            <a:ext cx="2053883" cy="45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Transaction</a:t>
            </a:r>
            <a:endParaRPr lang="en-IN" dirty="0"/>
          </a:p>
        </p:txBody>
      </p:sp>
      <p:sp>
        <p:nvSpPr>
          <p:cNvPr id="37" name="Oval 36"/>
          <p:cNvSpPr/>
          <p:nvPr/>
        </p:nvSpPr>
        <p:spPr>
          <a:xfrm rot="20892918">
            <a:off x="7053788" y="2314022"/>
            <a:ext cx="436098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/>
          <p:cNvSpPr txBox="1"/>
          <p:nvPr/>
        </p:nvSpPr>
        <p:spPr>
          <a:xfrm>
            <a:off x="1703209" y="434019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108" name="TextBox 107"/>
          <p:cNvSpPr txBox="1"/>
          <p:nvPr/>
        </p:nvSpPr>
        <p:spPr>
          <a:xfrm>
            <a:off x="6924083" y="426817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cxnSp>
        <p:nvCxnSpPr>
          <p:cNvPr id="48" name="Straight Connector 47"/>
          <p:cNvCxnSpPr>
            <a:stCxn id="3" idx="4"/>
          </p:cNvCxnSpPr>
          <p:nvPr/>
        </p:nvCxnSpPr>
        <p:spPr>
          <a:xfrm>
            <a:off x="2122412" y="2855324"/>
            <a:ext cx="4984" cy="101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119304" y="2865659"/>
            <a:ext cx="283221" cy="45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908911" y="2887239"/>
            <a:ext cx="199604" cy="44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126047" y="3786802"/>
            <a:ext cx="283221" cy="45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07563" y="3824566"/>
            <a:ext cx="199604" cy="44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291874" y="2764963"/>
            <a:ext cx="4984" cy="101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288766" y="2775298"/>
            <a:ext cx="283221" cy="45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078373" y="2796878"/>
            <a:ext cx="199604" cy="44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295509" y="3696441"/>
            <a:ext cx="283221" cy="45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093209" y="3709929"/>
            <a:ext cx="199604" cy="44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22" idx="2"/>
          </p:cNvCxnSpPr>
          <p:nvPr/>
        </p:nvCxnSpPr>
        <p:spPr>
          <a:xfrm flipV="1">
            <a:off x="2677655" y="1487456"/>
            <a:ext cx="1066690" cy="2082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24" idx="2"/>
          </p:cNvCxnSpPr>
          <p:nvPr/>
        </p:nvCxnSpPr>
        <p:spPr>
          <a:xfrm flipV="1">
            <a:off x="2668214" y="2094050"/>
            <a:ext cx="1076131" cy="1474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3" idx="2"/>
          </p:cNvCxnSpPr>
          <p:nvPr/>
        </p:nvCxnSpPr>
        <p:spPr>
          <a:xfrm flipV="1">
            <a:off x="2668214" y="2753198"/>
            <a:ext cx="1118719" cy="81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26" idx="2"/>
          </p:cNvCxnSpPr>
          <p:nvPr/>
        </p:nvCxnSpPr>
        <p:spPr>
          <a:xfrm flipV="1">
            <a:off x="2668214" y="3429377"/>
            <a:ext cx="1152417" cy="138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27" idx="2"/>
          </p:cNvCxnSpPr>
          <p:nvPr/>
        </p:nvCxnSpPr>
        <p:spPr>
          <a:xfrm>
            <a:off x="2668214" y="3568318"/>
            <a:ext cx="1152417" cy="438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30" idx="2"/>
          </p:cNvCxnSpPr>
          <p:nvPr/>
        </p:nvCxnSpPr>
        <p:spPr>
          <a:xfrm>
            <a:off x="2668214" y="3568318"/>
            <a:ext cx="1158934" cy="1147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25" idx="2"/>
          </p:cNvCxnSpPr>
          <p:nvPr/>
        </p:nvCxnSpPr>
        <p:spPr>
          <a:xfrm>
            <a:off x="2668214" y="3568318"/>
            <a:ext cx="1131823" cy="171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29" idx="2"/>
          </p:cNvCxnSpPr>
          <p:nvPr/>
        </p:nvCxnSpPr>
        <p:spPr>
          <a:xfrm>
            <a:off x="2668214" y="3568318"/>
            <a:ext cx="1158934" cy="2225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28" idx="2"/>
          </p:cNvCxnSpPr>
          <p:nvPr/>
        </p:nvCxnSpPr>
        <p:spPr>
          <a:xfrm>
            <a:off x="2668214" y="3568318"/>
            <a:ext cx="1291823" cy="2778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2" idx="2"/>
          </p:cNvCxnSpPr>
          <p:nvPr/>
        </p:nvCxnSpPr>
        <p:spPr>
          <a:xfrm flipV="1">
            <a:off x="7677184" y="2530034"/>
            <a:ext cx="1571648" cy="649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33" idx="2"/>
          </p:cNvCxnSpPr>
          <p:nvPr/>
        </p:nvCxnSpPr>
        <p:spPr>
          <a:xfrm>
            <a:off x="7677184" y="3179900"/>
            <a:ext cx="1571647" cy="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34" idx="2"/>
          </p:cNvCxnSpPr>
          <p:nvPr/>
        </p:nvCxnSpPr>
        <p:spPr>
          <a:xfrm>
            <a:off x="7677184" y="3179900"/>
            <a:ext cx="1647934" cy="67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35" idx="2"/>
          </p:cNvCxnSpPr>
          <p:nvPr/>
        </p:nvCxnSpPr>
        <p:spPr>
          <a:xfrm>
            <a:off x="7677184" y="3179900"/>
            <a:ext cx="1647934" cy="133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31" idx="2"/>
          </p:cNvCxnSpPr>
          <p:nvPr/>
        </p:nvCxnSpPr>
        <p:spPr>
          <a:xfrm flipV="1">
            <a:off x="7677184" y="1873318"/>
            <a:ext cx="1571647" cy="1306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90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4752" y="652069"/>
            <a:ext cx="49986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Sequence diagram</a:t>
            </a:r>
          </a:p>
          <a:p>
            <a:endParaRPr lang="en-IN" sz="3200" dirty="0" smtClean="0">
              <a:solidFill>
                <a:srgbClr val="002060"/>
              </a:solidFill>
              <a:latin typeface="Lucida Fax" panose="02060602050505020204" pitchFamily="18" charset="0"/>
            </a:endParaRPr>
          </a:p>
          <a:p>
            <a:endParaRPr lang="en-IN" sz="2400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9995" y="2535499"/>
            <a:ext cx="8802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A sequence diagram is   a type  of interaction diagram because it describes how- and in what order a group of objects works together.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rgbClr val="002060"/>
              </a:solidFill>
              <a:latin typeface="Lucida Fax" panose="02060602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47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92531" y="349675"/>
            <a:ext cx="484909" cy="49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2134985" y="848438"/>
            <a:ext cx="0" cy="44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10295" y="1253686"/>
            <a:ext cx="110838" cy="225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899458" y="855367"/>
            <a:ext cx="221675" cy="32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8839" y="883075"/>
            <a:ext cx="221674" cy="29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21133" y="1291784"/>
            <a:ext cx="138543" cy="18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90751" y="1552834"/>
            <a:ext cx="126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</a:t>
            </a:r>
            <a:endParaRPr lang="en-IN" dirty="0"/>
          </a:p>
        </p:txBody>
      </p:sp>
      <p:sp>
        <p:nvSpPr>
          <p:cNvPr id="24" name="Minus 23"/>
          <p:cNvSpPr/>
          <p:nvPr/>
        </p:nvSpPr>
        <p:spPr>
          <a:xfrm rot="16200000">
            <a:off x="3760039" y="1900777"/>
            <a:ext cx="871623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Minus 24"/>
          <p:cNvSpPr/>
          <p:nvPr/>
        </p:nvSpPr>
        <p:spPr>
          <a:xfrm rot="16200000">
            <a:off x="1101733" y="2280136"/>
            <a:ext cx="1927966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inus 25"/>
          <p:cNvSpPr/>
          <p:nvPr/>
        </p:nvSpPr>
        <p:spPr>
          <a:xfrm rot="16200000">
            <a:off x="7912785" y="4786917"/>
            <a:ext cx="1040342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Minus 26"/>
          <p:cNvSpPr/>
          <p:nvPr/>
        </p:nvSpPr>
        <p:spPr>
          <a:xfrm rot="16200000">
            <a:off x="7794567" y="3585802"/>
            <a:ext cx="1219200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inus 27"/>
          <p:cNvSpPr/>
          <p:nvPr/>
        </p:nvSpPr>
        <p:spPr>
          <a:xfrm rot="16200000">
            <a:off x="8955434" y="2748818"/>
            <a:ext cx="3164667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Minus 28"/>
          <p:cNvSpPr/>
          <p:nvPr/>
        </p:nvSpPr>
        <p:spPr>
          <a:xfrm rot="16200000">
            <a:off x="4363839" y="2879984"/>
            <a:ext cx="3568700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Minus 29"/>
          <p:cNvSpPr/>
          <p:nvPr/>
        </p:nvSpPr>
        <p:spPr>
          <a:xfrm rot="16200000">
            <a:off x="1151379" y="3995603"/>
            <a:ext cx="1775566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Minus 30"/>
          <p:cNvSpPr/>
          <p:nvPr/>
        </p:nvSpPr>
        <p:spPr>
          <a:xfrm rot="16200000">
            <a:off x="1083055" y="5558008"/>
            <a:ext cx="1936464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Minus 31"/>
          <p:cNvSpPr/>
          <p:nvPr/>
        </p:nvSpPr>
        <p:spPr>
          <a:xfrm rot="16200000">
            <a:off x="9588732" y="4912202"/>
            <a:ext cx="1898073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Minus 32"/>
          <p:cNvSpPr/>
          <p:nvPr/>
        </p:nvSpPr>
        <p:spPr>
          <a:xfrm rot="16200000">
            <a:off x="7985305" y="5964819"/>
            <a:ext cx="859330" cy="914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537020" y="3857066"/>
            <a:ext cx="1867894" cy="2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221503" y="2644261"/>
            <a:ext cx="4220437" cy="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190404" y="3158870"/>
            <a:ext cx="3807690" cy="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3"/>
          </p:cNvCxnSpPr>
          <p:nvPr/>
        </p:nvCxnSpPr>
        <p:spPr>
          <a:xfrm>
            <a:off x="2148839" y="2357976"/>
            <a:ext cx="1939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20622" y="2389753"/>
            <a:ext cx="1701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511660" y="4215305"/>
            <a:ext cx="1930280" cy="1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8" idx="3"/>
          </p:cNvCxnSpPr>
          <p:nvPr/>
        </p:nvCxnSpPr>
        <p:spPr>
          <a:xfrm flipV="1">
            <a:off x="6290933" y="3206018"/>
            <a:ext cx="4139302" cy="2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2190404" y="6661697"/>
            <a:ext cx="6150670" cy="1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32233" y="1994845"/>
            <a:ext cx="212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Website</a:t>
            </a:r>
            <a:endParaRPr lang="en-IN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640681" y="2700391"/>
            <a:ext cx="327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Fil  username and password</a:t>
            </a:r>
            <a:endParaRPr lang="en-IN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401982" y="2020421"/>
            <a:ext cx="212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login</a:t>
            </a:r>
            <a:endParaRPr lang="en-IN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714490" y="2301046"/>
            <a:ext cx="349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 access to user</a:t>
            </a:r>
            <a:endParaRPr lang="en-IN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118578" y="1135276"/>
            <a:ext cx="164686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10711996" y="2942045"/>
            <a:ext cx="115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Validate user</a:t>
            </a:r>
            <a:endParaRPr lang="en-IN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844376" y="2909779"/>
            <a:ext cx="349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Verify username &amp; password</a:t>
            </a:r>
            <a:endParaRPr lang="en-IN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8861107" y="3577139"/>
            <a:ext cx="136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Invalid user</a:t>
            </a:r>
            <a:endParaRPr lang="en-IN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9177140" y="3912418"/>
            <a:ext cx="794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ok</a:t>
            </a:r>
            <a:endParaRPr lang="en-IN" sz="14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8520222" y="5342118"/>
            <a:ext cx="1930280" cy="1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155992" y="4624576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Enter  user id new pass</a:t>
            </a:r>
            <a:endParaRPr lang="en-IN" sz="12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2134985" y="6266104"/>
            <a:ext cx="6196736" cy="2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88763" y="6383564"/>
            <a:ext cx="212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logout</a:t>
            </a:r>
            <a:endParaRPr lang="en-IN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4005150" y="5992930"/>
            <a:ext cx="335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view  change password</a:t>
            </a:r>
            <a:endParaRPr lang="en-IN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93315" y="4999242"/>
            <a:ext cx="1621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Handle request</a:t>
            </a:r>
            <a:endParaRPr lang="en-IN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800943" y="5974806"/>
            <a:ext cx="1367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Access of view other detail</a:t>
            </a:r>
            <a:endParaRPr lang="en-IN" sz="1400" dirty="0"/>
          </a:p>
        </p:txBody>
      </p:sp>
      <p:cxnSp>
        <p:nvCxnSpPr>
          <p:cNvPr id="106" name="Straight Connector 105"/>
          <p:cNvCxnSpPr>
            <a:endCxn id="32" idx="0"/>
          </p:cNvCxnSpPr>
          <p:nvPr/>
        </p:nvCxnSpPr>
        <p:spPr>
          <a:xfrm flipH="1">
            <a:off x="10537769" y="4376213"/>
            <a:ext cx="9069" cy="295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0500361" y="6067209"/>
            <a:ext cx="5503" cy="6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098964" y="6426706"/>
            <a:ext cx="6177338" cy="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453993" y="2685218"/>
            <a:ext cx="63092" cy="39951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145408" y="4652602"/>
            <a:ext cx="2781" cy="20277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551040" y="4595033"/>
            <a:ext cx="327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Select change  password</a:t>
            </a:r>
            <a:endParaRPr lang="en-IN" sz="1400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2148839" y="4922274"/>
            <a:ext cx="6141317" cy="3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2206159" y="5882910"/>
            <a:ext cx="8245784" cy="7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126782" y="5605805"/>
            <a:ext cx="220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Accept id &amp;  password</a:t>
            </a:r>
            <a:endParaRPr lang="en-IN" sz="1400" dirty="0"/>
          </a:p>
        </p:txBody>
      </p:sp>
      <p:cxnSp>
        <p:nvCxnSpPr>
          <p:cNvPr id="137" name="Straight Connector 136"/>
          <p:cNvCxnSpPr>
            <a:endCxn id="33" idx="0"/>
          </p:cNvCxnSpPr>
          <p:nvPr/>
        </p:nvCxnSpPr>
        <p:spPr>
          <a:xfrm flipH="1">
            <a:off x="8414970" y="5651988"/>
            <a:ext cx="5504" cy="45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7" idx="2"/>
          </p:cNvCxnSpPr>
          <p:nvPr/>
        </p:nvCxnSpPr>
        <p:spPr>
          <a:xfrm>
            <a:off x="8404167" y="4490997"/>
            <a:ext cx="10803" cy="34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31" idx="0"/>
          </p:cNvCxnSpPr>
          <p:nvPr/>
        </p:nvCxnSpPr>
        <p:spPr>
          <a:xfrm>
            <a:off x="2051286" y="5080266"/>
            <a:ext cx="1" cy="22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30" idx="0"/>
          </p:cNvCxnSpPr>
          <p:nvPr/>
        </p:nvCxnSpPr>
        <p:spPr>
          <a:xfrm flipH="1">
            <a:off x="2039162" y="3433402"/>
            <a:ext cx="32056" cy="36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27" idx="0"/>
          </p:cNvCxnSpPr>
          <p:nvPr/>
        </p:nvCxnSpPr>
        <p:spPr>
          <a:xfrm flipH="1">
            <a:off x="8404167" y="2020421"/>
            <a:ext cx="10803" cy="15745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219231" y="1169038"/>
            <a:ext cx="1646860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sp>
        <p:nvSpPr>
          <p:cNvPr id="157" name="TextBox 156"/>
          <p:cNvSpPr txBox="1"/>
          <p:nvPr/>
        </p:nvSpPr>
        <p:spPr>
          <a:xfrm>
            <a:off x="9618510" y="862352"/>
            <a:ext cx="1448427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158" name="TextBox 157"/>
          <p:cNvSpPr txBox="1"/>
          <p:nvPr/>
        </p:nvSpPr>
        <p:spPr>
          <a:xfrm>
            <a:off x="4036997" y="181139"/>
            <a:ext cx="16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  <p:cxnSp>
        <p:nvCxnSpPr>
          <p:cNvPr id="159" name="Straight Connector 158"/>
          <p:cNvCxnSpPr/>
          <p:nvPr/>
        </p:nvCxnSpPr>
        <p:spPr>
          <a:xfrm flipH="1">
            <a:off x="4036997" y="431577"/>
            <a:ext cx="565010" cy="68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653051" y="425046"/>
            <a:ext cx="1094152" cy="727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67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8295" y="688304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Lucida Fax" panose="02060602050505020204" pitchFamily="18" charset="0"/>
                <a:ea typeface="Calibri" panose="020F0502020204030204" pitchFamily="34" charset="0"/>
              </a:rPr>
              <a:t>Data Flow Diagrams</a:t>
            </a:r>
            <a:endParaRPr lang="en-IN" sz="2800" u="sng" dirty="0">
              <a:latin typeface="Lucida Fax" panose="02060602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7426" y="1950180"/>
            <a:ext cx="7300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flow diagram is a graphical or visual representation using a standardized set of symbols.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6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9212" y="716127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Lucida Fax" panose="02060602050505020204" pitchFamily="18" charset="0"/>
                <a:ea typeface="Calibri" panose="020F0502020204030204" pitchFamily="34" charset="0"/>
              </a:rPr>
              <a:t> </a:t>
            </a:r>
            <a:r>
              <a:rPr lang="en-US" sz="2800" b="1" u="sng" dirty="0" smtClean="0">
                <a:latin typeface="Lucida Fax" panose="02060602050505020204" pitchFamily="18" charset="0"/>
                <a:ea typeface="Calibri" panose="020F0502020204030204" pitchFamily="34" charset="0"/>
              </a:rPr>
              <a:t>0-Level Data </a:t>
            </a:r>
            <a:r>
              <a:rPr lang="en-US" sz="2800" b="1" u="sng" dirty="0">
                <a:latin typeface="Lucida Fax" panose="02060602050505020204" pitchFamily="18" charset="0"/>
                <a:ea typeface="Calibri" panose="020F0502020204030204" pitchFamily="34" charset="0"/>
              </a:rPr>
              <a:t>Flow </a:t>
            </a:r>
            <a:r>
              <a:rPr lang="en-US" sz="2800" b="1" u="sng" dirty="0" smtClean="0">
                <a:latin typeface="Lucida Fax" panose="02060602050505020204" pitchFamily="18" charset="0"/>
                <a:ea typeface="Calibri" panose="020F0502020204030204" pitchFamily="34" charset="0"/>
              </a:rPr>
              <a:t>Diagram</a:t>
            </a:r>
            <a:endParaRPr lang="en-IN" sz="2800" b="1" u="sng" dirty="0"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76099" y="4487708"/>
            <a:ext cx="1355725" cy="5940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USER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057900" y="3010238"/>
            <a:ext cx="2050319" cy="170118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Lucida Fax" panose="02060602050505020204" pitchFamily="18" charset="0"/>
              </a:rPr>
              <a:t>RADHA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Lucida Fax" panose="02060602050505020204" pitchFamily="18" charset="0"/>
              </a:rPr>
              <a:t>KRISHNA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effectLst/>
                <a:latin typeface="Lucida Fax" panose="02060602050505020204" pitchFamily="18" charset="0"/>
              </a:rPr>
              <a:t> FINANCE GROUP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effectLst/>
              <a:latin typeface="Lucida Fax" panose="02060602050505020204" pitchFamily="18" charset="0"/>
            </a:endParaRPr>
          </a:p>
        </p:txBody>
      </p:sp>
      <p:sp>
        <p:nvSpPr>
          <p:cNvPr id="9" name="AutoShape 2"/>
          <p:cNvSpPr>
            <a:spLocks noChangeShapeType="1"/>
          </p:cNvSpPr>
          <p:nvPr/>
        </p:nvSpPr>
        <p:spPr bwMode="auto">
          <a:xfrm>
            <a:off x="4396184" y="3166501"/>
            <a:ext cx="1701800" cy="54133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2"/>
          <p:cNvSpPr>
            <a:spLocks noChangeShapeType="1"/>
          </p:cNvSpPr>
          <p:nvPr/>
        </p:nvSpPr>
        <p:spPr bwMode="auto">
          <a:xfrm flipV="1">
            <a:off x="4336652" y="4020148"/>
            <a:ext cx="1721248" cy="712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 rot="9397574" flipV="1">
            <a:off x="4687761" y="4412746"/>
            <a:ext cx="1019030" cy="23282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login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 rot="12090547" flipV="1">
            <a:off x="4816457" y="3114272"/>
            <a:ext cx="712340" cy="25604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login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343182" y="3515315"/>
            <a:ext cx="1355725" cy="5940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1600" b="1" dirty="0" err="1" smtClean="0">
                <a:latin typeface="Georgia" panose="02040502050405020303" pitchFamily="18" charset="0"/>
                <a:cs typeface="Times New Roman" panose="02020603050405020304" pitchFamily="18" charset="0"/>
              </a:rPr>
              <a:t>DataBase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38138" y="2858511"/>
            <a:ext cx="1355725" cy="5940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1600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Admin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14" idx="1"/>
            <a:endCxn id="5" idx="6"/>
          </p:cNvCxnSpPr>
          <p:nvPr/>
        </p:nvCxnSpPr>
        <p:spPr>
          <a:xfrm flipH="1">
            <a:off x="8108219" y="3812360"/>
            <a:ext cx="1234963" cy="484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7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1008" y="359108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Lucida Fax" panose="02060602050505020204" pitchFamily="18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latin typeface="Lucida Fax" panose="02060602050505020204" pitchFamily="18" charset="0"/>
                <a:ea typeface="Calibri" panose="020F0502020204030204" pitchFamily="34" charset="0"/>
              </a:rPr>
              <a:t>1</a:t>
            </a:r>
            <a:r>
              <a:rPr lang="en-US" sz="2800" b="1" u="sng" dirty="0" smtClean="0">
                <a:latin typeface="Lucida Fax" panose="02060602050505020204" pitchFamily="18" charset="0"/>
                <a:ea typeface="Calibri" panose="020F0502020204030204" pitchFamily="34" charset="0"/>
              </a:rPr>
              <a:t>-Level Data </a:t>
            </a:r>
            <a:r>
              <a:rPr lang="en-US" sz="2800" b="1" u="sng" dirty="0">
                <a:latin typeface="Lucida Fax" panose="02060602050505020204" pitchFamily="18" charset="0"/>
                <a:ea typeface="Calibri" panose="020F0502020204030204" pitchFamily="34" charset="0"/>
              </a:rPr>
              <a:t>Flow </a:t>
            </a:r>
            <a:r>
              <a:rPr lang="en-US" sz="2800" b="1" u="sng" dirty="0" smtClean="0">
                <a:latin typeface="Lucida Fax" panose="02060602050505020204" pitchFamily="18" charset="0"/>
                <a:ea typeface="Calibri" panose="020F0502020204030204" pitchFamily="34" charset="0"/>
              </a:rPr>
              <a:t>Diagram</a:t>
            </a:r>
            <a:endParaRPr lang="en-IN" sz="2800" b="1" u="sng" dirty="0"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7943" y="1718280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545262" y="1774882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customer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744408" y="968186"/>
            <a:ext cx="1320800" cy="5109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33168" y="1488935"/>
            <a:ext cx="4009" cy="43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47943" y="2397731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21300" y="31009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65600" y="1933632"/>
            <a:ext cx="4379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3947" y="2689831"/>
            <a:ext cx="14423" cy="38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250112" y="2804758"/>
            <a:ext cx="0" cy="44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250112" y="2073332"/>
            <a:ext cx="4512" cy="47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>
            <a:off x="3438370" y="2010380"/>
            <a:ext cx="14423" cy="38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94462" y="2512658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8437425" y="3250434"/>
            <a:ext cx="1555750" cy="3712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Dashboard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733520" y="3104383"/>
            <a:ext cx="1432080" cy="3283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Dashboard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247863" y="4802424"/>
            <a:ext cx="14423" cy="38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256836" y="3621636"/>
            <a:ext cx="14423" cy="38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671965" y="4768628"/>
            <a:ext cx="1432080" cy="15673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View Details &amp; make transaction, </a:t>
            </a:r>
            <a:endParaRPr lang="en-IN" sz="1400" dirty="0"/>
          </a:p>
        </p:txBody>
      </p:sp>
      <p:sp>
        <p:nvSpPr>
          <p:cNvPr id="42" name="Rectangle 41"/>
          <p:cNvSpPr/>
          <p:nvPr/>
        </p:nvSpPr>
        <p:spPr>
          <a:xfrm>
            <a:off x="5924889" y="6358126"/>
            <a:ext cx="1432080" cy="3283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8483270" y="5256023"/>
            <a:ext cx="1752929" cy="921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View Account details, profile</a:t>
            </a:r>
            <a:endParaRPr lang="en-IN" sz="1600" dirty="0"/>
          </a:p>
        </p:txBody>
      </p:sp>
      <p:sp>
        <p:nvSpPr>
          <p:cNvPr id="44" name="Rectangle 43"/>
          <p:cNvSpPr/>
          <p:nvPr/>
        </p:nvSpPr>
        <p:spPr>
          <a:xfrm>
            <a:off x="8490483" y="4051794"/>
            <a:ext cx="1689298" cy="7382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History</a:t>
            </a:r>
            <a:endParaRPr lang="en-IN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250112" y="6177398"/>
            <a:ext cx="0" cy="35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412208" y="6340571"/>
            <a:ext cx="14423" cy="21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423947" y="6546601"/>
            <a:ext cx="2517127" cy="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379865" y="6553463"/>
            <a:ext cx="1850219" cy="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585180" y="3764510"/>
            <a:ext cx="1703599" cy="6794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Create customer A/c</a:t>
            </a:r>
            <a:endParaRPr lang="en-IN" sz="1600" dirty="0"/>
          </a:p>
        </p:txBody>
      </p:sp>
      <p:cxnSp>
        <p:nvCxnSpPr>
          <p:cNvPr id="89" name="Straight Arrow Connector 88"/>
          <p:cNvCxnSpPr>
            <a:stCxn id="81" idx="2"/>
          </p:cNvCxnSpPr>
          <p:nvPr/>
        </p:nvCxnSpPr>
        <p:spPr>
          <a:xfrm>
            <a:off x="3436980" y="4443960"/>
            <a:ext cx="21658" cy="33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06414" y="3400582"/>
            <a:ext cx="14423" cy="38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79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69127" y="69273"/>
            <a:ext cx="7564581" cy="199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Synopsis</a:t>
            </a:r>
            <a:endParaRPr lang="en-IN" sz="1000" dirty="0" smtClean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“RADHAKRISHN FINANCE GROUP"</a:t>
            </a:r>
            <a:endParaRPr lang="en-IN" sz="1000" dirty="0" smtClean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Bachelor of Computer Applications</a:t>
            </a:r>
            <a:endParaRPr lang="en-IN" sz="1000" dirty="0" smtClean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0329" y="1622982"/>
            <a:ext cx="21621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2369127" y="4949323"/>
            <a:ext cx="179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ell MT" panose="02020503060305020303" pitchFamily="18" charset="0"/>
              </a:rPr>
              <a:t>Kishor Kawale</a:t>
            </a:r>
            <a:endParaRPr lang="en-IN" sz="2000" b="1" dirty="0">
              <a:latin typeface="Bell MT" panose="020205030603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0800000" flipV="1">
            <a:off x="5503455" y="4949323"/>
            <a:ext cx="172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latin typeface="Bell MT" panose="02020503060305020303" pitchFamily="18" charset="0"/>
              </a:rPr>
              <a:t>Raheen</a:t>
            </a:r>
            <a:r>
              <a:rPr lang="en-IN" sz="2000" b="1" dirty="0" smtClean="0">
                <a:latin typeface="Bell MT" panose="02020503060305020303" pitchFamily="18" charset="0"/>
              </a:rPr>
              <a:t> Aga</a:t>
            </a:r>
            <a:endParaRPr lang="en-IN" sz="2000" b="1" dirty="0">
              <a:latin typeface="Bell MT" panose="02020503060305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 flipV="1">
            <a:off x="8568514" y="4949323"/>
            <a:ext cx="206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latin typeface="Bell MT" panose="02020503060305020303" pitchFamily="18" charset="0"/>
              </a:rPr>
              <a:t>Akshata</a:t>
            </a:r>
            <a:r>
              <a:rPr lang="en-IN" sz="2000" b="1" dirty="0" smtClean="0">
                <a:latin typeface="Bell MT" panose="02020503060305020303" pitchFamily="18" charset="0"/>
              </a:rPr>
              <a:t> Desai</a:t>
            </a:r>
            <a:endParaRPr lang="en-IN" sz="2000" b="1" dirty="0">
              <a:latin typeface="Bell MT" panose="020205030603050203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45826" y="3954729"/>
            <a:ext cx="208667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Submitted By: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20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5851" y="-21203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Lucida Fax" panose="02060602050505020204" pitchFamily="18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latin typeface="Lucida Fax" panose="02060602050505020204" pitchFamily="18" charset="0"/>
                <a:ea typeface="Calibri" panose="020F0502020204030204" pitchFamily="34" charset="0"/>
              </a:rPr>
              <a:t>2</a:t>
            </a:r>
            <a:r>
              <a:rPr lang="en-US" sz="2800" b="1" u="sng" dirty="0" smtClean="0">
                <a:latin typeface="Lucida Fax" panose="02060602050505020204" pitchFamily="18" charset="0"/>
                <a:ea typeface="Calibri" panose="020F0502020204030204" pitchFamily="34" charset="0"/>
              </a:rPr>
              <a:t>-Level Data </a:t>
            </a:r>
            <a:r>
              <a:rPr lang="en-US" sz="2800" b="1" u="sng" dirty="0">
                <a:latin typeface="Lucida Fax" panose="02060602050505020204" pitchFamily="18" charset="0"/>
                <a:ea typeface="Calibri" panose="020F0502020204030204" pitchFamily="34" charset="0"/>
              </a:rPr>
              <a:t>Flow </a:t>
            </a:r>
            <a:r>
              <a:rPr lang="en-US" sz="2800" b="1" u="sng" dirty="0" smtClean="0">
                <a:latin typeface="Lucida Fax" panose="02060602050505020204" pitchFamily="18" charset="0"/>
                <a:ea typeface="Calibri" panose="020F0502020204030204" pitchFamily="34" charset="0"/>
              </a:rPr>
              <a:t>Diagram</a:t>
            </a:r>
            <a:endParaRPr lang="en-IN" sz="2800" b="1" u="sng" dirty="0"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26892" y="1808025"/>
            <a:ext cx="1524000" cy="4270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Customer</a:t>
            </a:r>
            <a:endParaRPr lang="en-IN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2058" y="2624367"/>
            <a:ext cx="59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1685" y="603400"/>
            <a:ext cx="1320800" cy="5109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05850" y="1441318"/>
            <a:ext cx="9863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" idx="0"/>
          </p:cNvCxnSpPr>
          <p:nvPr/>
        </p:nvCxnSpPr>
        <p:spPr>
          <a:xfrm>
            <a:off x="1427208" y="1391785"/>
            <a:ext cx="0" cy="108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06930" y="1441318"/>
            <a:ext cx="14423" cy="38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53954" y="2538599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691314" y="5268700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balance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95754" y="1057696"/>
            <a:ext cx="14423" cy="38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709518" y="3229832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history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244381" y="2162115"/>
            <a:ext cx="14423" cy="38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25702" y="4236122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profile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8709518" y="4748585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loan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1281594" y="2850764"/>
            <a:ext cx="8898" cy="80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526930" y="3696194"/>
            <a:ext cx="1594940" cy="55689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Dashboard</a:t>
            </a:r>
            <a:endParaRPr lang="en-IN" sz="1200" dirty="0"/>
          </a:p>
        </p:txBody>
      </p:sp>
      <p:cxnSp>
        <p:nvCxnSpPr>
          <p:cNvPr id="39" name="Straight Arrow Connector 38"/>
          <p:cNvCxnSpPr>
            <a:endCxn id="16" idx="3"/>
          </p:cNvCxnSpPr>
          <p:nvPr/>
        </p:nvCxnSpPr>
        <p:spPr>
          <a:xfrm flipH="1">
            <a:off x="10101014" y="4209646"/>
            <a:ext cx="620660" cy="120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1"/>
            <a:endCxn id="18" idx="3"/>
          </p:cNvCxnSpPr>
          <p:nvPr/>
        </p:nvCxnSpPr>
        <p:spPr>
          <a:xfrm flipH="1" flipV="1">
            <a:off x="10119218" y="3375882"/>
            <a:ext cx="641286" cy="40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3"/>
          </p:cNvCxnSpPr>
          <p:nvPr/>
        </p:nvCxnSpPr>
        <p:spPr>
          <a:xfrm flipH="1">
            <a:off x="10119218" y="4066306"/>
            <a:ext cx="503401" cy="8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  <a:endCxn id="77" idx="3"/>
          </p:cNvCxnSpPr>
          <p:nvPr/>
        </p:nvCxnSpPr>
        <p:spPr>
          <a:xfrm flipH="1" flipV="1">
            <a:off x="10117870" y="3854842"/>
            <a:ext cx="409060" cy="1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2"/>
            <a:endCxn id="23" idx="3"/>
          </p:cNvCxnSpPr>
          <p:nvPr/>
        </p:nvCxnSpPr>
        <p:spPr>
          <a:xfrm flipH="1">
            <a:off x="10135402" y="3974644"/>
            <a:ext cx="391528" cy="40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424802" y="5556025"/>
            <a:ext cx="24199" cy="77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64" idx="1"/>
          </p:cNvCxnSpPr>
          <p:nvPr/>
        </p:nvCxnSpPr>
        <p:spPr>
          <a:xfrm flipV="1">
            <a:off x="6622111" y="6279448"/>
            <a:ext cx="3699266" cy="1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321377" y="6133398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Logout</a:t>
            </a:r>
            <a:endParaRPr lang="en-IN" b="1" dirty="0"/>
          </a:p>
        </p:txBody>
      </p:sp>
      <p:sp>
        <p:nvSpPr>
          <p:cNvPr id="30" name="Rectangle 29"/>
          <p:cNvSpPr/>
          <p:nvPr/>
        </p:nvSpPr>
        <p:spPr>
          <a:xfrm>
            <a:off x="722358" y="2472834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Admin</a:t>
            </a:r>
            <a:endParaRPr lang="en-IN" b="1" dirty="0"/>
          </a:p>
        </p:txBody>
      </p:sp>
      <p:sp>
        <p:nvSpPr>
          <p:cNvPr id="13" name="Oval 12"/>
          <p:cNvSpPr/>
          <p:nvPr/>
        </p:nvSpPr>
        <p:spPr>
          <a:xfrm>
            <a:off x="2720257" y="2219114"/>
            <a:ext cx="102100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Login to system </a:t>
            </a:r>
            <a:endParaRPr lang="en-IN" sz="1200" dirty="0"/>
          </a:p>
        </p:txBody>
      </p:sp>
      <p:sp>
        <p:nvSpPr>
          <p:cNvPr id="34" name="Oval 33"/>
          <p:cNvSpPr/>
          <p:nvPr/>
        </p:nvSpPr>
        <p:spPr>
          <a:xfrm>
            <a:off x="4517401" y="2193322"/>
            <a:ext cx="102100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Dashboard</a:t>
            </a:r>
            <a:endParaRPr lang="en-IN" sz="1200" dirty="0"/>
          </a:p>
        </p:txBody>
      </p:sp>
      <p:sp>
        <p:nvSpPr>
          <p:cNvPr id="35" name="Oval 34"/>
          <p:cNvSpPr/>
          <p:nvPr/>
        </p:nvSpPr>
        <p:spPr>
          <a:xfrm>
            <a:off x="2713492" y="3857338"/>
            <a:ext cx="102100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Check credentials </a:t>
            </a:r>
            <a:endParaRPr lang="en-IN" sz="1100" dirty="0"/>
          </a:p>
        </p:txBody>
      </p:sp>
      <p:sp>
        <p:nvSpPr>
          <p:cNvPr id="36" name="Oval 35"/>
          <p:cNvSpPr/>
          <p:nvPr/>
        </p:nvSpPr>
        <p:spPr>
          <a:xfrm>
            <a:off x="4498958" y="3882024"/>
            <a:ext cx="118318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Manage modules </a:t>
            </a:r>
            <a:endParaRPr lang="en-IN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223993" y="3133514"/>
            <a:ext cx="6765" cy="72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4" idx="3"/>
          </p:cNvCxnSpPr>
          <p:nvPr/>
        </p:nvCxnSpPr>
        <p:spPr>
          <a:xfrm flipV="1">
            <a:off x="3446947" y="2973811"/>
            <a:ext cx="1219976" cy="93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4"/>
            <a:endCxn id="36" idx="0"/>
          </p:cNvCxnSpPr>
          <p:nvPr/>
        </p:nvCxnSpPr>
        <p:spPr>
          <a:xfrm>
            <a:off x="5027903" y="3107722"/>
            <a:ext cx="62649" cy="77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1673" y="4313840"/>
            <a:ext cx="118318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Send email to the user </a:t>
            </a:r>
            <a:endParaRPr lang="en-IN" sz="1200" dirty="0"/>
          </a:p>
        </p:txBody>
      </p:sp>
      <p:sp>
        <p:nvSpPr>
          <p:cNvPr id="55" name="Oval 54"/>
          <p:cNvSpPr/>
          <p:nvPr/>
        </p:nvSpPr>
        <p:spPr>
          <a:xfrm>
            <a:off x="830543" y="3113960"/>
            <a:ext cx="118318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Forgot password</a:t>
            </a:r>
            <a:endParaRPr lang="en-IN" sz="1200" dirty="0"/>
          </a:p>
        </p:txBody>
      </p:sp>
      <p:cxnSp>
        <p:nvCxnSpPr>
          <p:cNvPr id="56" name="Straight Arrow Connector 55"/>
          <p:cNvCxnSpPr>
            <a:endCxn id="52" idx="0"/>
          </p:cNvCxnSpPr>
          <p:nvPr/>
        </p:nvCxnSpPr>
        <p:spPr>
          <a:xfrm flipH="1">
            <a:off x="1343267" y="4028360"/>
            <a:ext cx="27791" cy="2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5" idx="0"/>
          </p:cNvCxnSpPr>
          <p:nvPr/>
        </p:nvCxnSpPr>
        <p:spPr>
          <a:xfrm flipH="1">
            <a:off x="1422137" y="2762572"/>
            <a:ext cx="15735" cy="35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920150" y="6004708"/>
            <a:ext cx="1409700" cy="471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Manage roles of user</a:t>
            </a:r>
            <a:endParaRPr lang="en-IN" sz="1200" dirty="0"/>
          </a:p>
        </p:txBody>
      </p:sp>
      <p:sp>
        <p:nvSpPr>
          <p:cNvPr id="62" name="Rectangle 61"/>
          <p:cNvSpPr/>
          <p:nvPr/>
        </p:nvSpPr>
        <p:spPr>
          <a:xfrm>
            <a:off x="339591" y="6012850"/>
            <a:ext cx="1409700" cy="4630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Manage system admin </a:t>
            </a:r>
            <a:endParaRPr lang="en-IN" sz="1200" dirty="0"/>
          </a:p>
        </p:txBody>
      </p:sp>
      <p:sp>
        <p:nvSpPr>
          <p:cNvPr id="63" name="Rectangle 62"/>
          <p:cNvSpPr/>
          <p:nvPr/>
        </p:nvSpPr>
        <p:spPr>
          <a:xfrm>
            <a:off x="5193463" y="5997596"/>
            <a:ext cx="1409700" cy="478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Manage report</a:t>
            </a:r>
            <a:endParaRPr lang="en-IN" sz="1200" dirty="0"/>
          </a:p>
        </p:txBody>
      </p:sp>
      <p:sp>
        <p:nvSpPr>
          <p:cNvPr id="65" name="Rectangle 64"/>
          <p:cNvSpPr/>
          <p:nvPr/>
        </p:nvSpPr>
        <p:spPr>
          <a:xfrm>
            <a:off x="3563676" y="6048630"/>
            <a:ext cx="1409700" cy="4272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Manage user permission</a:t>
            </a:r>
            <a:endParaRPr lang="en-IN" sz="1200" dirty="0"/>
          </a:p>
        </p:txBody>
      </p:sp>
      <p:sp>
        <p:nvSpPr>
          <p:cNvPr id="66" name="Rectangle 65"/>
          <p:cNvSpPr/>
          <p:nvPr/>
        </p:nvSpPr>
        <p:spPr>
          <a:xfrm>
            <a:off x="6050713" y="5107700"/>
            <a:ext cx="1409700" cy="478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Manage loan</a:t>
            </a:r>
            <a:endParaRPr lang="en-IN" sz="1200" dirty="0"/>
          </a:p>
        </p:txBody>
      </p:sp>
      <p:sp>
        <p:nvSpPr>
          <p:cNvPr id="67" name="Rectangle 66"/>
          <p:cNvSpPr/>
          <p:nvPr/>
        </p:nvSpPr>
        <p:spPr>
          <a:xfrm>
            <a:off x="6147914" y="4169186"/>
            <a:ext cx="1620439" cy="478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Manage expenditure details</a:t>
            </a:r>
            <a:endParaRPr lang="en-IN" sz="1100" dirty="0"/>
          </a:p>
        </p:txBody>
      </p:sp>
      <p:sp>
        <p:nvSpPr>
          <p:cNvPr id="68" name="Rectangle 67"/>
          <p:cNvSpPr/>
          <p:nvPr/>
        </p:nvSpPr>
        <p:spPr>
          <a:xfrm>
            <a:off x="6147915" y="3308124"/>
            <a:ext cx="1409700" cy="478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Manage insurance details</a:t>
            </a:r>
            <a:endParaRPr lang="en-IN" sz="1100" dirty="0"/>
          </a:p>
        </p:txBody>
      </p:sp>
      <p:sp>
        <p:nvSpPr>
          <p:cNvPr id="69" name="Rectangle 68"/>
          <p:cNvSpPr/>
          <p:nvPr/>
        </p:nvSpPr>
        <p:spPr>
          <a:xfrm>
            <a:off x="6126602" y="2425846"/>
            <a:ext cx="1409700" cy="478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Manage account details</a:t>
            </a:r>
            <a:endParaRPr lang="en-IN" sz="11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250410" y="4275728"/>
            <a:ext cx="3253603" cy="172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699088" y="4823586"/>
            <a:ext cx="254664" cy="11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196394" y="4578652"/>
            <a:ext cx="1368823" cy="136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72100" y="4656326"/>
            <a:ext cx="485084" cy="35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75865" y="4656326"/>
            <a:ext cx="397989" cy="134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7" idx="1"/>
          </p:cNvCxnSpPr>
          <p:nvPr/>
        </p:nvCxnSpPr>
        <p:spPr>
          <a:xfrm>
            <a:off x="5756388" y="4368007"/>
            <a:ext cx="391526" cy="4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375865" y="2782590"/>
            <a:ext cx="812361" cy="112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8" idx="1"/>
          </p:cNvCxnSpPr>
          <p:nvPr/>
        </p:nvCxnSpPr>
        <p:spPr>
          <a:xfrm flipV="1">
            <a:off x="5596633" y="3547286"/>
            <a:ext cx="551282" cy="45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138190" y="2419378"/>
            <a:ext cx="1183187" cy="5543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Forgot password</a:t>
            </a:r>
            <a:endParaRPr lang="en-IN" sz="1100" dirty="0"/>
          </a:p>
        </p:txBody>
      </p:sp>
      <p:sp>
        <p:nvSpPr>
          <p:cNvPr id="59" name="Oval 58"/>
          <p:cNvSpPr/>
          <p:nvPr/>
        </p:nvSpPr>
        <p:spPr>
          <a:xfrm>
            <a:off x="7745652" y="2381103"/>
            <a:ext cx="1183187" cy="659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Send email to the user </a:t>
            </a:r>
            <a:endParaRPr lang="en-IN" sz="1200" dirty="0"/>
          </a:p>
        </p:txBody>
      </p:sp>
      <p:cxnSp>
        <p:nvCxnSpPr>
          <p:cNvPr id="60" name="Straight Arrow Connector 59"/>
          <p:cNvCxnSpPr>
            <a:stCxn id="15" idx="1"/>
            <a:endCxn id="57" idx="6"/>
          </p:cNvCxnSpPr>
          <p:nvPr/>
        </p:nvCxnSpPr>
        <p:spPr>
          <a:xfrm flipH="1">
            <a:off x="10321377" y="2684649"/>
            <a:ext cx="232577" cy="1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2"/>
            <a:endCxn id="59" idx="6"/>
          </p:cNvCxnSpPr>
          <p:nvPr/>
        </p:nvCxnSpPr>
        <p:spPr>
          <a:xfrm flipH="1">
            <a:off x="8928839" y="2696530"/>
            <a:ext cx="209351" cy="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708170" y="3708792"/>
            <a:ext cx="14097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Transaction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6092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0776" y="680834"/>
            <a:ext cx="339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2626260" y="1874722"/>
            <a:ext cx="7245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or E-R diagram can express the overall logical structure of a database graphically.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 is a type of flowchart that illustrates how entities such as people ,objects or concepts relate to each other within a system.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7654" y="1430462"/>
            <a:ext cx="2496457" cy="595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Customer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1392099" y="2267058"/>
            <a:ext cx="881763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u="sng" dirty="0" smtClean="0"/>
              <a:t>cid</a:t>
            </a:r>
            <a:endParaRPr lang="en-IN" sz="1200" u="sng" dirty="0"/>
          </a:p>
        </p:txBody>
      </p:sp>
      <p:sp>
        <p:nvSpPr>
          <p:cNvPr id="4" name="Oval 3"/>
          <p:cNvSpPr/>
          <p:nvPr/>
        </p:nvSpPr>
        <p:spPr>
          <a:xfrm>
            <a:off x="2394387" y="201739"/>
            <a:ext cx="1069004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Balance</a:t>
            </a:r>
            <a:endParaRPr lang="en-IN" sz="1100" dirty="0"/>
          </a:p>
        </p:txBody>
      </p:sp>
      <p:sp>
        <p:nvSpPr>
          <p:cNvPr id="5" name="Oval 4"/>
          <p:cNvSpPr/>
          <p:nvPr/>
        </p:nvSpPr>
        <p:spPr>
          <a:xfrm>
            <a:off x="2322413" y="2720494"/>
            <a:ext cx="1172401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Account no</a:t>
            </a:r>
            <a:endParaRPr lang="en-IN" sz="1100" dirty="0"/>
          </a:p>
        </p:txBody>
      </p:sp>
      <p:sp>
        <p:nvSpPr>
          <p:cNvPr id="6" name="Oval 5"/>
          <p:cNvSpPr/>
          <p:nvPr/>
        </p:nvSpPr>
        <p:spPr>
          <a:xfrm>
            <a:off x="776597" y="1578633"/>
            <a:ext cx="91440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Name</a:t>
            </a:r>
            <a:endParaRPr lang="en-IN" sz="1200" dirty="0"/>
          </a:p>
        </p:txBody>
      </p:sp>
      <p:sp>
        <p:nvSpPr>
          <p:cNvPr id="7" name="Oval 6"/>
          <p:cNvSpPr/>
          <p:nvPr/>
        </p:nvSpPr>
        <p:spPr>
          <a:xfrm>
            <a:off x="784692" y="882719"/>
            <a:ext cx="91440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Email</a:t>
            </a:r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1220818" y="315529"/>
            <a:ext cx="1044952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Number</a:t>
            </a:r>
            <a:endParaRPr lang="en-IN" sz="1100" dirty="0"/>
          </a:p>
        </p:txBody>
      </p:sp>
      <p:sp>
        <p:nvSpPr>
          <p:cNvPr id="9" name="Oval 8"/>
          <p:cNvSpPr/>
          <p:nvPr/>
        </p:nvSpPr>
        <p:spPr>
          <a:xfrm>
            <a:off x="3551325" y="347896"/>
            <a:ext cx="1101596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Address</a:t>
            </a:r>
            <a:endParaRPr lang="en-IN" sz="1100" dirty="0"/>
          </a:p>
        </p:txBody>
      </p:sp>
      <p:sp>
        <p:nvSpPr>
          <p:cNvPr id="10" name="Oval 9"/>
          <p:cNvSpPr/>
          <p:nvPr/>
        </p:nvSpPr>
        <p:spPr>
          <a:xfrm>
            <a:off x="4771873" y="573125"/>
            <a:ext cx="1101596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Photo</a:t>
            </a:r>
            <a:endParaRPr lang="en-IN" sz="1100" dirty="0"/>
          </a:p>
        </p:txBody>
      </p:sp>
      <p:sp>
        <p:nvSpPr>
          <p:cNvPr id="11" name="Oval 10"/>
          <p:cNvSpPr/>
          <p:nvPr/>
        </p:nvSpPr>
        <p:spPr>
          <a:xfrm>
            <a:off x="7727394" y="2794155"/>
            <a:ext cx="126928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u="sng" dirty="0" smtClean="0"/>
              <a:t>aid</a:t>
            </a:r>
            <a:endParaRPr lang="en-IN" sz="1200" u="sng" dirty="0"/>
          </a:p>
        </p:txBody>
      </p:sp>
      <p:sp>
        <p:nvSpPr>
          <p:cNvPr id="12" name="Oval 11"/>
          <p:cNvSpPr/>
          <p:nvPr/>
        </p:nvSpPr>
        <p:spPr>
          <a:xfrm>
            <a:off x="10789561" y="1455333"/>
            <a:ext cx="126928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Email</a:t>
            </a:r>
            <a:endParaRPr lang="en-IN" sz="1200" dirty="0"/>
          </a:p>
        </p:txBody>
      </p:sp>
      <p:sp>
        <p:nvSpPr>
          <p:cNvPr id="13" name="Oval 12"/>
          <p:cNvSpPr/>
          <p:nvPr/>
        </p:nvSpPr>
        <p:spPr>
          <a:xfrm>
            <a:off x="10011552" y="2454801"/>
            <a:ext cx="126928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Name</a:t>
            </a:r>
            <a:endParaRPr lang="en-IN" sz="1200" dirty="0"/>
          </a:p>
        </p:txBody>
      </p:sp>
      <p:sp>
        <p:nvSpPr>
          <p:cNvPr id="14" name="Oval 13"/>
          <p:cNvSpPr/>
          <p:nvPr/>
        </p:nvSpPr>
        <p:spPr>
          <a:xfrm>
            <a:off x="10444060" y="627181"/>
            <a:ext cx="126928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Number</a:t>
            </a:r>
            <a:endParaRPr lang="en-IN" sz="1200" dirty="0"/>
          </a:p>
        </p:txBody>
      </p:sp>
      <p:sp>
        <p:nvSpPr>
          <p:cNvPr id="15" name="Rectangle 14"/>
          <p:cNvSpPr/>
          <p:nvPr/>
        </p:nvSpPr>
        <p:spPr>
          <a:xfrm>
            <a:off x="7776060" y="1457198"/>
            <a:ext cx="2496457" cy="595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9147121" y="247443"/>
            <a:ext cx="126928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Address</a:t>
            </a:r>
            <a:endParaRPr lang="en-IN" sz="1200" dirty="0"/>
          </a:p>
        </p:txBody>
      </p:sp>
      <p:sp>
        <p:nvSpPr>
          <p:cNvPr id="17" name="Oval 16"/>
          <p:cNvSpPr/>
          <p:nvPr/>
        </p:nvSpPr>
        <p:spPr>
          <a:xfrm>
            <a:off x="7661630" y="254569"/>
            <a:ext cx="126928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Photo</a:t>
            </a:r>
            <a:endParaRPr lang="en-IN" sz="1200" dirty="0"/>
          </a:p>
        </p:txBody>
      </p:sp>
      <p:sp>
        <p:nvSpPr>
          <p:cNvPr id="18" name="Diamond 17"/>
          <p:cNvSpPr/>
          <p:nvPr/>
        </p:nvSpPr>
        <p:spPr>
          <a:xfrm>
            <a:off x="5332651" y="2459979"/>
            <a:ext cx="1739787" cy="18611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VIEW MODULES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552404" y="5656551"/>
            <a:ext cx="1221897" cy="517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u="sng" dirty="0" err="1" smtClean="0"/>
              <a:t>Customer_id</a:t>
            </a:r>
            <a:endParaRPr lang="en-IN" sz="1100" u="sng" dirty="0"/>
          </a:p>
        </p:txBody>
      </p:sp>
      <p:sp>
        <p:nvSpPr>
          <p:cNvPr id="24" name="Oval 23"/>
          <p:cNvSpPr/>
          <p:nvPr/>
        </p:nvSpPr>
        <p:spPr>
          <a:xfrm>
            <a:off x="7385333" y="4465674"/>
            <a:ext cx="1216502" cy="5190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u="sng" dirty="0" err="1" smtClean="0"/>
              <a:t>Admin_id</a:t>
            </a:r>
            <a:endParaRPr lang="en-IN" sz="1100" u="sng" dirty="0"/>
          </a:p>
        </p:txBody>
      </p:sp>
      <p:sp>
        <p:nvSpPr>
          <p:cNvPr id="25" name="Oval 24"/>
          <p:cNvSpPr/>
          <p:nvPr/>
        </p:nvSpPr>
        <p:spPr>
          <a:xfrm>
            <a:off x="7567913" y="6066035"/>
            <a:ext cx="91440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debit</a:t>
            </a:r>
            <a:endParaRPr lang="en-IN" sz="1200" dirty="0"/>
          </a:p>
        </p:txBody>
      </p:sp>
      <p:sp>
        <p:nvSpPr>
          <p:cNvPr id="26" name="Oval 25"/>
          <p:cNvSpPr/>
          <p:nvPr/>
        </p:nvSpPr>
        <p:spPr>
          <a:xfrm>
            <a:off x="6207103" y="6121331"/>
            <a:ext cx="91440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 smtClean="0"/>
              <a:t>deposite</a:t>
            </a:r>
            <a:endParaRPr lang="en-IN" sz="1200" dirty="0"/>
          </a:p>
        </p:txBody>
      </p:sp>
      <p:sp>
        <p:nvSpPr>
          <p:cNvPr id="27" name="Oval 26"/>
          <p:cNvSpPr/>
          <p:nvPr/>
        </p:nvSpPr>
        <p:spPr>
          <a:xfrm>
            <a:off x="4952838" y="6137515"/>
            <a:ext cx="914400" cy="554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u="sng" dirty="0" smtClean="0"/>
              <a:t>did</a:t>
            </a:r>
            <a:endParaRPr lang="en-IN" sz="1200" u="sng" dirty="0"/>
          </a:p>
        </p:txBody>
      </p:sp>
      <p:sp>
        <p:nvSpPr>
          <p:cNvPr id="28" name="Rectangle 27"/>
          <p:cNvSpPr/>
          <p:nvPr/>
        </p:nvSpPr>
        <p:spPr>
          <a:xfrm>
            <a:off x="5089502" y="5167815"/>
            <a:ext cx="2496457" cy="595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Transaction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508142" y="2079653"/>
            <a:ext cx="8092" cy="1335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8875615" y="3421583"/>
            <a:ext cx="1279890" cy="14417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Make </a:t>
            </a:r>
          </a:p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transaction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Shape 41"/>
          <p:cNvCxnSpPr>
            <a:stCxn id="40" idx="2"/>
            <a:endCxn id="28" idx="3"/>
          </p:cNvCxnSpPr>
          <p:nvPr/>
        </p:nvCxnSpPr>
        <p:spPr>
          <a:xfrm rot="5400000">
            <a:off x="8249738" y="4199536"/>
            <a:ext cx="602044" cy="1929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1"/>
            <a:endCxn id="18" idx="3"/>
          </p:cNvCxnSpPr>
          <p:nvPr/>
        </p:nvCxnSpPr>
        <p:spPr>
          <a:xfrm rot="10800000" flipV="1">
            <a:off x="7072438" y="1754741"/>
            <a:ext cx="703622" cy="16358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" idx="3"/>
            <a:endCxn id="18" idx="1"/>
          </p:cNvCxnSpPr>
          <p:nvPr/>
        </p:nvCxnSpPr>
        <p:spPr>
          <a:xfrm>
            <a:off x="4834111" y="1728005"/>
            <a:ext cx="498540" cy="16625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</p:cNvCxnSpPr>
          <p:nvPr/>
        </p:nvCxnSpPr>
        <p:spPr>
          <a:xfrm flipH="1">
            <a:off x="6198499" y="4321147"/>
            <a:ext cx="4046" cy="833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33996" y="857756"/>
            <a:ext cx="647363" cy="59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4"/>
          </p:cNvCxnSpPr>
          <p:nvPr/>
        </p:nvCxnSpPr>
        <p:spPr>
          <a:xfrm>
            <a:off x="2928889" y="756654"/>
            <a:ext cx="129900" cy="69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4"/>
          </p:cNvCxnSpPr>
          <p:nvPr/>
        </p:nvCxnSpPr>
        <p:spPr>
          <a:xfrm flipH="1">
            <a:off x="3803257" y="902811"/>
            <a:ext cx="298866" cy="51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282440" y="1124793"/>
            <a:ext cx="766991" cy="30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" idx="6"/>
          </p:cNvCxnSpPr>
          <p:nvPr/>
        </p:nvCxnSpPr>
        <p:spPr>
          <a:xfrm>
            <a:off x="1699092" y="1160177"/>
            <a:ext cx="647868" cy="31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" idx="6"/>
            <a:endCxn id="2" idx="1"/>
          </p:cNvCxnSpPr>
          <p:nvPr/>
        </p:nvCxnSpPr>
        <p:spPr>
          <a:xfrm flipV="1">
            <a:off x="1690997" y="1728005"/>
            <a:ext cx="646657" cy="12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" idx="7"/>
          </p:cNvCxnSpPr>
          <p:nvPr/>
        </p:nvCxnSpPr>
        <p:spPr>
          <a:xfrm flipV="1">
            <a:off x="2144731" y="2026920"/>
            <a:ext cx="415589" cy="32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7"/>
            <a:endCxn id="2" idx="2"/>
          </p:cNvCxnSpPr>
          <p:nvPr/>
        </p:nvCxnSpPr>
        <p:spPr>
          <a:xfrm flipV="1">
            <a:off x="3323120" y="2025547"/>
            <a:ext cx="262763" cy="7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7" idx="4"/>
          </p:cNvCxnSpPr>
          <p:nvPr/>
        </p:nvCxnSpPr>
        <p:spPr>
          <a:xfrm>
            <a:off x="8296270" y="809484"/>
            <a:ext cx="146690" cy="65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6" idx="4"/>
          </p:cNvCxnSpPr>
          <p:nvPr/>
        </p:nvCxnSpPr>
        <p:spPr>
          <a:xfrm flipH="1">
            <a:off x="9326880" y="802358"/>
            <a:ext cx="454881" cy="64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3"/>
          </p:cNvCxnSpPr>
          <p:nvPr/>
        </p:nvCxnSpPr>
        <p:spPr>
          <a:xfrm flipH="1">
            <a:off x="9997440" y="1100831"/>
            <a:ext cx="632502" cy="36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2" idx="2"/>
            <a:endCxn id="15" idx="3"/>
          </p:cNvCxnSpPr>
          <p:nvPr/>
        </p:nvCxnSpPr>
        <p:spPr>
          <a:xfrm flipH="1">
            <a:off x="10272517" y="1732791"/>
            <a:ext cx="517044" cy="2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3" idx="0"/>
          </p:cNvCxnSpPr>
          <p:nvPr/>
        </p:nvCxnSpPr>
        <p:spPr>
          <a:xfrm flipH="1" flipV="1">
            <a:off x="10203180" y="2057400"/>
            <a:ext cx="443012" cy="39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11" idx="0"/>
          </p:cNvCxnSpPr>
          <p:nvPr/>
        </p:nvCxnSpPr>
        <p:spPr>
          <a:xfrm flipH="1">
            <a:off x="8362034" y="2049780"/>
            <a:ext cx="370486" cy="74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3" idx="7"/>
            <a:endCxn id="28" idx="1"/>
          </p:cNvCxnSpPr>
          <p:nvPr/>
        </p:nvCxnSpPr>
        <p:spPr>
          <a:xfrm flipV="1">
            <a:off x="4595358" y="5465358"/>
            <a:ext cx="494144" cy="26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7" idx="0"/>
          </p:cNvCxnSpPr>
          <p:nvPr/>
        </p:nvCxnSpPr>
        <p:spPr>
          <a:xfrm flipV="1">
            <a:off x="5410038" y="5760720"/>
            <a:ext cx="152562" cy="37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6" idx="0"/>
            <a:endCxn id="28" idx="2"/>
          </p:cNvCxnSpPr>
          <p:nvPr/>
        </p:nvCxnSpPr>
        <p:spPr>
          <a:xfrm flipH="1" flipV="1">
            <a:off x="6337731" y="5762900"/>
            <a:ext cx="326572" cy="35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5" idx="0"/>
          </p:cNvCxnSpPr>
          <p:nvPr/>
        </p:nvCxnSpPr>
        <p:spPr>
          <a:xfrm flipH="1" flipV="1">
            <a:off x="7284720" y="5768340"/>
            <a:ext cx="740393" cy="29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24" idx="3"/>
          </p:cNvCxnSpPr>
          <p:nvPr/>
        </p:nvCxnSpPr>
        <p:spPr>
          <a:xfrm flipV="1">
            <a:off x="7269480" y="4908684"/>
            <a:ext cx="294006" cy="25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80960" y="4838700"/>
            <a:ext cx="601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135880" y="5227320"/>
            <a:ext cx="240792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3848100" y="5920740"/>
            <a:ext cx="59436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46220" y="6080760"/>
            <a:ext cx="21336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3119" y="742124"/>
            <a:ext cx="702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COST AND BENEFIT ANALYSIS</a:t>
            </a:r>
            <a:endParaRPr lang="en-IN" sz="3200" b="1" u="sng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7151" y="1930456"/>
            <a:ext cx="5886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Requirement gathering and analysis= 15 days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System design and analysis= 15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implement code and test = 30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integration and test = 5 days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Effort cost estimation = 300/day/head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total cost of the project= 65* </a:t>
            </a:r>
            <a:r>
              <a:rPr lang="en-IN" dirty="0"/>
              <a:t>3</a:t>
            </a:r>
            <a:r>
              <a:rPr lang="en-IN" dirty="0" smtClean="0"/>
              <a:t>00= 19,500/-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16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579" y="1229989"/>
            <a:ext cx="10396577" cy="5413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8383" y="661204"/>
            <a:ext cx="702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Database Tables</a:t>
            </a:r>
            <a:endParaRPr lang="en-IN" sz="3200" b="1" u="sng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0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9025" y="1382139"/>
            <a:ext cx="8170027" cy="5366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8383" y="661204"/>
            <a:ext cx="702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Customer Tables</a:t>
            </a:r>
            <a:endParaRPr lang="en-IN" sz="3200" b="1" u="sng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6757" y="1502829"/>
            <a:ext cx="9516234" cy="4976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8383" y="661204"/>
            <a:ext cx="702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Transaction Tables</a:t>
            </a:r>
            <a:endParaRPr lang="en-IN" sz="3200" b="1" u="sng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29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6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5377" y="1317485"/>
            <a:ext cx="9346301" cy="5257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8383" y="661204"/>
            <a:ext cx="702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User Dashboard</a:t>
            </a:r>
            <a:endParaRPr lang="en-IN" sz="3200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2616" y="1253760"/>
            <a:ext cx="9718535" cy="546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8383" y="661204"/>
            <a:ext cx="702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Transaction Details</a:t>
            </a:r>
            <a:endParaRPr lang="en-IN" sz="3200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5904" y="1154125"/>
            <a:ext cx="9953204" cy="55986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8383" y="661204"/>
            <a:ext cx="702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Admin Dashboard</a:t>
            </a:r>
            <a:endParaRPr lang="en-IN" sz="3200" b="1" u="sng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9900" y="865951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3600" b="1" u="sng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1847850"/>
            <a:ext cx="83248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Society is one of the most important financial activities. There are various activities. Once a user or admin login into account he or she can check the all transaction details. Security related to transactions and account login activity.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016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1694" y="1297760"/>
            <a:ext cx="9884871" cy="5560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8383" y="661204"/>
            <a:ext cx="702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err="1" smtClean="0">
                <a:solidFill>
                  <a:srgbClr val="002060"/>
                </a:solidFill>
                <a:latin typeface="Lucida Fax" panose="02060602050505020204" pitchFamily="18" charset="0"/>
              </a:rPr>
              <a:t>Deposite</a:t>
            </a:r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 Amount</a:t>
            </a:r>
            <a:endParaRPr lang="en-IN" sz="3200" b="1" u="sng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787782"/>
            <a:ext cx="681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6000" i="1" u="sng" dirty="0">
              <a:solidFill>
                <a:schemeClr val="bg2">
                  <a:lumMod val="2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284" y="642126"/>
            <a:ext cx="515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</a:rPr>
              <a:t>CONCLUSION</a:t>
            </a:r>
            <a:endParaRPr lang="en-IN" sz="3600" b="1" u="sng" dirty="0">
              <a:solidFill>
                <a:schemeClr val="bg2">
                  <a:lumMod val="2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9BFE44E-3949-4171-918E-20F3868F7638}"/>
              </a:ext>
            </a:extLst>
          </p:cNvPr>
          <p:cNvSpPr txBox="1"/>
          <p:nvPr/>
        </p:nvSpPr>
        <p:spPr>
          <a:xfrm>
            <a:off x="2704140" y="1995815"/>
            <a:ext cx="7211144" cy="28264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 smtClean="0">
                <a:latin typeface="Lucida Fax" panose="020606020505050202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Radhakrishn Finance Group is </a:t>
            </a:r>
            <a:r>
              <a:rPr lang="en-IN" sz="2400" dirty="0">
                <a:latin typeface="Lucida Fax" panose="020606020505050202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special type of business </a:t>
            </a:r>
            <a:r>
              <a:rPr lang="en-IN" sz="2400" dirty="0" smtClean="0">
                <a:latin typeface="Lucida Fax" panose="020606020505050202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organization. There </a:t>
            </a:r>
            <a:r>
              <a:rPr lang="en-IN" sz="2400" dirty="0">
                <a:latin typeface="Lucida Fax" panose="020606020505050202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is no desire to earn a profit. It is for the betterment </a:t>
            </a:r>
            <a:r>
              <a:rPr lang="en-IN" sz="2400" dirty="0" smtClean="0">
                <a:latin typeface="Lucida Fax" panose="020606020505050202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of Finance group.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latin typeface="Lucida Fax" panose="02060602050505020204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079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1503" y="2225842"/>
            <a:ext cx="6593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u="sng" dirty="0" smtClean="0">
                <a:solidFill>
                  <a:srgbClr val="002060"/>
                </a:solidFill>
                <a:latin typeface="Goudy Old Style" panose="02020502050305020303" pitchFamily="18" charset="0"/>
              </a:rPr>
              <a:t>THANK YOU</a:t>
            </a:r>
            <a:endParaRPr lang="en-IN" sz="8000" b="1" u="sng" dirty="0">
              <a:solidFill>
                <a:srgbClr val="002060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9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4700" y="854839"/>
            <a:ext cx="681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</a:rPr>
              <a:t>INTRODUCTION</a:t>
            </a:r>
            <a:r>
              <a:rPr lang="en-US" sz="3600" b="1" i="1" u="sng" dirty="0" smtClean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</a:rPr>
              <a:t/>
            </a:r>
            <a:br>
              <a:rPr lang="en-US" sz="3600" b="1" i="1" u="sng" dirty="0" smtClean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</a:rPr>
            </a:br>
            <a:endParaRPr lang="en-IN" sz="3600" i="1" u="sng" dirty="0">
              <a:solidFill>
                <a:schemeClr val="bg2">
                  <a:lumMod val="2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1700" y="2321868"/>
            <a:ext cx="9429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Lucida Fax" panose="02060602050505020204" pitchFamily="18" charset="0"/>
              </a:rPr>
              <a:t>Radhakrishn </a:t>
            </a:r>
            <a:r>
              <a:rPr lang="en-US" sz="2400" dirty="0">
                <a:latin typeface="Lucida Fax" panose="02060602050505020204" pitchFamily="18" charset="0"/>
              </a:rPr>
              <a:t>finance group is developed to manage the financial </a:t>
            </a:r>
            <a:r>
              <a:rPr lang="en-US" sz="2400" dirty="0" smtClean="0">
                <a:latin typeface="Lucida Fax" panose="02060602050505020204" pitchFamily="18" charset="0"/>
              </a:rPr>
              <a:t>activity.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Lucida Fax" panose="02060602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Lucida Fax" panose="02060602050505020204" pitchFamily="18" charset="0"/>
              </a:rPr>
              <a:t>The website is defined to accept and safeguard money owned by individual and they lend out the money in order to conduct economic activities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 smtClean="0">
              <a:latin typeface="Lucida Fax" panose="02060602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Lucida Fax" panose="02060602050505020204" pitchFamily="18" charset="0"/>
              </a:rPr>
              <a:t>The website will have all the transaction details </a:t>
            </a:r>
            <a:r>
              <a:rPr lang="en-US" sz="2400" dirty="0" smtClean="0">
                <a:latin typeface="Lucida Fax" panose="02060602050505020204" pitchFamily="18" charset="0"/>
              </a:rPr>
              <a:t>like </a:t>
            </a:r>
            <a:r>
              <a:rPr lang="en-US" sz="2400" dirty="0">
                <a:latin typeface="Lucida Fax" panose="02060602050505020204" pitchFamily="18" charset="0"/>
              </a:rPr>
              <a:t>debit , credit, loan details, customer details with privacy and security.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33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2357" y="624931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</a:rPr>
              <a:t>EXISTING SYSTEM</a:t>
            </a:r>
            <a:endParaRPr lang="en-IN" sz="3600" b="1" u="sng" dirty="0">
              <a:solidFill>
                <a:schemeClr val="bg2">
                  <a:lumMod val="2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2286" y="1606813"/>
            <a:ext cx="9303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1914525" algn="l"/>
              </a:tabLst>
            </a:pPr>
            <a:r>
              <a:rPr lang="en-IN" sz="2400" dirty="0">
                <a:latin typeface="Lucida Fax" panose="02060602050505020204" pitchFamily="18" charset="0"/>
                <a:ea typeface="Calibri" pitchFamily="34" charset="0"/>
                <a:cs typeface="Times New Roman" pitchFamily="18" charset="0"/>
              </a:rPr>
              <a:t>Extra paper </a:t>
            </a:r>
            <a:r>
              <a:rPr lang="en-IN" sz="2400" dirty="0" smtClean="0">
                <a:latin typeface="Lucida Fax" panose="02060602050505020204" pitchFamily="18" charset="0"/>
                <a:ea typeface="Calibri" pitchFamily="34" charset="0"/>
                <a:cs typeface="Times New Roman" pitchFamily="18" charset="0"/>
              </a:rPr>
              <a:t>work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1914525" algn="l"/>
              </a:tabLst>
            </a:pPr>
            <a:endParaRPr lang="en-IN" sz="2400" dirty="0" smtClean="0">
              <a:latin typeface="Lucida Fax" panose="02060602050505020204" pitchFamily="18" charset="0"/>
              <a:ea typeface="Calibri" pitchFamily="34" charset="0"/>
              <a:cs typeface="Times New Roman" pitchFamily="18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1914525" algn="l"/>
              </a:tabLst>
            </a:pPr>
            <a:r>
              <a:rPr lang="en-IN" sz="2400" dirty="0" smtClean="0">
                <a:latin typeface="Lucida Fax" panose="02060602050505020204" pitchFamily="18" charset="0"/>
                <a:ea typeface="Calibri" pitchFamily="34" charset="0"/>
                <a:cs typeface="Times New Roman" pitchFamily="18" charset="0"/>
              </a:rPr>
              <a:t>Difficulty in maintaining records.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tabLst>
                <a:tab pos="1914525" algn="l"/>
              </a:tabLst>
            </a:pPr>
            <a:endParaRPr lang="en-IN" sz="2400" dirty="0" smtClean="0">
              <a:latin typeface="Lucida Fax" panose="02060602050505020204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1914525" algn="l"/>
              </a:tabLst>
            </a:pPr>
            <a:r>
              <a:rPr lang="en-IN" sz="2400" dirty="0" smtClean="0">
                <a:latin typeface="Lucida Fax" panose="02060602050505020204" pitchFamily="18" charset="0"/>
                <a:ea typeface="Calibri" pitchFamily="34" charset="0"/>
                <a:cs typeface="Times New Roman" pitchFamily="18" charset="0"/>
              </a:rPr>
              <a:t>No online transaction facility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1914525" algn="l"/>
              </a:tabLst>
            </a:pPr>
            <a:endParaRPr lang="en-IN" sz="2400" dirty="0" smtClean="0">
              <a:latin typeface="Lucida Fax" panose="02060602050505020204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1914525" algn="l"/>
              </a:tabLst>
            </a:pPr>
            <a:r>
              <a:rPr lang="en-IN" sz="2400" dirty="0" smtClean="0">
                <a:latin typeface="Lucida Fax" panose="02060602050505020204" pitchFamily="18" charset="0"/>
                <a:ea typeface="Calibri" pitchFamily="34" charset="0"/>
                <a:cs typeface="Times New Roman" pitchFamily="18" charset="0"/>
              </a:rPr>
              <a:t>Lengthy process and time consuming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tabLst>
                <a:tab pos="1914525" algn="l"/>
              </a:tabLst>
            </a:pPr>
            <a:endParaRPr lang="en-IN" sz="2400" dirty="0" smtClean="0">
              <a:latin typeface="Lucida Fax" panose="02060602050505020204" pitchFamily="18" charset="0"/>
              <a:ea typeface="Calibri" pitchFamily="34" charset="0"/>
              <a:cs typeface="Times New Roman" pitchFamily="18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1914525" algn="l"/>
              </a:tabLst>
            </a:pPr>
            <a:r>
              <a:rPr lang="en-IN" sz="2400" dirty="0" smtClean="0">
                <a:latin typeface="Lucida Fax" panose="02060602050505020204" pitchFamily="18" charset="0"/>
                <a:ea typeface="Calibri" pitchFamily="34" charset="0"/>
                <a:cs typeface="Times New Roman" pitchFamily="18" charset="0"/>
              </a:rPr>
              <a:t>less </a:t>
            </a:r>
            <a:r>
              <a:rPr lang="en-IN" sz="2400" dirty="0">
                <a:latin typeface="Lucida Fax" panose="02060602050505020204" pitchFamily="18" charset="0"/>
                <a:ea typeface="Calibri" pitchFamily="34" charset="0"/>
                <a:cs typeface="Times New Roman" pitchFamily="18" charset="0"/>
              </a:rPr>
              <a:t>security and </a:t>
            </a:r>
            <a:r>
              <a:rPr lang="en-IN" sz="2400" dirty="0" smtClean="0">
                <a:latin typeface="Lucida Fax" panose="02060602050505020204" pitchFamily="18" charset="0"/>
                <a:ea typeface="Calibri" pitchFamily="34" charset="0"/>
                <a:cs typeface="Times New Roman" pitchFamily="18" charset="0"/>
              </a:rPr>
              <a:t>privacy</a:t>
            </a:r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Fax" panose="02060602050505020204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FFC000"/>
              </a:solidFill>
              <a:latin typeface="Lucida Fax" panose="02060602050505020204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651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9900" y="787782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</a:rPr>
              <a:t>PROPOSED SYSTEM</a:t>
            </a:r>
            <a:endParaRPr lang="en-IN" sz="3600" b="1" u="sng" dirty="0">
              <a:solidFill>
                <a:schemeClr val="bg2">
                  <a:lumMod val="2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0778" y="1922236"/>
            <a:ext cx="80381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>
              <a:latin typeface="Lucida Fax" panose="02060602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Lucida Fax" panose="02060602050505020204" pitchFamily="18" charset="0"/>
              </a:rPr>
              <a:t>Valid user ID and Password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 smtClean="0">
              <a:latin typeface="Lucida Fax" panose="02060602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Lucida Fax" panose="02060602050505020204" pitchFamily="18" charset="0"/>
              </a:rPr>
              <a:t>Security System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 smtClean="0">
              <a:latin typeface="Lucida Fax" panose="02060602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Lucida Fax" panose="02060602050505020204" pitchFamily="18" charset="0"/>
              </a:rPr>
              <a:t>Display Records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 smtClean="0">
              <a:latin typeface="Lucida Fax" panose="02060602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Lucida Fax" panose="02060602050505020204" pitchFamily="18" charset="0"/>
              </a:rPr>
              <a:t>Online transaction facility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 smtClean="0">
              <a:latin typeface="Lucida Fax" panose="02060602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 smtClean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35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787782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</a:rPr>
              <a:t>SOFTWARE SPECIFICATION</a:t>
            </a:r>
            <a:endParaRPr lang="en-IN" sz="3600" b="1" u="sng" dirty="0">
              <a:solidFill>
                <a:schemeClr val="bg2">
                  <a:lumMod val="2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39727" y="2094411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Operating system : windows 10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Front End : HTML, CSS, Java script, bootstrap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Data Base : 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Server side scripting : PHP</a:t>
            </a:r>
            <a:endParaRPr lang="en-IN" sz="2400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Server : apache 11.2</a:t>
            </a:r>
          </a:p>
          <a:p>
            <a:endParaRPr lang="en-IN" sz="2400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735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787782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</a:rPr>
              <a:t>HARDWARE SPECIFICATION</a:t>
            </a:r>
            <a:endParaRPr lang="en-IN" sz="3600" b="1" u="sng" dirty="0">
              <a:solidFill>
                <a:schemeClr val="bg2">
                  <a:lumMod val="2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6903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Lucida Fax" panose="02060602050505020204" pitchFamily="18" charset="0"/>
              </a:rPr>
              <a:t>Hard disk : 500GB and above.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 smtClean="0">
              <a:latin typeface="Lucida Fax" panose="02060602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Lucida Fax" panose="02060602050505020204" pitchFamily="18" charset="0"/>
              </a:rPr>
              <a:t>RAM : 2 GB  &amp; Above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 smtClean="0">
              <a:latin typeface="Lucida Fax" panose="02060602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Lucida Fax" panose="02060602050505020204" pitchFamily="18" charset="0"/>
              </a:rPr>
              <a:t>Processor : AMD A6</a:t>
            </a:r>
          </a:p>
          <a:p>
            <a:endParaRPr lang="en-IN" sz="2400" dirty="0" smtClean="0">
              <a:latin typeface="Lucida Fax" panose="02060602050505020204" pitchFamily="18" charset="0"/>
            </a:endParaRPr>
          </a:p>
          <a:p>
            <a:endParaRPr lang="en-IN" sz="2400" dirty="0" smtClean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20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2111" y="762028"/>
            <a:ext cx="565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latin typeface="Lucida Fax" panose="02060602050505020204" pitchFamily="18" charset="0"/>
              </a:rPr>
              <a:t>DEVELOPMENT MODEL</a:t>
            </a:r>
            <a:endParaRPr lang="en-IN" sz="3200" b="1" u="sng" dirty="0">
              <a:solidFill>
                <a:srgbClr val="002060"/>
              </a:solidFill>
              <a:latin typeface="Lucida Fax" panose="020606020505050202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783914" y="1957006"/>
            <a:ext cx="673828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spiral model is a systems software development lifecycle (SDLC)method used for risk management that combines the iterative development process model with elements of the waterfall model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 of spiral model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1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3360</TotalTime>
  <Words>623</Words>
  <Application>Microsoft Office PowerPoint</Application>
  <PresentationFormat>Custom</PresentationFormat>
  <Paragraphs>216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Wisp</vt:lpstr>
      <vt:lpstr>RADHAKRISHNaFINANCE GROUP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REQUIREMENTS SPECIFICATION</dc:title>
  <dc:creator>Admin</dc:creator>
  <cp:lastModifiedBy>Kishor</cp:lastModifiedBy>
  <cp:revision>144</cp:revision>
  <dcterms:created xsi:type="dcterms:W3CDTF">2022-07-04T14:28:11Z</dcterms:created>
  <dcterms:modified xsi:type="dcterms:W3CDTF">2022-08-31T16:52:11Z</dcterms:modified>
</cp:coreProperties>
</file>