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58" r:id="rId8"/>
    <p:sldId id="269" r:id="rId9"/>
    <p:sldId id="260" r:id="rId10"/>
    <p:sldId id="261" r:id="rId11"/>
    <p:sldId id="270" r:id="rId12"/>
    <p:sldId id="266" r:id="rId13"/>
    <p:sldId id="267" r:id="rId14"/>
    <p:sldId id="274" r:id="rId15"/>
    <p:sldId id="268" r:id="rId16"/>
    <p:sldId id="271" r:id="rId17"/>
    <p:sldId id="273" r:id="rId18"/>
    <p:sldId id="275" r:id="rId19"/>
    <p:sldId id="262" r:id="rId20"/>
    <p:sldId id="272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May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Getting started with </a:t>
            </a:r>
            <a:r>
              <a:rPr lang="pt-BR" dirty="0" smtClean="0">
                <a:solidFill>
                  <a:srgbClr val="00B0F0"/>
                </a:solidFill>
              </a:rPr>
              <a:t>PERL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/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/>
              <a:t>chmod  755 SCRIPT.pl</a:t>
            </a:r>
          </a:p>
          <a:p>
            <a:pPr lvl="1"/>
            <a:r>
              <a:rPr lang="pt-BR" i="1" dirty="0" smtClean="0"/>
              <a:t>./SCRIPT.pl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All information similar to Unix like OS.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Programming cycle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446584" y="1357513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91440" rtlCol="0" anchor="b"/>
          <a:lstStyle/>
          <a:p>
            <a:pPr algn="ctr"/>
            <a:r>
              <a:rPr lang="pt-BR" sz="1500" dirty="0" smtClean="0"/>
              <a:t>Run /</a:t>
            </a:r>
          </a:p>
          <a:p>
            <a:pPr algn="ctr"/>
            <a:r>
              <a:rPr lang="pt-BR" sz="1500" dirty="0" smtClean="0"/>
              <a:t>Test </a:t>
            </a:r>
            <a:endParaRPr lang="en-US" sz="1500" dirty="0"/>
          </a:p>
        </p:txBody>
      </p:sp>
      <p:sp>
        <p:nvSpPr>
          <p:cNvPr id="5" name="Isosceles Triangle 4"/>
          <p:cNvSpPr/>
          <p:nvPr/>
        </p:nvSpPr>
        <p:spPr>
          <a:xfrm>
            <a:off x="2065611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Write / Design</a:t>
            </a:r>
            <a:endParaRPr lang="en-US" sz="1700" dirty="0"/>
          </a:p>
        </p:txBody>
      </p:sp>
      <p:sp>
        <p:nvSpPr>
          <p:cNvPr id="6" name="Isosceles Triangle 5"/>
          <p:cNvSpPr/>
          <p:nvPr/>
        </p:nvSpPr>
        <p:spPr>
          <a:xfrm>
            <a:off x="4841627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Verify / Modify </a:t>
            </a:r>
            <a:endParaRPr lang="en-US" sz="1700" dirty="0"/>
          </a:p>
        </p:txBody>
      </p:sp>
      <p:sp>
        <p:nvSpPr>
          <p:cNvPr id="13" name="Curved Right Arrow 12"/>
          <p:cNvSpPr/>
          <p:nvPr/>
        </p:nvSpPr>
        <p:spPr>
          <a:xfrm rot="2651091" flipV="1">
            <a:off x="2307176" y="1187695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8051091" flipV="1">
            <a:off x="5216844" y="1227554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5972374" flipV="1">
            <a:off x="3765525" y="3525276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0922" y="1358950"/>
            <a:ext cx="5660443" cy="348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and execute from terminal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012" y="1252024"/>
            <a:ext cx="4982380" cy="353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Hello world one liner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Mind quotation marks </a:t>
            </a:r>
          </a:p>
          <a:p>
            <a:pPr lvl="1"/>
            <a:r>
              <a:rPr lang="pt-BR" dirty="0" smtClean="0"/>
              <a:t>Windows : double quote  ( “”)</a:t>
            </a:r>
          </a:p>
          <a:p>
            <a:pPr lvl="1"/>
            <a:r>
              <a:rPr lang="pt-BR" dirty="0" smtClean="0"/>
              <a:t>Unix : Single quote (‘’)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39" y="2433711"/>
            <a:ext cx="8815358" cy="9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62272"/>
          <a:stretch>
            <a:fillRect/>
          </a:stretch>
        </p:blipFill>
        <p:spPr bwMode="auto">
          <a:xfrm>
            <a:off x="211602" y="3559492"/>
            <a:ext cx="8673484" cy="142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rgbClr val="00B050"/>
                </a:solidFill>
              </a:rPr>
              <a:t>print</a:t>
            </a:r>
            <a:r>
              <a:rPr lang="pt-BR" i="1" dirty="0" smtClean="0"/>
              <a:t> </a:t>
            </a:r>
            <a:r>
              <a:rPr lang="pt-BR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i="1" dirty="0" smtClean="0"/>
              <a:t>print </a:t>
            </a:r>
            <a:r>
              <a:rPr lang="pt-BR" i="1" dirty="0" smtClean="0"/>
              <a:t>“message to dispay on OUTPUT screen</a:t>
            </a:r>
            <a:r>
              <a:rPr lang="pt-BR" i="1" dirty="0" smtClean="0"/>
              <a:t>”</a:t>
            </a:r>
          </a:p>
          <a:p>
            <a:r>
              <a:rPr lang="pt-BR" dirty="0" smtClean="0"/>
              <a:t>Quotes	: single and double quotes</a:t>
            </a:r>
          </a:p>
          <a:p>
            <a:r>
              <a:rPr lang="pt-BR" dirty="0" smtClean="0"/>
              <a:t>Double quotes : interpolation of varibales</a:t>
            </a:r>
          </a:p>
          <a:p>
            <a:r>
              <a:rPr lang="pt-BR" dirty="0" smtClean="0"/>
              <a:t>\ 	: escape character (escape the letter </a:t>
            </a:r>
            <a:r>
              <a:rPr lang="pt-BR" dirty="0" smtClean="0"/>
              <a:t>following </a:t>
            </a:r>
            <a:r>
              <a:rPr lang="pt-BR" dirty="0" smtClean="0"/>
              <a:t> it)</a:t>
            </a:r>
            <a:endParaRPr lang="pt-BR" dirty="0" smtClean="0"/>
          </a:p>
          <a:p>
            <a:r>
              <a:rPr lang="pt-BR" dirty="0" smtClean="0"/>
              <a:t>\n	: new line character</a:t>
            </a:r>
          </a:p>
          <a:p>
            <a:r>
              <a:rPr lang="pt-BR" dirty="0" smtClean="0"/>
              <a:t>\t 	: tab character</a:t>
            </a:r>
          </a:p>
          <a:p>
            <a:r>
              <a:rPr lang="pt-BR" dirty="0" smtClean="0"/>
              <a:t>\a	: beep audio (on windows)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14" y="1019250"/>
            <a:ext cx="6153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983" y="1129006"/>
            <a:ext cx="3667565" cy="176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Setup your computer for PERL programming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Unix</a:t>
            </a:r>
          </a:p>
          <a:p>
            <a:pPr lvl="1"/>
            <a:r>
              <a:rPr lang="pt-BR" dirty="0" smtClean="0"/>
              <a:t>Mac</a:t>
            </a:r>
          </a:p>
          <a:p>
            <a:r>
              <a:rPr lang="pt-BR" dirty="0" smtClean="0"/>
              <a:t>Write your first PERL code.</a:t>
            </a:r>
          </a:p>
          <a:p>
            <a:r>
              <a:rPr lang="pt-BR" dirty="0" smtClean="0"/>
              <a:t>Execute the PERL script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Checkand report version of  PERL on your computer.</a:t>
            </a:r>
            <a:endParaRPr lang="en-US" dirty="0" smtClean="0"/>
          </a:p>
          <a:p>
            <a:r>
              <a:rPr lang="en-US" dirty="0" smtClean="0"/>
              <a:t>Write a Perl program that prints your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e-mail</a:t>
            </a:r>
            <a:r>
              <a:rPr lang="en-US" dirty="0" smtClean="0"/>
              <a:t> in the following format</a:t>
            </a:r>
          </a:p>
          <a:p>
            <a:pPr lvl="1"/>
            <a:r>
              <a:rPr lang="pt-BR" dirty="0" smtClean="0"/>
              <a:t>Name: Student_name</a:t>
            </a:r>
          </a:p>
          <a:p>
            <a:pPr lvl="1"/>
            <a:r>
              <a:rPr lang="pt-BR" dirty="0" smtClean="0"/>
              <a:t>E-mail ID : student@uenf.br</a:t>
            </a:r>
          </a:p>
          <a:p>
            <a:r>
              <a:rPr lang="pt-BR" dirty="0" smtClean="0"/>
              <a:t>Write the same program as an one liner script.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Install PERL </a:t>
            </a:r>
          </a:p>
          <a:p>
            <a:pPr lvl="1"/>
            <a:r>
              <a:rPr lang="pt-BR" dirty="0" smtClean="0"/>
              <a:t>Unix: mostly comes in-built </a:t>
            </a:r>
          </a:p>
          <a:p>
            <a:pPr lvl="1"/>
            <a:r>
              <a:rPr lang="pt-BR" dirty="0" smtClean="0"/>
              <a:t>Mac: in-built</a:t>
            </a:r>
          </a:p>
          <a:p>
            <a:pPr lvl="1"/>
            <a:r>
              <a:rPr lang="pt-BR" dirty="0" smtClean="0"/>
              <a:t>Windows: ActivePerl, StrawberryPerl</a:t>
            </a:r>
          </a:p>
          <a:p>
            <a:r>
              <a:rPr lang="pt-BR" dirty="0" smtClean="0"/>
              <a:t>Text Editor</a:t>
            </a:r>
          </a:p>
          <a:p>
            <a:pPr lvl="1"/>
            <a:r>
              <a:rPr lang="pt-BR" dirty="0" smtClean="0"/>
              <a:t>Unix: </a:t>
            </a:r>
            <a:r>
              <a:rPr lang="pt-BR" b="1" dirty="0" smtClean="0"/>
              <a:t>gedit</a:t>
            </a:r>
            <a:r>
              <a:rPr lang="pt-BR" dirty="0" smtClean="0"/>
              <a:t>, vi editor, VIM editor, nano etc.</a:t>
            </a:r>
          </a:p>
          <a:p>
            <a:pPr lvl="1"/>
            <a:r>
              <a:rPr lang="pt-BR" dirty="0" smtClean="0"/>
              <a:t>Mac: </a:t>
            </a:r>
            <a:r>
              <a:rPr lang="pt-BR" b="1" dirty="0" smtClean="0"/>
              <a:t>TextWrangler</a:t>
            </a:r>
            <a:r>
              <a:rPr lang="pt-BR" dirty="0" smtClean="0"/>
              <a:t>, TextMate etc.</a:t>
            </a:r>
          </a:p>
          <a:p>
            <a:pPr lvl="1"/>
            <a:r>
              <a:rPr lang="pt-BR" dirty="0" smtClean="0"/>
              <a:t>Windows: </a:t>
            </a:r>
            <a:r>
              <a:rPr lang="pt-BR" b="1" dirty="0" smtClean="0"/>
              <a:t>Notepad++</a:t>
            </a:r>
            <a:r>
              <a:rPr lang="pt-BR" dirty="0" smtClean="0"/>
              <a:t>, Komodo Edit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if PERL is already there</a:t>
            </a:r>
          </a:p>
          <a:p>
            <a:pPr lvl="1"/>
            <a:r>
              <a:rPr lang="pt-BR" dirty="0" smtClean="0"/>
              <a:t>Alt+ctrl+T : open terminal</a:t>
            </a:r>
          </a:p>
          <a:p>
            <a:pPr lvl="1"/>
            <a:r>
              <a:rPr lang="pt-BR" dirty="0" smtClean="0"/>
              <a:t>Windows key+R, type cmd, press Enter.</a:t>
            </a:r>
          </a:p>
          <a:p>
            <a:pPr lvl="1"/>
            <a:r>
              <a:rPr lang="pt-BR" dirty="0" smtClean="0"/>
              <a:t>Type: perl –v</a:t>
            </a:r>
          </a:p>
          <a:p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97" y="2691397"/>
            <a:ext cx="3898875" cy="23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865" y="2694325"/>
            <a:ext cx="4616254" cy="228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tune the text editor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86" y="1230923"/>
            <a:ext cx="3044116" cy="25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242" y="2202033"/>
            <a:ext cx="2673542" cy="29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722" y="1672737"/>
            <a:ext cx="2115502" cy="229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409" y="2094767"/>
            <a:ext cx="2427662" cy="263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Install PERL on Windows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https://www.activestate.com/activeperl/downloads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19" y="1730325"/>
            <a:ext cx="1590103" cy="5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34" y="2242918"/>
            <a:ext cx="7562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Unix like systems add a shebang line at the top</a:t>
            </a:r>
          </a:p>
          <a:p>
            <a:pPr lvl="1"/>
            <a:r>
              <a:rPr lang="en-US" dirty="0" smtClean="0"/>
              <a:t>tells the program (Shell) where PERL interpreter is located</a:t>
            </a:r>
            <a:endParaRPr lang="pt-BR" dirty="0" smtClean="0"/>
          </a:p>
          <a:p>
            <a:r>
              <a:rPr lang="en-US" dirty="0" smtClean="0"/>
              <a:t>Shebang line is not really necessary on Windows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 l="6318" t="15754" r="45047" b="67438"/>
          <a:stretch>
            <a:fillRect/>
          </a:stretch>
        </p:blipFill>
        <p:spPr bwMode="auto">
          <a:xfrm>
            <a:off x="2432603" y="2532184"/>
            <a:ext cx="2800579" cy="254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22"/>
          <p:cNvGrpSpPr/>
          <p:nvPr/>
        </p:nvGrpSpPr>
        <p:grpSpPr>
          <a:xfrm>
            <a:off x="5289452" y="2363372"/>
            <a:ext cx="3751383" cy="369332"/>
            <a:chOff x="-1303605" y="3305908"/>
            <a:chExt cx="3751383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-1303605" y="3545059"/>
              <a:ext cx="2175803" cy="422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shebang line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Execute the script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 terminal</a:t>
            </a:r>
          </a:p>
          <a:p>
            <a:pPr lvl="1"/>
            <a:r>
              <a:rPr lang="pt-BR" dirty="0" smtClean="0"/>
              <a:t>Go to the location where you have saved the file</a:t>
            </a:r>
          </a:p>
          <a:p>
            <a:pPr lvl="1"/>
            <a:r>
              <a:rPr lang="pt-BR" dirty="0" smtClean="0"/>
              <a:t>Type</a:t>
            </a:r>
          </a:p>
          <a:p>
            <a:pPr lvl="2">
              <a:buNone/>
            </a:pPr>
            <a:r>
              <a:rPr lang="pt-BR" i="1" dirty="0" smtClean="0"/>
              <a:t> perl hello_world.pl</a:t>
            </a:r>
            <a:endParaRPr lang="en-US" i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628" y="2046849"/>
            <a:ext cx="5990372" cy="29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7411</TotalTime>
  <Words>359</Words>
  <Application>Microsoft Office PowerPoint</Application>
  <PresentationFormat>On-screen Show (16:9)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Getting started with PERL</vt:lpstr>
      <vt:lpstr>Learning objectives</vt:lpstr>
      <vt:lpstr>Requirements</vt:lpstr>
      <vt:lpstr>PERL installation</vt:lpstr>
      <vt:lpstr>Fine tune the text editor </vt:lpstr>
      <vt:lpstr>Install PERL on Windows OS</vt:lpstr>
      <vt:lpstr>Write first script</vt:lpstr>
      <vt:lpstr>Write first script</vt:lpstr>
      <vt:lpstr>Execute the script on Windows</vt:lpstr>
      <vt:lpstr>Run on Linux </vt:lpstr>
      <vt:lpstr>Run on Mac</vt:lpstr>
      <vt:lpstr>Programming cycle</vt:lpstr>
      <vt:lpstr>End-Of-Line (Windows vs Unix)</vt:lpstr>
      <vt:lpstr>End-Of-Line (Windows vs Unix)</vt:lpstr>
      <vt:lpstr>Write and execute from terminal</vt:lpstr>
      <vt:lpstr>Hello world one liner</vt:lpstr>
      <vt:lpstr>print function</vt:lpstr>
      <vt:lpstr>Examples</vt:lpstr>
      <vt:lpstr>Slide 19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199</cp:revision>
  <dcterms:created xsi:type="dcterms:W3CDTF">2014-09-16T21:32:26Z</dcterms:created>
  <dcterms:modified xsi:type="dcterms:W3CDTF">2017-05-17T21:11:31Z</dcterms:modified>
</cp:coreProperties>
</file>