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sldIdLst>
    <p:sldId id="256" r:id="rId2"/>
    <p:sldId id="257" r:id="rId3"/>
    <p:sldId id="258" r:id="rId4"/>
    <p:sldId id="260" r:id="rId5"/>
    <p:sldId id="261" r:id="rId6"/>
    <p:sldId id="259" r:id="rId7"/>
    <p:sldId id="287" r:id="rId8"/>
    <p:sldId id="288" r:id="rId9"/>
    <p:sldId id="292" r:id="rId10"/>
    <p:sldId id="289" r:id="rId11"/>
    <p:sldId id="291" r:id="rId12"/>
    <p:sldId id="293" r:id="rId13"/>
    <p:sldId id="290" r:id="rId14"/>
    <p:sldId id="262" r:id="rId15"/>
    <p:sldId id="263" r:id="rId16"/>
    <p:sldId id="295" r:id="rId17"/>
    <p:sldId id="276" r:id="rId18"/>
    <p:sldId id="279" r:id="rId19"/>
    <p:sldId id="281" r:id="rId20"/>
    <p:sldId id="294" r:id="rId21"/>
    <p:sldId id="298" r:id="rId22"/>
    <p:sldId id="277" r:id="rId23"/>
    <p:sldId id="280" r:id="rId24"/>
    <p:sldId id="283" r:id="rId25"/>
    <p:sldId id="278" r:id="rId26"/>
    <p:sldId id="282" r:id="rId27"/>
    <p:sldId id="284" r:id="rId28"/>
    <p:sldId id="297" r:id="rId29"/>
    <p:sldId id="264" r:id="rId30"/>
    <p:sldId id="285" r:id="rId31"/>
    <p:sldId id="265" r:id="rId32"/>
    <p:sldId id="266" r:id="rId33"/>
    <p:sldId id="267" r:id="rId34"/>
    <p:sldId id="268" r:id="rId35"/>
    <p:sldId id="269" r:id="rId36"/>
    <p:sldId id="270" r:id="rId37"/>
    <p:sldId id="271" r:id="rId38"/>
    <p:sldId id="272" r:id="rId39"/>
    <p:sldId id="273" r:id="rId40"/>
    <p:sldId id="296" r:id="rId41"/>
    <p:sldId id="275" r:id="rId4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4" autoAdjust="0"/>
    <p:restoredTop sz="94660"/>
  </p:normalViewPr>
  <p:slideViewPr>
    <p:cSldViewPr snapToGrid="0">
      <p:cViewPr>
        <p:scale>
          <a:sx n="100" d="100"/>
          <a:sy n="100" d="100"/>
        </p:scale>
        <p:origin x="-1680" y="-65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28700"/>
            <a:ext cx="7848600" cy="1445419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628900"/>
            <a:ext cx="6400800" cy="131445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32C8-69A7-458B-9684-2BFA64B31948}" type="datetime2">
              <a:rPr lang="en-US" smtClean="0"/>
              <a:pPr/>
              <a:t>Thursday, May 25,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2548890"/>
            <a:ext cx="7848600" cy="1191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57FC-95B6-4D89-AFDA-ABA33EE921E5}" type="datetime2">
              <a:rPr lang="en-US" smtClean="0"/>
              <a:pPr/>
              <a:t>Thursday, May 25,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440055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44005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49AC-EB31-477F-92A9-B1988E232878}" type="datetime2">
              <a:rPr lang="en-US" smtClean="0"/>
              <a:pPr/>
              <a:t>Thursday, May 25,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3A3-94A6-4E5B-AF39-173ACA3E61CC}" type="datetime2">
              <a:rPr lang="en-US" smtClean="0"/>
              <a:pPr/>
              <a:t>Thursday, May 25,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771651"/>
            <a:ext cx="7772400" cy="1650206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470149"/>
            <a:ext cx="7772400" cy="1125140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D019-A32C-4EAD-B8E6-DBDA699692FD}" type="datetime2">
              <a:rPr lang="en-US" smtClean="0"/>
              <a:pPr/>
              <a:t>Thursday, May 25,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3449574"/>
            <a:ext cx="7848600" cy="1191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55014"/>
            <a:ext cx="4038600" cy="35387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55014"/>
            <a:ext cx="4038600" cy="35387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A98F-560C-4997-81C4-81D4D9187EAB}" type="datetime2">
              <a:rPr lang="en-US" smtClean="0"/>
              <a:pPr/>
              <a:t>Thursday, May 25,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57300"/>
            <a:ext cx="3931920" cy="47982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28800"/>
            <a:ext cx="393192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257300"/>
            <a:ext cx="3931920" cy="47982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1828800"/>
            <a:ext cx="393192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72B2-CA5C-437D-87D0-8081271A9E4B}" type="datetime2">
              <a:rPr lang="en-US" smtClean="0"/>
              <a:pPr/>
              <a:t>Thursday, May 25, 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806462" y="3034268"/>
            <a:ext cx="353187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4847-11EF-4466-A8AD-85CDB7B49118}" type="datetime2">
              <a:rPr lang="en-US" smtClean="0"/>
              <a:pPr/>
              <a:t>Thursday, May 25, 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457A-3AB9-4880-8A0C-9F8524491207}" type="datetime2">
              <a:rPr lang="en-US" smtClean="0"/>
              <a:pPr/>
              <a:t>Thursday, May 25, 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060"/>
            <a:ext cx="2139696" cy="946404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594060"/>
            <a:ext cx="5715000" cy="418338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597915"/>
            <a:ext cx="2139696" cy="31827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76D3-5B7F-4300-ABED-C91F1B2AE209}" type="datetime2">
              <a:rPr lang="en-US" smtClean="0"/>
              <a:pPr/>
              <a:t>Thursday, May 25,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684114" y="2684956"/>
            <a:ext cx="418338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60"/>
            <a:ext cx="2142680" cy="94869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628651"/>
            <a:ext cx="5904390" cy="4125342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2139696" cy="31821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1E59-17DD-41CE-97CA-624A472382D4}" type="datetime2">
              <a:rPr lang="en-US" smtClean="0"/>
              <a:pPr/>
              <a:t>Thursday, May 25,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65590"/>
            <a:ext cx="9144000" cy="1714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00050"/>
            <a:ext cx="8229600" cy="7429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657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2743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3716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80CB818-7379-467D-8E76-EF9D9074A26C}" type="datetime2">
              <a:rPr lang="en-US" smtClean="0"/>
              <a:pPr/>
              <a:t>Thursday, May 25,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3716"/>
            <a:ext cx="4114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3716"/>
            <a:ext cx="1066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Variables and operators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21397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String literals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String literals in Perl are sequences of characters, such as </a:t>
            </a:r>
            <a:r>
              <a:rPr lang="en-US" i="1" u="sng" dirty="0" smtClean="0"/>
              <a:t>Hello, World</a:t>
            </a:r>
            <a:r>
              <a:rPr lang="en-US" dirty="0" smtClean="0"/>
              <a:t>.</a:t>
            </a:r>
          </a:p>
          <a:p>
            <a:r>
              <a:rPr lang="en-US" dirty="0" smtClean="0"/>
              <a:t>You must enclose string literals, in quotation marks.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"</a:t>
            </a:r>
            <a:r>
              <a:rPr lang="en-US" dirty="0" err="1" smtClean="0"/>
              <a:t>foo</a:t>
            </a:r>
            <a:r>
              <a:rPr lang="en-US" dirty="0" smtClean="0"/>
              <a:t>! </a:t>
            </a:r>
            <a:r>
              <a:rPr lang="en-US" dirty="0" smtClean="0">
                <a:solidFill>
                  <a:srgbClr val="FF0000"/>
                </a:solidFill>
              </a:rPr>
              <a:t>"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'</a:t>
            </a:r>
            <a:r>
              <a:rPr lang="en-US" dirty="0" smtClean="0"/>
              <a:t>Four score and seven years ago</a:t>
            </a:r>
            <a:r>
              <a:rPr lang="en-US" dirty="0" smtClean="0">
                <a:solidFill>
                  <a:srgbClr val="FF0000"/>
                </a:solidFill>
              </a:rPr>
              <a:t>'</a:t>
            </a:r>
          </a:p>
          <a:p>
            <a:pPr lvl="1"/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Strings can even be empty. </a:t>
            </a:r>
            <a:r>
              <a:rPr lang="en-US" dirty="0" smtClean="0">
                <a:solidFill>
                  <a:srgbClr val="FF0000"/>
                </a:solidFill>
              </a:rPr>
              <a:t>"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"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Quotes within a 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"Then I said to him, "Go ahead, make my day." " </a:t>
            </a:r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Use escape character (\) before the </a:t>
            </a:r>
            <a:r>
              <a:rPr lang="en-US" dirty="0" smtClean="0"/>
              <a:t>" in the string.</a:t>
            </a:r>
            <a:endParaRPr lang="pt-BR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4112" y="1675050"/>
            <a:ext cx="8280000" cy="3826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915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21877" y="2188552"/>
            <a:ext cx="6096000" cy="104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9157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2440" y="3836158"/>
            <a:ext cx="8771727" cy="412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9158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705559" y="4235475"/>
            <a:ext cx="4906833" cy="596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Common escape characters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844049" y="1256421"/>
          <a:ext cx="5879099" cy="3505858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1351656"/>
                <a:gridCol w="4527443"/>
              </a:tblGrid>
              <a:tr h="226328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/>
                        <a:t>Sequence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R="0" marT="549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/>
                        <a:t>Represents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R="0" marT="5497" marB="0" anchor="b"/>
                </a:tc>
              </a:tr>
              <a:tr h="226328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/>
                        <a:t>\n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R="0" marT="549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/>
                        <a:t>Newline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R="0" marT="5497" marB="0" anchor="b"/>
                </a:tc>
              </a:tr>
              <a:tr h="226328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/>
                        <a:t>\t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R="0" marT="549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/>
                        <a:t>Tab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R="0" marT="5497" marB="0" anchor="b"/>
                </a:tc>
              </a:tr>
              <a:tr h="226328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/>
                        <a:t>\b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R="0" marT="549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/>
                        <a:t>Backspace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R="0" marT="5497" marB="0" anchor="b"/>
                </a:tc>
              </a:tr>
              <a:tr h="226328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/>
                        <a:t>\u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R="0" marT="549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/>
                        <a:t>Change next character to uppercase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R="0" marT="5497" marB="0" anchor="b"/>
                </a:tc>
              </a:tr>
              <a:tr h="226328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/>
                        <a:t>\l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R="0" marT="549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/>
                        <a:t>Change next character to lowercase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R="0" marT="5497" marB="0" anchor="b"/>
                </a:tc>
              </a:tr>
              <a:tr h="226328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/>
                        <a:t>\\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R="0" marT="549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/>
                        <a:t>A literal backslash character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R="0" marT="5497" marB="0" anchor="b"/>
                </a:tc>
              </a:tr>
              <a:tr h="448647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/>
                        <a:t>\'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R="0" marT="549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/>
                        <a:t>A literal ' inside of a string surrounded by single-quotation marks ('').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R="0" marT="5497" marB="0" anchor="b"/>
                </a:tc>
              </a:tr>
              <a:tr h="718682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/>
                        <a:t>\"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R="0" marT="549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/>
                        <a:t>A literal " inside of a string surrounded by quotation marks. 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R="0" marT="5497" marB="0" anchor="b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Single quotation </a:t>
            </a:r>
            <a:r>
              <a:rPr lang="en-US" i="1" dirty="0" err="1" smtClean="0"/>
              <a:t>vs</a:t>
            </a:r>
            <a:r>
              <a:rPr lang="en-US" dirty="0" smtClean="0"/>
              <a:t> double quotation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single quotation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single-quoted strings are quite literal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double quotation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Perl checks to see whether </a:t>
            </a:r>
            <a:r>
              <a:rPr lang="en-US" b="1" dirty="0" smtClean="0"/>
              <a:t>variable</a:t>
            </a:r>
            <a:r>
              <a:rPr lang="en-US" dirty="0" smtClean="0"/>
              <a:t> names or </a:t>
            </a:r>
            <a:r>
              <a:rPr lang="en-US" b="1" dirty="0" smtClean="0"/>
              <a:t>escape sequences </a:t>
            </a:r>
            <a:r>
              <a:rPr lang="en-US" dirty="0" smtClean="0"/>
              <a:t>are present and translates them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1201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67045" y="3407377"/>
            <a:ext cx="3396395" cy="17361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3218" y="3828244"/>
            <a:ext cx="2829613" cy="10532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Variables in Perl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Variable</a:t>
            </a:r>
            <a:r>
              <a:rPr lang="en-US" dirty="0" smtClean="0"/>
              <a:t> - a name for a block in computer memory holding some data</a:t>
            </a:r>
          </a:p>
          <a:p>
            <a:r>
              <a:rPr lang="pt-BR" dirty="0" smtClean="0"/>
              <a:t>Perl variables are </a:t>
            </a:r>
            <a:r>
              <a:rPr lang="pt-BR" strike="sngStrike" dirty="0" smtClean="0"/>
              <a:t>not data type specific</a:t>
            </a:r>
          </a:p>
          <a:p>
            <a:r>
              <a:rPr lang="pt-BR" dirty="0" smtClean="0"/>
              <a:t>No need to pre-declare variables</a:t>
            </a:r>
          </a:p>
          <a:p>
            <a:r>
              <a:rPr lang="pt-BR" dirty="0" smtClean="0"/>
              <a:t>All variables are in Global score (by default)</a:t>
            </a:r>
          </a:p>
          <a:p>
            <a:r>
              <a:rPr lang="pt-BR" dirty="0" smtClean="0"/>
              <a:t>Three types of variables</a:t>
            </a:r>
          </a:p>
          <a:p>
            <a:pPr lvl="1"/>
            <a:r>
              <a:rPr lang="pt-BR" dirty="0" smtClean="0"/>
              <a:t>Scalar (a single variable)</a:t>
            </a:r>
          </a:p>
          <a:p>
            <a:pPr lvl="1"/>
            <a:r>
              <a:rPr lang="pt-BR" dirty="0" smtClean="0"/>
              <a:t>Array </a:t>
            </a:r>
          </a:p>
          <a:p>
            <a:pPr lvl="1"/>
            <a:r>
              <a:rPr lang="pt-BR" dirty="0" smtClean="0"/>
              <a:t>Hash</a:t>
            </a:r>
            <a:endParaRPr lang="en-US" dirty="0"/>
          </a:p>
        </p:txBody>
      </p:sp>
      <p:sp>
        <p:nvSpPr>
          <p:cNvPr id="4" name="Right Brace 3"/>
          <p:cNvSpPr/>
          <p:nvPr/>
        </p:nvSpPr>
        <p:spPr>
          <a:xfrm>
            <a:off x="1638889" y="3945988"/>
            <a:ext cx="379828" cy="527538"/>
          </a:xfrm>
          <a:prstGeom prst="rightBrac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962447" y="4016325"/>
            <a:ext cx="267989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Aggregation of scalars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1.Scalar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Can store only one element</a:t>
            </a:r>
          </a:p>
          <a:p>
            <a:r>
              <a:rPr lang="pt-BR" dirty="0" smtClean="0"/>
              <a:t>It is represented by a Dollar ($) symbol</a:t>
            </a:r>
          </a:p>
          <a:p>
            <a:pPr lvl="1"/>
            <a:r>
              <a:rPr lang="pt-BR" dirty="0" smtClean="0"/>
              <a:t>$a</a:t>
            </a:r>
          </a:p>
          <a:p>
            <a:pPr lvl="1"/>
            <a:r>
              <a:rPr lang="pt-BR" dirty="0" smtClean="0"/>
              <a:t>$student_name</a:t>
            </a:r>
          </a:p>
          <a:p>
            <a:pPr lvl="1"/>
            <a:r>
              <a:rPr lang="pt-BR" dirty="0" smtClean="0"/>
              <a:t>$phone_no</a:t>
            </a:r>
          </a:p>
          <a:p>
            <a:r>
              <a:rPr lang="pt-BR" dirty="0" smtClean="0"/>
              <a:t>Assign value to a scalar (‘=’ assignment operator)</a:t>
            </a:r>
          </a:p>
          <a:p>
            <a:pPr lvl="1"/>
            <a:r>
              <a:rPr lang="pt-BR" dirty="0" smtClean="0"/>
              <a:t>$a =10;</a:t>
            </a:r>
          </a:p>
          <a:p>
            <a:pPr lvl="1"/>
            <a:r>
              <a:rPr lang="pt-BR" dirty="0" smtClean="0"/>
              <a:t>$student_name = “kanhu”;</a:t>
            </a:r>
          </a:p>
          <a:p>
            <a:pPr lvl="1"/>
            <a:r>
              <a:rPr lang="pt-BR" dirty="0" smtClean="0"/>
              <a:t>$ phone_no = 9876543001;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Program to store DNA sequence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9013" y="1424406"/>
            <a:ext cx="8856576" cy="2214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2. Array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Array is an </a:t>
            </a:r>
            <a:r>
              <a:rPr lang="pt-BR" b="1" dirty="0" smtClean="0"/>
              <a:t>ordered</a:t>
            </a:r>
            <a:r>
              <a:rPr lang="pt-BR" dirty="0" smtClean="0"/>
              <a:t> list of scalars.</a:t>
            </a:r>
          </a:p>
          <a:p>
            <a:r>
              <a:rPr lang="pt-BR" dirty="0" smtClean="0"/>
              <a:t>The variable is denotaed by @</a:t>
            </a:r>
          </a:p>
          <a:p>
            <a:pPr lvl="1"/>
            <a:r>
              <a:rPr lang="pt-BR" dirty="0" smtClean="0"/>
              <a:t>E.g : @name, @colors, @states</a:t>
            </a:r>
          </a:p>
          <a:p>
            <a:r>
              <a:rPr lang="pt-BR" dirty="0" smtClean="0"/>
              <a:t>Each element in the array is given an </a:t>
            </a:r>
            <a:r>
              <a:rPr lang="pt-BR" b="1" dirty="0" smtClean="0"/>
              <a:t>index</a:t>
            </a:r>
            <a:r>
              <a:rPr lang="pt-BR" dirty="0" smtClean="0"/>
              <a:t>.</a:t>
            </a:r>
          </a:p>
          <a:p>
            <a:r>
              <a:rPr lang="pt-BR" dirty="0" smtClean="0"/>
              <a:t>Arrays are 0-index based </a:t>
            </a:r>
          </a:p>
          <a:p>
            <a:endParaRPr lang="pt-BR" dirty="0" smtClean="0"/>
          </a:p>
          <a:p>
            <a:r>
              <a:rPr lang="pt-BR" dirty="0" smtClean="0"/>
              <a:t>Unlike C array, they can contain mixed data types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414896" y="2980496"/>
          <a:ext cx="3301216" cy="731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12652"/>
                <a:gridCol w="412652"/>
                <a:gridCol w="412652"/>
                <a:gridCol w="412652"/>
                <a:gridCol w="412652"/>
                <a:gridCol w="412652"/>
                <a:gridCol w="412652"/>
                <a:gridCol w="412652"/>
              </a:tblGrid>
              <a:tr h="2787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765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5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6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7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572375" y="3343275"/>
            <a:ext cx="1066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rgbClr val="FF0000"/>
                </a:solidFill>
              </a:rPr>
              <a:t>index</a:t>
            </a:r>
            <a:endParaRPr lang="en-US" sz="1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Create an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@array = (‘a’, ‘b’, ‘c’, ‘f’, ‘g’, ‘h’);</a:t>
            </a:r>
          </a:p>
          <a:p>
            <a:endParaRPr lang="pt-BR" dirty="0" smtClean="0"/>
          </a:p>
          <a:p>
            <a:r>
              <a:rPr lang="pt-BR" dirty="0" smtClean="0"/>
              <a:t>@colors = (‘red’, ‘blue’, ‘green’);</a:t>
            </a:r>
          </a:p>
          <a:p>
            <a:r>
              <a:rPr lang="pt-BR" dirty="0" smtClean="0"/>
              <a:t>@arr = ($a, $b, $c, $d);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258958" y="1355678"/>
          <a:ext cx="3301216" cy="731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12652"/>
                <a:gridCol w="412652"/>
                <a:gridCol w="412652"/>
                <a:gridCol w="412652"/>
                <a:gridCol w="412652"/>
                <a:gridCol w="412652"/>
                <a:gridCol w="412652"/>
                <a:gridCol w="412652"/>
              </a:tblGrid>
              <a:tr h="278765">
                <a:tc>
                  <a:txBody>
                    <a:bodyPr/>
                    <a:lstStyle/>
                    <a:p>
                      <a:r>
                        <a:rPr lang="pt-BR" dirty="0" smtClean="0"/>
                        <a:t>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g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h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765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5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6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7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383222" y="2246632"/>
          <a:ext cx="2860446" cy="731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53482"/>
                <a:gridCol w="953482"/>
                <a:gridCol w="953482"/>
              </a:tblGrid>
              <a:tr h="278765">
                <a:tc>
                  <a:txBody>
                    <a:bodyPr/>
                    <a:lstStyle/>
                    <a:p>
                      <a:r>
                        <a:rPr lang="pt-BR" dirty="0" smtClean="0"/>
                        <a:t>red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blue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green 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765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5513" y="3073719"/>
            <a:ext cx="5296626" cy="1878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20349" y="3547770"/>
            <a:ext cx="2967806" cy="820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5950634" y="4438357"/>
            <a:ext cx="2693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Separated by a space 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7167488" y="4206240"/>
            <a:ext cx="91440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7770054" y="4206240"/>
            <a:ext cx="91440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endCxn id="8" idx="0"/>
          </p:cNvCxnSpPr>
          <p:nvPr/>
        </p:nvCxnSpPr>
        <p:spPr>
          <a:xfrm>
            <a:off x="7167489" y="4206240"/>
            <a:ext cx="130127" cy="232117"/>
          </a:xfrm>
          <a:prstGeom prst="line">
            <a:avLst/>
          </a:prstGeom>
          <a:ln w="190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endCxn id="8" idx="0"/>
          </p:cNvCxnSpPr>
          <p:nvPr/>
        </p:nvCxnSpPr>
        <p:spPr>
          <a:xfrm flipH="1">
            <a:off x="7297616" y="4220308"/>
            <a:ext cx="474784" cy="218049"/>
          </a:xfrm>
          <a:prstGeom prst="line">
            <a:avLst/>
          </a:prstGeom>
          <a:ln w="190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Access array by index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916688" y="1355678"/>
          <a:ext cx="3301216" cy="731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12652"/>
                <a:gridCol w="412652"/>
                <a:gridCol w="412652"/>
                <a:gridCol w="412652"/>
                <a:gridCol w="412652"/>
                <a:gridCol w="412652"/>
                <a:gridCol w="412652"/>
                <a:gridCol w="412652"/>
              </a:tblGrid>
              <a:tr h="278765">
                <a:tc>
                  <a:txBody>
                    <a:bodyPr/>
                    <a:lstStyle/>
                    <a:p>
                      <a:r>
                        <a:rPr lang="pt-BR" dirty="0" smtClean="0"/>
                        <a:t>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g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h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765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5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6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7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018718" y="1343465"/>
            <a:ext cx="1062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@array</a:t>
            </a:r>
            <a:endParaRPr lang="en-US" b="1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729" y="2117831"/>
            <a:ext cx="5660194" cy="29107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29460" y="2585378"/>
            <a:ext cx="3101999" cy="19652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Oval 9"/>
          <p:cNvSpPr/>
          <p:nvPr/>
        </p:nvSpPr>
        <p:spPr>
          <a:xfrm>
            <a:off x="1392702" y="2433710"/>
            <a:ext cx="436098" cy="42203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12" idx="1"/>
            <a:endCxn id="10" idx="6"/>
          </p:cNvCxnSpPr>
          <p:nvPr/>
        </p:nvCxnSpPr>
        <p:spPr>
          <a:xfrm flipH="1">
            <a:off x="1828800" y="2168211"/>
            <a:ext cx="4536831" cy="47651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365631" y="1983545"/>
            <a:ext cx="1814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Scalar context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Learning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Data types, constants and Variables</a:t>
            </a:r>
          </a:p>
          <a:p>
            <a:r>
              <a:rPr lang="pt-BR" dirty="0" smtClean="0"/>
              <a:t>Scalars and list variables</a:t>
            </a:r>
          </a:p>
          <a:p>
            <a:pPr lvl="1"/>
            <a:r>
              <a:rPr lang="pt-BR" dirty="0" smtClean="0"/>
              <a:t>Naming conventions </a:t>
            </a:r>
          </a:p>
          <a:p>
            <a:pPr lvl="1"/>
            <a:r>
              <a:rPr lang="pt-BR" dirty="0" smtClean="0"/>
              <a:t>Scopes</a:t>
            </a:r>
          </a:p>
          <a:p>
            <a:r>
              <a:rPr lang="pt-BR" dirty="0" smtClean="0"/>
              <a:t>Operators</a:t>
            </a:r>
          </a:p>
          <a:p>
            <a:pPr lvl="1"/>
            <a:r>
              <a:rPr lang="pt-BR" dirty="0" smtClean="0"/>
              <a:t>String opertors</a:t>
            </a:r>
          </a:p>
          <a:p>
            <a:pPr lvl="1"/>
            <a:r>
              <a:rPr lang="pt-BR" dirty="0" smtClean="0"/>
              <a:t>Mathematical operators</a:t>
            </a:r>
          </a:p>
          <a:p>
            <a:pPr lvl="1"/>
            <a:r>
              <a:rPr lang="pt-BR" dirty="0" smtClean="0"/>
              <a:t>Binary operators</a:t>
            </a:r>
          </a:p>
          <a:p>
            <a:pPr lvl="1"/>
            <a:r>
              <a:rPr lang="pt-BR" dirty="0" smtClean="0"/>
              <a:t>Urinary operators</a:t>
            </a:r>
          </a:p>
          <a:p>
            <a:r>
              <a:rPr lang="pt-BR" dirty="0" smtClean="0"/>
              <a:t>Operators on scalars and lists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Modify value of an array element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Change value ‘e’ to ‘m’.</a:t>
            </a:r>
          </a:p>
          <a:p>
            <a:endParaRPr lang="pt-BR" dirty="0" smtClean="0"/>
          </a:p>
          <a:p>
            <a:r>
              <a:rPr lang="pt-BR" dirty="0" smtClean="0"/>
              <a:t>‘e’ has index 4.</a:t>
            </a:r>
          </a:p>
          <a:p>
            <a:pPr lvl="1"/>
            <a:r>
              <a:rPr lang="pt-BR" dirty="0" smtClean="0"/>
              <a:t>$array[4] = ‘m’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462941" y="1236102"/>
          <a:ext cx="3301216" cy="731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12652"/>
                <a:gridCol w="412652"/>
                <a:gridCol w="412652"/>
                <a:gridCol w="412652"/>
                <a:gridCol w="412652"/>
                <a:gridCol w="412652"/>
                <a:gridCol w="412652"/>
                <a:gridCol w="412652"/>
              </a:tblGrid>
              <a:tr h="278765">
                <a:tc>
                  <a:txBody>
                    <a:bodyPr/>
                    <a:lstStyle/>
                    <a:p>
                      <a:r>
                        <a:rPr lang="pt-BR" dirty="0" smtClean="0"/>
                        <a:t>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g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h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765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5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6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7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564971" y="1223889"/>
            <a:ext cx="1062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@array</a:t>
            </a:r>
            <a:endParaRPr lang="en-US" b="1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5566104" y="2345105"/>
          <a:ext cx="3301216" cy="731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12652"/>
                <a:gridCol w="412652"/>
                <a:gridCol w="412652"/>
                <a:gridCol w="412652"/>
                <a:gridCol w="412652"/>
                <a:gridCol w="412652"/>
                <a:gridCol w="412652"/>
                <a:gridCol w="412652"/>
              </a:tblGrid>
              <a:tr h="278765">
                <a:tc>
                  <a:txBody>
                    <a:bodyPr/>
                    <a:lstStyle/>
                    <a:p>
                      <a:r>
                        <a:rPr lang="pt-BR" dirty="0" smtClean="0"/>
                        <a:t>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g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h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765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5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6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7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668134" y="2332892"/>
            <a:ext cx="1062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@array</a:t>
            </a:r>
            <a:endParaRPr lang="en-US" b="1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Array Bioinfo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3. Hash or associative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Hash is a special kind of </a:t>
            </a:r>
            <a:r>
              <a:rPr lang="en-US" b="1" dirty="0" smtClean="0"/>
              <a:t>data structure</a:t>
            </a:r>
            <a:r>
              <a:rPr lang="en-US" dirty="0" smtClean="0"/>
              <a:t>.</a:t>
            </a:r>
          </a:p>
          <a:p>
            <a:r>
              <a:rPr lang="pt-BR" dirty="0" smtClean="0"/>
              <a:t>it creates a </a:t>
            </a:r>
            <a:r>
              <a:rPr lang="pt-BR" b="1" dirty="0" smtClean="0"/>
              <a:t>look-up table</a:t>
            </a:r>
            <a:r>
              <a:rPr lang="pt-BR" dirty="0" smtClean="0"/>
              <a:t> </a:t>
            </a:r>
            <a:endParaRPr lang="en-US" dirty="0" smtClean="0"/>
          </a:p>
          <a:p>
            <a:r>
              <a:rPr lang="pt-BR" dirty="0" smtClean="0"/>
              <a:t>Syntax: variable is denoted by </a:t>
            </a:r>
            <a:r>
              <a:rPr lang="pt-BR" b="1" dirty="0" smtClean="0"/>
              <a:t>%</a:t>
            </a:r>
            <a:r>
              <a:rPr lang="pt-BR" dirty="0" smtClean="0"/>
              <a:t> </a:t>
            </a:r>
            <a:endParaRPr lang="en-US" dirty="0" smtClean="0"/>
          </a:p>
          <a:p>
            <a:pPr lvl="1"/>
            <a:r>
              <a:rPr lang="pt-BR" dirty="0" smtClean="0"/>
              <a:t>%age, %hash</a:t>
            </a:r>
          </a:p>
          <a:p>
            <a:r>
              <a:rPr lang="pt-BR" dirty="0" smtClean="0"/>
              <a:t>It is an unordered list of </a:t>
            </a:r>
            <a:r>
              <a:rPr lang="pt-BR" b="1" dirty="0" smtClean="0"/>
              <a:t>keys</a:t>
            </a:r>
            <a:r>
              <a:rPr lang="pt-BR" dirty="0" smtClean="0"/>
              <a:t> and </a:t>
            </a:r>
            <a:r>
              <a:rPr lang="pt-BR" b="1" dirty="0" smtClean="0"/>
              <a:t>values</a:t>
            </a:r>
            <a:r>
              <a:rPr lang="pt-BR" dirty="0" smtClean="0"/>
              <a:t>. </a:t>
            </a:r>
          </a:p>
          <a:p>
            <a:pPr lvl="1"/>
            <a:r>
              <a:rPr lang="pt-BR" dirty="0" smtClean="0"/>
              <a:t>Each key must be </a:t>
            </a:r>
            <a:r>
              <a:rPr lang="pt-BR" b="1" dirty="0" smtClean="0"/>
              <a:t>unique</a:t>
            </a:r>
          </a:p>
          <a:p>
            <a:pPr lvl="1"/>
            <a:r>
              <a:rPr lang="pt-BR" dirty="0" smtClean="0"/>
              <a:t>Keys are strings</a:t>
            </a:r>
          </a:p>
          <a:p>
            <a:pPr lvl="1"/>
            <a:r>
              <a:rPr lang="pt-BR" dirty="0" smtClean="0"/>
              <a:t>Only one value per key</a:t>
            </a:r>
          </a:p>
          <a:p>
            <a:pPr lvl="1"/>
            <a:r>
              <a:rPr lang="pt-BR" dirty="0" smtClean="0"/>
              <a:t>Key to value, not </a:t>
            </a:r>
            <a:r>
              <a:rPr lang="pt-BR" i="1" dirty="0" smtClean="0"/>
              <a:t>vice versa</a:t>
            </a:r>
            <a:endParaRPr lang="en-US" i="1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372662" y="2878614"/>
          <a:ext cx="2651763" cy="21945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45080"/>
                <a:gridCol w="541793"/>
                <a:gridCol w="964890"/>
              </a:tblGrid>
              <a:tr h="330607">
                <a:tc>
                  <a:txBody>
                    <a:bodyPr/>
                    <a:lstStyle/>
                    <a:p>
                      <a:r>
                        <a:rPr lang="pt-BR" dirty="0" smtClean="0"/>
                        <a:t>Key1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Value1</a:t>
                      </a:r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</a:tr>
              <a:tr h="330607">
                <a:tc>
                  <a:txBody>
                    <a:bodyPr/>
                    <a:lstStyle/>
                    <a:p>
                      <a:r>
                        <a:rPr lang="pt-BR" dirty="0" smtClean="0"/>
                        <a:t>Key2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Value2</a:t>
                      </a:r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</a:tr>
              <a:tr h="330607">
                <a:tc>
                  <a:txBody>
                    <a:bodyPr/>
                    <a:lstStyle/>
                    <a:p>
                      <a:r>
                        <a:rPr lang="pt-BR" dirty="0" smtClean="0"/>
                        <a:t>Key3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Value3</a:t>
                      </a:r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</a:tr>
              <a:tr h="330607">
                <a:tc>
                  <a:txBody>
                    <a:bodyPr/>
                    <a:lstStyle/>
                    <a:p>
                      <a:r>
                        <a:rPr lang="pt-BR" dirty="0" smtClean="0"/>
                        <a:t>Key4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Value4</a:t>
                      </a:r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</a:tr>
              <a:tr h="330607">
                <a:tc>
                  <a:txBody>
                    <a:bodyPr/>
                    <a:lstStyle/>
                    <a:p>
                      <a:r>
                        <a:rPr lang="pt-BR" dirty="0" smtClean="0"/>
                        <a:t>Key5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Value5</a:t>
                      </a:r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</a:tr>
              <a:tr h="330607">
                <a:tc>
                  <a:txBody>
                    <a:bodyPr/>
                    <a:lstStyle/>
                    <a:p>
                      <a:r>
                        <a:rPr lang="pt-BR" dirty="0" smtClean="0"/>
                        <a:t>Key6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Value6</a:t>
                      </a:r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grpSp>
        <p:nvGrpSpPr>
          <p:cNvPr id="14" name="Group 13"/>
          <p:cNvGrpSpPr/>
          <p:nvPr/>
        </p:nvGrpSpPr>
        <p:grpSpPr>
          <a:xfrm>
            <a:off x="7636410" y="3010498"/>
            <a:ext cx="281354" cy="1950733"/>
            <a:chOff x="7636410" y="2454812"/>
            <a:chExt cx="281354" cy="1950733"/>
          </a:xfrm>
        </p:grpSpPr>
        <p:sp>
          <p:nvSpPr>
            <p:cNvPr id="6" name="Right Arrow 5"/>
            <p:cNvSpPr/>
            <p:nvPr/>
          </p:nvSpPr>
          <p:spPr>
            <a:xfrm>
              <a:off x="7636410" y="2454812"/>
              <a:ext cx="281354" cy="126610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ight Arrow 6"/>
            <p:cNvSpPr/>
            <p:nvPr/>
          </p:nvSpPr>
          <p:spPr>
            <a:xfrm>
              <a:off x="7636410" y="2819637"/>
              <a:ext cx="281354" cy="126610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ight Arrow 7"/>
            <p:cNvSpPr/>
            <p:nvPr/>
          </p:nvSpPr>
          <p:spPr>
            <a:xfrm>
              <a:off x="7636410" y="3184462"/>
              <a:ext cx="281354" cy="126610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ight Arrow 8"/>
            <p:cNvSpPr/>
            <p:nvPr/>
          </p:nvSpPr>
          <p:spPr>
            <a:xfrm>
              <a:off x="7636410" y="3549287"/>
              <a:ext cx="281354" cy="126610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ight Arrow 9"/>
            <p:cNvSpPr/>
            <p:nvPr/>
          </p:nvSpPr>
          <p:spPr>
            <a:xfrm>
              <a:off x="7636410" y="3914112"/>
              <a:ext cx="281354" cy="126610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ight Arrow 10"/>
            <p:cNvSpPr/>
            <p:nvPr/>
          </p:nvSpPr>
          <p:spPr>
            <a:xfrm>
              <a:off x="7636410" y="4278935"/>
              <a:ext cx="281354" cy="126610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Create a hash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063172" y="747358"/>
          <a:ext cx="3080827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30358"/>
                <a:gridCol w="533615"/>
                <a:gridCol w="1216854"/>
              </a:tblGrid>
              <a:tr h="330607">
                <a:tc>
                  <a:txBody>
                    <a:bodyPr/>
                    <a:lstStyle/>
                    <a:p>
                      <a:r>
                        <a:rPr lang="en-US" dirty="0" smtClean="0"/>
                        <a:t>apple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red</a:t>
                      </a:r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</a:tr>
              <a:tr h="330607">
                <a:tc>
                  <a:txBody>
                    <a:bodyPr/>
                    <a:lstStyle/>
                    <a:p>
                      <a:r>
                        <a:rPr lang="en-US" dirty="0" smtClean="0"/>
                        <a:t>yellow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banana</a:t>
                      </a:r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</a:tr>
              <a:tr h="330607">
                <a:tc>
                  <a:txBody>
                    <a:bodyPr/>
                    <a:lstStyle/>
                    <a:p>
                      <a:r>
                        <a:rPr lang="en-US" dirty="0" smtClean="0"/>
                        <a:t>green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guava</a:t>
                      </a:r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</a:tr>
              <a:tr h="330607">
                <a:tc>
                  <a:txBody>
                    <a:bodyPr/>
                    <a:lstStyle/>
                    <a:p>
                      <a:r>
                        <a:rPr lang="pt-BR" dirty="0" smtClean="0"/>
                        <a:t>purple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egg plant</a:t>
                      </a:r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grpSp>
        <p:nvGrpSpPr>
          <p:cNvPr id="18" name="Group 17"/>
          <p:cNvGrpSpPr/>
          <p:nvPr/>
        </p:nvGrpSpPr>
        <p:grpSpPr>
          <a:xfrm>
            <a:off x="7464080" y="865175"/>
            <a:ext cx="281354" cy="1285087"/>
            <a:chOff x="7464080" y="865175"/>
            <a:chExt cx="281354" cy="1285087"/>
          </a:xfrm>
        </p:grpSpPr>
        <p:sp>
          <p:nvSpPr>
            <p:cNvPr id="6" name="Right Arrow 5"/>
            <p:cNvSpPr/>
            <p:nvPr/>
          </p:nvSpPr>
          <p:spPr>
            <a:xfrm>
              <a:off x="7464080" y="865175"/>
              <a:ext cx="281354" cy="126610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ight Arrow 6"/>
            <p:cNvSpPr/>
            <p:nvPr/>
          </p:nvSpPr>
          <p:spPr>
            <a:xfrm>
              <a:off x="7464080" y="1251334"/>
              <a:ext cx="281354" cy="126610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ight Arrow 7"/>
            <p:cNvSpPr/>
            <p:nvPr/>
          </p:nvSpPr>
          <p:spPr>
            <a:xfrm>
              <a:off x="7464080" y="2023652"/>
              <a:ext cx="281354" cy="126610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ight Arrow 11"/>
            <p:cNvSpPr/>
            <p:nvPr/>
          </p:nvSpPr>
          <p:spPr>
            <a:xfrm>
              <a:off x="7464080" y="1637493"/>
              <a:ext cx="281354" cy="126610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8356" y="1081893"/>
            <a:ext cx="5505669" cy="21892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8442" y="3521394"/>
            <a:ext cx="5048469" cy="1099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43374" y="3991121"/>
            <a:ext cx="4631583" cy="6371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An array can be used as hash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430129" y="3085322"/>
          <a:ext cx="1901486" cy="18860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0743"/>
                <a:gridCol w="950743"/>
              </a:tblGrid>
              <a:tr h="410502">
                <a:tc>
                  <a:txBody>
                    <a:bodyPr/>
                    <a:lstStyle/>
                    <a:p>
                      <a:r>
                        <a:rPr lang="pt-BR" dirty="0" smtClean="0"/>
                        <a:t>Keys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values</a:t>
                      </a:r>
                      <a:endParaRPr lang="en-US" dirty="0"/>
                    </a:p>
                  </a:txBody>
                  <a:tcPr/>
                </a:tc>
              </a:tr>
              <a:tr h="368886">
                <a:tc>
                  <a:txBody>
                    <a:bodyPr/>
                    <a:lstStyle/>
                    <a:p>
                      <a:r>
                        <a:rPr lang="pt-BR" dirty="0" smtClean="0"/>
                        <a:t>John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12</a:t>
                      </a:r>
                      <a:endParaRPr lang="en-US" dirty="0"/>
                    </a:p>
                  </a:txBody>
                  <a:tcPr/>
                </a:tc>
              </a:tr>
              <a:tr h="368886">
                <a:tc>
                  <a:txBody>
                    <a:bodyPr/>
                    <a:lstStyle/>
                    <a:p>
                      <a:r>
                        <a:rPr lang="pt-BR" dirty="0" smtClean="0"/>
                        <a:t>Tom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15</a:t>
                      </a:r>
                      <a:endParaRPr lang="en-US" dirty="0"/>
                    </a:p>
                  </a:txBody>
                  <a:tcPr/>
                </a:tc>
              </a:tr>
              <a:tr h="368886">
                <a:tc>
                  <a:txBody>
                    <a:bodyPr/>
                    <a:lstStyle/>
                    <a:p>
                      <a:r>
                        <a:rPr lang="pt-BR" dirty="0" smtClean="0"/>
                        <a:t>Monika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16</a:t>
                      </a:r>
                      <a:endParaRPr lang="en-US" dirty="0"/>
                    </a:p>
                  </a:txBody>
                  <a:tcPr/>
                </a:tc>
              </a:tr>
              <a:tr h="368886">
                <a:tc>
                  <a:txBody>
                    <a:bodyPr/>
                    <a:lstStyle/>
                    <a:p>
                      <a:r>
                        <a:rPr lang="pt-BR" dirty="0" smtClean="0"/>
                        <a:t>Nini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19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130089" y="1805845"/>
          <a:ext cx="7901368" cy="731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87671"/>
                <a:gridCol w="987671"/>
                <a:gridCol w="987671"/>
                <a:gridCol w="987671"/>
                <a:gridCol w="987671"/>
                <a:gridCol w="987671"/>
                <a:gridCol w="987671"/>
                <a:gridCol w="987671"/>
              </a:tblGrid>
              <a:tr h="278765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John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Tom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Monika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Nini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19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765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5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6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7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47715" y="1786598"/>
            <a:ext cx="1062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@array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5856853" y="2754925"/>
            <a:ext cx="1062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%hash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515819" y="3336389"/>
            <a:ext cx="2051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%hash = @array;</a:t>
            </a:r>
            <a:endParaRPr lang="en-US" b="1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An array can be used as hash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0081" y="1600815"/>
            <a:ext cx="7937911" cy="144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62635" y="3416836"/>
            <a:ext cx="3215273" cy="1156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Access hash by key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Scalar context : $hash{key1} , returns value of </a:t>
            </a:r>
            <a:r>
              <a:rPr lang="pt-BR" i="1" dirty="0" smtClean="0"/>
              <a:t>key1</a:t>
            </a:r>
          </a:p>
          <a:p>
            <a:r>
              <a:rPr lang="pt-BR" dirty="0" smtClean="0"/>
              <a:t> 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" y="3369066"/>
            <a:ext cx="6657751" cy="12662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83230" y="3455524"/>
            <a:ext cx="1936116" cy="1200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Oval 7"/>
          <p:cNvSpPr/>
          <p:nvPr/>
        </p:nvSpPr>
        <p:spPr>
          <a:xfrm>
            <a:off x="1125416" y="3833445"/>
            <a:ext cx="436098" cy="42203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>
            <a:stCxn id="10" idx="1"/>
            <a:endCxn id="8" idx="6"/>
          </p:cNvCxnSpPr>
          <p:nvPr/>
        </p:nvCxnSpPr>
        <p:spPr>
          <a:xfrm flipH="1">
            <a:off x="1561514" y="2801257"/>
            <a:ext cx="4684542" cy="124320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246056" y="2616591"/>
            <a:ext cx="1814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Scalar context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Array </a:t>
            </a:r>
            <a:r>
              <a:rPr lang="pt-BR" i="1" dirty="0" smtClean="0"/>
              <a:t>vs</a:t>
            </a:r>
            <a:r>
              <a:rPr lang="pt-BR" dirty="0" smtClean="0"/>
              <a:t> Hash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Stored ordered and sequentially 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r>
              <a:rPr lang="en-US" dirty="0" smtClean="0"/>
              <a:t>Not  </a:t>
            </a:r>
            <a:r>
              <a:rPr lang="en-US" dirty="0" smtClean="0"/>
              <a:t>stored sequentially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605972" y="2083791"/>
          <a:ext cx="3080827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30358"/>
                <a:gridCol w="533615"/>
                <a:gridCol w="1216854"/>
              </a:tblGrid>
              <a:tr h="330607">
                <a:tc>
                  <a:txBody>
                    <a:bodyPr/>
                    <a:lstStyle/>
                    <a:p>
                      <a:r>
                        <a:rPr lang="en-US" dirty="0" smtClean="0"/>
                        <a:t>apple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red</a:t>
                      </a:r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</a:tr>
              <a:tr h="330607">
                <a:tc>
                  <a:txBody>
                    <a:bodyPr/>
                    <a:lstStyle/>
                    <a:p>
                      <a:r>
                        <a:rPr lang="en-US" dirty="0" smtClean="0"/>
                        <a:t>yellow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banana</a:t>
                      </a:r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</a:tr>
              <a:tr h="330607">
                <a:tc>
                  <a:txBody>
                    <a:bodyPr/>
                    <a:lstStyle/>
                    <a:p>
                      <a:r>
                        <a:rPr lang="en-US" dirty="0" smtClean="0"/>
                        <a:t>green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guava</a:t>
                      </a:r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</a:tr>
              <a:tr h="330607">
                <a:tc>
                  <a:txBody>
                    <a:bodyPr/>
                    <a:lstStyle/>
                    <a:p>
                      <a:r>
                        <a:rPr lang="pt-BR" dirty="0" smtClean="0"/>
                        <a:t>purple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egg plant</a:t>
                      </a:r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grpSp>
        <p:nvGrpSpPr>
          <p:cNvPr id="12" name="Group 11"/>
          <p:cNvGrpSpPr/>
          <p:nvPr/>
        </p:nvGrpSpPr>
        <p:grpSpPr>
          <a:xfrm>
            <a:off x="7006880" y="2201608"/>
            <a:ext cx="281354" cy="1285087"/>
            <a:chOff x="7006880" y="2461858"/>
            <a:chExt cx="281354" cy="1285087"/>
          </a:xfrm>
        </p:grpSpPr>
        <p:sp>
          <p:nvSpPr>
            <p:cNvPr id="7" name="Right Arrow 6"/>
            <p:cNvSpPr/>
            <p:nvPr/>
          </p:nvSpPr>
          <p:spPr>
            <a:xfrm>
              <a:off x="7006880" y="2461858"/>
              <a:ext cx="281354" cy="126610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ight Arrow 7"/>
            <p:cNvSpPr/>
            <p:nvPr/>
          </p:nvSpPr>
          <p:spPr>
            <a:xfrm>
              <a:off x="7006880" y="2848017"/>
              <a:ext cx="281354" cy="126610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ight Arrow 8"/>
            <p:cNvSpPr/>
            <p:nvPr/>
          </p:nvSpPr>
          <p:spPr>
            <a:xfrm>
              <a:off x="7006880" y="3620335"/>
              <a:ext cx="281354" cy="126610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ight Arrow 10"/>
            <p:cNvSpPr/>
            <p:nvPr/>
          </p:nvSpPr>
          <p:spPr>
            <a:xfrm>
              <a:off x="7006880" y="3234176"/>
              <a:ext cx="281354" cy="126610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1685773" y="2095514"/>
          <a:ext cx="1648269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9610"/>
                <a:gridCol w="1308659"/>
              </a:tblGrid>
              <a:tr h="330607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red</a:t>
                      </a:r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</a:tr>
              <a:tr h="330607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banana</a:t>
                      </a:r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</a:tr>
              <a:tr h="330607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guava</a:t>
                      </a:r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</a:tr>
              <a:tr h="330607">
                <a:tc>
                  <a:txBody>
                    <a:bodyPr/>
                    <a:lstStyle/>
                    <a:p>
                      <a:r>
                        <a:rPr lang="pt-BR" dirty="0" smtClean="0"/>
                        <a:t>3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egg plant</a:t>
                      </a:r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1845216" y="1563860"/>
            <a:ext cx="6672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  Array					 Hash</a:t>
            </a:r>
            <a:endParaRPr lang="en-US" b="1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927" y="819150"/>
            <a:ext cx="9035923" cy="38646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53124" y="4381500"/>
            <a:ext cx="341745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Variable naming conventions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Variable names can contain letters, numbers and underscores</a:t>
            </a:r>
          </a:p>
          <a:p>
            <a:r>
              <a:rPr lang="en-US" dirty="0" smtClean="0"/>
              <a:t>Case sensitive</a:t>
            </a:r>
          </a:p>
          <a:p>
            <a:r>
              <a:rPr lang="en-US" b="1" dirty="0" smtClean="0"/>
              <a:t>Cannot</a:t>
            </a:r>
            <a:r>
              <a:rPr lang="en-US" dirty="0" smtClean="0"/>
              <a:t> start from number (digit)</a:t>
            </a:r>
          </a:p>
          <a:p>
            <a:r>
              <a:rPr lang="en-US" b="1" dirty="0" smtClean="0"/>
              <a:t>Cannot</a:t>
            </a:r>
            <a:r>
              <a:rPr lang="en-US" dirty="0" smtClean="0"/>
              <a:t> be longer than 255 characters</a:t>
            </a:r>
          </a:p>
          <a:p>
            <a:r>
              <a:rPr lang="en-US" dirty="0" smtClean="0"/>
              <a:t> you may use “reserved words”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Constants and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Calculate simple interest (I)</a:t>
            </a:r>
          </a:p>
          <a:p>
            <a:pPr lvl="1"/>
            <a:r>
              <a:rPr lang="pt-BR" dirty="0" smtClean="0"/>
              <a:t>We need to input</a:t>
            </a:r>
          </a:p>
          <a:p>
            <a:pPr lvl="2"/>
            <a:r>
              <a:rPr lang="pt-BR" dirty="0" smtClean="0"/>
              <a:t>Principal amount (p), rate of interest (r) and time in years (t)</a:t>
            </a:r>
          </a:p>
          <a:p>
            <a:pPr lvl="2"/>
            <a:r>
              <a:rPr lang="pt-BR" dirty="0" smtClean="0"/>
              <a:t> </a:t>
            </a:r>
            <a:endParaRPr lang="en-US" dirty="0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674055" y="2595489"/>
            <a:ext cx="1876425" cy="8286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Variable name examples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Right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t-BR" dirty="0" smtClean="0"/>
              <a:t>$variable</a:t>
            </a:r>
          </a:p>
          <a:p>
            <a:r>
              <a:rPr lang="pt-BR" dirty="0" smtClean="0"/>
              <a:t>@array</a:t>
            </a:r>
          </a:p>
          <a:p>
            <a:r>
              <a:rPr lang="pt-BR" dirty="0" smtClean="0"/>
              <a:t>%hash</a:t>
            </a:r>
          </a:p>
          <a:p>
            <a:r>
              <a:rPr lang="pt-BR" dirty="0" smtClean="0"/>
              <a:t>$var_1_k</a:t>
            </a:r>
          </a:p>
          <a:p>
            <a:r>
              <a:rPr lang="pt-BR" dirty="0" smtClean="0"/>
              <a:t>$var_k_100</a:t>
            </a:r>
          </a:p>
          <a:p>
            <a:r>
              <a:rPr lang="pt-BR" dirty="0" smtClean="0"/>
              <a:t>$print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pt-BR" dirty="0" smtClean="0"/>
              <a:t>Wrong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$1_var</a:t>
            </a:r>
          </a:p>
          <a:p>
            <a:r>
              <a:rPr lang="pt-BR" dirty="0" smtClean="0"/>
              <a:t>%1121</a:t>
            </a:r>
          </a:p>
          <a:p>
            <a:r>
              <a:rPr lang="pt-BR" dirty="0" smtClean="0"/>
              <a:t>@arrar1_111111111111111</a:t>
            </a:r>
          </a:p>
          <a:p>
            <a:r>
              <a:rPr lang="pt-BR" dirty="0" smtClean="0"/>
              <a:t>$0.982S</a:t>
            </a:r>
          </a:p>
          <a:p>
            <a:r>
              <a:rPr lang="pt-BR" dirty="0" smtClean="0"/>
              <a:t>$.msdjd</a:t>
            </a:r>
          </a:p>
          <a:p>
            <a:r>
              <a:rPr lang="pt-BR" dirty="0" smtClean="0"/>
              <a:t>$$</a:t>
            </a:r>
          </a:p>
          <a:p>
            <a:r>
              <a:rPr lang="pt-BR" dirty="0" smtClean="0"/>
              <a:t>$</a:t>
            </a:r>
            <a:r>
              <a:rPr lang="pt-BR" dirty="0" smtClean="0"/>
              <a:t>1</a:t>
            </a:r>
          </a:p>
          <a:p>
            <a:r>
              <a:rPr lang="pt-BR" dirty="0" smtClean="0"/>
              <a:t>$ac@jkl</a:t>
            </a:r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Variable interpolation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With in </a:t>
            </a:r>
            <a:r>
              <a:rPr lang="pt-BR" b="1" dirty="0" smtClean="0"/>
              <a:t>double quoted strings </a:t>
            </a:r>
            <a:r>
              <a:rPr lang="pt-BR" dirty="0" smtClean="0"/>
              <a:t>Perl substitutes a variable with its stored value.</a:t>
            </a:r>
          </a:p>
          <a:p>
            <a:r>
              <a:rPr lang="pt-BR" dirty="0" smtClean="0"/>
              <a:t>This is not allowed within single quoted strings.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0316" y="2494599"/>
            <a:ext cx="9013684" cy="1816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 t="86902" r="31230" b="5559"/>
          <a:stretch>
            <a:fillRect/>
          </a:stretch>
        </p:blipFill>
        <p:spPr bwMode="auto">
          <a:xfrm>
            <a:off x="335573" y="4346917"/>
            <a:ext cx="8452897" cy="597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Variable within another variable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 l="478"/>
          <a:stretch>
            <a:fillRect/>
          </a:stretch>
        </p:blipFill>
        <p:spPr bwMode="auto">
          <a:xfrm>
            <a:off x="225083" y="1543050"/>
            <a:ext cx="8778240" cy="12855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1250" y="2925416"/>
            <a:ext cx="6243919" cy="1119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836084"/>
          </a:xfrm>
        </p:spPr>
        <p:txBody>
          <a:bodyPr>
            <a:normAutofit lnSpcReduction="10000"/>
          </a:bodyPr>
          <a:lstStyle/>
          <a:p>
            <a:r>
              <a:rPr lang="pt-BR" dirty="0" smtClean="0"/>
              <a:t>Elements that operates on data called operators.</a:t>
            </a:r>
          </a:p>
          <a:p>
            <a:pPr lvl="1"/>
            <a:r>
              <a:rPr lang="pt-BR" dirty="0" smtClean="0"/>
              <a:t>E.g : 1 + 4 , + is an operator </a:t>
            </a:r>
          </a:p>
          <a:p>
            <a:r>
              <a:rPr lang="en-US" b="1" dirty="0" smtClean="0"/>
              <a:t>Arithmetic operators </a:t>
            </a:r>
            <a:r>
              <a:rPr lang="en-US" dirty="0" smtClean="0"/>
              <a:t>manipulate on numeric scalar data.</a:t>
            </a:r>
          </a:p>
          <a:p>
            <a:r>
              <a:rPr lang="en-US" b="1" dirty="0" smtClean="0"/>
              <a:t>Assignment operators </a:t>
            </a:r>
            <a:r>
              <a:rPr lang="en-US" dirty="0" smtClean="0"/>
              <a:t>are used to assign data to a scalar or list.</a:t>
            </a:r>
          </a:p>
          <a:p>
            <a:r>
              <a:rPr lang="en-US" b="1" dirty="0" smtClean="0"/>
              <a:t>Comparison operators </a:t>
            </a:r>
            <a:r>
              <a:rPr lang="en-US" dirty="0" smtClean="0"/>
              <a:t>are used to compare two pieces of scalar data.</a:t>
            </a:r>
          </a:p>
          <a:p>
            <a:r>
              <a:rPr lang="en-US" b="1" dirty="0" smtClean="0"/>
              <a:t>Logical operators </a:t>
            </a:r>
            <a:r>
              <a:rPr lang="en-US" dirty="0" smtClean="0"/>
              <a:t>can be used to do some Boolean logic calculations.</a:t>
            </a:r>
          </a:p>
          <a:p>
            <a:r>
              <a:rPr lang="en-US" b="1" dirty="0" smtClean="0"/>
              <a:t>String manipulation operators </a:t>
            </a:r>
            <a:r>
              <a:rPr lang="en-US" dirty="0" smtClean="0"/>
              <a:t>manipulate on strings.</a:t>
            </a:r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Arithmetic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$variable1 = 1000000 </a:t>
            </a:r>
            <a:r>
              <a:rPr lang="en-US" dirty="0" smtClean="0">
                <a:solidFill>
                  <a:srgbClr val="FF0000"/>
                </a:solidFill>
              </a:rPr>
              <a:t>+</a:t>
            </a:r>
            <a:r>
              <a:rPr lang="en-US" dirty="0" smtClean="0"/>
              <a:t> 222; </a:t>
            </a:r>
          </a:p>
          <a:p>
            <a:r>
              <a:rPr lang="en-US" dirty="0" smtClean="0"/>
              <a:t>$variable1 = 1000000 </a:t>
            </a:r>
            <a:r>
              <a:rPr lang="en-US" dirty="0" smtClean="0">
                <a:solidFill>
                  <a:srgbClr val="FF0000"/>
                </a:solidFill>
              </a:rPr>
              <a:t>*</a:t>
            </a:r>
            <a:r>
              <a:rPr lang="en-US" dirty="0" smtClean="0"/>
              <a:t> 222; </a:t>
            </a:r>
          </a:p>
          <a:p>
            <a:r>
              <a:rPr lang="en-US" dirty="0" smtClean="0"/>
              <a:t>$variable1 = 1000000 </a:t>
            </a:r>
            <a:r>
              <a:rPr lang="en-US" dirty="0" smtClean="0">
                <a:solidFill>
                  <a:srgbClr val="FF0000"/>
                </a:solidFill>
              </a:rPr>
              <a:t>-</a:t>
            </a:r>
            <a:r>
              <a:rPr lang="en-US" dirty="0" smtClean="0"/>
              <a:t> 222; </a:t>
            </a:r>
          </a:p>
          <a:p>
            <a:r>
              <a:rPr lang="en-US" dirty="0" smtClean="0"/>
              <a:t>$variable1 = 1000000 </a:t>
            </a:r>
            <a:r>
              <a:rPr lang="en-US" dirty="0" smtClean="0">
                <a:solidFill>
                  <a:srgbClr val="FF0000"/>
                </a:solidFill>
              </a:rPr>
              <a:t>/</a:t>
            </a:r>
            <a:r>
              <a:rPr lang="en-US" dirty="0" smtClean="0"/>
              <a:t> 222; </a:t>
            </a:r>
          </a:p>
          <a:p>
            <a:r>
              <a:rPr lang="en-US" dirty="0" smtClean="0"/>
              <a:t>$variable1 = 121</a:t>
            </a:r>
            <a:r>
              <a:rPr lang="en-US" dirty="0" smtClean="0">
                <a:solidFill>
                  <a:srgbClr val="FF0000"/>
                </a:solidFill>
              </a:rPr>
              <a:t>**</a:t>
            </a:r>
            <a:r>
              <a:rPr lang="en-US" dirty="0" smtClean="0"/>
              <a:t>3; 	# </a:t>
            </a:r>
            <a:r>
              <a:rPr lang="en-US" dirty="0" smtClean="0"/>
              <a:t>(121)</a:t>
            </a:r>
            <a:r>
              <a:rPr lang="en-US" baseline="30000" dirty="0" smtClean="0"/>
              <a:t>3</a:t>
            </a:r>
            <a:r>
              <a:rPr lang="en-US" dirty="0" smtClean="0"/>
              <a:t>=1771561 </a:t>
            </a:r>
            <a:r>
              <a:rPr lang="en-US" dirty="0" smtClean="0"/>
              <a:t>or </a:t>
            </a:r>
            <a:r>
              <a:rPr lang="en-US" dirty="0" smtClean="0">
                <a:solidFill>
                  <a:srgbClr val="FF0000"/>
                </a:solidFill>
              </a:rPr>
              <a:t>^</a:t>
            </a:r>
          </a:p>
          <a:p>
            <a:r>
              <a:rPr lang="en-US" dirty="0" smtClean="0"/>
              <a:t>$variable1 = </a:t>
            </a:r>
            <a:r>
              <a:rPr lang="en-US" dirty="0" smtClean="0"/>
              <a:t>10 </a:t>
            </a:r>
            <a:r>
              <a:rPr lang="en-US" dirty="0" smtClean="0">
                <a:solidFill>
                  <a:srgbClr val="FF0000"/>
                </a:solidFill>
              </a:rPr>
              <a:t>%</a:t>
            </a:r>
            <a:r>
              <a:rPr lang="en-US" dirty="0" smtClean="0"/>
              <a:t> </a:t>
            </a:r>
            <a:r>
              <a:rPr lang="en-US" dirty="0" smtClean="0"/>
              <a:t>3; 	# </a:t>
            </a:r>
            <a:r>
              <a:rPr lang="en-US" dirty="0" smtClean="0"/>
              <a:t>remainder </a:t>
            </a:r>
            <a:r>
              <a:rPr lang="en-US" dirty="0" smtClean="0"/>
              <a:t>=</a:t>
            </a:r>
            <a:r>
              <a:rPr lang="en-US" dirty="0" smtClean="0"/>
              <a:t>1</a:t>
            </a:r>
            <a:endParaRPr lang="en-US" dirty="0" smtClean="0"/>
          </a:p>
          <a:p>
            <a:r>
              <a:rPr lang="en-US" dirty="0" smtClean="0"/>
              <a:t>$variable1++ ; </a:t>
            </a:r>
            <a:r>
              <a:rPr lang="en-US" dirty="0" smtClean="0"/>
              <a:t>		# </a:t>
            </a:r>
            <a:r>
              <a:rPr lang="en-US" dirty="0" smtClean="0"/>
              <a:t>increase value by 1 </a:t>
            </a:r>
          </a:p>
          <a:p>
            <a:r>
              <a:rPr lang="en-US" dirty="0" smtClean="0"/>
              <a:t>$variable1-- ; </a:t>
            </a:r>
            <a:r>
              <a:rPr lang="en-US" dirty="0" smtClean="0"/>
              <a:t>		# </a:t>
            </a:r>
            <a:r>
              <a:rPr lang="en-US" dirty="0" smtClean="0"/>
              <a:t>decrease value by 1</a:t>
            </a:r>
            <a:endParaRPr 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operators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68326" y="1433049"/>
          <a:ext cx="7612966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7237"/>
                <a:gridCol w="4515729"/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Operators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Examples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= (assign)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$a =$b</a:t>
                      </a:r>
                      <a:r>
                        <a:rPr lang="pt-BR" baseline="0" dirty="0" smtClean="0"/>
                        <a:t> + $c; means add $b + $c and assign to $a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+= (add and</a:t>
                      </a:r>
                      <a:r>
                        <a:rPr lang="pt-BR" baseline="0" dirty="0" smtClean="0"/>
                        <a:t> assign</a:t>
                      </a:r>
                      <a:r>
                        <a:rPr lang="pt-BR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$a+=$b;  means $a = $a+$b;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*= (multiply and asign)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$a*=$b;  means $a = $a*$b;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-= (subtract</a:t>
                      </a:r>
                      <a:r>
                        <a:rPr lang="pt-BR" baseline="0" dirty="0" smtClean="0"/>
                        <a:t> and assign</a:t>
                      </a:r>
                      <a:r>
                        <a:rPr lang="pt-BR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$a-=$b;  means $a = $a-$b;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.= (concatenate and assign 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$a.=$b;  means $a = $a.$b;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operators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200150"/>
          <a:ext cx="82296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Operators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Numerical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String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Is equal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==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eq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Not equal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!=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ne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Greater than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gt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Les than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&lt;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lt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Greater than equal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&gt;=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ge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Les than equal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&lt;=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General comparison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&lt;=&gt;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cmp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Logical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&amp;&amp;  OR and : logical AND</a:t>
            </a:r>
          </a:p>
          <a:p>
            <a:r>
              <a:rPr lang="pt-BR" dirty="0" smtClean="0"/>
              <a:t>|| OR or : logical OR </a:t>
            </a:r>
          </a:p>
          <a:p>
            <a:r>
              <a:rPr lang="pt-BR" dirty="0" smtClean="0"/>
              <a:t>!	: NOT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 l="55955" t="48958"/>
          <a:stretch>
            <a:fillRect/>
          </a:stretch>
        </p:blipFill>
        <p:spPr bwMode="auto">
          <a:xfrm>
            <a:off x="5254284" y="2279991"/>
            <a:ext cx="2328203" cy="22367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 l="51032" t="781" b="48073"/>
          <a:stretch>
            <a:fillRect/>
          </a:stretch>
        </p:blipFill>
        <p:spPr bwMode="auto">
          <a:xfrm>
            <a:off x="2771332" y="2403816"/>
            <a:ext cx="2378180" cy="20593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 r="53494" b="49207"/>
          <a:stretch>
            <a:fillRect/>
          </a:stretch>
        </p:blipFill>
        <p:spPr bwMode="auto">
          <a:xfrm>
            <a:off x="258639" y="2499066"/>
            <a:ext cx="2056823" cy="1862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6263" y="4067175"/>
            <a:ext cx="1476375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76575" y="4181475"/>
            <a:ext cx="158115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657850" y="4191000"/>
            <a:ext cx="17145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manipulation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x </a:t>
            </a:r>
          </a:p>
          <a:p>
            <a:pPr lvl="1"/>
            <a:r>
              <a:rPr lang="en-US" dirty="0" smtClean="0"/>
              <a:t>String repetition </a:t>
            </a:r>
            <a:r>
              <a:rPr lang="en-US" dirty="0" smtClean="0"/>
              <a:t>operator</a:t>
            </a:r>
          </a:p>
          <a:p>
            <a:pPr lvl="2"/>
            <a:r>
              <a:rPr lang="en-US" dirty="0" smtClean="0"/>
              <a:t>$</a:t>
            </a:r>
            <a:r>
              <a:rPr lang="en-US" dirty="0" smtClean="0"/>
              <a:t>str1 </a:t>
            </a:r>
            <a:r>
              <a:rPr lang="en-US" dirty="0" smtClean="0"/>
              <a:t>= "AAGT" x 3;    </a:t>
            </a:r>
            <a:r>
              <a:rPr lang="en-US" dirty="0" smtClean="0"/>
              <a:t>##equals to  </a:t>
            </a:r>
            <a:r>
              <a:rPr lang="en-US" dirty="0" smtClean="0"/>
              <a:t>"</a:t>
            </a:r>
            <a:r>
              <a:rPr lang="en-US" b="1" dirty="0" smtClean="0"/>
              <a:t>AAGT</a:t>
            </a:r>
            <a:r>
              <a:rPr lang="en-US" dirty="0" smtClean="0"/>
              <a:t>AAGT</a:t>
            </a:r>
            <a:r>
              <a:rPr lang="en-US" b="1" dirty="0" smtClean="0"/>
              <a:t>AAGT</a:t>
            </a:r>
            <a:r>
              <a:rPr lang="en-US" dirty="0" smtClean="0"/>
              <a:t> </a:t>
            </a:r>
            <a:r>
              <a:rPr lang="en-US" dirty="0" smtClean="0"/>
              <a:t>" </a:t>
            </a:r>
            <a:endParaRPr lang="en-US" dirty="0" smtClean="0"/>
          </a:p>
          <a:p>
            <a:r>
              <a:rPr lang="pt-BR" dirty="0" smtClean="0"/>
              <a:t>. </a:t>
            </a:r>
          </a:p>
          <a:p>
            <a:pPr lvl="1"/>
            <a:r>
              <a:rPr lang="en-US" dirty="0" smtClean="0"/>
              <a:t>String concatenation </a:t>
            </a:r>
            <a:r>
              <a:rPr lang="en-US" dirty="0" smtClean="0"/>
              <a:t>operator</a:t>
            </a:r>
          </a:p>
          <a:p>
            <a:pPr lvl="2"/>
            <a:r>
              <a:rPr lang="en-US" dirty="0" smtClean="0"/>
              <a:t>$</a:t>
            </a:r>
            <a:r>
              <a:rPr lang="en-US" dirty="0" smtClean="0"/>
              <a:t>str2 </a:t>
            </a:r>
            <a:r>
              <a:rPr lang="en-US" dirty="0" smtClean="0"/>
              <a:t>= "</a:t>
            </a:r>
            <a:r>
              <a:rPr lang="en-US" dirty="0" err="1" smtClean="0"/>
              <a:t>Jarek</a:t>
            </a:r>
            <a:r>
              <a:rPr lang="en-US" dirty="0" smtClean="0"/>
              <a:t>" </a:t>
            </a:r>
            <a:r>
              <a:rPr lang="en-US" dirty="0" smtClean="0">
                <a:solidFill>
                  <a:srgbClr val="FF0000"/>
                </a:solidFill>
              </a:rPr>
              <a:t>.</a:t>
            </a:r>
            <a:r>
              <a:rPr lang="en-US" dirty="0" smtClean="0"/>
              <a:t> " " </a:t>
            </a:r>
            <a:r>
              <a:rPr lang="en-US" dirty="0" smtClean="0">
                <a:solidFill>
                  <a:srgbClr val="FF0000"/>
                </a:solidFill>
              </a:rPr>
              <a:t>.</a:t>
            </a:r>
            <a:r>
              <a:rPr lang="en-US" dirty="0" smtClean="0"/>
              <a:t> </a:t>
            </a:r>
            <a:r>
              <a:rPr lang="en-US" dirty="0" smtClean="0"/>
              <a:t>" </a:t>
            </a:r>
            <a:r>
              <a:rPr lang="en-US" dirty="0" err="1" smtClean="0"/>
              <a:t>Pillardy</a:t>
            </a:r>
            <a:r>
              <a:rPr lang="en-US" dirty="0" smtClean="0"/>
              <a:t>";   ## equals to  "</a:t>
            </a:r>
            <a:r>
              <a:rPr lang="en-US" dirty="0" err="1" smtClean="0"/>
              <a:t>Jarek</a:t>
            </a:r>
            <a:r>
              <a:rPr lang="en-US" dirty="0" smtClean="0"/>
              <a:t> </a:t>
            </a:r>
            <a:r>
              <a:rPr lang="en-US" dirty="0" err="1" smtClean="0"/>
              <a:t>Pillardy</a:t>
            </a:r>
            <a:r>
              <a:rPr lang="en-US" dirty="0" smtClean="0"/>
              <a:t>”</a:t>
            </a:r>
          </a:p>
          <a:p>
            <a:pPr lvl="2"/>
            <a:r>
              <a:rPr lang="pt-BR" dirty="0" smtClean="0"/>
              <a:t>$dna = “ATGGCAGA” . $str1; </a:t>
            </a:r>
            <a:endParaRPr lang="en-US" dirty="0" smtClean="0"/>
          </a:p>
          <a:p>
            <a:pPr lvl="2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Other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..</a:t>
            </a:r>
          </a:p>
          <a:p>
            <a:pPr lvl="1"/>
            <a:r>
              <a:rPr lang="pt-BR" dirty="0" smtClean="0"/>
              <a:t>Range operator (0..10)</a:t>
            </a:r>
          </a:p>
          <a:p>
            <a:pPr lvl="2"/>
            <a:r>
              <a:rPr lang="pt-BR" dirty="0" smtClean="0"/>
              <a:t>Returns 0 to 10, in an array context</a:t>
            </a:r>
          </a:p>
          <a:p>
            <a:pPr lvl="3"/>
            <a:r>
              <a:rPr lang="pt-BR" dirty="0" smtClean="0"/>
              <a:t>@arr = 0..10</a:t>
            </a:r>
            <a:r>
              <a:rPr lang="pt-BR" dirty="0" smtClean="0"/>
              <a:t>;   ## stores 0,1,2,3,4,5,6,7,8,9,10 to @arr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Constants and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Calculate simple interest (I)</a:t>
            </a:r>
          </a:p>
          <a:p>
            <a:pPr lvl="1"/>
            <a:r>
              <a:rPr lang="pt-BR" dirty="0" smtClean="0"/>
              <a:t>We need to input</a:t>
            </a:r>
          </a:p>
          <a:p>
            <a:pPr lvl="2"/>
            <a:r>
              <a:rPr lang="pt-BR" dirty="0" smtClean="0"/>
              <a:t>Principal amount (p), rate of interest (r) and time in years (t)</a:t>
            </a:r>
          </a:p>
          <a:p>
            <a:pPr lvl="2"/>
            <a:r>
              <a:rPr lang="pt-BR" dirty="0" smtClean="0"/>
              <a:t> </a:t>
            </a:r>
            <a:endParaRPr lang="en-US" dirty="0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674055" y="2595489"/>
            <a:ext cx="1876425" cy="828675"/>
          </a:xfrm>
          <a:prstGeom prst="rect">
            <a:avLst/>
          </a:prstGeom>
          <a:noFill/>
        </p:spPr>
      </p:pic>
      <p:sp>
        <p:nvSpPr>
          <p:cNvPr id="7" name="Oval 6"/>
          <p:cNvSpPr/>
          <p:nvPr/>
        </p:nvSpPr>
        <p:spPr>
          <a:xfrm>
            <a:off x="2173459" y="2475914"/>
            <a:ext cx="1420837" cy="50643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stCxn id="12" idx="1"/>
            <a:endCxn id="7" idx="6"/>
          </p:cNvCxnSpPr>
          <p:nvPr/>
        </p:nvCxnSpPr>
        <p:spPr>
          <a:xfrm flipH="1" flipV="1">
            <a:off x="3594296" y="2729133"/>
            <a:ext cx="759655" cy="3695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353951" y="2581422"/>
            <a:ext cx="1139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variables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15" idx="1"/>
          </p:cNvCxnSpPr>
          <p:nvPr/>
        </p:nvCxnSpPr>
        <p:spPr>
          <a:xfrm flipH="1" flipV="1">
            <a:off x="3359835" y="3240259"/>
            <a:ext cx="759655" cy="3695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119490" y="3092548"/>
            <a:ext cx="1139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constant</a:t>
            </a:r>
            <a:endParaRPr 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57200"/>
            <a:ext cx="9144000" cy="41454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19475" y="4405313"/>
            <a:ext cx="4848225" cy="5991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a Perl program create a string representing a 54 </a:t>
            </a:r>
            <a:r>
              <a:rPr lang="en-US" dirty="0" err="1" smtClean="0"/>
              <a:t>bp</a:t>
            </a:r>
            <a:r>
              <a:rPr lang="en-US" dirty="0" smtClean="0"/>
              <a:t> DNA strand consisting </a:t>
            </a:r>
            <a:r>
              <a:rPr lang="en-US" dirty="0" smtClean="0"/>
              <a:t>of 6 </a:t>
            </a:r>
            <a:r>
              <a:rPr lang="en-US" dirty="0" smtClean="0"/>
              <a:t>repeats, store it in a variable</a:t>
            </a:r>
            <a:r>
              <a:rPr lang="en-US" dirty="0" smtClean="0"/>
              <a:t>.</a:t>
            </a:r>
          </a:p>
          <a:p>
            <a:r>
              <a:rPr lang="pt-BR" dirty="0" smtClean="0"/>
              <a:t>Modify the script for three_letter_to_single_AA.pl, to print three letter code from Single letter code.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Constants and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49"/>
            <a:ext cx="8229600" cy="3779814"/>
          </a:xfrm>
        </p:spPr>
        <p:txBody>
          <a:bodyPr>
            <a:normAutofit lnSpcReduction="10000"/>
          </a:bodyPr>
          <a:lstStyle/>
          <a:p>
            <a:r>
              <a:rPr lang="pt-BR" dirty="0" smtClean="0"/>
              <a:t>Calculate simple interest (I)</a:t>
            </a:r>
          </a:p>
          <a:p>
            <a:pPr lvl="1"/>
            <a:r>
              <a:rPr lang="pt-BR" dirty="0" smtClean="0"/>
              <a:t>We need to input</a:t>
            </a:r>
          </a:p>
          <a:p>
            <a:pPr lvl="2"/>
            <a:r>
              <a:rPr lang="pt-BR" dirty="0" smtClean="0"/>
              <a:t>Principal amount (p), rate of interest (r) and time in years (t)</a:t>
            </a:r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r>
              <a:rPr lang="pt-BR" b="1" dirty="0" smtClean="0"/>
              <a:t>Variables</a:t>
            </a:r>
            <a:r>
              <a:rPr lang="pt-BR" dirty="0" smtClean="0"/>
              <a:t> are used to store data </a:t>
            </a:r>
          </a:p>
          <a:p>
            <a:r>
              <a:rPr lang="pt-BR" b="1" dirty="0" smtClean="0"/>
              <a:t>Contanst</a:t>
            </a:r>
            <a:r>
              <a:rPr lang="pt-BR" dirty="0" smtClean="0"/>
              <a:t> values can not be changed </a:t>
            </a:r>
          </a:p>
          <a:p>
            <a:pPr>
              <a:buNone/>
            </a:pPr>
            <a:r>
              <a:rPr lang="pt-BR" strike="sngStrike" dirty="0" smtClean="0"/>
              <a:t> </a:t>
            </a:r>
            <a:endParaRPr lang="en-US" strike="sngStrike" dirty="0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674055" y="2595489"/>
            <a:ext cx="1876425" cy="828675"/>
          </a:xfrm>
          <a:prstGeom prst="rect">
            <a:avLst/>
          </a:prstGeom>
          <a:noFill/>
        </p:spPr>
      </p:pic>
      <p:sp>
        <p:nvSpPr>
          <p:cNvPr id="7" name="Oval 6"/>
          <p:cNvSpPr/>
          <p:nvPr/>
        </p:nvSpPr>
        <p:spPr>
          <a:xfrm>
            <a:off x="2173459" y="2475914"/>
            <a:ext cx="1420837" cy="50643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stCxn id="12" idx="1"/>
            <a:endCxn id="7" idx="6"/>
          </p:cNvCxnSpPr>
          <p:nvPr/>
        </p:nvCxnSpPr>
        <p:spPr>
          <a:xfrm flipH="1" flipV="1">
            <a:off x="3594296" y="2729133"/>
            <a:ext cx="759655" cy="3695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353951" y="2581422"/>
            <a:ext cx="1139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variables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15" idx="1"/>
          </p:cNvCxnSpPr>
          <p:nvPr/>
        </p:nvCxnSpPr>
        <p:spPr>
          <a:xfrm flipH="1" flipV="1">
            <a:off x="3359835" y="3240259"/>
            <a:ext cx="759655" cy="3695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119490" y="3092548"/>
            <a:ext cx="1139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constant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6808764" y="2700997"/>
            <a:ext cx="1702191" cy="2293034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6947095" y="2792437"/>
            <a:ext cx="203982" cy="19694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6947095" y="3085514"/>
            <a:ext cx="203982" cy="19694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r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6947095" y="3399693"/>
            <a:ext cx="203982" cy="19694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t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6947095" y="3734973"/>
            <a:ext cx="203982" cy="19694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I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865036" y="2447780"/>
            <a:ext cx="1589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Impact" pitchFamily="34" charset="0"/>
              </a:rPr>
              <a:t>Memory (RAM)</a:t>
            </a:r>
            <a:endParaRPr lang="en-US" dirty="0">
              <a:latin typeface="Impact" pitchFamily="34" charset="0"/>
            </a:endParaRPr>
          </a:p>
        </p:txBody>
      </p:sp>
      <p:cxnSp>
        <p:nvCxnSpPr>
          <p:cNvPr id="22" name="Straight Arrow Connector 21"/>
          <p:cNvCxnSpPr>
            <a:stCxn id="12" idx="3"/>
            <a:endCxn id="17" idx="1"/>
          </p:cNvCxnSpPr>
          <p:nvPr/>
        </p:nvCxnSpPr>
        <p:spPr>
          <a:xfrm>
            <a:off x="5493435" y="2766088"/>
            <a:ext cx="1453660" cy="12482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2" idx="3"/>
            <a:endCxn id="18" idx="1"/>
          </p:cNvCxnSpPr>
          <p:nvPr/>
        </p:nvCxnSpPr>
        <p:spPr>
          <a:xfrm>
            <a:off x="5493435" y="2766088"/>
            <a:ext cx="1453660" cy="4179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2" idx="3"/>
            <a:endCxn id="19" idx="1"/>
          </p:cNvCxnSpPr>
          <p:nvPr/>
        </p:nvCxnSpPr>
        <p:spPr>
          <a:xfrm>
            <a:off x="5493435" y="2766088"/>
            <a:ext cx="1453660" cy="73207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2" idx="3"/>
            <a:endCxn id="20" idx="1"/>
          </p:cNvCxnSpPr>
          <p:nvPr/>
        </p:nvCxnSpPr>
        <p:spPr>
          <a:xfrm>
            <a:off x="5493435" y="2766088"/>
            <a:ext cx="1453660" cy="106735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Integers</a:t>
            </a:r>
          </a:p>
          <a:p>
            <a:pPr lvl="1"/>
            <a:r>
              <a:rPr lang="pt-BR" dirty="0" smtClean="0">
                <a:solidFill>
                  <a:srgbClr val="0070C0"/>
                </a:solidFill>
              </a:rPr>
              <a:t>8	14     10000	200000</a:t>
            </a:r>
            <a:r>
              <a:rPr lang="pt-BR" dirty="0" smtClean="0"/>
              <a:t>	</a:t>
            </a:r>
            <a:r>
              <a:rPr lang="pt-BR" dirty="0" smtClean="0">
                <a:solidFill>
                  <a:srgbClr val="0070C0"/>
                </a:solidFill>
              </a:rPr>
              <a:t>   2e10</a:t>
            </a:r>
            <a:endParaRPr lang="pt-BR" dirty="0" smtClean="0"/>
          </a:p>
          <a:p>
            <a:r>
              <a:rPr lang="pt-BR" dirty="0" smtClean="0"/>
              <a:t>Floats</a:t>
            </a:r>
          </a:p>
          <a:p>
            <a:pPr lvl="1"/>
            <a:r>
              <a:rPr lang="pt-BR" dirty="0" smtClean="0">
                <a:solidFill>
                  <a:srgbClr val="0070C0"/>
                </a:solidFill>
              </a:rPr>
              <a:t>0.001	0.2	23.45	1e-10</a:t>
            </a:r>
          </a:p>
          <a:p>
            <a:r>
              <a:rPr lang="pt-BR" dirty="0" smtClean="0"/>
              <a:t>String</a:t>
            </a:r>
          </a:p>
          <a:p>
            <a:pPr lvl="1"/>
            <a:r>
              <a:rPr lang="pt-BR" dirty="0" smtClean="0">
                <a:solidFill>
                  <a:srgbClr val="0070C0"/>
                </a:solidFill>
              </a:rPr>
              <a:t>“John”	“Brazil”		“attgacagat”	‘mmklysvy’</a:t>
            </a:r>
          </a:p>
          <a:p>
            <a:r>
              <a:rPr lang="pt-BR" dirty="0" smtClean="0"/>
              <a:t>Boolean</a:t>
            </a:r>
          </a:p>
          <a:p>
            <a:pPr lvl="1"/>
            <a:r>
              <a:rPr lang="pt-BR" dirty="0" smtClean="0">
                <a:solidFill>
                  <a:srgbClr val="0070C0"/>
                </a:solidFill>
              </a:rPr>
              <a:t>0		1 </a:t>
            </a:r>
            <a:r>
              <a:rPr lang="pt-BR" dirty="0" smtClean="0"/>
              <a:t>	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Perl literals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literal is a value that is represented "</a:t>
            </a:r>
            <a:r>
              <a:rPr lang="en-US" b="1" i="1" dirty="0" smtClean="0"/>
              <a:t>as is</a:t>
            </a:r>
            <a:r>
              <a:rPr lang="en-US" dirty="0" smtClean="0"/>
              <a:t>" or hard-coded in your source code.</a:t>
            </a:r>
          </a:p>
          <a:p>
            <a:r>
              <a:rPr lang="pt-BR" dirty="0" smtClean="0"/>
              <a:t>Contain only one element</a:t>
            </a:r>
          </a:p>
          <a:p>
            <a:r>
              <a:rPr lang="en-US" dirty="0" smtClean="0"/>
              <a:t>Perl has two different types of literals</a:t>
            </a:r>
          </a:p>
          <a:p>
            <a:pPr lvl="1"/>
            <a:r>
              <a:rPr lang="en-US" dirty="0" smtClean="0"/>
              <a:t>Numeric Literals</a:t>
            </a:r>
          </a:p>
          <a:p>
            <a:pPr lvl="1"/>
            <a:r>
              <a:rPr lang="en-US" dirty="0" smtClean="0"/>
              <a:t>String Literals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Numeric literals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039222" y="1398299"/>
          <a:ext cx="7281818" cy="2743200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1874263"/>
                <a:gridCol w="5407555"/>
              </a:tblGrid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/>
                        <a:t>Number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/>
                        <a:t>Type of Literal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T="0" marB="0" anchor="b"/>
                </a:tc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/>
                        <a:t>6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/>
                        <a:t>An integer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T="0" marB="0" anchor="b"/>
                </a:tc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/>
                        <a:t>12.5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/>
                        <a:t>A floating point number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T="0" marB="0" anchor="b"/>
                </a:tc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/>
                        <a:t>15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/>
                        <a:t>Another floating point number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T="0" marB="0" anchor="b"/>
                </a:tc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/>
                        <a:t>0.7320508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/>
                        <a:t>Yet another floating-point number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T="0" marB="0" anchor="b"/>
                </a:tc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/>
                        <a:t>10000000000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/>
                        <a:t>Scientific notation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T="0" marB="0" anchor="b"/>
                </a:tc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/>
                        <a:t>6.67E - 33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/>
                        <a:t>Scientific notation (e or E is acceptable)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T="0" marB="0" anchor="b"/>
                </a:tc>
              </a:tr>
              <a:tr h="250242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/>
                        <a:t>4_294_296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/>
                        <a:t>A large number with underscores instead of commas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T="0" marB="0" anchor="b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7483" y="1382443"/>
            <a:ext cx="5560695" cy="3247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813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47044" y="1939144"/>
            <a:ext cx="2608017" cy="2077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1041</TotalTime>
  <Words>1414</Words>
  <Application>Microsoft Office PowerPoint</Application>
  <PresentationFormat>On-screen Show (16:9)</PresentationFormat>
  <Paragraphs>465</Paragraphs>
  <Slides>41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Clarity</vt:lpstr>
      <vt:lpstr>Variables and operators</vt:lpstr>
      <vt:lpstr>Learning objectives</vt:lpstr>
      <vt:lpstr>Constants and variables</vt:lpstr>
      <vt:lpstr>Constants and variables</vt:lpstr>
      <vt:lpstr>Constants and variables</vt:lpstr>
      <vt:lpstr>Data types</vt:lpstr>
      <vt:lpstr>Perl literals</vt:lpstr>
      <vt:lpstr>Numeric literals</vt:lpstr>
      <vt:lpstr>Slide 9</vt:lpstr>
      <vt:lpstr>String literals</vt:lpstr>
      <vt:lpstr>Quotes within a string</vt:lpstr>
      <vt:lpstr>Common escape characters</vt:lpstr>
      <vt:lpstr>Single quotation vs double quotation</vt:lpstr>
      <vt:lpstr>Variables in Perl</vt:lpstr>
      <vt:lpstr>1.Scalar variables</vt:lpstr>
      <vt:lpstr>Program to store DNA sequence</vt:lpstr>
      <vt:lpstr>2. Array variables</vt:lpstr>
      <vt:lpstr>Create an array</vt:lpstr>
      <vt:lpstr>Access array by index</vt:lpstr>
      <vt:lpstr>Modify value of an array element</vt:lpstr>
      <vt:lpstr>Array Bioinfo example</vt:lpstr>
      <vt:lpstr>3. Hash or associative arrays</vt:lpstr>
      <vt:lpstr>Create a hash</vt:lpstr>
      <vt:lpstr>An array can be used as hash</vt:lpstr>
      <vt:lpstr>An array can be used as hash</vt:lpstr>
      <vt:lpstr>Access hash by key</vt:lpstr>
      <vt:lpstr>Array vs Hash</vt:lpstr>
      <vt:lpstr>Slide 28</vt:lpstr>
      <vt:lpstr>Variable naming conventions </vt:lpstr>
      <vt:lpstr>Variable name examples</vt:lpstr>
      <vt:lpstr>Variable interpolation</vt:lpstr>
      <vt:lpstr>Variable within another variable</vt:lpstr>
      <vt:lpstr>Operators</vt:lpstr>
      <vt:lpstr>Arithmetic operators</vt:lpstr>
      <vt:lpstr>Assignment operators</vt:lpstr>
      <vt:lpstr>Comparison operators</vt:lpstr>
      <vt:lpstr>Logical operators</vt:lpstr>
      <vt:lpstr>String manipulation operators</vt:lpstr>
      <vt:lpstr>Other operators</vt:lpstr>
      <vt:lpstr>Slide 40</vt:lpstr>
      <vt:lpstr>Exercise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Kanhu Charan</dc:creator>
  <cp:lastModifiedBy>Windows User</cp:lastModifiedBy>
  <cp:revision>380</cp:revision>
  <dcterms:created xsi:type="dcterms:W3CDTF">2014-09-16T21:32:26Z</dcterms:created>
  <dcterms:modified xsi:type="dcterms:W3CDTF">2017-05-25T21:18:03Z</dcterms:modified>
</cp:coreProperties>
</file>