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5" r:id="rId9"/>
    <p:sldId id="266" r:id="rId10"/>
    <p:sldId id="272" r:id="rId11"/>
    <p:sldId id="261" r:id="rId12"/>
    <p:sldId id="267" r:id="rId13"/>
    <p:sldId id="268" r:id="rId14"/>
    <p:sldId id="271" r:id="rId15"/>
    <p:sldId id="273" r:id="rId16"/>
    <p:sldId id="274" r:id="rId17"/>
    <p:sldId id="275" r:id="rId18"/>
    <p:sldId id="281" r:id="rId19"/>
    <p:sldId id="289" r:id="rId20"/>
    <p:sldId id="290" r:id="rId21"/>
    <p:sldId id="291" r:id="rId22"/>
    <p:sldId id="292" r:id="rId23"/>
    <p:sldId id="280" r:id="rId24"/>
    <p:sldId id="283" r:id="rId25"/>
    <p:sldId id="284" r:id="rId26"/>
    <p:sldId id="285" r:id="rId27"/>
    <p:sldId id="286" r:id="rId28"/>
    <p:sldId id="295" r:id="rId29"/>
    <p:sldId id="287" r:id="rId30"/>
    <p:sldId id="294" r:id="rId31"/>
    <p:sldId id="293" r:id="rId32"/>
    <p:sldId id="288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3520" autoAdjust="0"/>
  </p:normalViewPr>
  <p:slideViewPr>
    <p:cSldViewPr snapToGrid="0">
      <p:cViewPr>
        <p:scale>
          <a:sx n="106" d="100"/>
          <a:sy n="106" d="100"/>
        </p:scale>
        <p:origin x="-150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4477-0C3E-4420-995B-36F007B91856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0234F-0CC8-4B8B-A79A-B8AABE316B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Advaned: map():</a:t>
            </a:r>
            <a:r>
              <a:rPr lang="pt-BR" baseline="0" dirty="0" smtClean="0"/>
              <a:t> </a:t>
            </a:r>
            <a:r>
              <a:rPr lang="en-US" baseline="0" dirty="0" smtClean="0"/>
              <a:t>executes a given code block for each list element, and the results evaluated are combined</a:t>
            </a:r>
          </a:p>
          <a:p>
            <a:r>
              <a:rPr lang="en-US" baseline="0" dirty="0" smtClean="0"/>
              <a:t>to form an array.</a:t>
            </a:r>
          </a:p>
          <a:p>
            <a:endParaRPr lang="pt-B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0234F-0CC8-4B8B-A79A-B8AABE316B3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0234F-0CC8-4B8B-A79A-B8AABE316B3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May 29,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length()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i="1" dirty="0" smtClean="0"/>
              <a:t>length EXPR</a:t>
            </a:r>
          </a:p>
          <a:p>
            <a:pPr lvl="1"/>
            <a:r>
              <a:rPr lang="en-US" dirty="0" smtClean="0"/>
              <a:t>Returns the length in characters of the value of EXPR.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" y="2656941"/>
            <a:ext cx="9009529" cy="124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  <a:r>
              <a:rPr lang="en-US" i="1" dirty="0" smtClean="0"/>
              <a:t>index STR,SUBSTR</a:t>
            </a:r>
          </a:p>
          <a:p>
            <a:r>
              <a:rPr lang="en-US" dirty="0" smtClean="0"/>
              <a:t>returns the position of the first occurrence of SUBSTR in STR</a:t>
            </a:r>
          </a:p>
          <a:p>
            <a:r>
              <a:rPr lang="en-US" dirty="0" smtClean="0"/>
              <a:t>If the substring is not found, index returns -1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984" y="3182191"/>
            <a:ext cx="76009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: </a:t>
            </a:r>
            <a:r>
              <a:rPr lang="en-US" i="1" dirty="0" smtClean="0"/>
              <a:t>reverse EXPR</a:t>
            </a:r>
          </a:p>
          <a:p>
            <a:r>
              <a:rPr lang="en-US" dirty="0" smtClean="0"/>
              <a:t>returns a list value consisting of the elements of LIST in the opposite order.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29" y="2859742"/>
            <a:ext cx="8973671" cy="164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uc() AND lc()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i="1" dirty="0" smtClean="0"/>
              <a:t>uc EXPRS</a:t>
            </a:r>
          </a:p>
          <a:p>
            <a:pPr lvl="1"/>
            <a:r>
              <a:rPr lang="pt-BR" dirty="0" smtClean="0"/>
              <a:t>Returns the string as UPPER CASE string</a:t>
            </a:r>
          </a:p>
          <a:p>
            <a:r>
              <a:rPr lang="pt-BR" dirty="0" smtClean="0"/>
              <a:t>Syntax</a:t>
            </a:r>
            <a:r>
              <a:rPr lang="pt-BR" i="1" dirty="0" smtClean="0"/>
              <a:t>: lc EXPRS</a:t>
            </a:r>
          </a:p>
          <a:p>
            <a:pPr lvl="1"/>
            <a:r>
              <a:rPr lang="pt-BR" dirty="0" smtClean="0"/>
              <a:t>Returns the string as </a:t>
            </a:r>
            <a:r>
              <a:rPr lang="pt-BR" i="1" dirty="0" smtClean="0"/>
              <a:t>LOWER CASE </a:t>
            </a:r>
            <a:r>
              <a:rPr lang="pt-BR" dirty="0" smtClean="0"/>
              <a:t>string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 program to mutate a DNA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i="1" dirty="0" smtClean="0"/>
              <a:t>split /PATTERN/,EXPR </a:t>
            </a:r>
          </a:p>
          <a:p>
            <a:pPr lvl="1"/>
            <a:r>
              <a:rPr lang="en-GB" dirty="0" smtClean="0"/>
              <a:t>Splits the string EXPR into a list of strings and returns the list in list context</a:t>
            </a:r>
          </a:p>
          <a:p>
            <a:pPr lvl="1"/>
            <a:r>
              <a:rPr lang="en-GB" dirty="0" smtClean="0"/>
              <a:t>Convert a string (scalar) into an array using a separator.</a:t>
            </a:r>
            <a:endParaRPr lang="en-IN" dirty="0" smtClean="0"/>
          </a:p>
          <a:p>
            <a:r>
              <a:rPr lang="en-IN" dirty="0" smtClean="0"/>
              <a:t>TG</a:t>
            </a:r>
            <a:r>
              <a:rPr lang="en-IN" b="1" dirty="0" smtClean="0"/>
              <a:t>ATG</a:t>
            </a:r>
            <a:r>
              <a:rPr lang="en-IN" dirty="0" smtClean="0"/>
              <a:t>CCA</a:t>
            </a:r>
            <a:r>
              <a:rPr lang="en-IN" b="1" dirty="0" smtClean="0"/>
              <a:t>ATG</a:t>
            </a:r>
            <a:r>
              <a:rPr lang="en-IN" dirty="0" smtClean="0"/>
              <a:t>CCAG</a:t>
            </a:r>
            <a:r>
              <a:rPr lang="en-IN" b="1" dirty="0" smtClean="0"/>
              <a:t>ATG</a:t>
            </a:r>
            <a:r>
              <a:rPr lang="en-IN" dirty="0" smtClean="0"/>
              <a:t>CAG</a:t>
            </a:r>
          </a:p>
          <a:p>
            <a:r>
              <a:rPr lang="en-IN" dirty="0" smtClean="0"/>
              <a:t>@</a:t>
            </a:r>
            <a:r>
              <a:rPr lang="en-IN" dirty="0" err="1" smtClean="0"/>
              <a:t>arr</a:t>
            </a:r>
            <a:r>
              <a:rPr lang="en-IN" dirty="0" smtClean="0"/>
              <a:t> = </a:t>
            </a:r>
            <a:r>
              <a:rPr lang="en-IN" b="1" dirty="0" smtClean="0"/>
              <a:t>split /</a:t>
            </a:r>
            <a:r>
              <a:rPr lang="en-IN" dirty="0" smtClean="0"/>
              <a:t>ATG</a:t>
            </a:r>
            <a:r>
              <a:rPr lang="en-IN" b="1" dirty="0" smtClean="0"/>
              <a:t>/,</a:t>
            </a:r>
            <a:r>
              <a:rPr lang="en-IN" dirty="0" smtClean="0"/>
              <a:t>’TGATGCCAATGCCAGATGCAG’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4329" y="368636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scalar()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Syntax: </a:t>
            </a:r>
            <a:r>
              <a:rPr lang="en-GB" i="1" dirty="0" smtClean="0"/>
              <a:t>scalar EXPR </a:t>
            </a:r>
          </a:p>
          <a:p>
            <a:pPr lvl="1"/>
            <a:r>
              <a:rPr lang="en-GB" dirty="0" smtClean="0"/>
              <a:t>Forces EXPR to be interpreted in scalar context and returns the value of EXPR</a:t>
            </a:r>
          </a:p>
          <a:p>
            <a:pPr lvl="1"/>
            <a:r>
              <a:rPr lang="en-GB" dirty="0" smtClean="0"/>
              <a:t>Commonly used to get length of an array</a:t>
            </a:r>
          </a:p>
          <a:p>
            <a:pPr lvl="2"/>
            <a:r>
              <a:rPr lang="en-GB" dirty="0" smtClean="0"/>
              <a:t>$</a:t>
            </a:r>
            <a:r>
              <a:rPr lang="en-GB" dirty="0" err="1" smtClean="0"/>
              <a:t>len</a:t>
            </a:r>
            <a:r>
              <a:rPr lang="en-GB" dirty="0" smtClean="0"/>
              <a:t> = scalar @</a:t>
            </a:r>
            <a:r>
              <a:rPr lang="en-GB" dirty="0" err="1" smtClean="0"/>
              <a:t>arr</a:t>
            </a:r>
            <a:r>
              <a:rPr lang="en-GB" dirty="0" smtClean="0"/>
              <a:t>;  # 4</a:t>
            </a:r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49903" y="2683174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i="1" dirty="0" smtClean="0"/>
              <a:t>join EXPR, LIST </a:t>
            </a:r>
          </a:p>
          <a:p>
            <a:pPr lvl="1"/>
            <a:r>
              <a:rPr lang="en-GB" dirty="0" smtClean="0"/>
              <a:t>Joins the separate strings of LIST into a single string with fields separated by the value of EXPR, and returns that new string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$</a:t>
            </a:r>
            <a:r>
              <a:rPr lang="en-GB" dirty="0" err="1" smtClean="0"/>
              <a:t>dna</a:t>
            </a:r>
            <a:r>
              <a:rPr lang="en-GB" dirty="0" smtClean="0"/>
              <a:t> = join `|`,@</a:t>
            </a:r>
            <a:r>
              <a:rPr lang="en-GB" dirty="0" err="1" smtClean="0"/>
              <a:t>arr</a:t>
            </a:r>
            <a:r>
              <a:rPr lang="en-GB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81597" y="2584562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6589059" y="3316938"/>
            <a:ext cx="224117" cy="224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58120" y="3738279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`TGCCACCAGCAG`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 manipulative functions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</a:t>
            </a:r>
          </a:p>
          <a:p>
            <a:pPr lvl="1"/>
            <a:r>
              <a:rPr lang="pt-BR" dirty="0" smtClean="0"/>
              <a:t>shift ARRAY</a:t>
            </a:r>
          </a:p>
          <a:p>
            <a:pPr lvl="1"/>
            <a:r>
              <a:rPr lang="pt-BR" dirty="0" smtClean="0"/>
              <a:t>unshift ARRAY, LIST</a:t>
            </a:r>
          </a:p>
          <a:p>
            <a:pPr lvl="1"/>
            <a:r>
              <a:rPr lang="pt-BR" dirty="0" smtClean="0"/>
              <a:t>push ARRAY, LIST</a:t>
            </a:r>
          </a:p>
          <a:p>
            <a:pPr lvl="1"/>
            <a:r>
              <a:rPr lang="pt-BR" dirty="0" smtClean="0"/>
              <a:t>pop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25267" y="3651417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>
            <a:off x="1972235" y="3609241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203576" y="3609241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flipH="1">
            <a:off x="1972235" y="3958859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flipH="1">
            <a:off x="6203576" y="3958859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7482" y="3523187"/>
            <a:ext cx="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shift()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894" y="3872805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unshift()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66964" y="3523187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push()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6964" y="3872805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pop()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60" y="377359"/>
            <a:ext cx="8498541" cy="268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6156" y="3045758"/>
            <a:ext cx="4122363" cy="104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731" y="4435568"/>
            <a:ext cx="3978928" cy="38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Perl built-in functions</a:t>
            </a:r>
          </a:p>
          <a:p>
            <a:pPr lvl="1"/>
            <a:r>
              <a:rPr lang="pt-BR" dirty="0" smtClean="0"/>
              <a:t>Functions for scalar variables</a:t>
            </a:r>
          </a:p>
          <a:p>
            <a:pPr lvl="1"/>
            <a:r>
              <a:rPr lang="pt-BR" dirty="0" smtClean="0"/>
              <a:t>Functions for arrays</a:t>
            </a:r>
          </a:p>
          <a:p>
            <a:pPr lvl="1"/>
            <a:r>
              <a:rPr lang="pt-BR" dirty="0" smtClean="0"/>
              <a:t>Functions for hash</a:t>
            </a:r>
          </a:p>
          <a:p>
            <a:r>
              <a:rPr lang="pt-BR" dirty="0" smtClean="0"/>
              <a:t>More bioinformatics examples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780" y="1212767"/>
            <a:ext cx="4105255" cy="392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968" y="478212"/>
            <a:ext cx="86487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187" y="3281642"/>
            <a:ext cx="2746001" cy="146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" y="616606"/>
            <a:ext cx="8552329" cy="25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5771" y="2889997"/>
            <a:ext cx="5346859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7469"/>
            <a:ext cx="8740588" cy="210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8209" y="2840692"/>
            <a:ext cx="5236104" cy="134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sort ARRAY</a:t>
            </a:r>
          </a:p>
          <a:p>
            <a:r>
              <a:rPr lang="en-US" dirty="0" smtClean="0"/>
              <a:t>Sorts the LIST and returns the sorted array value.</a:t>
            </a:r>
          </a:p>
          <a:p>
            <a:r>
              <a:rPr lang="pt-BR" dirty="0" smtClean="0"/>
              <a:t>Sorting </a:t>
            </a:r>
          </a:p>
          <a:p>
            <a:pPr lvl="1"/>
            <a:r>
              <a:rPr lang="pt-BR" dirty="0" smtClean="0"/>
              <a:t>Alphanumeric (111, 11, 100, 10, 1)</a:t>
            </a:r>
          </a:p>
          <a:p>
            <a:pPr lvl="1"/>
            <a:r>
              <a:rPr lang="pt-BR" dirty="0" smtClean="0"/>
              <a:t>Numeric (111, 100, 11, 10, 1)</a:t>
            </a:r>
          </a:p>
          <a:p>
            <a:r>
              <a:rPr lang="en-US" dirty="0" smtClean="0"/>
              <a:t>extremely useful : </a:t>
            </a:r>
          </a:p>
          <a:p>
            <a:pPr lvl="1"/>
            <a:r>
              <a:rPr lang="en-US" dirty="0" smtClean="0"/>
              <a:t>&lt;=&gt; for numeric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: for alphanumeric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775" y="500490"/>
            <a:ext cx="7225554" cy="464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9996" y="2944906"/>
            <a:ext cx="4164004" cy="219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keys()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keys HASH</a:t>
            </a:r>
          </a:p>
          <a:p>
            <a:r>
              <a:rPr lang="en-US" dirty="0" smtClean="0"/>
              <a:t>returns a list consisting of all the keys of the named hash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001" y="2045556"/>
            <a:ext cx="4578163" cy="309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values()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values HASH</a:t>
            </a:r>
          </a:p>
          <a:p>
            <a:r>
              <a:rPr lang="en-US" dirty="0" smtClean="0"/>
              <a:t>returns a list consisting of all the values of the named hash</a:t>
            </a:r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279" y="2951350"/>
            <a:ext cx="61341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each()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each HASH</a:t>
            </a:r>
          </a:p>
          <a:p>
            <a:r>
              <a:rPr lang="en-US" dirty="0" smtClean="0"/>
              <a:t>returns a 2-element list consisting of the </a:t>
            </a:r>
            <a:r>
              <a:rPr lang="en-US" b="1" dirty="0" smtClean="0"/>
              <a:t>key</a:t>
            </a:r>
            <a:r>
              <a:rPr lang="en-US" dirty="0" smtClean="0"/>
              <a:t> and </a:t>
            </a:r>
            <a:r>
              <a:rPr lang="en-US" b="1" dirty="0" smtClean="0"/>
              <a:t>value</a:t>
            </a:r>
            <a:r>
              <a:rPr lang="en-US" dirty="0" smtClean="0"/>
              <a:t> for the </a:t>
            </a:r>
            <a:r>
              <a:rPr lang="en-US" b="1" dirty="0" smtClean="0"/>
              <a:t>next element </a:t>
            </a:r>
            <a:r>
              <a:rPr lang="en-US" dirty="0" smtClean="0"/>
              <a:t>of a hash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562" y="2623319"/>
            <a:ext cx="4326310" cy="2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9299" y="3046318"/>
            <a:ext cx="375083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exists()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exists $HASH{key}</a:t>
            </a:r>
          </a:p>
          <a:p>
            <a:r>
              <a:rPr lang="en-US" dirty="0" smtClean="0"/>
              <a:t>returns </a:t>
            </a:r>
            <a:r>
              <a:rPr lang="en-US" b="1" dirty="0" smtClean="0"/>
              <a:t>true</a:t>
            </a:r>
            <a:r>
              <a:rPr lang="en-US" dirty="0" smtClean="0"/>
              <a:t> if the specified element in the hash has ever been initialized, even if the corresponding value is undefined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790824"/>
            <a:ext cx="901742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8622" y="3637990"/>
            <a:ext cx="4243971" cy="116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533" y="3400296"/>
            <a:ext cx="1657350" cy="174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sort() on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sort keys HASH</a:t>
            </a:r>
          </a:p>
          <a:p>
            <a:r>
              <a:rPr lang="pt-BR" dirty="0" smtClean="0"/>
              <a:t>Applying sort on </a:t>
            </a:r>
            <a:r>
              <a:rPr lang="pt-BR" i="1" dirty="0" smtClean="0"/>
              <a:t>keys</a:t>
            </a:r>
            <a:r>
              <a:rPr lang="pt-BR" dirty="0" smtClean="0"/>
              <a:t>  output on the hash.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764" y="3673862"/>
            <a:ext cx="8384554" cy="138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6391" y="921405"/>
            <a:ext cx="2607609" cy="274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program do something, we need to input data.</a:t>
            </a:r>
          </a:p>
          <a:p>
            <a:pPr lvl="1"/>
            <a:r>
              <a:rPr lang="en-US" dirty="0" smtClean="0"/>
              <a:t>The angle </a:t>
            </a:r>
            <a:r>
              <a:rPr lang="en-US" i="1" dirty="0" smtClean="0"/>
              <a:t>bracket operator </a:t>
            </a:r>
            <a:r>
              <a:rPr lang="en-US" dirty="0" smtClean="0"/>
              <a:t>(&lt;&gt;) or </a:t>
            </a:r>
            <a:r>
              <a:rPr lang="en-US" i="1" dirty="0" err="1" smtClean="0"/>
              <a:t>readline</a:t>
            </a:r>
            <a:r>
              <a:rPr lang="en-US" dirty="0" smtClean="0"/>
              <a:t> tells Perl to expect input, by default from the </a:t>
            </a:r>
            <a:r>
              <a:rPr lang="en-US" b="1" dirty="0" smtClean="0"/>
              <a:t>keyboard</a:t>
            </a:r>
            <a:r>
              <a:rPr lang="en-US" dirty="0" smtClean="0"/>
              <a:t>. ( STDIN )</a:t>
            </a:r>
          </a:p>
          <a:p>
            <a:pPr lvl="1"/>
            <a:r>
              <a:rPr lang="en-US" dirty="0" smtClean="0"/>
              <a:t>Usually this is assigned to a variable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837" y="3084360"/>
            <a:ext cx="6734991" cy="205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delete ARRAY / HASH{key}</a:t>
            </a:r>
          </a:p>
          <a:p>
            <a:r>
              <a:rPr lang="pt-BR" dirty="0" smtClean="0"/>
              <a:t>Assigns that index with NULL value</a:t>
            </a:r>
          </a:p>
          <a:p>
            <a:pPr lvl="1"/>
            <a:r>
              <a:rPr lang="pt-BR" dirty="0" smtClean="0"/>
              <a:t>If index is last element, removes</a:t>
            </a:r>
          </a:p>
          <a:p>
            <a:r>
              <a:rPr lang="en-US" dirty="0" smtClean="0"/>
              <a:t>deletes the specified elements from that hash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2920534"/>
            <a:ext cx="7099724" cy="20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undef()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  <a:r>
              <a:rPr lang="en-US" dirty="0" err="1" smtClean="0"/>
              <a:t>undef</a:t>
            </a:r>
            <a:r>
              <a:rPr lang="en-US" dirty="0" smtClean="0"/>
              <a:t> EXPR</a:t>
            </a:r>
          </a:p>
          <a:p>
            <a:r>
              <a:rPr lang="en-US" dirty="0" err="1" smtClean="0"/>
              <a:t>Undefines</a:t>
            </a:r>
            <a:r>
              <a:rPr lang="en-US" dirty="0" smtClean="0"/>
              <a:t> the value of EXPR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219" y="2307852"/>
            <a:ext cx="52101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chomp() : remove trailing spaces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6647"/>
            <a:ext cx="5893724" cy="11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179" y="1350321"/>
            <a:ext cx="3213926" cy="110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73738"/>
            <a:ext cx="7429500" cy="191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8148" y="3204882"/>
            <a:ext cx="3930314" cy="109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 				#absolute value</a:t>
            </a:r>
          </a:p>
          <a:p>
            <a:r>
              <a:rPr lang="en-US" dirty="0" smtClean="0"/>
              <a:t>sin </a:t>
            </a:r>
            <a:r>
              <a:rPr lang="en-US" dirty="0" err="1" smtClean="0"/>
              <a:t>cos</a:t>
            </a:r>
            <a:r>
              <a:rPr lang="en-US" dirty="0" smtClean="0"/>
              <a:t> tan 			#trigonometry</a:t>
            </a:r>
          </a:p>
          <a:p>
            <a:r>
              <a:rPr lang="en-US" dirty="0" smtClean="0"/>
              <a:t>exp log </a:t>
            </a:r>
            <a:r>
              <a:rPr lang="en-US" dirty="0" err="1" smtClean="0"/>
              <a:t>sqrt</a:t>
            </a:r>
            <a:r>
              <a:rPr lang="en-US" dirty="0" smtClean="0"/>
              <a:t> 		#exponent, log, square root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				#convert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rand 				#random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707" y="3602256"/>
            <a:ext cx="4912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$variable=100;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sqrt</a:t>
            </a:r>
            <a:r>
              <a:rPr lang="en-US" dirty="0" smtClean="0"/>
              <a:t>($variable);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442072"/>
            <a:ext cx="48291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674" y="1832442"/>
            <a:ext cx="43338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61814"/>
            <a:ext cx="9144000" cy="95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4624" y="765362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substr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, $start, $length) 	#substring, 0-based</a:t>
            </a:r>
          </a:p>
          <a:p>
            <a:r>
              <a:rPr lang="en-US" dirty="0" smtClean="0"/>
              <a:t>length($</a:t>
            </a:r>
            <a:r>
              <a:rPr lang="en-US" dirty="0" err="1" smtClean="0"/>
              <a:t>var</a:t>
            </a:r>
            <a:r>
              <a:rPr lang="en-US" dirty="0" smtClean="0"/>
              <a:t>) 			#length if a string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index($</a:t>
            </a:r>
            <a:r>
              <a:rPr lang="en-US" dirty="0" err="1" smtClean="0"/>
              <a:t>var</a:t>
            </a:r>
            <a:r>
              <a:rPr lang="en-US" dirty="0" smtClean="0"/>
              <a:t>, $</a:t>
            </a:r>
            <a:r>
              <a:rPr lang="en-US" dirty="0" err="1" smtClean="0"/>
              <a:t>str</a:t>
            </a:r>
            <a:r>
              <a:rPr lang="en-US" dirty="0" smtClean="0"/>
              <a:t>) 			#position of $</a:t>
            </a:r>
            <a:r>
              <a:rPr lang="en-US" dirty="0" err="1" smtClean="0"/>
              <a:t>str</a:t>
            </a:r>
            <a:r>
              <a:rPr lang="en-US" dirty="0" smtClean="0"/>
              <a:t> in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reverse($</a:t>
            </a:r>
            <a:r>
              <a:rPr lang="en-US" dirty="0" err="1" smtClean="0"/>
              <a:t>var</a:t>
            </a:r>
            <a:r>
              <a:rPr lang="en-US" dirty="0" smtClean="0"/>
              <a:t>) 			#reverse string</a:t>
            </a:r>
          </a:p>
          <a:p>
            <a:r>
              <a:rPr lang="en-US" dirty="0" err="1" smtClean="0"/>
              <a:t>uc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  </a:t>
            </a:r>
            <a:r>
              <a:rPr lang="en-US" dirty="0" err="1" smtClean="0"/>
              <a:t>lc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	#uppercase, lowercase</a:t>
            </a:r>
          </a:p>
          <a:p>
            <a:r>
              <a:rPr lang="en-US" dirty="0" err="1" smtClean="0"/>
              <a:t>ord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#converts character to its ASCII value</a:t>
            </a:r>
          </a:p>
          <a:p>
            <a:pPr lvl="1"/>
            <a:r>
              <a:rPr lang="en-US" dirty="0" smtClean="0"/>
              <a:t>$num = </a:t>
            </a:r>
            <a:r>
              <a:rPr lang="en-US" dirty="0" err="1" smtClean="0"/>
              <a:t>ord</a:t>
            </a:r>
            <a:r>
              <a:rPr lang="en-US" dirty="0" smtClean="0"/>
              <a:t>("a") 	#$num is now 97</a:t>
            </a:r>
          </a:p>
          <a:p>
            <a:r>
              <a:rPr lang="en-US" dirty="0" err="1" smtClean="0"/>
              <a:t>chr</a:t>
            </a:r>
            <a:r>
              <a:rPr lang="en-US" dirty="0" smtClean="0"/>
              <a:t>($</a:t>
            </a:r>
            <a:r>
              <a:rPr lang="en-US" dirty="0" err="1" smtClean="0"/>
              <a:t>nvar</a:t>
            </a:r>
            <a:r>
              <a:rPr lang="en-US" dirty="0" smtClean="0"/>
              <a:t>)		#converts </a:t>
            </a:r>
            <a:r>
              <a:rPr lang="en-US" dirty="0" err="1" smtClean="0"/>
              <a:t>int</a:t>
            </a:r>
            <a:r>
              <a:rPr lang="en-US" dirty="0" smtClean="0"/>
              <a:t> into ASCII character</a:t>
            </a:r>
          </a:p>
          <a:p>
            <a:pPr lvl="1"/>
            <a:r>
              <a:rPr lang="en-US" dirty="0" smtClean="0"/>
              <a:t>$char = </a:t>
            </a:r>
            <a:r>
              <a:rPr lang="en-US" dirty="0" err="1" smtClean="0"/>
              <a:t>chr</a:t>
            </a:r>
            <a:r>
              <a:rPr lang="en-US" dirty="0" smtClean="0"/>
              <a:t>(99) 	#$char is now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Syntax: </a:t>
            </a:r>
            <a:r>
              <a:rPr lang="pt-BR" i="1" dirty="0" smtClean="0"/>
              <a:t>substr </a:t>
            </a:r>
            <a:r>
              <a:rPr lang="pt-BR" i="1" u="sng" dirty="0" smtClean="0">
                <a:solidFill>
                  <a:schemeClr val="tx2">
                    <a:lumMod val="75000"/>
                  </a:schemeClr>
                </a:solidFill>
              </a:rPr>
              <a:t>EXPR</a:t>
            </a:r>
            <a:r>
              <a:rPr lang="pt-BR" i="1" u="sng" dirty="0" smtClean="0"/>
              <a:t>,</a:t>
            </a:r>
            <a:r>
              <a:rPr lang="pt-BR" i="1" u="sng" dirty="0" smtClean="0">
                <a:solidFill>
                  <a:schemeClr val="bg2">
                    <a:lumMod val="25000"/>
                  </a:schemeClr>
                </a:solidFill>
              </a:rPr>
              <a:t>OFFSET</a:t>
            </a:r>
            <a:r>
              <a:rPr lang="pt-BR" i="1" u="sng" dirty="0" smtClean="0"/>
              <a:t>,LENGTH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7030A0"/>
                </a:solidFill>
              </a:rPr>
              <a:t>REPLACEMENT</a:t>
            </a:r>
          </a:p>
          <a:p>
            <a:r>
              <a:rPr lang="en-US" dirty="0" smtClean="0"/>
              <a:t>Extracts a substring out of EXPR</a:t>
            </a:r>
          </a:p>
          <a:p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OFFSET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dirty="0" smtClean="0"/>
              <a:t>0-index based start poition</a:t>
            </a:r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If negative, starts that far back from the end</a:t>
            </a:r>
          </a:p>
          <a:p>
            <a:r>
              <a:rPr lang="pt-BR" u="sng" dirty="0" smtClean="0"/>
              <a:t>LENGTH</a:t>
            </a:r>
            <a:r>
              <a:rPr lang="pt-BR" dirty="0" smtClean="0"/>
              <a:t> : from OFFSET how much length to return</a:t>
            </a:r>
          </a:p>
          <a:p>
            <a:pPr lvl="1"/>
            <a:r>
              <a:rPr lang="en-US" dirty="0" smtClean="0"/>
              <a:t>If omitted, returns everything through the end</a:t>
            </a:r>
          </a:p>
          <a:p>
            <a:pPr lvl="1"/>
            <a:r>
              <a:rPr lang="pt-BR" dirty="0" smtClean="0"/>
              <a:t>If negative, </a:t>
            </a:r>
            <a:r>
              <a:rPr lang="en-US" dirty="0" smtClean="0"/>
              <a:t>leaves that many characters off the end.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REPLACEMENT : </a:t>
            </a:r>
            <a:r>
              <a:rPr lang="pt-BR" dirty="0" smtClean="0"/>
              <a:t>optionally replace with PROVIDED string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57265"/>
            <a:ext cx="9144000" cy="240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728748"/>
            <a:ext cx="9144000" cy="6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738</TotalTime>
  <Words>671</Words>
  <Application>Microsoft Office PowerPoint</Application>
  <PresentationFormat>On-screen Show (16:9)</PresentationFormat>
  <Paragraphs>153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Operations on variables</vt:lpstr>
      <vt:lpstr>Learning objectives</vt:lpstr>
      <vt:lpstr>Read input from user</vt:lpstr>
      <vt:lpstr>chomp() : remove trailing spaces</vt:lpstr>
      <vt:lpstr>Numerical built-in functions</vt:lpstr>
      <vt:lpstr>Slide 6</vt:lpstr>
      <vt:lpstr>String built-in functions</vt:lpstr>
      <vt:lpstr>substr()</vt:lpstr>
      <vt:lpstr>Slide 9</vt:lpstr>
      <vt:lpstr>length()</vt:lpstr>
      <vt:lpstr>index()</vt:lpstr>
      <vt:lpstr>reverse()</vt:lpstr>
      <vt:lpstr>uc() AND lc()</vt:lpstr>
      <vt:lpstr>Write a program to mutate a DNA</vt:lpstr>
      <vt:lpstr>split()</vt:lpstr>
      <vt:lpstr>scalar()</vt:lpstr>
      <vt:lpstr>join()</vt:lpstr>
      <vt:lpstr>Array manipulative functions</vt:lpstr>
      <vt:lpstr>Slide 19</vt:lpstr>
      <vt:lpstr>Slide 20</vt:lpstr>
      <vt:lpstr>Slide 21</vt:lpstr>
      <vt:lpstr>Slide 22</vt:lpstr>
      <vt:lpstr>sort()</vt:lpstr>
      <vt:lpstr>Slide 24</vt:lpstr>
      <vt:lpstr>keys()</vt:lpstr>
      <vt:lpstr>values()</vt:lpstr>
      <vt:lpstr>each() </vt:lpstr>
      <vt:lpstr>exists()</vt:lpstr>
      <vt:lpstr>sort() on HASH</vt:lpstr>
      <vt:lpstr>delete()</vt:lpstr>
      <vt:lpstr>undef()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299</cp:revision>
  <dcterms:created xsi:type="dcterms:W3CDTF">2014-09-16T21:32:26Z</dcterms:created>
  <dcterms:modified xsi:type="dcterms:W3CDTF">2017-05-29T21:25:33Z</dcterms:modified>
</cp:coreProperties>
</file>