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  <p:sldId id="260" r:id="rId5"/>
    <p:sldId id="261" r:id="rId6"/>
    <p:sldId id="270" r:id="rId7"/>
    <p:sldId id="271" r:id="rId8"/>
    <p:sldId id="283" r:id="rId9"/>
    <p:sldId id="284" r:id="rId10"/>
    <p:sldId id="285" r:id="rId11"/>
    <p:sldId id="265" r:id="rId12"/>
    <p:sldId id="262" r:id="rId13"/>
    <p:sldId id="269" r:id="rId14"/>
    <p:sldId id="274" r:id="rId15"/>
    <p:sldId id="280" r:id="rId16"/>
    <p:sldId id="281" r:id="rId17"/>
    <p:sldId id="263" r:id="rId18"/>
    <p:sldId id="282" r:id="rId19"/>
    <p:sldId id="286" r:id="rId20"/>
    <p:sldId id="273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66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Friday, June 09,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28700"/>
            <a:ext cx="8458201" cy="1445419"/>
          </a:xfrm>
        </p:spPr>
        <p:txBody>
          <a:bodyPr/>
          <a:lstStyle/>
          <a:p>
            <a:r>
              <a:rPr lang="en-US" dirty="0" smtClean="0"/>
              <a:t>Special variables in Perl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" y="1156435"/>
            <a:ext cx="90525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warnings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strict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my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$file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$ARGV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## First argument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my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err="1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file_o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$ARGV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## second argument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"&lt;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$file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or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die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$!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$file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open in read mode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COPY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"&gt;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file_o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or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die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$!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file_o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open in write mode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$line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&lt;IN&gt;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){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COPY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$line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COPY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perl copy.pl &lt;file_name&gt; &lt;target_name&gt;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$! and $?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Stores run time </a:t>
            </a:r>
            <a:r>
              <a:rPr lang="pt-BR" b="1" dirty="0" smtClean="0"/>
              <a:t>error</a:t>
            </a:r>
            <a:r>
              <a:rPr lang="pt-BR" dirty="0" smtClean="0"/>
              <a:t> and </a:t>
            </a:r>
            <a:r>
              <a:rPr lang="pt-BR" b="1" dirty="0" smtClean="0"/>
              <a:t>warning</a:t>
            </a:r>
            <a:r>
              <a:rPr lang="pt-BR" dirty="0" smtClean="0"/>
              <a:t> messages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$? Stores error messages from a system() or backtick 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859" y="1810923"/>
            <a:ext cx="7568125" cy="67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$0 : Program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Stores the name of the script </a:t>
            </a:r>
          </a:p>
          <a:p>
            <a:pPr lvl="1"/>
            <a:r>
              <a:rPr lang="pt-BR" dirty="0" smtClean="0"/>
              <a:t>Useful for reusable script </a:t>
            </a:r>
          </a:p>
          <a:p>
            <a:pPr lvl="1"/>
            <a:r>
              <a:rPr lang="pt-BR" dirty="0" smtClean="0"/>
              <a:t>Create usage information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$/ : Input record separator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Defines “what is a line”</a:t>
            </a:r>
          </a:p>
          <a:p>
            <a:r>
              <a:rPr lang="pt-BR" dirty="0" smtClean="0"/>
              <a:t>Default value is newline.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72963"/>
            <a:ext cx="959416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strict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warnings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$ARGV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'-h'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$#ARGV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){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"Script to read </a:t>
            </a:r>
            <a:r>
              <a:rPr lang="en-US" sz="16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fasta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file\</a:t>
            </a:r>
            <a:r>
              <a:rPr lang="en-US" sz="16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nUsage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FASTA\n"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## terminate program here 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my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b="1" dirty="0" err="1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fasta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$ARGV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my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80C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%h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$/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'&gt;'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"&lt;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fasta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die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$!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fasta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\n"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my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$line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&lt;F&gt;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){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$line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=~</a:t>
            </a:r>
            <a:r>
              <a:rPr lang="en-US" sz="1600" b="1" dirty="0" smtClean="0">
                <a:solidFill>
                  <a:srgbClr val="8080C0"/>
                </a:solidFill>
                <a:highlight>
                  <a:srgbClr val="FFEEEC"/>
                </a:highlight>
                <a:latin typeface="Courier New" pitchFamily="49" charset="0"/>
                <a:cs typeface="Courier New" pitchFamily="49" charset="0"/>
              </a:rPr>
              <a:t>s/&gt;$//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## as each </a:t>
            </a:r>
            <a:r>
              <a:rPr lang="en-US" sz="16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separated by &gt;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my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F34C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 smtClean="0">
                <a:solidFill>
                  <a:srgbClr val="CF34C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80FF"/>
                </a:solidFill>
                <a:highlight>
                  <a:srgbClr val="F8FEDE"/>
                </a:highlight>
                <a:latin typeface="Courier New" pitchFamily="49" charset="0"/>
                <a:cs typeface="Courier New" pitchFamily="49" charset="0"/>
              </a:rPr>
              <a:t>/\n/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$line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my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$id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shift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F34C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 smtClean="0">
                <a:solidFill>
                  <a:srgbClr val="CF34C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$h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$id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}=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CF34C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 smtClean="0">
                <a:solidFill>
                  <a:srgbClr val="CF34C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842" y="1388893"/>
            <a:ext cx="8889205" cy="109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72963"/>
            <a:ext cx="959416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strict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warnings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$ARGV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'-h'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$#ARGV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){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"Script to read </a:t>
            </a:r>
            <a:r>
              <a:rPr lang="en-US" sz="16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fasta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file\</a:t>
            </a:r>
            <a:r>
              <a:rPr lang="en-US" sz="16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nUsage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FASTA\n"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## terminate program here 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my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b="1" dirty="0" err="1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fasta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$ARGV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my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80C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%h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$/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'&gt;'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"&lt;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fasta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die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$!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fasta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\n"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my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$line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&lt;F&gt;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){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$line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=~</a:t>
            </a:r>
            <a:r>
              <a:rPr lang="en-US" sz="1600" b="1" dirty="0" smtClean="0">
                <a:solidFill>
                  <a:srgbClr val="8080C0"/>
                </a:solidFill>
                <a:highlight>
                  <a:srgbClr val="FFEEEC"/>
                </a:highlight>
                <a:latin typeface="Courier New" pitchFamily="49" charset="0"/>
                <a:cs typeface="Courier New" pitchFamily="49" charset="0"/>
              </a:rPr>
              <a:t>s/&gt;$//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## as each </a:t>
            </a:r>
            <a:r>
              <a:rPr lang="en-US" sz="16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separated by &gt;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my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F34C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 smtClean="0">
                <a:solidFill>
                  <a:srgbClr val="CF34C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80FF"/>
                </a:solidFill>
                <a:highlight>
                  <a:srgbClr val="F8FEDE"/>
                </a:highlight>
                <a:latin typeface="Courier New" pitchFamily="49" charset="0"/>
                <a:cs typeface="Courier New" pitchFamily="49" charset="0"/>
              </a:rPr>
              <a:t>/\n/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$line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my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$id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shift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F34C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 smtClean="0">
                <a:solidFill>
                  <a:srgbClr val="CF34C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$h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$id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}=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CF34C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 smtClean="0">
                <a:solidFill>
                  <a:srgbClr val="CF34C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0677" y="3859724"/>
          <a:ext cx="5108915" cy="768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783"/>
                <a:gridCol w="1021783"/>
                <a:gridCol w="1021783"/>
                <a:gridCol w="1021783"/>
                <a:gridCol w="1021783"/>
              </a:tblGrid>
              <a:tr h="384273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AT1G51370.2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smtClean="0"/>
                        <a:t>MVAGADFA</a:t>
                      </a:r>
                      <a:endParaRPr lang="en-US" sz="105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smtClean="0"/>
                        <a:t>AMCLKPAMS</a:t>
                      </a:r>
                      <a:endParaRPr lang="en-US" sz="105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smtClean="0"/>
                        <a:t>MLKPOTY</a:t>
                      </a:r>
                      <a:endParaRPr lang="en-US" sz="105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smtClean="0"/>
                        <a:t>MMAVNILY</a:t>
                      </a:r>
                      <a:endParaRPr lang="en-US" sz="105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73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smtClean="0"/>
                        <a:t>0</a:t>
                      </a:r>
                      <a:endParaRPr lang="en-US" sz="105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smtClean="0"/>
                        <a:t>1</a:t>
                      </a:r>
                      <a:endParaRPr lang="en-US" sz="105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smtClean="0"/>
                        <a:t>2</a:t>
                      </a:r>
                      <a:endParaRPr lang="en-US" sz="105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smtClean="0"/>
                        <a:t>3</a:t>
                      </a:r>
                      <a:endParaRPr lang="en-US" sz="105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smtClean="0"/>
                        <a:t>4</a:t>
                      </a:r>
                      <a:endParaRPr lang="en-US" sz="105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$”</a:t>
            </a:r>
            <a:r>
              <a:rPr lang="pt-BR" dirty="0" smtClean="0"/>
              <a:t> and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$,</a:t>
            </a:r>
            <a:r>
              <a:rPr lang="pt-BR" dirty="0" smtClean="0"/>
              <a:t> : Output list separator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Both work as array separator</a:t>
            </a:r>
          </a:p>
          <a:p>
            <a:pPr lvl="1"/>
            <a:r>
              <a:rPr lang="pt-BR" dirty="0" smtClean="0">
                <a:latin typeface="Courier New" pitchFamily="49" charset="0"/>
                <a:cs typeface="Courier New" pitchFamily="49" charset="0"/>
              </a:rPr>
              <a:t>$” </a:t>
            </a:r>
            <a:r>
              <a:rPr lang="pt-BR" dirty="0" smtClean="0"/>
              <a:t>: When an array is printed using a double quote.</a:t>
            </a:r>
          </a:p>
          <a:p>
            <a:pPr lvl="1"/>
            <a:r>
              <a:rPr lang="pt-BR" dirty="0" smtClean="0">
                <a:latin typeface="Courier New" pitchFamily="49" charset="0"/>
                <a:cs typeface="Courier New" pitchFamily="49" charset="0"/>
              </a:rPr>
              <a:t>$, </a:t>
            </a:r>
            <a:r>
              <a:rPr lang="pt-BR" dirty="0" smtClean="0"/>
              <a:t>: When an array is printed without interpolation in double quote.</a:t>
            </a:r>
          </a:p>
          <a:p>
            <a:r>
              <a:rPr lang="pt-BR" dirty="0" smtClean="0"/>
              <a:t>Default values is space “ ”</a:t>
            </a:r>
          </a:p>
          <a:p>
            <a:r>
              <a:rPr lang="pt-BR" dirty="0" smtClean="0"/>
              <a:t>We can change it to any other character.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42" y="147707"/>
            <a:ext cx="90806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## filter lines containing gene tag from Gff3 file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warnings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$ARGV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eq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'-h'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or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$#ARGV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){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STDERR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"Script to read </a:t>
            </a:r>
            <a:r>
              <a:rPr lang="en-US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gff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file\</a:t>
            </a:r>
            <a:r>
              <a:rPr lang="en-US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nUsage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US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perl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$0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GFF\n"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exit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my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</a:t>
            </a:r>
            <a:r>
              <a:rPr lang="en-US" b="1" dirty="0" err="1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gff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$ARGV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open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"&lt;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$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gff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or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die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$!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$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gff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\n"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my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$line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&lt;F&gt;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){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my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CF34CF"/>
                </a:solidFill>
                <a:highlight>
                  <a:srgbClr val="FFFFFF"/>
                </a:highlight>
                <a:latin typeface="Courier New"/>
              </a:rPr>
              <a:t>@record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split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8FEDE"/>
                </a:highlight>
                <a:latin typeface="Courier New"/>
              </a:rPr>
              <a:t>/\t/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$line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split the line into an array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"\t"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@record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$record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eq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'gene'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#$,="\t";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#print @record if $record[2]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eq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'gene';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close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Commonly used special variables </a:t>
            </a:r>
          </a:p>
          <a:p>
            <a:r>
              <a:rPr lang="pt-BR" smtClean="0"/>
              <a:t>Examples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special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Perl provides a set of pre-defined </a:t>
            </a:r>
            <a:r>
              <a:rPr lang="en-US" dirty="0" smtClean="0"/>
              <a:t>special variables </a:t>
            </a:r>
          </a:p>
          <a:p>
            <a:r>
              <a:rPr lang="en-US" dirty="0" smtClean="0"/>
              <a:t>Provides a mean to type less and write compact codes</a:t>
            </a:r>
          </a:p>
          <a:p>
            <a:r>
              <a:rPr lang="en-US" dirty="0" smtClean="0"/>
              <a:t>These variables generally use special characters like punctuation marks </a:t>
            </a:r>
          </a:p>
          <a:p>
            <a:pPr lvl="1"/>
            <a:r>
              <a:rPr lang="en-US" dirty="0" smtClean="0"/>
              <a:t>Helps developers easily identify them from the normal variables.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Common special variable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31323" y="4774168"/>
            <a:ext cx="471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http://www.perlmonks.org/?node_id=353259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42645" y="1165762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281"/>
                <a:gridCol w="423671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Default 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Perl script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 separator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Output filed separator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Input line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Input record separator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@_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Default array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@ARGV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Command line arguments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$_ : default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input and pattern-searching space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353" y="1680117"/>
            <a:ext cx="4714509" cy="346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0144" y="2186354"/>
            <a:ext cx="4817671" cy="112225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92504" y="4518340"/>
            <a:ext cx="379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default </a:t>
            </a:r>
            <a:r>
              <a:rPr lang="en-US" dirty="0" err="1" smtClean="0"/>
              <a:t>iterator</a:t>
            </a:r>
            <a:r>
              <a:rPr lang="en-US" dirty="0" smtClean="0"/>
              <a:t> variable in </a:t>
            </a:r>
            <a:r>
              <a:rPr lang="en-US" b="1" i="1" dirty="0" err="1" smtClean="0"/>
              <a:t>foreach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$_ : default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use $_ as a default argument</a:t>
            </a:r>
          </a:p>
          <a:p>
            <a:pPr lvl="1"/>
            <a:r>
              <a:rPr lang="pt-BR" dirty="0" smtClean="0"/>
              <a:t>43 functions </a:t>
            </a:r>
            <a:endParaRPr lang="en-US" dirty="0" smtClean="0"/>
          </a:p>
          <a:p>
            <a:pPr lvl="1"/>
            <a:r>
              <a:rPr lang="en-US" dirty="0" smtClean="0"/>
              <a:t>abs, alarm, chomp, chop, </a:t>
            </a:r>
            <a:r>
              <a:rPr lang="en-US" dirty="0" err="1" smtClean="0"/>
              <a:t>chr</a:t>
            </a:r>
            <a:r>
              <a:rPr lang="en-US" dirty="0" smtClean="0"/>
              <a:t>, </a:t>
            </a:r>
            <a:r>
              <a:rPr lang="en-US" dirty="0" err="1" smtClean="0"/>
              <a:t>chroot</a:t>
            </a:r>
            <a:r>
              <a:rPr lang="en-US" dirty="0" smtClean="0"/>
              <a:t>, </a:t>
            </a:r>
            <a:r>
              <a:rPr lang="en-US" dirty="0" err="1" smtClean="0"/>
              <a:t>cos</a:t>
            </a:r>
            <a:r>
              <a:rPr lang="en-US" dirty="0" smtClean="0"/>
              <a:t>, defined, </a:t>
            </a:r>
            <a:r>
              <a:rPr lang="en-US" dirty="0" err="1" smtClean="0"/>
              <a:t>eval</a:t>
            </a:r>
            <a:r>
              <a:rPr lang="en-US" dirty="0" smtClean="0"/>
              <a:t>, </a:t>
            </a:r>
            <a:r>
              <a:rPr lang="en-US" dirty="0" err="1" smtClean="0"/>
              <a:t>evalbytes</a:t>
            </a:r>
            <a:r>
              <a:rPr lang="en-US" dirty="0" smtClean="0"/>
              <a:t>, exp, </a:t>
            </a:r>
            <a:r>
              <a:rPr lang="en-US" dirty="0" err="1" smtClean="0"/>
              <a:t>fc</a:t>
            </a:r>
            <a:r>
              <a:rPr lang="en-US" dirty="0" smtClean="0"/>
              <a:t>, glob, hex,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lc</a:t>
            </a:r>
            <a:r>
              <a:rPr lang="en-US" dirty="0" smtClean="0"/>
              <a:t>, </a:t>
            </a:r>
            <a:r>
              <a:rPr lang="en-US" dirty="0" err="1" smtClean="0"/>
              <a:t>lcfirst</a:t>
            </a:r>
            <a:r>
              <a:rPr lang="en-US" dirty="0" smtClean="0"/>
              <a:t>, length, log, </a:t>
            </a:r>
            <a:r>
              <a:rPr lang="en-US" dirty="0" err="1" smtClean="0"/>
              <a:t>lstat</a:t>
            </a:r>
            <a:r>
              <a:rPr lang="en-US" dirty="0" smtClean="0"/>
              <a:t>, </a:t>
            </a:r>
            <a:r>
              <a:rPr lang="en-US" dirty="0" err="1" smtClean="0"/>
              <a:t>mkdir</a:t>
            </a:r>
            <a:r>
              <a:rPr lang="en-US" dirty="0" smtClean="0"/>
              <a:t>, </a:t>
            </a:r>
            <a:r>
              <a:rPr lang="en-US" dirty="0" err="1" smtClean="0"/>
              <a:t>oct</a:t>
            </a:r>
            <a:r>
              <a:rPr lang="en-US" dirty="0" smtClean="0"/>
              <a:t>, </a:t>
            </a:r>
            <a:r>
              <a:rPr lang="en-US" dirty="0" err="1" smtClean="0"/>
              <a:t>ord</a:t>
            </a:r>
            <a:r>
              <a:rPr lang="en-US" dirty="0" smtClean="0"/>
              <a:t>, pos, print, </a:t>
            </a:r>
            <a:r>
              <a:rPr lang="en-US" dirty="0" err="1" smtClean="0"/>
              <a:t>printf</a:t>
            </a:r>
            <a:r>
              <a:rPr lang="en-US" dirty="0" smtClean="0"/>
              <a:t>, </a:t>
            </a:r>
            <a:r>
              <a:rPr lang="en-US" dirty="0" err="1" smtClean="0"/>
              <a:t>quotemeta</a:t>
            </a:r>
            <a:r>
              <a:rPr lang="en-US" dirty="0" smtClean="0"/>
              <a:t>, </a:t>
            </a:r>
            <a:r>
              <a:rPr lang="en-US" dirty="0" err="1" smtClean="0"/>
              <a:t>readlink</a:t>
            </a:r>
            <a:r>
              <a:rPr lang="en-US" dirty="0" smtClean="0"/>
              <a:t>, </a:t>
            </a:r>
            <a:r>
              <a:rPr lang="en-US" dirty="0" err="1" smtClean="0"/>
              <a:t>readpipe</a:t>
            </a:r>
            <a:r>
              <a:rPr lang="en-US" dirty="0" smtClean="0"/>
              <a:t>, ref, require, reverse (in scalar context only), </a:t>
            </a:r>
            <a:r>
              <a:rPr lang="en-US" dirty="0" err="1" smtClean="0"/>
              <a:t>rmdir</a:t>
            </a:r>
            <a:r>
              <a:rPr lang="en-US" dirty="0" smtClean="0"/>
              <a:t>, say, sin, split (for its second argument), </a:t>
            </a:r>
            <a:r>
              <a:rPr lang="en-US" dirty="0" err="1" smtClean="0"/>
              <a:t>sqrt</a:t>
            </a:r>
            <a:r>
              <a:rPr lang="en-US" dirty="0" smtClean="0"/>
              <a:t>, stat, study, </a:t>
            </a:r>
            <a:r>
              <a:rPr lang="en-US" dirty="0" err="1" smtClean="0"/>
              <a:t>uc</a:t>
            </a:r>
            <a:r>
              <a:rPr lang="en-US" dirty="0" smtClean="0"/>
              <a:t>, </a:t>
            </a:r>
            <a:r>
              <a:rPr lang="en-US" dirty="0" err="1" smtClean="0"/>
              <a:t>ucfirst</a:t>
            </a:r>
            <a:r>
              <a:rPr lang="en-US" dirty="0" smtClean="0"/>
              <a:t>, unlink, unpack</a:t>
            </a:r>
          </a:p>
          <a:p>
            <a:r>
              <a:rPr lang="en-US" dirty="0" smtClean="0"/>
              <a:t>default place to put the next value or input record</a:t>
            </a:r>
          </a:p>
          <a:p>
            <a:pPr lvl="1"/>
            <a:r>
              <a:rPr lang="en-US" dirty="0" smtClean="0"/>
              <a:t> &lt;FH&gt;, </a:t>
            </a:r>
            <a:r>
              <a:rPr lang="en-US" dirty="0" err="1" smtClean="0"/>
              <a:t>readline</a:t>
            </a:r>
            <a:r>
              <a:rPr lang="en-US" dirty="0" smtClean="0"/>
              <a:t>(), </a:t>
            </a:r>
            <a:r>
              <a:rPr lang="en-US" dirty="0" err="1" smtClean="0"/>
              <a:t>readdir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07" y="414192"/>
            <a:ext cx="69627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7255" y="3638550"/>
            <a:ext cx="4572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1762" y="2190677"/>
            <a:ext cx="52006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@ARGV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This is used to extract the commanline parameters passed to the script</a:t>
            </a:r>
          </a:p>
          <a:p>
            <a:r>
              <a:rPr lang="pt-BR" dirty="0" smtClean="0"/>
              <a:t>It is just like an ordinary array</a:t>
            </a:r>
          </a:p>
          <a:p>
            <a:pPr lvl="1"/>
            <a:r>
              <a:rPr lang="pt-BR" dirty="0" smtClean="0"/>
              <a:t>Predefined one.</a:t>
            </a:r>
          </a:p>
          <a:p>
            <a:pPr lvl="1"/>
            <a:r>
              <a:rPr lang="pt-BR" dirty="0" smtClean="0"/>
              <a:t>We can modify the content manually.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3804"/>
            <a:ext cx="9045526" cy="122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7286" y="337625"/>
            <a:ext cx="106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Argv.pl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167" y="2278966"/>
            <a:ext cx="439615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$perl Argv.pl   kanhu   28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461" y="2936265"/>
            <a:ext cx="4449973" cy="99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600</TotalTime>
  <Words>766</Words>
  <Application>Microsoft Office PowerPoint</Application>
  <PresentationFormat>On-screen Show (16:9)</PresentationFormat>
  <Paragraphs>144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Special variables in Perl</vt:lpstr>
      <vt:lpstr>Learning Objectives</vt:lpstr>
      <vt:lpstr>Perl special variables</vt:lpstr>
      <vt:lpstr>Common special variable </vt:lpstr>
      <vt:lpstr>$_ : default variable</vt:lpstr>
      <vt:lpstr>$_ : default variable</vt:lpstr>
      <vt:lpstr>Slide 7</vt:lpstr>
      <vt:lpstr>@ARGV</vt:lpstr>
      <vt:lpstr>Slide 9</vt:lpstr>
      <vt:lpstr>perl copy.pl &lt;file_name&gt; &lt;target_name&gt;</vt:lpstr>
      <vt:lpstr>$! and $?</vt:lpstr>
      <vt:lpstr>$0 : Program name</vt:lpstr>
      <vt:lpstr>$/ : Input record separator</vt:lpstr>
      <vt:lpstr>Slide 14</vt:lpstr>
      <vt:lpstr>Slide 15</vt:lpstr>
      <vt:lpstr>Slide 16</vt:lpstr>
      <vt:lpstr>$” and $, : Output list separator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169</cp:revision>
  <dcterms:created xsi:type="dcterms:W3CDTF">2014-09-16T21:32:26Z</dcterms:created>
  <dcterms:modified xsi:type="dcterms:W3CDTF">2017-06-09T18:14:48Z</dcterms:modified>
</cp:coreProperties>
</file>