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Variables and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With in </a:t>
            </a:r>
            <a:r>
              <a:rPr lang="pt-BR" b="1" dirty="0" smtClean="0"/>
              <a:t>double quoted strings </a:t>
            </a:r>
            <a:r>
              <a:rPr lang="pt-BR" dirty="0" smtClean="0"/>
              <a:t>Perl substitutes a variable with its stored value.</a:t>
            </a:r>
          </a:p>
          <a:p>
            <a:r>
              <a:rPr lang="pt-BR" dirty="0" smtClean="0"/>
              <a:t>This is not allowed within single quoted strings.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16" y="2494599"/>
            <a:ext cx="9013684" cy="181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86902" r="31230" b="5559"/>
          <a:stretch>
            <a:fillRect/>
          </a:stretch>
        </p:blipFill>
        <p:spPr bwMode="auto">
          <a:xfrm>
            <a:off x="335573" y="4346917"/>
            <a:ext cx="8452897" cy="59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within another variable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78"/>
          <a:stretch>
            <a:fillRect/>
          </a:stretch>
        </p:blipFill>
        <p:spPr bwMode="auto">
          <a:xfrm>
            <a:off x="225083" y="1543050"/>
            <a:ext cx="8778240" cy="128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250" y="2925416"/>
            <a:ext cx="6243919" cy="111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3608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Elements that operates on data called operators.</a:t>
            </a:r>
          </a:p>
          <a:p>
            <a:pPr lvl="1"/>
            <a:r>
              <a:rPr lang="pt-BR" dirty="0" smtClean="0"/>
              <a:t>E.g : 1 + 4 , + is an operator </a:t>
            </a:r>
          </a:p>
          <a:p>
            <a:r>
              <a:rPr lang="en-US" b="1" dirty="0" smtClean="0"/>
              <a:t>Arithmetic </a:t>
            </a:r>
            <a:r>
              <a:rPr lang="en-US" b="1" dirty="0" smtClean="0"/>
              <a:t>operators </a:t>
            </a:r>
            <a:r>
              <a:rPr lang="en-US" dirty="0" smtClean="0"/>
              <a:t>manipulate on numeric scalar data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Assignment operators </a:t>
            </a:r>
            <a:r>
              <a:rPr lang="en-US" dirty="0" smtClean="0"/>
              <a:t>are used to assign </a:t>
            </a:r>
            <a:r>
              <a:rPr lang="en-US" dirty="0" smtClean="0"/>
              <a:t>data to a scalar </a:t>
            </a:r>
            <a:r>
              <a:rPr lang="en-US" dirty="0" smtClean="0"/>
              <a:t>or </a:t>
            </a:r>
            <a:r>
              <a:rPr lang="en-US" dirty="0" smtClean="0"/>
              <a:t>list.</a:t>
            </a:r>
          </a:p>
          <a:p>
            <a:r>
              <a:rPr lang="en-US" b="1" dirty="0" smtClean="0"/>
              <a:t>Comparison operators </a:t>
            </a:r>
            <a:r>
              <a:rPr lang="en-US" dirty="0" smtClean="0"/>
              <a:t>are used to compare two pieces of scalar </a:t>
            </a:r>
            <a:r>
              <a:rPr lang="en-US" dirty="0" smtClean="0"/>
              <a:t>data.</a:t>
            </a:r>
          </a:p>
          <a:p>
            <a:r>
              <a:rPr lang="en-US" b="1" dirty="0" smtClean="0"/>
              <a:t>Logical operators </a:t>
            </a:r>
            <a:r>
              <a:rPr lang="en-US" dirty="0" smtClean="0"/>
              <a:t>can be used to do some Boolean logic calculations.</a:t>
            </a:r>
            <a:endParaRPr lang="en-US" dirty="0" smtClean="0"/>
          </a:p>
          <a:p>
            <a:r>
              <a:rPr lang="en-US" b="1" dirty="0" smtClean="0"/>
              <a:t>String </a:t>
            </a:r>
            <a:r>
              <a:rPr lang="en-US" b="1" dirty="0" smtClean="0"/>
              <a:t>manipulation operators </a:t>
            </a:r>
            <a:r>
              <a:rPr lang="en-US" dirty="0" smtClean="0"/>
              <a:t>manipulate on </a:t>
            </a:r>
            <a:r>
              <a:rPr lang="en-US" dirty="0" smtClean="0"/>
              <a:t>strings.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222; 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variable1 = 1000000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222; 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variable1 = 1000000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222; 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variable1 = 1000000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222; 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variable1 = 121</a:t>
            </a:r>
            <a:r>
              <a:rPr lang="en-US" dirty="0" smtClean="0">
                <a:solidFill>
                  <a:srgbClr val="FF0000"/>
                </a:solidFill>
              </a:rPr>
              <a:t>**</a:t>
            </a:r>
            <a:r>
              <a:rPr lang="en-US" dirty="0" smtClean="0"/>
              <a:t>3; </a:t>
            </a:r>
            <a:r>
              <a:rPr lang="en-US" dirty="0" smtClean="0"/>
              <a:t>	# power </a:t>
            </a:r>
            <a:r>
              <a:rPr lang="en-US" dirty="0" smtClean="0"/>
              <a:t>=</a:t>
            </a:r>
            <a:r>
              <a:rPr lang="en-US" dirty="0" smtClean="0"/>
              <a:t>1771561 or 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222; </a:t>
            </a:r>
            <a:r>
              <a:rPr lang="en-US" dirty="0" smtClean="0"/>
              <a:t># modulus</a:t>
            </a:r>
            <a:r>
              <a:rPr lang="en-US" dirty="0" smtClean="0"/>
              <a:t>, =</a:t>
            </a:r>
            <a:r>
              <a:rPr lang="en-US" dirty="0" smtClean="0"/>
              <a:t>112</a:t>
            </a:r>
          </a:p>
          <a:p>
            <a:r>
              <a:rPr lang="en-US" dirty="0" smtClean="0"/>
              <a:t>$</a:t>
            </a:r>
            <a:r>
              <a:rPr lang="en-US" dirty="0" smtClean="0"/>
              <a:t>variable1++ ; # increase value by 1 </a:t>
            </a:r>
          </a:p>
          <a:p>
            <a:r>
              <a:rPr lang="en-US" dirty="0" smtClean="0"/>
              <a:t>$</a:t>
            </a:r>
            <a:r>
              <a:rPr lang="en-US" dirty="0" smtClean="0"/>
              <a:t>variable1-- ; </a:t>
            </a:r>
            <a:r>
              <a:rPr lang="en-US" dirty="0" smtClean="0"/>
              <a:t># </a:t>
            </a:r>
            <a:r>
              <a:rPr lang="en-US" dirty="0" smtClean="0"/>
              <a:t>decrease </a:t>
            </a:r>
            <a:r>
              <a:rPr lang="en-US" dirty="0" smtClean="0"/>
              <a:t>value by 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326" y="1433049"/>
          <a:ext cx="761296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237"/>
                <a:gridCol w="451572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 (assign)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$a =$b</a:t>
                      </a:r>
                      <a:r>
                        <a:rPr lang="pt-BR" baseline="0" dirty="0" smtClean="0"/>
                        <a:t> + $c; means add $b + $c and assign to $a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+= (add and</a:t>
                      </a:r>
                      <a:r>
                        <a:rPr lang="pt-BR" baseline="0" dirty="0" smtClean="0"/>
                        <a:t> assign</a:t>
                      </a:r>
                      <a:r>
                        <a:rPr lang="pt-B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$a+=$b;  means $a = $a+$b;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*= (multiply and asign)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$a*=$b;  means $a = $a*$b;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-= (subtract</a:t>
                      </a:r>
                      <a:r>
                        <a:rPr lang="pt-BR" baseline="0" dirty="0" smtClean="0"/>
                        <a:t> and assign</a:t>
                      </a:r>
                      <a:r>
                        <a:rPr lang="pt-B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$a-=$b;  means $a = $a-$b;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.= (concatenate and assign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$a.=$b;  means $a = $a.$b;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Is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Greater than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Les than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Greater than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Les than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General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&amp;&amp;  OR and : logical AND</a:t>
            </a:r>
          </a:p>
          <a:p>
            <a:r>
              <a:rPr lang="pt-BR" dirty="0" smtClean="0"/>
              <a:t>|| OR or : logical OR </a:t>
            </a:r>
          </a:p>
          <a:p>
            <a:r>
              <a:rPr lang="pt-BR" dirty="0" smtClean="0"/>
              <a:t>!	: NOT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5955" t="48958"/>
          <a:stretch>
            <a:fillRect/>
          </a:stretch>
        </p:blipFill>
        <p:spPr bwMode="auto">
          <a:xfrm>
            <a:off x="4586068" y="2611169"/>
            <a:ext cx="1300529" cy="124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1032" t="781" b="48073"/>
          <a:stretch>
            <a:fillRect/>
          </a:stretch>
        </p:blipFill>
        <p:spPr bwMode="auto">
          <a:xfrm>
            <a:off x="2560320" y="2611169"/>
            <a:ext cx="1445895" cy="125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r="53494" b="49207"/>
          <a:stretch>
            <a:fillRect/>
          </a:stretch>
        </p:blipFill>
        <p:spPr bwMode="auto">
          <a:xfrm>
            <a:off x="258640" y="2611169"/>
            <a:ext cx="1373212" cy="124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manipulation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x </a:t>
            </a:r>
          </a:p>
          <a:p>
            <a:pPr lvl="1"/>
            <a:r>
              <a:rPr lang="en-US" dirty="0" smtClean="0"/>
              <a:t>String repetition </a:t>
            </a:r>
            <a:r>
              <a:rPr lang="en-US" dirty="0" smtClean="0"/>
              <a:t>operator</a:t>
            </a:r>
          </a:p>
          <a:p>
            <a:r>
              <a:rPr lang="pt-BR" dirty="0" smtClean="0"/>
              <a:t>. </a:t>
            </a:r>
          </a:p>
          <a:p>
            <a:pPr lvl="1"/>
            <a:r>
              <a:rPr lang="en-US" dirty="0" smtClean="0"/>
              <a:t>String concatenation operator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..</a:t>
            </a:r>
          </a:p>
          <a:p>
            <a:pPr lvl="1"/>
            <a:r>
              <a:rPr lang="pt-BR" dirty="0" smtClean="0"/>
              <a:t>Range operator (0..10)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Data types, constants and Variables</a:t>
            </a:r>
          </a:p>
          <a:p>
            <a:r>
              <a:rPr lang="pt-BR" dirty="0" smtClean="0"/>
              <a:t>Scalars and list variables</a:t>
            </a:r>
          </a:p>
          <a:p>
            <a:pPr lvl="1"/>
            <a:r>
              <a:rPr lang="pt-BR" dirty="0" smtClean="0"/>
              <a:t>Naming conventions </a:t>
            </a:r>
          </a:p>
          <a:p>
            <a:pPr lvl="1"/>
            <a:r>
              <a:rPr lang="pt-BR" dirty="0" smtClean="0"/>
              <a:t>Scopes</a:t>
            </a:r>
          </a:p>
          <a:p>
            <a:r>
              <a:rPr lang="pt-BR" dirty="0" smtClean="0"/>
              <a:t>Operators</a:t>
            </a:r>
          </a:p>
          <a:p>
            <a:pPr lvl="1"/>
            <a:r>
              <a:rPr lang="pt-BR" dirty="0" smtClean="0"/>
              <a:t>String opertors</a:t>
            </a:r>
          </a:p>
          <a:p>
            <a:pPr lvl="1"/>
            <a:r>
              <a:rPr lang="pt-BR" dirty="0" smtClean="0"/>
              <a:t>Mathematical operators</a:t>
            </a:r>
          </a:p>
          <a:p>
            <a:pPr lvl="1"/>
            <a:r>
              <a:rPr lang="pt-BR" dirty="0" smtClean="0"/>
              <a:t>Binary operators</a:t>
            </a:r>
          </a:p>
          <a:p>
            <a:pPr lvl="1"/>
            <a:r>
              <a:rPr lang="pt-BR" dirty="0" smtClean="0"/>
              <a:t>Urinary operators</a:t>
            </a:r>
          </a:p>
          <a:p>
            <a:r>
              <a:rPr lang="pt-BR" dirty="0" smtClean="0"/>
              <a:t>Operators on scalars and lists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7981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Variables </a:t>
            </a:r>
            <a:r>
              <a:rPr lang="pt-BR" dirty="0" smtClean="0"/>
              <a:t>are used to store </a:t>
            </a:r>
            <a:r>
              <a:rPr lang="pt-BR" b="1" dirty="0" smtClean="0"/>
              <a:t>data </a:t>
            </a:r>
            <a:endParaRPr lang="pt-BR" b="1" dirty="0" smtClean="0"/>
          </a:p>
          <a:p>
            <a:r>
              <a:rPr lang="pt-BR" dirty="0" smtClean="0"/>
              <a:t>Contanst values can not be changed </a:t>
            </a:r>
          </a:p>
          <a:p>
            <a:r>
              <a:rPr lang="pt-BR" strike="sngStrike" dirty="0" smtClean="0"/>
              <a:t>Literals </a:t>
            </a:r>
            <a:endParaRPr lang="en-US" strike="sngStrike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08764" y="2700997"/>
            <a:ext cx="1702191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47095" y="2792437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47095" y="3085514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47095" y="339969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47095" y="373497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5036" y="2447780"/>
            <a:ext cx="15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Impact" pitchFamily="34" charset="0"/>
              </a:rPr>
              <a:t>Memory (RAM)</a:t>
            </a:r>
            <a:endParaRPr lang="en-US" dirty="0">
              <a:latin typeface="Impact" pitchFamily="34" charset="0"/>
            </a:endParaRPr>
          </a:p>
        </p:txBody>
      </p:sp>
      <p:cxnSp>
        <p:nvCxnSpPr>
          <p:cNvPr id="22" name="Straight Arrow Connector 21"/>
          <p:cNvCxnSpPr>
            <a:stCxn id="12" idx="3"/>
            <a:endCxn id="17" idx="1"/>
          </p:cNvCxnSpPr>
          <p:nvPr/>
        </p:nvCxnSpPr>
        <p:spPr>
          <a:xfrm>
            <a:off x="5493435" y="2766088"/>
            <a:ext cx="1453660" cy="1248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8" idx="1"/>
          </p:cNvCxnSpPr>
          <p:nvPr/>
        </p:nvCxnSpPr>
        <p:spPr>
          <a:xfrm>
            <a:off x="5493435" y="2766088"/>
            <a:ext cx="1453660" cy="417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9" idx="1"/>
          </p:cNvCxnSpPr>
          <p:nvPr/>
        </p:nvCxnSpPr>
        <p:spPr>
          <a:xfrm>
            <a:off x="5493435" y="2766088"/>
            <a:ext cx="1453660" cy="732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20" idx="1"/>
          </p:cNvCxnSpPr>
          <p:nvPr/>
        </p:nvCxnSpPr>
        <p:spPr>
          <a:xfrm>
            <a:off x="5493435" y="2766088"/>
            <a:ext cx="1453660" cy="1067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Integers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8	14	10000	200000</a:t>
            </a:r>
            <a:r>
              <a:rPr lang="pt-BR" dirty="0" smtClean="0"/>
              <a:t>	</a:t>
            </a:r>
          </a:p>
          <a:p>
            <a:r>
              <a:rPr lang="pt-BR" dirty="0" smtClean="0"/>
              <a:t>Floats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0.001	0.2	23.45	1e-10</a:t>
            </a:r>
          </a:p>
          <a:p>
            <a:r>
              <a:rPr lang="pt-BR" dirty="0" smtClean="0"/>
              <a:t>String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“John”	“Brazil”		“attgacagat”	‘mmklysvy’</a:t>
            </a:r>
          </a:p>
          <a:p>
            <a:r>
              <a:rPr lang="pt-BR" dirty="0" smtClean="0"/>
              <a:t>Boolean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		1 </a:t>
            </a:r>
            <a:r>
              <a:rPr lang="pt-BR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Variables in </a:t>
            </a:r>
            <a:r>
              <a:rPr lang="pt-BR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 – a name for a block in computer memory </a:t>
            </a:r>
            <a:r>
              <a:rPr lang="en-US" dirty="0" smtClean="0"/>
              <a:t>holding some data</a:t>
            </a:r>
          </a:p>
          <a:p>
            <a:r>
              <a:rPr lang="pt-BR" dirty="0" smtClean="0"/>
              <a:t>Perl variables are </a:t>
            </a:r>
            <a:r>
              <a:rPr lang="pt-BR" strike="sngStrike" dirty="0" smtClean="0"/>
              <a:t>not data type specific</a:t>
            </a:r>
          </a:p>
          <a:p>
            <a:r>
              <a:rPr lang="pt-BR" dirty="0" smtClean="0"/>
              <a:t>No need to pre-declare variables</a:t>
            </a:r>
          </a:p>
          <a:p>
            <a:r>
              <a:rPr lang="pt-BR" dirty="0" smtClean="0"/>
              <a:t>All variables are in Global score (by default)</a:t>
            </a:r>
          </a:p>
          <a:p>
            <a:r>
              <a:rPr lang="pt-BR" dirty="0" smtClean="0"/>
              <a:t>Three types of variables</a:t>
            </a:r>
          </a:p>
          <a:p>
            <a:pPr lvl="1"/>
            <a:r>
              <a:rPr lang="pt-BR" dirty="0" smtClean="0"/>
              <a:t>Scalar</a:t>
            </a:r>
          </a:p>
          <a:p>
            <a:pPr lvl="1"/>
            <a:r>
              <a:rPr lang="pt-BR" dirty="0" smtClean="0"/>
              <a:t>Array </a:t>
            </a:r>
          </a:p>
          <a:p>
            <a:pPr lvl="1"/>
            <a:r>
              <a:rPr lang="pt-BR" dirty="0" smtClean="0"/>
              <a:t>Hash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Scalar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 store only one element</a:t>
            </a:r>
          </a:p>
          <a:p>
            <a:r>
              <a:rPr lang="pt-BR" dirty="0" smtClean="0"/>
              <a:t>It is represented by a Dollar ($) symbol</a:t>
            </a:r>
          </a:p>
          <a:p>
            <a:pPr lvl="1"/>
            <a:r>
              <a:rPr lang="pt-BR" dirty="0" smtClean="0"/>
              <a:t>$a</a:t>
            </a:r>
          </a:p>
          <a:p>
            <a:pPr lvl="1"/>
            <a:r>
              <a:rPr lang="pt-BR" dirty="0" smtClean="0"/>
              <a:t>$student_name</a:t>
            </a:r>
          </a:p>
          <a:p>
            <a:pPr lvl="1"/>
            <a:r>
              <a:rPr lang="pt-BR" dirty="0" smtClean="0"/>
              <a:t>$phone_no</a:t>
            </a:r>
          </a:p>
          <a:p>
            <a:r>
              <a:rPr lang="pt-BR" dirty="0" smtClean="0"/>
              <a:t>Assign value to a scalar</a:t>
            </a:r>
          </a:p>
          <a:p>
            <a:pPr lvl="1"/>
            <a:r>
              <a:rPr lang="pt-BR" dirty="0" smtClean="0"/>
              <a:t>$a =10;</a:t>
            </a:r>
          </a:p>
          <a:p>
            <a:pPr lvl="1"/>
            <a:r>
              <a:rPr lang="pt-BR" dirty="0" smtClean="0"/>
              <a:t>$student_name = “kanhu”;</a:t>
            </a:r>
          </a:p>
          <a:p>
            <a:pPr lvl="1"/>
            <a:r>
              <a:rPr lang="pt-BR" dirty="0" smtClean="0"/>
              <a:t>$ phone_no </a:t>
            </a:r>
            <a:r>
              <a:rPr lang="pt-BR" dirty="0" smtClean="0"/>
              <a:t>= 9876543001;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naming conventions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names can contain letters, numbers and </a:t>
            </a:r>
            <a:r>
              <a:rPr lang="en-US" dirty="0" smtClean="0"/>
              <a:t>underscores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 smtClean="0"/>
              <a:t>sensitive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Cannot</a:t>
            </a:r>
            <a:r>
              <a:rPr lang="en-US" dirty="0" smtClean="0"/>
              <a:t> start from number (digit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524</TotalTime>
  <Words>581</Words>
  <Application>Microsoft Office PowerPoint</Application>
  <PresentationFormat>On-screen Show (16:9)</PresentationFormat>
  <Paragraphs>147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Variables and operators</vt:lpstr>
      <vt:lpstr>Learning objectives</vt:lpstr>
      <vt:lpstr>Constants and variables</vt:lpstr>
      <vt:lpstr>Constants and variables</vt:lpstr>
      <vt:lpstr>Constants and variables</vt:lpstr>
      <vt:lpstr>Data types</vt:lpstr>
      <vt:lpstr>Variables in Perl</vt:lpstr>
      <vt:lpstr>Scalar variables</vt:lpstr>
      <vt:lpstr>Variable naming conventions </vt:lpstr>
      <vt:lpstr>Variable interpolation</vt:lpstr>
      <vt:lpstr>Variable within another variable</vt:lpstr>
      <vt:lpstr>Operators</vt:lpstr>
      <vt:lpstr>Arithmetic operators</vt:lpstr>
      <vt:lpstr>Assignment operators</vt:lpstr>
      <vt:lpstr>Comparison operators</vt:lpstr>
      <vt:lpstr>Logical operators</vt:lpstr>
      <vt:lpstr>String manipulation operators</vt:lpstr>
      <vt:lpstr>Other operators</vt:lpstr>
      <vt:lpstr>Slide 19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129</cp:revision>
  <dcterms:created xsi:type="dcterms:W3CDTF">2014-09-16T21:32:26Z</dcterms:created>
  <dcterms:modified xsi:type="dcterms:W3CDTF">2017-05-23T21:19:32Z</dcterms:modified>
</cp:coreProperties>
</file>