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3" r:id="rId3"/>
    <p:sldId id="264" r:id="rId4"/>
    <p:sldId id="265" r:id="rId5"/>
    <p:sldId id="257" r:id="rId6"/>
    <p:sldId id="259" r:id="rId7"/>
    <p:sldId id="258" r:id="rId8"/>
    <p:sldId id="276" r:id="rId9"/>
    <p:sldId id="269" r:id="rId10"/>
    <p:sldId id="260" r:id="rId11"/>
    <p:sldId id="261" r:id="rId12"/>
    <p:sldId id="270" r:id="rId13"/>
    <p:sldId id="266" r:id="rId14"/>
    <p:sldId id="267" r:id="rId15"/>
    <p:sldId id="274" r:id="rId16"/>
    <p:sldId id="268" r:id="rId17"/>
    <p:sldId id="271" r:id="rId18"/>
    <p:sldId id="273" r:id="rId19"/>
    <p:sldId id="275" r:id="rId20"/>
    <p:sldId id="277" r:id="rId21"/>
    <p:sldId id="262" r:id="rId22"/>
    <p:sldId id="272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-3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Friday, May 26,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Getting started with </a:t>
            </a:r>
            <a:r>
              <a:rPr lang="pt-BR" dirty="0" smtClean="0">
                <a:solidFill>
                  <a:srgbClr val="00B0F0"/>
                </a:solidFill>
              </a:rPr>
              <a:t>P</a:t>
            </a:r>
            <a:r>
              <a:rPr lang="pt-BR" cap="none" dirty="0" smtClean="0">
                <a:solidFill>
                  <a:srgbClr val="00B0F0"/>
                </a:solidFill>
              </a:rPr>
              <a:t>erl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Execute the script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On terminal</a:t>
            </a:r>
          </a:p>
          <a:p>
            <a:pPr lvl="1"/>
            <a:r>
              <a:rPr lang="pt-BR" dirty="0" smtClean="0"/>
              <a:t>Go to the location where you have saved the file</a:t>
            </a:r>
          </a:p>
          <a:p>
            <a:pPr lvl="1"/>
            <a:r>
              <a:rPr lang="pt-BR" dirty="0" smtClean="0"/>
              <a:t>Type</a:t>
            </a:r>
          </a:p>
          <a:p>
            <a:pPr lvl="2">
              <a:buNone/>
            </a:pPr>
            <a:r>
              <a:rPr lang="pt-BR" i="1" dirty="0" smtClean="0"/>
              <a:t> perl hello_world.pl</a:t>
            </a:r>
            <a:endParaRPr lang="en-US" i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3628" y="2046849"/>
            <a:ext cx="5990372" cy="296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Run on Linux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Regardless of shebangline and execution permission</a:t>
            </a:r>
          </a:p>
          <a:p>
            <a:pPr lvl="1"/>
            <a:r>
              <a:rPr lang="pt-BR" i="1" dirty="0" smtClean="0"/>
              <a:t>perl  SCRIPT.pl</a:t>
            </a:r>
          </a:p>
          <a:p>
            <a:endParaRPr lang="pt-BR" i="1" dirty="0" smtClean="0"/>
          </a:p>
          <a:p>
            <a:r>
              <a:rPr lang="pt-BR" dirty="0" smtClean="0"/>
              <a:t>With Shebang line and execution permission</a:t>
            </a:r>
          </a:p>
          <a:p>
            <a:pPr lvl="1"/>
            <a:r>
              <a:rPr lang="pt-BR" i="1" dirty="0" smtClean="0"/>
              <a:t>chmod  755 SCRIPT.pl</a:t>
            </a:r>
          </a:p>
          <a:p>
            <a:pPr lvl="1"/>
            <a:r>
              <a:rPr lang="pt-BR" i="1" dirty="0" smtClean="0"/>
              <a:t>./SCRIPT.pl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956602" y="2841674"/>
            <a:ext cx="921434" cy="429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96794" y="2853397"/>
            <a:ext cx="480646" cy="429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84804" y="3298875"/>
            <a:ext cx="2370407" cy="369332"/>
          </a:xfrm>
          <a:prstGeom prst="wedgeRectCallout">
            <a:avLst>
              <a:gd name="adj1" fmla="val -131219"/>
              <a:gd name="adj2" fmla="val -61291"/>
            </a:avLst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 file mode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8724" y="2818229"/>
            <a:ext cx="3055036" cy="369332"/>
          </a:xfrm>
          <a:prstGeom prst="wedgeRectCallout">
            <a:avLst>
              <a:gd name="adj1" fmla="val -110088"/>
              <a:gd name="adj2" fmla="val -19392"/>
            </a:avLst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Permission to execute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Run on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All information similar to Unix like OS.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Programming cycle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3446584" y="1357513"/>
            <a:ext cx="1575582" cy="8510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91440" rtlCol="0" anchor="b"/>
          <a:lstStyle/>
          <a:p>
            <a:pPr algn="ctr"/>
            <a:r>
              <a:rPr lang="pt-BR" sz="1500" dirty="0" smtClean="0"/>
              <a:t>Run /</a:t>
            </a:r>
          </a:p>
          <a:p>
            <a:pPr algn="ctr"/>
            <a:r>
              <a:rPr lang="pt-BR" sz="1500" dirty="0" smtClean="0"/>
              <a:t>Test </a:t>
            </a:r>
            <a:endParaRPr lang="en-US" sz="1500" dirty="0"/>
          </a:p>
        </p:txBody>
      </p:sp>
      <p:sp>
        <p:nvSpPr>
          <p:cNvPr id="5" name="Isosceles Triangle 4"/>
          <p:cNvSpPr/>
          <p:nvPr/>
        </p:nvSpPr>
        <p:spPr>
          <a:xfrm>
            <a:off x="2065611" y="2858087"/>
            <a:ext cx="1575582" cy="8510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0" rtlCol="0" anchor="b"/>
          <a:lstStyle/>
          <a:p>
            <a:pPr algn="ctr"/>
            <a:r>
              <a:rPr lang="pt-BR" sz="1700" dirty="0" smtClean="0"/>
              <a:t>Write / Design</a:t>
            </a:r>
            <a:endParaRPr lang="en-US" sz="1700" dirty="0"/>
          </a:p>
        </p:txBody>
      </p:sp>
      <p:sp>
        <p:nvSpPr>
          <p:cNvPr id="6" name="Isosceles Triangle 5"/>
          <p:cNvSpPr/>
          <p:nvPr/>
        </p:nvSpPr>
        <p:spPr>
          <a:xfrm>
            <a:off x="4841627" y="2858087"/>
            <a:ext cx="1575582" cy="8510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0" rtlCol="0" anchor="b"/>
          <a:lstStyle/>
          <a:p>
            <a:pPr algn="ctr"/>
            <a:r>
              <a:rPr lang="pt-BR" sz="1700" dirty="0" smtClean="0"/>
              <a:t>Verify / Modify </a:t>
            </a:r>
            <a:endParaRPr lang="en-US" sz="1700" dirty="0"/>
          </a:p>
        </p:txBody>
      </p:sp>
      <p:sp>
        <p:nvSpPr>
          <p:cNvPr id="13" name="Curved Right Arrow 12"/>
          <p:cNvSpPr/>
          <p:nvPr/>
        </p:nvSpPr>
        <p:spPr>
          <a:xfrm rot="2651091" flipV="1">
            <a:off x="2307176" y="1187695"/>
            <a:ext cx="1045079" cy="15909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rot="8051091" flipV="1">
            <a:off x="5216844" y="1227554"/>
            <a:ext cx="1045079" cy="15909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5972374" flipV="1">
            <a:off x="3765525" y="3525276"/>
            <a:ext cx="1045079" cy="15909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End-Of-Line (Windows vs Unix)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0837" y="1495572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End-of-line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Bytecode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Old-MAC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6" y="3193294"/>
            <a:ext cx="4164038" cy="115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0374" y="3282188"/>
            <a:ext cx="3831069" cy="90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End-Of-Line (Windows vs Unix)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0837" y="1495572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End-of-line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Bytecode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Old-MAC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6" y="3193294"/>
            <a:ext cx="4164038" cy="115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0374" y="3282188"/>
            <a:ext cx="3831069" cy="90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0922" y="1358950"/>
            <a:ext cx="5660443" cy="348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and execute from terminal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9012" y="1252024"/>
            <a:ext cx="4982380" cy="353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“Hello world”- One liner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Mind the quotation marks </a:t>
            </a:r>
          </a:p>
          <a:p>
            <a:pPr lvl="1"/>
            <a:r>
              <a:rPr lang="pt-BR" dirty="0" smtClean="0"/>
              <a:t>Windows : double quote  ( “”)</a:t>
            </a:r>
          </a:p>
          <a:p>
            <a:pPr lvl="1"/>
            <a:r>
              <a:rPr lang="pt-BR" dirty="0" smtClean="0"/>
              <a:t>Unix : Single quote (‘’)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39" y="2433711"/>
            <a:ext cx="8815358" cy="90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b="62272"/>
          <a:stretch>
            <a:fillRect/>
          </a:stretch>
        </p:blipFill>
        <p:spPr bwMode="auto">
          <a:xfrm>
            <a:off x="211602" y="3559492"/>
            <a:ext cx="8673484" cy="1427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>
                <a:solidFill>
                  <a:srgbClr val="00B050"/>
                </a:solidFill>
              </a:rPr>
              <a:t>print</a:t>
            </a:r>
            <a:r>
              <a:rPr lang="pt-BR" i="1" dirty="0" smtClean="0"/>
              <a:t> </a:t>
            </a:r>
            <a:r>
              <a:rPr lang="pt-BR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b="1" i="1" dirty="0" smtClean="0"/>
              <a:t>Syntax:</a:t>
            </a:r>
            <a:r>
              <a:rPr lang="pt-BR" i="1" dirty="0" smtClean="0"/>
              <a:t> print “message to dispay on OUTPUT screen”</a:t>
            </a:r>
          </a:p>
          <a:p>
            <a:pPr lvl="1"/>
            <a:r>
              <a:rPr lang="pt-BR" dirty="0" smtClean="0"/>
              <a:t>Quotes	: single and double quotes</a:t>
            </a:r>
          </a:p>
          <a:p>
            <a:pPr lvl="1"/>
            <a:r>
              <a:rPr lang="pt-BR" dirty="0" smtClean="0"/>
              <a:t>Double quotes : interpolation of varibales</a:t>
            </a:r>
          </a:p>
          <a:p>
            <a:r>
              <a:rPr lang="pt-BR" dirty="0" smtClean="0"/>
              <a:t>\ 	: escape character (escape the letter following  it)</a:t>
            </a:r>
          </a:p>
          <a:p>
            <a:pPr lvl="1"/>
            <a:r>
              <a:rPr lang="pt-BR" dirty="0" smtClean="0"/>
              <a:t>\n	: new line character</a:t>
            </a:r>
          </a:p>
          <a:p>
            <a:pPr lvl="1"/>
            <a:r>
              <a:rPr lang="pt-BR" dirty="0" smtClean="0"/>
              <a:t>\t 	: tab character</a:t>
            </a:r>
          </a:p>
          <a:p>
            <a:pPr lvl="1"/>
            <a:r>
              <a:rPr lang="pt-BR" dirty="0" smtClean="0"/>
              <a:t>\a	: beep audio (only on windows)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914" y="1019250"/>
            <a:ext cx="61531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Examples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45" y="1100870"/>
            <a:ext cx="3667565" cy="176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r="42896" b="65699"/>
          <a:stretch>
            <a:fillRect/>
          </a:stretch>
        </p:blipFill>
        <p:spPr bwMode="auto">
          <a:xfrm>
            <a:off x="182880" y="2933479"/>
            <a:ext cx="8219189" cy="215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Setup your computer for </a:t>
            </a:r>
            <a:r>
              <a:rPr lang="pt-BR" dirty="0" smtClean="0"/>
              <a:t>Perl </a:t>
            </a:r>
            <a:r>
              <a:rPr lang="pt-BR" dirty="0" smtClean="0"/>
              <a:t>programming</a:t>
            </a:r>
          </a:p>
          <a:p>
            <a:pPr lvl="1"/>
            <a:r>
              <a:rPr lang="pt-BR" dirty="0" smtClean="0"/>
              <a:t>Windows</a:t>
            </a:r>
          </a:p>
          <a:p>
            <a:pPr lvl="1"/>
            <a:r>
              <a:rPr lang="pt-BR" dirty="0" smtClean="0"/>
              <a:t>Unix</a:t>
            </a:r>
          </a:p>
          <a:p>
            <a:pPr lvl="1"/>
            <a:r>
              <a:rPr lang="pt-BR" dirty="0" smtClean="0"/>
              <a:t>Mac</a:t>
            </a:r>
          </a:p>
          <a:p>
            <a:r>
              <a:rPr lang="pt-BR" dirty="0" smtClean="0"/>
              <a:t>Write your first </a:t>
            </a:r>
            <a:r>
              <a:rPr lang="pt-BR" dirty="0" smtClean="0"/>
              <a:t>Perl </a:t>
            </a:r>
            <a:r>
              <a:rPr lang="pt-BR" dirty="0" smtClean="0"/>
              <a:t>code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Say hello to Perl</a:t>
            </a:r>
            <a:endParaRPr lang="pt-BR" dirty="0" smtClean="0"/>
          </a:p>
          <a:p>
            <a:r>
              <a:rPr lang="pt-BR" dirty="0" smtClean="0"/>
              <a:t>Execute the </a:t>
            </a:r>
            <a:r>
              <a:rPr lang="pt-BR" dirty="0" smtClean="0"/>
              <a:t>Perl script</a:t>
            </a:r>
          </a:p>
          <a:p>
            <a:pPr lvl="1"/>
            <a:r>
              <a:rPr lang="pt-BR" dirty="0" smtClean="0"/>
              <a:t>Windows</a:t>
            </a:r>
          </a:p>
          <a:p>
            <a:pPr lvl="1"/>
            <a:r>
              <a:rPr lang="pt-BR" dirty="0" smtClean="0"/>
              <a:t>Linux</a:t>
            </a:r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motto: TMTOWTDI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T</a:t>
            </a:r>
            <a:r>
              <a:rPr lang="en-US" dirty="0" smtClean="0"/>
              <a:t>here's </a:t>
            </a:r>
            <a:r>
              <a:rPr lang="en-US" u="sng" dirty="0" smtClean="0"/>
              <a:t>m</a:t>
            </a:r>
            <a:r>
              <a:rPr lang="en-US" dirty="0" smtClean="0"/>
              <a:t>ore </a:t>
            </a:r>
            <a:r>
              <a:rPr lang="en-US" u="sng" dirty="0" smtClean="0"/>
              <a:t>t</a:t>
            </a:r>
            <a:r>
              <a:rPr lang="en-US" dirty="0" smtClean="0"/>
              <a:t>han </a:t>
            </a:r>
            <a:r>
              <a:rPr lang="en-US" u="sng" dirty="0" smtClean="0"/>
              <a:t>o</a:t>
            </a:r>
            <a:r>
              <a:rPr lang="en-US" dirty="0" smtClean="0"/>
              <a:t>ne </a:t>
            </a:r>
            <a:r>
              <a:rPr lang="en-US" u="sng" dirty="0" smtClean="0"/>
              <a:t>w</a:t>
            </a:r>
            <a:r>
              <a:rPr lang="en-US" dirty="0" smtClean="0"/>
              <a:t>ay </a:t>
            </a:r>
            <a:r>
              <a:rPr lang="en-US" u="sng" dirty="0" smtClean="0"/>
              <a:t>t</a:t>
            </a:r>
            <a:r>
              <a:rPr lang="en-US" dirty="0" smtClean="0"/>
              <a:t>o </a:t>
            </a:r>
            <a:r>
              <a:rPr lang="en-US" u="sng" dirty="0" smtClean="0"/>
              <a:t>d</a:t>
            </a:r>
            <a:r>
              <a:rPr lang="en-US" dirty="0" smtClean="0"/>
              <a:t>o </a:t>
            </a:r>
            <a:r>
              <a:rPr lang="en-US" u="sng" dirty="0" smtClean="0"/>
              <a:t>i</a:t>
            </a:r>
            <a:r>
              <a:rPr lang="en-US" dirty="0" smtClean="0"/>
              <a:t>t</a:t>
            </a:r>
          </a:p>
          <a:p>
            <a:r>
              <a:rPr lang="en-US" dirty="0" smtClean="0"/>
              <a:t>pronounced </a:t>
            </a:r>
            <a:r>
              <a:rPr lang="en-US" b="1" i="1" dirty="0" smtClean="0"/>
              <a:t>Tim Toady</a:t>
            </a:r>
            <a:endParaRPr lang="en-US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2544" y="372794"/>
            <a:ext cx="644256" cy="14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Z:\Work\CourseWork\Semester-3\Teaching\bioinfo-PERL-course\PPTs\sm_perl_id_bk_w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7653" y="562342"/>
            <a:ext cx="1167984" cy="1167984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478" y="2319045"/>
            <a:ext cx="8730114" cy="264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Check and </a:t>
            </a:r>
            <a:r>
              <a:rPr lang="pt-BR" dirty="0" smtClean="0"/>
              <a:t>report version of  PERL on your computer.</a:t>
            </a:r>
            <a:endParaRPr lang="en-US" dirty="0" smtClean="0"/>
          </a:p>
          <a:p>
            <a:r>
              <a:rPr lang="en-US" dirty="0" smtClean="0"/>
              <a:t>Write a Perl program that prints your </a:t>
            </a:r>
            <a:r>
              <a:rPr lang="en-US" b="1" dirty="0" smtClean="0"/>
              <a:t>name</a:t>
            </a:r>
            <a:r>
              <a:rPr lang="en-US" dirty="0" smtClean="0"/>
              <a:t> and </a:t>
            </a:r>
            <a:r>
              <a:rPr lang="en-US" b="1" dirty="0" smtClean="0"/>
              <a:t>e-mail</a:t>
            </a:r>
            <a:r>
              <a:rPr lang="en-US" dirty="0" smtClean="0"/>
              <a:t> in the following format</a:t>
            </a:r>
          </a:p>
          <a:p>
            <a:pPr lvl="1"/>
            <a:r>
              <a:rPr lang="pt-BR" dirty="0" smtClean="0"/>
              <a:t>Name: Student_name</a:t>
            </a:r>
          </a:p>
          <a:p>
            <a:pPr lvl="1"/>
            <a:r>
              <a:rPr lang="pt-BR" dirty="0" smtClean="0"/>
              <a:t>E-mail ID : student@uenf.br</a:t>
            </a:r>
          </a:p>
          <a:p>
            <a:r>
              <a:rPr lang="pt-BR" dirty="0" smtClean="0"/>
              <a:t>Write the same program as an one liner script.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Install PERL </a:t>
            </a:r>
          </a:p>
          <a:p>
            <a:pPr lvl="1"/>
            <a:r>
              <a:rPr lang="pt-BR" dirty="0" smtClean="0"/>
              <a:t>Unix: mostly comes in-built </a:t>
            </a:r>
          </a:p>
          <a:p>
            <a:pPr lvl="1"/>
            <a:r>
              <a:rPr lang="pt-BR" dirty="0" smtClean="0"/>
              <a:t>Mac: in-built</a:t>
            </a:r>
          </a:p>
          <a:p>
            <a:pPr lvl="1"/>
            <a:r>
              <a:rPr lang="pt-BR" dirty="0" smtClean="0"/>
              <a:t>Windows: ActivePerl, StrawberryPerl</a:t>
            </a:r>
          </a:p>
          <a:p>
            <a:r>
              <a:rPr lang="pt-BR" dirty="0" smtClean="0"/>
              <a:t>Text Editor</a:t>
            </a:r>
          </a:p>
          <a:p>
            <a:pPr lvl="1"/>
            <a:r>
              <a:rPr lang="pt-BR" dirty="0" smtClean="0"/>
              <a:t>Unix: </a:t>
            </a:r>
            <a:r>
              <a:rPr lang="pt-BR" b="1" dirty="0" smtClean="0"/>
              <a:t>gedit</a:t>
            </a:r>
            <a:r>
              <a:rPr lang="pt-BR" dirty="0" smtClean="0"/>
              <a:t>, vi editor, VIM editor, nano etc.</a:t>
            </a:r>
          </a:p>
          <a:p>
            <a:pPr lvl="1"/>
            <a:r>
              <a:rPr lang="pt-BR" dirty="0" smtClean="0"/>
              <a:t>Mac: </a:t>
            </a:r>
            <a:r>
              <a:rPr lang="pt-BR" b="1" dirty="0" smtClean="0"/>
              <a:t>TextWrangler</a:t>
            </a:r>
            <a:r>
              <a:rPr lang="pt-BR" dirty="0" smtClean="0"/>
              <a:t>, TextMate etc.</a:t>
            </a:r>
          </a:p>
          <a:p>
            <a:pPr lvl="1"/>
            <a:r>
              <a:rPr lang="pt-BR" dirty="0" smtClean="0"/>
              <a:t>Windows: </a:t>
            </a:r>
            <a:r>
              <a:rPr lang="pt-BR" b="1" dirty="0" smtClean="0"/>
              <a:t>Notepad++</a:t>
            </a:r>
            <a:r>
              <a:rPr lang="pt-BR" dirty="0" smtClean="0"/>
              <a:t>, Komodo Edit etc.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Check if PERL is already there</a:t>
            </a:r>
          </a:p>
          <a:p>
            <a:pPr lvl="1"/>
            <a:r>
              <a:rPr lang="pt-BR" dirty="0" smtClean="0"/>
              <a:t>Alt+ctrl+T : open terminal</a:t>
            </a:r>
          </a:p>
          <a:p>
            <a:pPr lvl="1"/>
            <a:r>
              <a:rPr lang="pt-BR" dirty="0" smtClean="0"/>
              <a:t>Windows key+R, type cmd, press Enter.</a:t>
            </a:r>
          </a:p>
          <a:p>
            <a:pPr lvl="1"/>
            <a:r>
              <a:rPr lang="pt-BR" dirty="0" smtClean="0"/>
              <a:t>Type: perl –v</a:t>
            </a:r>
          </a:p>
          <a:p>
            <a:endParaRPr lang="pt-BR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97" y="2691397"/>
            <a:ext cx="3898875" cy="233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4865" y="2694325"/>
            <a:ext cx="4616254" cy="228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Fine tune the text editor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386" y="1230923"/>
            <a:ext cx="3044116" cy="2575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0242" y="2202033"/>
            <a:ext cx="2673542" cy="290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0722" y="1672737"/>
            <a:ext cx="2115502" cy="229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5409" y="2094767"/>
            <a:ext cx="2427662" cy="263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Install PERL on Windows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https://www.activestate.com/activeperl/downloads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2119" y="1730325"/>
            <a:ext cx="1590103" cy="5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34" y="2242918"/>
            <a:ext cx="75628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a blank text file</a:t>
            </a:r>
          </a:p>
          <a:p>
            <a:r>
              <a:rPr lang="pt-BR" dirty="0" smtClean="0"/>
              <a:t>Save it as hello_world.pl    (  *.pl   )</a:t>
            </a:r>
          </a:p>
          <a:p>
            <a:r>
              <a:rPr lang="pt-BR" dirty="0" smtClean="0"/>
              <a:t>Write the following: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This file is called a </a:t>
            </a:r>
            <a:r>
              <a:rPr lang="pt-BR" b="1" dirty="0" smtClean="0"/>
              <a:t>source code</a:t>
            </a:r>
            <a:r>
              <a:rPr lang="pt-BR" dirty="0" smtClean="0"/>
              <a:t>.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81" y="2503757"/>
            <a:ext cx="6576015" cy="149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a blank text file</a:t>
            </a:r>
          </a:p>
          <a:p>
            <a:r>
              <a:rPr lang="pt-BR" dirty="0" smtClean="0"/>
              <a:t>Save it as hello_world.pl    (  *.pl   )</a:t>
            </a:r>
          </a:p>
          <a:p>
            <a:r>
              <a:rPr lang="pt-BR" dirty="0" smtClean="0"/>
              <a:t>Write the following: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81" y="2503757"/>
            <a:ext cx="6576015" cy="149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"/>
          <p:cNvGrpSpPr/>
          <p:nvPr/>
        </p:nvGrpSpPr>
        <p:grpSpPr>
          <a:xfrm>
            <a:off x="0" y="2855741"/>
            <a:ext cx="2511084" cy="664754"/>
            <a:chOff x="0" y="2855741"/>
            <a:chExt cx="2511084" cy="66475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39483" y="2855741"/>
              <a:ext cx="1371601" cy="499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0" y="3151163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Commnet</a:t>
              </a:r>
              <a:endParaRPr lang="en-US" dirty="0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0" y="3453618"/>
            <a:ext cx="2475914" cy="901560"/>
            <a:chOff x="0" y="2724443"/>
            <a:chExt cx="2475914" cy="90156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139483" y="2724443"/>
              <a:ext cx="1336431" cy="6307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0" y="3256671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Perl statement</a:t>
              </a:r>
              <a:endParaRPr lang="en-US" dirty="0"/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5814646" y="3516923"/>
            <a:ext cx="1667021" cy="997689"/>
            <a:chOff x="780757" y="2677551"/>
            <a:chExt cx="1667021" cy="997689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1036320" y="2677551"/>
              <a:ext cx="103163" cy="6775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80757" y="3305908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Semi-colon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 Unix like systems add a shebang line at the top</a:t>
            </a:r>
          </a:p>
          <a:p>
            <a:pPr lvl="1"/>
            <a:r>
              <a:rPr lang="en-US" dirty="0" smtClean="0"/>
              <a:t>tells the program (Shell) where PERL interpreter is located</a:t>
            </a:r>
            <a:endParaRPr lang="pt-BR" dirty="0" smtClean="0"/>
          </a:p>
          <a:p>
            <a:r>
              <a:rPr lang="en-US" dirty="0" smtClean="0"/>
              <a:t>Shebang line is not really necessary on Windows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81" y="2503757"/>
            <a:ext cx="6576015" cy="149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"/>
          <p:cNvGrpSpPr/>
          <p:nvPr/>
        </p:nvGrpSpPr>
        <p:grpSpPr>
          <a:xfrm>
            <a:off x="0" y="2855741"/>
            <a:ext cx="2511084" cy="664754"/>
            <a:chOff x="0" y="2855741"/>
            <a:chExt cx="2511084" cy="66475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39483" y="2855741"/>
              <a:ext cx="1371601" cy="499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0" y="3151163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Commnet</a:t>
              </a:r>
              <a:endParaRPr lang="en-US" dirty="0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0" y="3453618"/>
            <a:ext cx="2475914" cy="901560"/>
            <a:chOff x="0" y="2724443"/>
            <a:chExt cx="2475914" cy="90156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139483" y="2724443"/>
              <a:ext cx="1336431" cy="6307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0" y="3256671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Perl statement</a:t>
              </a:r>
              <a:endParaRPr lang="en-US" dirty="0"/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5814646" y="3516923"/>
            <a:ext cx="1667021" cy="997689"/>
            <a:chOff x="780757" y="2677551"/>
            <a:chExt cx="1667021" cy="997689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1036320" y="2677551"/>
              <a:ext cx="103163" cy="6775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80757" y="3305908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Semi-colon</a:t>
              </a:r>
              <a:endParaRPr lang="en-US" dirty="0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 l="6318" t="15754" r="45047" b="67438"/>
          <a:stretch>
            <a:fillRect/>
          </a:stretch>
        </p:blipFill>
        <p:spPr bwMode="auto">
          <a:xfrm>
            <a:off x="2432603" y="2489980"/>
            <a:ext cx="2800579" cy="254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22"/>
          <p:cNvGrpSpPr/>
          <p:nvPr/>
        </p:nvGrpSpPr>
        <p:grpSpPr>
          <a:xfrm>
            <a:off x="5289452" y="2363372"/>
            <a:ext cx="3751383" cy="369332"/>
            <a:chOff x="-1303605" y="3305908"/>
            <a:chExt cx="3751383" cy="369332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-1303605" y="3545059"/>
              <a:ext cx="2175803" cy="422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80757" y="3305908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shebang line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7450</TotalTime>
  <Words>420</Words>
  <Application>Microsoft Office PowerPoint</Application>
  <PresentationFormat>On-screen Show (16:9)</PresentationFormat>
  <Paragraphs>124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Getting started with Perl</vt:lpstr>
      <vt:lpstr>Learning objectives</vt:lpstr>
      <vt:lpstr>Requirements</vt:lpstr>
      <vt:lpstr>PERL installation</vt:lpstr>
      <vt:lpstr>Fine tune the text editor </vt:lpstr>
      <vt:lpstr>Install PERL on Windows OS</vt:lpstr>
      <vt:lpstr>Write first script</vt:lpstr>
      <vt:lpstr>Write first script</vt:lpstr>
      <vt:lpstr>Write first script</vt:lpstr>
      <vt:lpstr>Execute the script on Windows</vt:lpstr>
      <vt:lpstr>Run on Linux </vt:lpstr>
      <vt:lpstr>Run on Mac</vt:lpstr>
      <vt:lpstr>Programming cycle</vt:lpstr>
      <vt:lpstr>End-Of-Line (Windows vs Unix)</vt:lpstr>
      <vt:lpstr>End-Of-Line (Windows vs Unix)</vt:lpstr>
      <vt:lpstr>Write and execute from terminal</vt:lpstr>
      <vt:lpstr>“Hello world”- One liner</vt:lpstr>
      <vt:lpstr>print function</vt:lpstr>
      <vt:lpstr>Examples</vt:lpstr>
      <vt:lpstr>Perl motto: TMTOWTDI</vt:lpstr>
      <vt:lpstr>Slide 21</vt:lpstr>
      <vt:lpstr>Exercise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Kanhu</cp:lastModifiedBy>
  <cp:revision>233</cp:revision>
  <dcterms:created xsi:type="dcterms:W3CDTF">2014-09-16T21:32:26Z</dcterms:created>
  <dcterms:modified xsi:type="dcterms:W3CDTF">2017-05-26T08:19:45Z</dcterms:modified>
</cp:coreProperties>
</file>