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62" r:id="rId6"/>
    <p:sldId id="263" r:id="rId7"/>
    <p:sldId id="268" r:id="rId8"/>
    <p:sldId id="269" r:id="rId9"/>
    <p:sldId id="270" r:id="rId10"/>
    <p:sldId id="272" r:id="rId11"/>
    <p:sldId id="273" r:id="rId12"/>
    <p:sldId id="274" r:id="rId13"/>
    <p:sldId id="259" r:id="rId14"/>
    <p:sldId id="271" r:id="rId15"/>
    <p:sldId id="26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9327" autoAdjust="0"/>
  </p:normalViewPr>
  <p:slideViewPr>
    <p:cSldViewPr snapToGrid="0">
      <p:cViewPr varScale="1">
        <p:scale>
          <a:sx n="87" d="100"/>
          <a:sy n="87" d="100"/>
        </p:scale>
        <p:origin x="-68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384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CB33-F79B-4237-894C-2C062F10FEDF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DF19F-6C18-4EF2-8BB8-BC63D11B4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CPU is actually an electronic circuit, and a digital circuit mainly deals with Booleans (i.e. 0 and 1), so it is</a:t>
            </a:r>
          </a:p>
          <a:p>
            <a:r>
              <a:rPr lang="en-US" dirty="0" smtClean="0"/>
              <a:t>obvious that programs used by this circuit have to be sequences of 0s and 1s. This is what machine</a:t>
            </a:r>
          </a:p>
          <a:p>
            <a:r>
              <a:rPr lang="en-US" dirty="0" smtClean="0"/>
              <a:t>code actually is.</a:t>
            </a:r>
          </a:p>
          <a:p>
            <a:endParaRPr lang="pt-BR" dirty="0" smtClean="0"/>
          </a:p>
          <a:p>
            <a:r>
              <a:rPr lang="pt-BR" dirty="0" smtClean="0"/>
              <a:t>- </a:t>
            </a:r>
            <a:r>
              <a:rPr lang="en-US" dirty="0" smtClean="0"/>
              <a:t>Assembly language is described as a low-level programming language, because the actions of an</a:t>
            </a:r>
          </a:p>
          <a:p>
            <a:r>
              <a:rPr lang="en-US" dirty="0" smtClean="0"/>
              <a:t>assembly language program are mainly hardware operations, for example, moving bits of data from</a:t>
            </a:r>
          </a:p>
          <a:p>
            <a:r>
              <a:rPr lang="en-US" dirty="0" smtClean="0"/>
              <a:t>one memory location to another.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computer scientists began to develop languages which were more machine-</a:t>
            </a:r>
          </a:p>
          <a:p>
            <a:r>
              <a:rPr lang="en-US" dirty="0" smtClean="0"/>
              <a:t>independent and intuitive to programmers that today we refer to as high-level programming</a:t>
            </a:r>
          </a:p>
          <a:p>
            <a:r>
              <a:rPr lang="en-US" dirty="0" smtClean="0"/>
              <a:t>Languages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The reason why we call these “high-level languages” is</a:t>
            </a:r>
          </a:p>
          <a:p>
            <a:r>
              <a:rPr lang="en-US" dirty="0" smtClean="0"/>
              <a:t>that they were built on top of low-level languages and hid the complexity of low-level languages from</a:t>
            </a:r>
          </a:p>
          <a:p>
            <a:r>
              <a:rPr lang="en-US" dirty="0" smtClean="0"/>
              <a:t>the programmers. All such complexities are handled by the interpreters or compilers automatically.</a:t>
            </a:r>
          </a:p>
          <a:p>
            <a:r>
              <a:rPr lang="en-US" dirty="0" smtClean="0"/>
              <a:t>This is an important design concept in Computer Science called abstraction.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DF19F-6C18-4EF2-8BB8-BC63D11B49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Friday, May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</a:t>
            </a:r>
            <a:r>
              <a:rPr lang="pt-BR" sz="1400" dirty="0" smtClean="0"/>
              <a:t>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</a:t>
            </a:r>
            <a:r>
              <a:rPr lang="pt-BR" sz="1400" dirty="0" smtClean="0"/>
              <a:t>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Down Arrow 31"/>
          <p:cNvSpPr/>
          <p:nvPr/>
        </p:nvSpPr>
        <p:spPr>
          <a:xfrm>
            <a:off x="1957137" y="2013284"/>
            <a:ext cx="336884" cy="7058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</a:t>
            </a:r>
            <a:r>
              <a:rPr lang="pt-BR" sz="1400" dirty="0" smtClean="0"/>
              <a:t>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</a:t>
            </a:r>
            <a:r>
              <a:rPr lang="pt-BR" sz="1400" dirty="0" smtClean="0"/>
              <a:t>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loud Callout 32"/>
          <p:cNvSpPr/>
          <p:nvPr/>
        </p:nvSpPr>
        <p:spPr>
          <a:xfrm>
            <a:off x="1917030" y="2109537"/>
            <a:ext cx="2205791" cy="1050758"/>
          </a:xfrm>
          <a:prstGeom prst="cloudCallout">
            <a:avLst>
              <a:gd name="adj1" fmla="val -55092"/>
              <a:gd name="adj2" fmla="val 91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Conditions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</a:t>
            </a:r>
            <a:r>
              <a:rPr lang="pt-BR" sz="1400" dirty="0" smtClean="0"/>
              <a:t>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</a:t>
            </a:r>
            <a:r>
              <a:rPr lang="pt-BR" sz="1400" dirty="0" smtClean="0"/>
              <a:t>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urved Left Arrow 31"/>
          <p:cNvSpPr/>
          <p:nvPr/>
        </p:nvSpPr>
        <p:spPr>
          <a:xfrm>
            <a:off x="770021" y="4026569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 rot="10393050">
            <a:off x="146525" y="4074694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842" y="4074695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Perl </a:t>
            </a:r>
            <a:r>
              <a:rPr lang="pt-BR" sz="2800" dirty="0" smtClean="0"/>
              <a:t>(</a:t>
            </a:r>
            <a:r>
              <a:rPr lang="en-US" sz="2800" dirty="0" smtClean="0"/>
              <a:t>Practical Extraction and Report Language</a:t>
            </a:r>
            <a:r>
              <a:rPr lang="pt-BR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Perl is an interpreted high-level programming language developed by Larry Wall.</a:t>
            </a:r>
          </a:p>
          <a:p>
            <a:r>
              <a:rPr lang="en-US" dirty="0" smtClean="0">
                <a:latin typeface="Arial" pitchFamily="34" charset="0"/>
              </a:rPr>
              <a:t>Easy to learn compared to most </a:t>
            </a:r>
            <a:r>
              <a:rPr lang="en-US" dirty="0" smtClean="0">
                <a:latin typeface="Arial" pitchFamily="34" charset="0"/>
              </a:rPr>
              <a:t>other post-modern languages</a:t>
            </a:r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Designed for working with </a:t>
            </a:r>
            <a:r>
              <a:rPr lang="en-US" b="1" dirty="0" smtClean="0">
                <a:latin typeface="Arial" pitchFamily="34" charset="0"/>
              </a:rPr>
              <a:t>text files. (DNA/Protein)</a:t>
            </a:r>
          </a:p>
          <a:p>
            <a:r>
              <a:rPr lang="en-US" b="1" dirty="0" smtClean="0">
                <a:latin typeface="Arial" pitchFamily="34" charset="0"/>
              </a:rPr>
              <a:t>Free</a:t>
            </a:r>
            <a:r>
              <a:rPr lang="en-US" dirty="0" smtClean="0">
                <a:latin typeface="Arial" pitchFamily="34" charset="0"/>
              </a:rPr>
              <a:t> for </a:t>
            </a:r>
            <a:r>
              <a:rPr lang="en-US" b="1" u="sng" dirty="0" smtClean="0">
                <a:latin typeface="Arial" pitchFamily="34" charset="0"/>
              </a:rPr>
              <a:t>all</a:t>
            </a:r>
            <a:r>
              <a:rPr lang="en-US" dirty="0" smtClean="0">
                <a:latin typeface="Arial" pitchFamily="34" charset="0"/>
              </a:rPr>
              <a:t> operating systems</a:t>
            </a:r>
          </a:p>
          <a:p>
            <a:r>
              <a:rPr lang="pt-BR" dirty="0" smtClean="0">
                <a:latin typeface="Arial" pitchFamily="34" charset="0"/>
              </a:rPr>
              <a:t>Webserver/database integration</a:t>
            </a:r>
          </a:p>
          <a:p>
            <a:r>
              <a:rPr lang="en-US" dirty="0" smtClean="0">
                <a:latin typeface="Arial" pitchFamily="34" charset="0"/>
              </a:rPr>
              <a:t>Powerful regular </a:t>
            </a:r>
            <a:r>
              <a:rPr lang="en-US" dirty="0" smtClean="0">
                <a:latin typeface="Arial" pitchFamily="34" charset="0"/>
              </a:rPr>
              <a:t>expression matching and string manipulation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7343" y="0"/>
            <a:ext cx="1364152" cy="69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and 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</a:rPr>
              <a:t>Most popular language in bioinformatics </a:t>
            </a:r>
          </a:p>
          <a:p>
            <a:pPr lvl="1"/>
            <a:r>
              <a:rPr lang="pt-BR" dirty="0" smtClean="0"/>
              <a:t>Format conversion (</a:t>
            </a:r>
            <a:r>
              <a:rPr lang="en-US" dirty="0" smtClean="0"/>
              <a:t>slicing, dicing, twisting, wringing, smoothing, summarizing </a:t>
            </a:r>
            <a:r>
              <a:rPr lang="pt-BR" dirty="0" smtClean="0"/>
              <a:t>) on commandline</a:t>
            </a:r>
          </a:p>
          <a:p>
            <a:pPr lvl="1"/>
            <a:r>
              <a:rPr lang="pt-BR" dirty="0" smtClean="0"/>
              <a:t>Run pipelines</a:t>
            </a:r>
          </a:p>
          <a:p>
            <a:pPr lvl="1"/>
            <a:r>
              <a:rPr lang="pt-BR" dirty="0" smtClean="0"/>
              <a:t>Organize files </a:t>
            </a:r>
          </a:p>
          <a:p>
            <a:pPr lvl="1"/>
            <a:r>
              <a:rPr lang="pt-BR" dirty="0" smtClean="0"/>
              <a:t>Create simple plots</a:t>
            </a:r>
          </a:p>
          <a:p>
            <a:pPr lvl="1"/>
            <a:r>
              <a:rPr lang="pt-BR" dirty="0" smtClean="0"/>
              <a:t>Glue multiple programming langages</a:t>
            </a:r>
          </a:p>
          <a:p>
            <a:pPr lvl="1"/>
            <a:r>
              <a:rPr lang="pt-BR" dirty="0" smtClean="0"/>
              <a:t>Download data from internet</a:t>
            </a:r>
          </a:p>
          <a:p>
            <a:r>
              <a:rPr lang="en-US" dirty="0" smtClean="0">
                <a:latin typeface="Arial" pitchFamily="34" charset="0"/>
              </a:rPr>
              <a:t>many scripts available you can </a:t>
            </a:r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dirty="0" smtClean="0">
                <a:latin typeface="Arial" pitchFamily="34" charset="0"/>
              </a:rPr>
              <a:t>borrow</a:t>
            </a:r>
            <a:r>
              <a:rPr lang="ja-JP" altLang="en-US" smtClean="0">
                <a:latin typeface="Arial" pitchFamily="34" charset="0"/>
              </a:rPr>
              <a:t>”</a:t>
            </a:r>
            <a:r>
              <a:rPr lang="en-US" altLang="ja-JP" dirty="0" smtClean="0">
                <a:latin typeface="Arial" pitchFamily="34" charset="0"/>
              </a:rPr>
              <a:t>, also readymade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8231" y="120316"/>
            <a:ext cx="1227221" cy="122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05" y="3938087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2642" y="3922796"/>
            <a:ext cx="1285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88531" y="1163601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General picture of a computer program</a:t>
            </a:r>
          </a:p>
          <a:p>
            <a:r>
              <a:rPr lang="pt-BR" dirty="0" smtClean="0"/>
              <a:t>Source file </a:t>
            </a:r>
            <a:r>
              <a:rPr lang="pt-BR" i="1" dirty="0" smtClean="0"/>
              <a:t>vs</a:t>
            </a:r>
            <a:r>
              <a:rPr lang="pt-BR" dirty="0" smtClean="0"/>
              <a:t> binary file</a:t>
            </a:r>
          </a:p>
          <a:p>
            <a:r>
              <a:rPr lang="pt-BR" dirty="0" smtClean="0"/>
              <a:t>Interpreted vs compiled language</a:t>
            </a:r>
          </a:p>
          <a:p>
            <a:r>
              <a:rPr lang="pt-BR" dirty="0" smtClean="0"/>
              <a:t>Pseudo code</a:t>
            </a:r>
          </a:p>
          <a:p>
            <a:r>
              <a:rPr lang="pt-BR" dirty="0" smtClean="0"/>
              <a:t>Sequential and conditional execution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Computer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program is a collection of </a:t>
            </a:r>
            <a:r>
              <a:rPr lang="en-US" b="1" i="1" dirty="0" smtClean="0"/>
              <a:t>instructions</a:t>
            </a:r>
            <a:r>
              <a:rPr lang="en-US" dirty="0" smtClean="0"/>
              <a:t> that performs a specific task when executed by a computer.</a:t>
            </a:r>
          </a:p>
          <a:p>
            <a:r>
              <a:rPr lang="en-US" dirty="0" smtClean="0"/>
              <a:t>A formal “language” that humans use to write programs is known as </a:t>
            </a:r>
            <a:r>
              <a:rPr lang="en-US" b="1" dirty="0" smtClean="0"/>
              <a:t>p</a:t>
            </a:r>
            <a:r>
              <a:rPr lang="pt-BR" b="1" dirty="0" smtClean="0"/>
              <a:t>rogramming language</a:t>
            </a:r>
            <a:r>
              <a:rPr lang="pt-BR" dirty="0" smtClean="0"/>
              <a:t>.</a:t>
            </a:r>
            <a:endParaRPr lang="en-US" dirty="0" smtClean="0"/>
          </a:p>
          <a:p>
            <a:r>
              <a:rPr lang="pt-BR" dirty="0" smtClean="0"/>
              <a:t>Unlike humans, </a:t>
            </a:r>
            <a:r>
              <a:rPr lang="pt-BR" b="1" dirty="0" smtClean="0"/>
              <a:t>Central Porcessing Unit (CPU) </a:t>
            </a:r>
            <a:r>
              <a:rPr lang="pt-BR" dirty="0" smtClean="0"/>
              <a:t>of a computer understands only binary language (0/1).</a:t>
            </a:r>
          </a:p>
          <a:p>
            <a:r>
              <a:rPr lang="pt-BR" dirty="0" smtClean="0"/>
              <a:t>Need a translator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Compiler and Interpretor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93850" y="1364684"/>
            <a:ext cx="4550150" cy="256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812" y="1401201"/>
            <a:ext cx="4480750" cy="314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Complied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27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4450"/>
          <a:stretch>
            <a:fillRect/>
          </a:stretch>
        </p:blipFill>
        <p:spPr bwMode="auto">
          <a:xfrm>
            <a:off x="1336429" y="1922380"/>
            <a:ext cx="717452" cy="8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3246" y="1954983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7314" y="1987807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1778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3741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5863" y="1713925"/>
            <a:ext cx="277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file/ executable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40919" y="1643357"/>
            <a:ext cx="797242" cy="78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8003" y="1304192"/>
            <a:ext cx="1690234" cy="40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Interpreted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845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55096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18766" y="1866900"/>
            <a:ext cx="1188207" cy="890368"/>
            <a:chOff x="7168003" y="1304192"/>
            <a:chExt cx="1690234" cy="1124047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40919" y="1643357"/>
              <a:ext cx="797242" cy="784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8003" y="1304192"/>
              <a:ext cx="1690234" cy="405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5758395" y="1643586"/>
            <a:ext cx="1448973" cy="1293791"/>
            <a:chOff x="3718579" y="1833500"/>
            <a:chExt cx="1448973" cy="1293791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1328" y="2212891"/>
              <a:ext cx="69137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718579" y="1833500"/>
              <a:ext cx="144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Source file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7836"/>
          <a:stretch>
            <a:fillRect/>
          </a:stretch>
        </p:blipFill>
        <p:spPr bwMode="auto">
          <a:xfrm>
            <a:off x="376988" y="1203158"/>
            <a:ext cx="8520477" cy="33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Pros and Cons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programming is really a lot like writing a recipe to solve a problem .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00B050"/>
                </a:solidFill>
                <a:latin typeface="Bernard MT Condensed" pitchFamily="18" charset="0"/>
              </a:rPr>
              <a:t>ALGORITHM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950" y="2580897"/>
            <a:ext cx="163012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648" y="2580897"/>
            <a:ext cx="163285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97241" y="3585411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pt-BR" dirty="0" smtClean="0"/>
              <a:t>+  5                                                         =     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6567" y="4499808"/>
            <a:ext cx="875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100" b="1" dirty="0" smtClean="0"/>
              <a:t>ATGCAGTGCAGTGCAGTGACCAGTGCA</a:t>
            </a:r>
            <a:r>
              <a:rPr lang="pt-BR" b="1" dirty="0" smtClean="0"/>
              <a:t>                                                  </a:t>
            </a:r>
            <a:r>
              <a:rPr lang="pt-BR" sz="1400" b="1" i="1" dirty="0" smtClean="0"/>
              <a:t>Length of the DNA sequence?</a:t>
            </a:r>
            <a:endParaRPr lang="en-US" sz="1400" b="1" i="1" dirty="0"/>
          </a:p>
        </p:txBody>
      </p:sp>
      <p:sp>
        <p:nvSpPr>
          <p:cNvPr id="9" name="Right Arrow 8"/>
          <p:cNvSpPr/>
          <p:nvPr/>
        </p:nvSpPr>
        <p:spPr>
          <a:xfrm>
            <a:off x="2454438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101389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6935" y="4002506"/>
            <a:ext cx="847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400" dirty="0" smtClean="0"/>
              <a:t>For R$.2000 lone amount at 8% interest                                              =     how much to retuen after 2 year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</a:t>
            </a:r>
            <a:r>
              <a:rPr lang="pt-BR" sz="1400" dirty="0" smtClean="0"/>
              <a:t>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</a:t>
            </a:r>
            <a:r>
              <a:rPr lang="pt-BR" sz="1400" dirty="0" smtClean="0"/>
              <a:t>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1210</TotalTime>
  <Words>636</Words>
  <Application>Microsoft Office PowerPoint</Application>
  <PresentationFormat>On-screen Show (16:9)</PresentationFormat>
  <Paragraphs>130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Programming Fundamentals</vt:lpstr>
      <vt:lpstr>Learning objectives</vt:lpstr>
      <vt:lpstr>Computer program</vt:lpstr>
      <vt:lpstr>Compiler and Interpretor </vt:lpstr>
      <vt:lpstr>Complied language</vt:lpstr>
      <vt:lpstr>Interpreted language</vt:lpstr>
      <vt:lpstr>Pros and Cons</vt:lpstr>
      <vt:lpstr>Algorithms</vt:lpstr>
      <vt:lpstr>Peanut-Butter-Jelly (PBJ) algorithm</vt:lpstr>
      <vt:lpstr>Peanut-Butter-Jelly (PBJ) algorithm</vt:lpstr>
      <vt:lpstr>Peanut-Butter-Jelly (PBJ) algorithm</vt:lpstr>
      <vt:lpstr>Peanut-Butter-Jelly (PBJ) algorithm</vt:lpstr>
      <vt:lpstr>Perl (Practical Extraction and Report Language)</vt:lpstr>
      <vt:lpstr>Perl and Bioinformatics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Kanhu</cp:lastModifiedBy>
  <cp:revision>153</cp:revision>
  <dcterms:created xsi:type="dcterms:W3CDTF">2014-09-16T21:32:26Z</dcterms:created>
  <dcterms:modified xsi:type="dcterms:W3CDTF">2017-05-26T08:15:37Z</dcterms:modified>
</cp:coreProperties>
</file>