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87" r:id="rId8"/>
    <p:sldId id="288" r:id="rId9"/>
    <p:sldId id="292" r:id="rId10"/>
    <p:sldId id="289" r:id="rId11"/>
    <p:sldId id="291" r:id="rId12"/>
    <p:sldId id="293" r:id="rId13"/>
    <p:sldId id="290" r:id="rId14"/>
    <p:sldId id="262" r:id="rId15"/>
    <p:sldId id="263" r:id="rId16"/>
    <p:sldId id="295" r:id="rId17"/>
    <p:sldId id="276" r:id="rId18"/>
    <p:sldId id="279" r:id="rId19"/>
    <p:sldId id="281" r:id="rId20"/>
    <p:sldId id="294" r:id="rId21"/>
    <p:sldId id="298" r:id="rId22"/>
    <p:sldId id="277" r:id="rId23"/>
    <p:sldId id="280" r:id="rId24"/>
    <p:sldId id="283" r:id="rId25"/>
    <p:sldId id="278" r:id="rId26"/>
    <p:sldId id="282" r:id="rId27"/>
    <p:sldId id="299" r:id="rId28"/>
    <p:sldId id="284" r:id="rId29"/>
    <p:sldId id="297" r:id="rId30"/>
    <p:sldId id="264" r:id="rId31"/>
    <p:sldId id="285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96" r:id="rId42"/>
    <p:sldId id="275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-32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May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Variables and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literals in Perl are sequences of characters, such as </a:t>
            </a:r>
            <a:r>
              <a:rPr lang="en-US" i="1" u="sng" dirty="0" smtClean="0"/>
              <a:t>Hello,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enclose string literals, in quotation marks.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/>
              <a:t>foo</a:t>
            </a:r>
            <a:r>
              <a:rPr lang="en-US" dirty="0" smtClean="0"/>
              <a:t>!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smtClean="0"/>
              <a:t>Four score and seven years ago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Strings can even be empty.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Quotes within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"Then I said to him, "Go ahead, make my day." "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Use escape character (\) before the </a:t>
            </a:r>
            <a:r>
              <a:rPr lang="en-US" dirty="0" smtClean="0"/>
              <a:t>" in the string.</a:t>
            </a:r>
            <a:endParaRPr lang="pt-BR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12" y="1675050"/>
            <a:ext cx="8280000" cy="38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877" y="2188552"/>
            <a:ext cx="6096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440" y="3836158"/>
            <a:ext cx="8771727" cy="41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5559" y="4235475"/>
            <a:ext cx="4906833" cy="5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Common escape 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44049" y="1256421"/>
          <a:ext cx="5879099" cy="248237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1656"/>
                <a:gridCol w="4527443"/>
              </a:tblGrid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Sequence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Represents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Newline (move down and back)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Carriage Return (move back but not down) </a:t>
                      </a: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Backspace (lets you overwrite existing text) </a:t>
                      </a: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 feed (move down but not back) </a:t>
                      </a: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Tab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\u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Change next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Change next character to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quotation </a:t>
            </a:r>
            <a:r>
              <a:rPr lang="en-US" i="1" dirty="0" err="1" smtClean="0"/>
              <a:t>vs</a:t>
            </a:r>
            <a:r>
              <a:rPr lang="en-US" dirty="0" smtClean="0"/>
              <a:t> double quotation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quotation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single-quoted strings are quite literal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double quotation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checks to see whether </a:t>
            </a:r>
            <a:r>
              <a:rPr lang="en-US" b="1" dirty="0" smtClean="0"/>
              <a:t>variable</a:t>
            </a:r>
            <a:r>
              <a:rPr lang="en-US" dirty="0" smtClean="0"/>
              <a:t> names or </a:t>
            </a:r>
            <a:r>
              <a:rPr lang="en-US" b="1" dirty="0" smtClean="0"/>
              <a:t>escape sequences </a:t>
            </a:r>
            <a:r>
              <a:rPr lang="en-US" dirty="0" smtClean="0"/>
              <a:t>are present and translates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045" y="3407377"/>
            <a:ext cx="3396395" cy="173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218" y="3828244"/>
            <a:ext cx="2829613" cy="105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Variables in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Variable</a:t>
            </a:r>
            <a:r>
              <a:rPr lang="en-US" dirty="0" smtClean="0"/>
              <a:t> - a name for a block in computer memory holding some data</a:t>
            </a:r>
          </a:p>
          <a:p>
            <a:r>
              <a:rPr lang="pt-BR" dirty="0" smtClean="0"/>
              <a:t>Perl variables are </a:t>
            </a:r>
            <a:r>
              <a:rPr lang="pt-BR" strike="sngStrike" dirty="0" smtClean="0"/>
              <a:t>not data type specific</a:t>
            </a:r>
          </a:p>
          <a:p>
            <a:r>
              <a:rPr lang="pt-BR" dirty="0" smtClean="0"/>
              <a:t>No need to pre-declare variables</a:t>
            </a:r>
          </a:p>
          <a:p>
            <a:r>
              <a:rPr lang="pt-BR" dirty="0" smtClean="0"/>
              <a:t>All variables are in Global score (by default)</a:t>
            </a:r>
          </a:p>
          <a:p>
            <a:r>
              <a:rPr lang="pt-BR" dirty="0" smtClean="0"/>
              <a:t>Three types of variables</a:t>
            </a:r>
          </a:p>
          <a:p>
            <a:pPr lvl="1"/>
            <a:r>
              <a:rPr lang="pt-BR" dirty="0" smtClean="0"/>
              <a:t>Scalar (a single variable)</a:t>
            </a:r>
          </a:p>
          <a:p>
            <a:pPr lvl="1"/>
            <a:r>
              <a:rPr lang="pt-BR" dirty="0" smtClean="0"/>
              <a:t>Array </a:t>
            </a:r>
          </a:p>
          <a:p>
            <a:pPr lvl="1"/>
            <a:r>
              <a:rPr lang="pt-BR" dirty="0" smtClean="0"/>
              <a:t>Hash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1638889" y="3945988"/>
            <a:ext cx="379828" cy="527538"/>
          </a:xfrm>
          <a:prstGeom prst="righ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2447" y="4016325"/>
            <a:ext cx="2679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Aggregation of scalars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1.Scalar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 store only one element</a:t>
            </a:r>
          </a:p>
          <a:p>
            <a:r>
              <a:rPr lang="pt-BR" dirty="0" smtClean="0"/>
              <a:t>It is represented by a Dollar ($) symbol</a:t>
            </a:r>
          </a:p>
          <a:p>
            <a:pPr lvl="1"/>
            <a:r>
              <a:rPr lang="pt-BR" dirty="0" smtClean="0"/>
              <a:t>$a</a:t>
            </a:r>
          </a:p>
          <a:p>
            <a:pPr lvl="1"/>
            <a:r>
              <a:rPr lang="pt-BR" dirty="0" smtClean="0"/>
              <a:t>$student_name</a:t>
            </a:r>
          </a:p>
          <a:p>
            <a:pPr lvl="1"/>
            <a:r>
              <a:rPr lang="pt-BR" dirty="0" smtClean="0"/>
              <a:t>$phone_no</a:t>
            </a:r>
          </a:p>
          <a:p>
            <a:r>
              <a:rPr lang="pt-BR" dirty="0" smtClean="0"/>
              <a:t>Assign value to a scalar (‘=’ assignment operator)</a:t>
            </a:r>
          </a:p>
          <a:p>
            <a:pPr lvl="1"/>
            <a:r>
              <a:rPr lang="pt-BR" dirty="0" smtClean="0"/>
              <a:t>$a =10;</a:t>
            </a:r>
          </a:p>
          <a:p>
            <a:pPr lvl="1"/>
            <a:r>
              <a:rPr lang="pt-BR" dirty="0" smtClean="0"/>
              <a:t>$student_name = “kanhu”;</a:t>
            </a:r>
          </a:p>
          <a:p>
            <a:pPr lvl="1"/>
            <a:r>
              <a:rPr lang="pt-BR" dirty="0" smtClean="0"/>
              <a:t>$ phone_no = 9876543001;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 to store DNA sequence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424406"/>
            <a:ext cx="8856576" cy="221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Array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Array is an </a:t>
            </a:r>
            <a:r>
              <a:rPr lang="pt-BR" b="1" dirty="0" smtClean="0"/>
              <a:t>ordered</a:t>
            </a:r>
            <a:r>
              <a:rPr lang="pt-BR" dirty="0" smtClean="0"/>
              <a:t> list of scalars.</a:t>
            </a:r>
          </a:p>
          <a:p>
            <a:r>
              <a:rPr lang="pt-BR" dirty="0" smtClean="0"/>
              <a:t>The variable is denotaed by @</a:t>
            </a:r>
          </a:p>
          <a:p>
            <a:pPr lvl="1"/>
            <a:r>
              <a:rPr lang="pt-BR" dirty="0" smtClean="0"/>
              <a:t>E.g : @name, @colors, @states</a:t>
            </a:r>
          </a:p>
          <a:p>
            <a:r>
              <a:rPr lang="pt-BR" dirty="0" smtClean="0"/>
              <a:t>Each element in the array is given an </a:t>
            </a:r>
            <a:r>
              <a:rPr lang="pt-BR" b="1" dirty="0" smtClean="0"/>
              <a:t>index</a:t>
            </a:r>
            <a:r>
              <a:rPr lang="pt-BR" dirty="0" smtClean="0"/>
              <a:t>.</a:t>
            </a:r>
          </a:p>
          <a:p>
            <a:r>
              <a:rPr lang="pt-BR" dirty="0" smtClean="0"/>
              <a:t>Arrays are 0-index based </a:t>
            </a:r>
          </a:p>
          <a:p>
            <a:endParaRPr lang="pt-BR" dirty="0" smtClean="0"/>
          </a:p>
          <a:p>
            <a:r>
              <a:rPr lang="pt-BR" dirty="0" smtClean="0"/>
              <a:t>Unlike C array, they can contain mixed data types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4896" y="2980496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2375" y="334327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index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@array = (‘a’, ‘b’, ‘c’, ‘f’, ‘g’, ‘h’);</a:t>
            </a:r>
          </a:p>
          <a:p>
            <a:endParaRPr lang="pt-BR" dirty="0" smtClean="0"/>
          </a:p>
          <a:p>
            <a:r>
              <a:rPr lang="pt-BR" dirty="0" smtClean="0"/>
              <a:t>@colors = (‘red’, ‘blue’, ‘green’);</a:t>
            </a:r>
          </a:p>
          <a:p>
            <a:r>
              <a:rPr lang="pt-BR" dirty="0" smtClean="0"/>
              <a:t>@arr = ($a, $b, $c, $d);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8958" y="1355678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83222" y="2246632"/>
          <a:ext cx="286044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82"/>
                <a:gridCol w="953482"/>
                <a:gridCol w="95348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green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13" y="3073719"/>
            <a:ext cx="5296626" cy="187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0349" y="3547770"/>
            <a:ext cx="2967806" cy="82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950634" y="4438357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Separated by a space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167488" y="4206240"/>
            <a:ext cx="91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70054" y="4206240"/>
            <a:ext cx="91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0"/>
          </p:cNvCxnSpPr>
          <p:nvPr/>
        </p:nvCxnSpPr>
        <p:spPr>
          <a:xfrm>
            <a:off x="7167489" y="4206240"/>
            <a:ext cx="130127" cy="2321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0"/>
          </p:cNvCxnSpPr>
          <p:nvPr/>
        </p:nvCxnSpPr>
        <p:spPr>
          <a:xfrm flipH="1">
            <a:off x="7297616" y="4220308"/>
            <a:ext cx="474784" cy="21804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Access array by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688" y="1355678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18718" y="1343465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29" y="2117831"/>
            <a:ext cx="5660194" cy="291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460" y="2585378"/>
            <a:ext cx="3101999" cy="19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1392702" y="2433710"/>
            <a:ext cx="436098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1"/>
            <a:endCxn id="10" idx="6"/>
          </p:cNvCxnSpPr>
          <p:nvPr/>
        </p:nvCxnSpPr>
        <p:spPr>
          <a:xfrm flipH="1">
            <a:off x="1828800" y="2168211"/>
            <a:ext cx="4536831" cy="4765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5631" y="1983545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Scalar context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Data types, constants and Variables</a:t>
            </a:r>
          </a:p>
          <a:p>
            <a:r>
              <a:rPr lang="pt-BR" dirty="0" smtClean="0"/>
              <a:t>Scalars and list variables</a:t>
            </a:r>
          </a:p>
          <a:p>
            <a:pPr lvl="1"/>
            <a:r>
              <a:rPr lang="pt-BR" dirty="0" smtClean="0"/>
              <a:t>Naming conventions </a:t>
            </a:r>
          </a:p>
          <a:p>
            <a:pPr lvl="1"/>
            <a:r>
              <a:rPr lang="pt-BR" dirty="0" smtClean="0"/>
              <a:t>Scopes</a:t>
            </a:r>
          </a:p>
          <a:p>
            <a:r>
              <a:rPr lang="pt-BR" dirty="0" smtClean="0"/>
              <a:t>Operators</a:t>
            </a:r>
          </a:p>
          <a:p>
            <a:pPr lvl="1"/>
            <a:r>
              <a:rPr lang="pt-BR" dirty="0" smtClean="0"/>
              <a:t>String opertors</a:t>
            </a:r>
          </a:p>
          <a:p>
            <a:pPr lvl="1"/>
            <a:r>
              <a:rPr lang="pt-BR" dirty="0" smtClean="0"/>
              <a:t>Mathematical operators</a:t>
            </a:r>
          </a:p>
          <a:p>
            <a:pPr lvl="1"/>
            <a:r>
              <a:rPr lang="pt-BR" dirty="0" smtClean="0"/>
              <a:t>Binary operators</a:t>
            </a:r>
          </a:p>
          <a:p>
            <a:pPr lvl="1"/>
            <a:r>
              <a:rPr lang="pt-BR" dirty="0" smtClean="0"/>
              <a:t>Urinary operators</a:t>
            </a:r>
          </a:p>
          <a:p>
            <a:r>
              <a:rPr lang="pt-BR" dirty="0" smtClean="0"/>
              <a:t>Operators on scalars and lists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Modify value of an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Change value ‘e’ to ‘m’.</a:t>
            </a:r>
          </a:p>
          <a:p>
            <a:endParaRPr lang="pt-BR" dirty="0" smtClean="0"/>
          </a:p>
          <a:p>
            <a:r>
              <a:rPr lang="pt-BR" dirty="0" smtClean="0"/>
              <a:t>‘e’ has index 4.</a:t>
            </a:r>
          </a:p>
          <a:p>
            <a:pPr lvl="1"/>
            <a:r>
              <a:rPr lang="pt-BR" dirty="0" smtClean="0"/>
              <a:t>$array[4] = ‘m</a:t>
            </a:r>
            <a:r>
              <a:rPr lang="pt-BR" dirty="0" smtClean="0"/>
              <a:t>’</a:t>
            </a:r>
          </a:p>
          <a:p>
            <a:endParaRPr lang="pt-BR" dirty="0" smtClean="0"/>
          </a:p>
          <a:p>
            <a:r>
              <a:rPr lang="pt-BR" dirty="0" smtClean="0"/>
              <a:t>If the given index doesnot exist, it will be created</a:t>
            </a:r>
          </a:p>
          <a:p>
            <a:pPr lvl="1"/>
            <a:r>
              <a:rPr lang="pt-BR" dirty="0" smtClean="0"/>
              <a:t>$</a:t>
            </a:r>
            <a:r>
              <a:rPr lang="pt-BR" dirty="0" smtClean="0"/>
              <a:t>array[10] </a:t>
            </a:r>
            <a:r>
              <a:rPr lang="pt-BR" dirty="0" smtClean="0"/>
              <a:t>= </a:t>
            </a:r>
            <a:r>
              <a:rPr lang="pt-BR" dirty="0" smtClean="0"/>
              <a:t>‘x’, also create </a:t>
            </a:r>
            <a:r>
              <a:rPr lang="pt-BR" dirty="0" smtClean="0"/>
              <a:t>$</a:t>
            </a:r>
            <a:r>
              <a:rPr lang="pt-BR" dirty="0" smtClean="0"/>
              <a:t>array[8] ,</a:t>
            </a:r>
            <a:r>
              <a:rPr lang="pt-BR" dirty="0" smtClean="0"/>
              <a:t> $</a:t>
            </a:r>
            <a:r>
              <a:rPr lang="pt-BR" dirty="0" smtClean="0"/>
              <a:t>array[9]  with </a:t>
            </a:r>
            <a:r>
              <a:rPr lang="pt-BR" i="1" dirty="0" smtClean="0"/>
              <a:t>undef.</a:t>
            </a:r>
            <a:endParaRPr lang="pt-BR" i="1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62941" y="1236102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4971" y="1223889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0854" y="2211755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884" y="2199542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Bioinfo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Hash or associative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is a special kind of </a:t>
            </a:r>
            <a:r>
              <a:rPr lang="en-US" b="1" dirty="0" smtClean="0"/>
              <a:t>data structure</a:t>
            </a:r>
            <a:r>
              <a:rPr lang="en-US" dirty="0" smtClean="0"/>
              <a:t>.</a:t>
            </a:r>
          </a:p>
          <a:p>
            <a:r>
              <a:rPr lang="pt-BR" dirty="0" smtClean="0"/>
              <a:t>it creates a </a:t>
            </a:r>
            <a:r>
              <a:rPr lang="pt-BR" b="1" dirty="0" smtClean="0"/>
              <a:t>look-up table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Syntax: variable is denoted by </a:t>
            </a:r>
            <a:r>
              <a:rPr lang="pt-BR" b="1" dirty="0" smtClean="0"/>
              <a:t>%</a:t>
            </a:r>
            <a:r>
              <a:rPr lang="pt-BR" dirty="0" smtClean="0"/>
              <a:t> </a:t>
            </a:r>
            <a:endParaRPr lang="en-US" dirty="0" smtClean="0"/>
          </a:p>
          <a:p>
            <a:pPr lvl="1"/>
            <a:r>
              <a:rPr lang="pt-BR" dirty="0" smtClean="0"/>
              <a:t>%age, %hash</a:t>
            </a:r>
          </a:p>
          <a:p>
            <a:r>
              <a:rPr lang="pt-BR" dirty="0" smtClean="0"/>
              <a:t>It is an unordered list of </a:t>
            </a:r>
            <a:r>
              <a:rPr lang="pt-BR" b="1" dirty="0" smtClean="0"/>
              <a:t>keys</a:t>
            </a:r>
            <a:r>
              <a:rPr lang="pt-BR" dirty="0" smtClean="0"/>
              <a:t> and </a:t>
            </a:r>
            <a:r>
              <a:rPr lang="pt-BR" b="1" dirty="0" smtClean="0"/>
              <a:t>values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Each key must be </a:t>
            </a:r>
            <a:r>
              <a:rPr lang="pt-BR" b="1" dirty="0" smtClean="0"/>
              <a:t>unique</a:t>
            </a:r>
          </a:p>
          <a:p>
            <a:pPr lvl="1"/>
            <a:r>
              <a:rPr lang="pt-BR" dirty="0" smtClean="0"/>
              <a:t>Keys are strings</a:t>
            </a:r>
          </a:p>
          <a:p>
            <a:pPr lvl="1"/>
            <a:r>
              <a:rPr lang="pt-BR" dirty="0" smtClean="0"/>
              <a:t>Only one value per key</a:t>
            </a:r>
          </a:p>
          <a:p>
            <a:pPr lvl="1"/>
            <a:r>
              <a:rPr lang="pt-BR" dirty="0" smtClean="0"/>
              <a:t>Key to value, not </a:t>
            </a:r>
            <a:r>
              <a:rPr lang="pt-BR" i="1" dirty="0" smtClean="0"/>
              <a:t>vice versa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2662" y="2878614"/>
          <a:ext cx="2651763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080"/>
                <a:gridCol w="541793"/>
                <a:gridCol w="964890"/>
              </a:tblGrid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636410" y="3010498"/>
            <a:ext cx="281354" cy="1950733"/>
            <a:chOff x="7636410" y="2454812"/>
            <a:chExt cx="281354" cy="1950733"/>
          </a:xfrm>
        </p:grpSpPr>
        <p:sp>
          <p:nvSpPr>
            <p:cNvPr id="6" name="Right Arrow 5"/>
            <p:cNvSpPr/>
            <p:nvPr/>
          </p:nvSpPr>
          <p:spPr>
            <a:xfrm>
              <a:off x="7636410" y="245481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636410" y="281963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636410" y="318446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7636410" y="354928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636410" y="391411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636410" y="427893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Create a hash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63172" y="747358"/>
          <a:ext cx="308082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58"/>
                <a:gridCol w="533615"/>
                <a:gridCol w="1216854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464080" y="865175"/>
            <a:ext cx="281354" cy="1285087"/>
            <a:chOff x="7464080" y="865175"/>
            <a:chExt cx="281354" cy="1285087"/>
          </a:xfrm>
        </p:grpSpPr>
        <p:sp>
          <p:nvSpPr>
            <p:cNvPr id="6" name="Right Arrow 5"/>
            <p:cNvSpPr/>
            <p:nvPr/>
          </p:nvSpPr>
          <p:spPr>
            <a:xfrm>
              <a:off x="7464080" y="86517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464080" y="1251334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464080" y="202365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464080" y="1637493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56" y="1081893"/>
            <a:ext cx="5505669" cy="218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2" y="3521394"/>
            <a:ext cx="5048469" cy="109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4" y="3991121"/>
            <a:ext cx="4631583" cy="63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 array can be used as hash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30129" y="3085322"/>
          <a:ext cx="1901486" cy="188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743"/>
                <a:gridCol w="950743"/>
              </a:tblGrid>
              <a:tr h="410502">
                <a:tc>
                  <a:txBody>
                    <a:bodyPr/>
                    <a:lstStyle/>
                    <a:p>
                      <a:r>
                        <a:rPr lang="pt-BR" dirty="0" smtClean="0"/>
                        <a:t>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Monika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Nini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30089" y="1805845"/>
          <a:ext cx="79013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671"/>
                <a:gridCol w="987671"/>
                <a:gridCol w="987671"/>
                <a:gridCol w="987671"/>
                <a:gridCol w="987671"/>
                <a:gridCol w="987671"/>
                <a:gridCol w="987671"/>
                <a:gridCol w="987671"/>
              </a:tblGrid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John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Monika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Nini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715" y="1786598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56853" y="2754925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%hash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5819" y="3336389"/>
            <a:ext cx="205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%hash = @array;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 array can be used as hash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1" y="1600815"/>
            <a:ext cx="7937911" cy="14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635" y="3416836"/>
            <a:ext cx="3215273" cy="115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Access hash by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Scalar context : $hash{key1} , returns value of </a:t>
            </a:r>
            <a:r>
              <a:rPr lang="pt-BR" i="1" dirty="0" smtClean="0"/>
              <a:t>key1</a:t>
            </a:r>
          </a:p>
          <a:p>
            <a:r>
              <a:rPr lang="pt-BR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" y="3369066"/>
            <a:ext cx="6657751" cy="126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3230" y="3455524"/>
            <a:ext cx="1936116" cy="120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1125416" y="3833445"/>
            <a:ext cx="436098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1"/>
            <a:endCxn id="8" idx="6"/>
          </p:cNvCxnSpPr>
          <p:nvPr/>
        </p:nvCxnSpPr>
        <p:spPr>
          <a:xfrm flipH="1">
            <a:off x="1561514" y="2801257"/>
            <a:ext cx="4684542" cy="1243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6056" y="2616591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Scalar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Modify hash by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</a:t>
            </a:r>
            <a:r>
              <a:rPr lang="pt-BR" i="1" dirty="0" smtClean="0"/>
              <a:t>vs</a:t>
            </a:r>
            <a:r>
              <a:rPr lang="pt-BR" dirty="0" smtClean="0"/>
              <a:t> Hash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Stored ordered and sequentially 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Not  stored sequentially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05972" y="2083791"/>
          <a:ext cx="308082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58"/>
                <a:gridCol w="533615"/>
                <a:gridCol w="1216854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006880" y="2201608"/>
            <a:ext cx="281354" cy="1285087"/>
            <a:chOff x="7006880" y="2461858"/>
            <a:chExt cx="281354" cy="1285087"/>
          </a:xfrm>
        </p:grpSpPr>
        <p:sp>
          <p:nvSpPr>
            <p:cNvPr id="7" name="Right Arrow 6"/>
            <p:cNvSpPr/>
            <p:nvPr/>
          </p:nvSpPr>
          <p:spPr>
            <a:xfrm>
              <a:off x="7006880" y="2461858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006880" y="284801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7006880" y="362033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06880" y="3234176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85773" y="2095514"/>
          <a:ext cx="1648269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610"/>
                <a:gridCol w="1308659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45216" y="1563860"/>
            <a:ext cx="667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  Array					 Hash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7" y="819150"/>
            <a:ext cx="9035923" cy="386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24" y="4381500"/>
            <a:ext cx="34174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naming conventions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names can contain letters, numbers and underscores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b="1" dirty="0" smtClean="0"/>
              <a:t>Cannot</a:t>
            </a:r>
            <a:r>
              <a:rPr lang="en-US" dirty="0" smtClean="0"/>
              <a:t> start from number (digit)</a:t>
            </a:r>
          </a:p>
          <a:p>
            <a:r>
              <a:rPr lang="en-US" b="1" dirty="0" smtClean="0"/>
              <a:t>Cannot</a:t>
            </a:r>
            <a:r>
              <a:rPr lang="en-US" dirty="0" smtClean="0"/>
              <a:t> be longer than 255 characters</a:t>
            </a:r>
          </a:p>
          <a:p>
            <a:r>
              <a:rPr lang="en-US" dirty="0" smtClean="0"/>
              <a:t> you may use “reserved words”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name examples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Right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$variable</a:t>
            </a:r>
          </a:p>
          <a:p>
            <a:r>
              <a:rPr lang="pt-BR" dirty="0" smtClean="0"/>
              <a:t>@array</a:t>
            </a:r>
          </a:p>
          <a:p>
            <a:r>
              <a:rPr lang="pt-BR" dirty="0" smtClean="0"/>
              <a:t>%hash</a:t>
            </a:r>
          </a:p>
          <a:p>
            <a:r>
              <a:rPr lang="pt-BR" dirty="0" smtClean="0"/>
              <a:t>$var_1_k</a:t>
            </a:r>
          </a:p>
          <a:p>
            <a:r>
              <a:rPr lang="pt-BR" dirty="0" smtClean="0"/>
              <a:t>$var_k_100</a:t>
            </a:r>
          </a:p>
          <a:p>
            <a:r>
              <a:rPr lang="pt-BR" dirty="0" smtClean="0"/>
              <a:t>$print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Wrong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$1_var</a:t>
            </a:r>
          </a:p>
          <a:p>
            <a:r>
              <a:rPr lang="pt-BR" dirty="0" smtClean="0"/>
              <a:t>%1121</a:t>
            </a:r>
          </a:p>
          <a:p>
            <a:r>
              <a:rPr lang="pt-BR" dirty="0" smtClean="0"/>
              <a:t>@arrar1_111111111111111</a:t>
            </a:r>
          </a:p>
          <a:p>
            <a:r>
              <a:rPr lang="pt-BR" dirty="0" smtClean="0"/>
              <a:t>$0.982S</a:t>
            </a:r>
          </a:p>
          <a:p>
            <a:r>
              <a:rPr lang="pt-BR" dirty="0" smtClean="0"/>
              <a:t>$.msdjd</a:t>
            </a:r>
          </a:p>
          <a:p>
            <a:r>
              <a:rPr lang="pt-BR" dirty="0" smtClean="0"/>
              <a:t>$$</a:t>
            </a:r>
          </a:p>
          <a:p>
            <a:r>
              <a:rPr lang="pt-BR" dirty="0" smtClean="0"/>
              <a:t>$1</a:t>
            </a:r>
          </a:p>
          <a:p>
            <a:r>
              <a:rPr lang="pt-BR" dirty="0" smtClean="0"/>
              <a:t>$ac@jkl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With in </a:t>
            </a:r>
            <a:r>
              <a:rPr lang="pt-BR" b="1" dirty="0" smtClean="0"/>
              <a:t>double quoted strings </a:t>
            </a:r>
            <a:r>
              <a:rPr lang="pt-BR" dirty="0" smtClean="0"/>
              <a:t>Perl substitutes a variable with its stored value.</a:t>
            </a:r>
          </a:p>
          <a:p>
            <a:r>
              <a:rPr lang="pt-BR" dirty="0" smtClean="0"/>
              <a:t>This is not allowed within single quoted strings.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16" y="2494599"/>
            <a:ext cx="9013684" cy="181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86902" r="31230" b="5559"/>
          <a:stretch>
            <a:fillRect/>
          </a:stretch>
        </p:blipFill>
        <p:spPr bwMode="auto">
          <a:xfrm>
            <a:off x="335573" y="4346917"/>
            <a:ext cx="8452897" cy="59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within another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78"/>
          <a:stretch>
            <a:fillRect/>
          </a:stretch>
        </p:blipFill>
        <p:spPr bwMode="auto">
          <a:xfrm>
            <a:off x="225083" y="1543050"/>
            <a:ext cx="8778240" cy="128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250" y="2925416"/>
            <a:ext cx="6243919" cy="111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Scalar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608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Elements that operates on data called operators.</a:t>
            </a:r>
          </a:p>
          <a:p>
            <a:pPr lvl="1"/>
            <a:r>
              <a:rPr lang="pt-BR" dirty="0" smtClean="0"/>
              <a:t>E.g : 1 + 4 , + is an operator </a:t>
            </a:r>
          </a:p>
          <a:p>
            <a:r>
              <a:rPr lang="en-US" b="1" dirty="0" smtClean="0"/>
              <a:t>Arithmetic operators </a:t>
            </a:r>
            <a:r>
              <a:rPr lang="en-US" dirty="0" smtClean="0"/>
              <a:t>manipulate on numeric scalar data.</a:t>
            </a:r>
          </a:p>
          <a:p>
            <a:r>
              <a:rPr lang="en-US" b="1" dirty="0" smtClean="0"/>
              <a:t>Assignment operators </a:t>
            </a:r>
            <a:r>
              <a:rPr lang="en-US" dirty="0" smtClean="0"/>
              <a:t>are used to assign data to a scalar or list.</a:t>
            </a:r>
          </a:p>
          <a:p>
            <a:r>
              <a:rPr lang="en-US" b="1" dirty="0" smtClean="0"/>
              <a:t>Comparison operators </a:t>
            </a:r>
            <a:r>
              <a:rPr lang="en-US" dirty="0" smtClean="0"/>
              <a:t>are used to compare two pieces of scalar data.</a:t>
            </a:r>
          </a:p>
          <a:p>
            <a:r>
              <a:rPr lang="en-US" b="1" dirty="0" smtClean="0"/>
              <a:t>Logical operators </a:t>
            </a:r>
            <a:r>
              <a:rPr lang="en-US" dirty="0" smtClean="0"/>
              <a:t>can be used to do some Boolean logic calculations.</a:t>
            </a:r>
          </a:p>
          <a:p>
            <a:r>
              <a:rPr lang="en-US" b="1" dirty="0" smtClean="0"/>
              <a:t>String manipulation operators </a:t>
            </a:r>
            <a:r>
              <a:rPr lang="en-US" dirty="0" smtClean="0"/>
              <a:t>manipulate on strings.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121</a:t>
            </a:r>
            <a:r>
              <a:rPr lang="en-US" dirty="0" smtClean="0">
                <a:solidFill>
                  <a:srgbClr val="FF0000"/>
                </a:solidFill>
              </a:rPr>
              <a:t>**</a:t>
            </a:r>
            <a:r>
              <a:rPr lang="en-US" dirty="0" smtClean="0"/>
              <a:t>3; 	# (121)</a:t>
            </a:r>
            <a:r>
              <a:rPr lang="en-US" baseline="30000" dirty="0" smtClean="0"/>
              <a:t>3</a:t>
            </a:r>
            <a:r>
              <a:rPr lang="en-US" dirty="0" smtClean="0"/>
              <a:t>=1771561 or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r>
              <a:rPr lang="en-US" dirty="0" smtClean="0"/>
              <a:t>$variable1 = 10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3; 	# remainder =1</a:t>
            </a:r>
          </a:p>
          <a:p>
            <a:r>
              <a:rPr lang="en-US" dirty="0" smtClean="0"/>
              <a:t>$variable1++ ; 		# increase value by 1 </a:t>
            </a:r>
          </a:p>
          <a:p>
            <a:r>
              <a:rPr lang="en-US" dirty="0" smtClean="0"/>
              <a:t>$variable1-- ; 		# decrease value by 1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326" y="1433049"/>
          <a:ext cx="761296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237"/>
                <a:gridCol w="451572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 (assign)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$a =$b</a:t>
                      </a:r>
                      <a:r>
                        <a:rPr lang="pt-BR" baseline="0" dirty="0" smtClean="0"/>
                        <a:t> + $c; means add $b + $c and assign to $a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+= (add and</a:t>
                      </a:r>
                      <a:r>
                        <a:rPr lang="pt-BR" baseline="0" dirty="0" smtClean="0"/>
                        <a:t> assign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$a+=$b;  means $a = $a+$b;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*= (multiply and asign)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$a*=$b;  means $a = $a*$b;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-= (subtract</a:t>
                      </a:r>
                      <a:r>
                        <a:rPr lang="pt-BR" baseline="0" dirty="0" smtClean="0"/>
                        <a:t> and assign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$a-=$b;  means $a = $a-$b;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.= (concatenate and assign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$a.=$b;  means $a = $a.$b;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Is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Greater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Les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Greater than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Les than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General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&amp;&amp;  OR and : logical AND</a:t>
            </a:r>
          </a:p>
          <a:p>
            <a:r>
              <a:rPr lang="pt-BR" dirty="0" smtClean="0"/>
              <a:t>|| OR or : logical OR </a:t>
            </a:r>
          </a:p>
          <a:p>
            <a:r>
              <a:rPr lang="pt-BR" dirty="0" smtClean="0"/>
              <a:t>!	: NOT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5955" t="48958"/>
          <a:stretch>
            <a:fillRect/>
          </a:stretch>
        </p:blipFill>
        <p:spPr bwMode="auto">
          <a:xfrm>
            <a:off x="5254284" y="2279991"/>
            <a:ext cx="2328203" cy="223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1032" t="781" b="48073"/>
          <a:stretch>
            <a:fillRect/>
          </a:stretch>
        </p:blipFill>
        <p:spPr bwMode="auto">
          <a:xfrm>
            <a:off x="2771332" y="2403816"/>
            <a:ext cx="2378180" cy="205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53494" b="49207"/>
          <a:stretch>
            <a:fillRect/>
          </a:stretch>
        </p:blipFill>
        <p:spPr bwMode="auto">
          <a:xfrm>
            <a:off x="258639" y="2499066"/>
            <a:ext cx="2056823" cy="186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5" y="4333500"/>
            <a:ext cx="996428" cy="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7101" y="4333500"/>
            <a:ext cx="1050469" cy="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6925" y="4333500"/>
            <a:ext cx="1012500" cy="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x </a:t>
            </a:r>
          </a:p>
          <a:p>
            <a:pPr lvl="1"/>
            <a:r>
              <a:rPr lang="en-US" dirty="0" smtClean="0"/>
              <a:t>String repetition operator</a:t>
            </a:r>
          </a:p>
          <a:p>
            <a:pPr lvl="2"/>
            <a:r>
              <a:rPr lang="en-US" dirty="0" smtClean="0"/>
              <a:t>$str1 = "AAGT" x 3;    ##equals to  "</a:t>
            </a:r>
            <a:r>
              <a:rPr lang="en-US" b="1" dirty="0" smtClean="0"/>
              <a:t>AAGT</a:t>
            </a:r>
            <a:r>
              <a:rPr lang="en-US" dirty="0" smtClean="0"/>
              <a:t>AAGT</a:t>
            </a:r>
            <a:r>
              <a:rPr lang="en-US" b="1" dirty="0" smtClean="0"/>
              <a:t>AAGT</a:t>
            </a:r>
            <a:r>
              <a:rPr lang="en-US" dirty="0" smtClean="0"/>
              <a:t> " </a:t>
            </a:r>
          </a:p>
          <a:p>
            <a:r>
              <a:rPr lang="pt-BR" dirty="0" smtClean="0"/>
              <a:t>. </a:t>
            </a:r>
          </a:p>
          <a:p>
            <a:pPr lvl="1"/>
            <a:r>
              <a:rPr lang="en-US" dirty="0" smtClean="0"/>
              <a:t>String concatenation operator</a:t>
            </a:r>
          </a:p>
          <a:p>
            <a:pPr lvl="2"/>
            <a:r>
              <a:rPr lang="en-US" dirty="0" smtClean="0"/>
              <a:t>$str2 = "</a:t>
            </a:r>
            <a:r>
              <a:rPr lang="en-US" dirty="0" err="1" smtClean="0"/>
              <a:t>Jarek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" "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" </a:t>
            </a:r>
            <a:r>
              <a:rPr lang="en-US" dirty="0" err="1" smtClean="0"/>
              <a:t>Pillardy</a:t>
            </a:r>
            <a:r>
              <a:rPr lang="en-US" dirty="0" smtClean="0"/>
              <a:t>";   ## equals to  "</a:t>
            </a:r>
            <a:r>
              <a:rPr lang="en-US" dirty="0" err="1" smtClean="0"/>
              <a:t>Jarek</a:t>
            </a:r>
            <a:r>
              <a:rPr lang="en-US" dirty="0" smtClean="0"/>
              <a:t> </a:t>
            </a:r>
            <a:r>
              <a:rPr lang="en-US" dirty="0" err="1" smtClean="0"/>
              <a:t>Pillardy</a:t>
            </a:r>
            <a:r>
              <a:rPr lang="en-US" dirty="0" smtClean="0"/>
              <a:t>”</a:t>
            </a:r>
          </a:p>
          <a:p>
            <a:pPr lvl="2"/>
            <a:r>
              <a:rPr lang="pt-BR" dirty="0" smtClean="0"/>
              <a:t>$dna = “ATGGCAGA” . $str1; 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..</a:t>
            </a:r>
          </a:p>
          <a:p>
            <a:pPr lvl="1"/>
            <a:r>
              <a:rPr lang="pt-BR" dirty="0" smtClean="0"/>
              <a:t>Range operator (0..10)</a:t>
            </a:r>
          </a:p>
          <a:p>
            <a:pPr lvl="2"/>
            <a:r>
              <a:rPr lang="pt-BR" dirty="0" smtClean="0"/>
              <a:t>Returns 0 to 10, in an array context</a:t>
            </a:r>
          </a:p>
          <a:p>
            <a:pPr lvl="3"/>
            <a:r>
              <a:rPr lang="pt-BR" dirty="0" smtClean="0"/>
              <a:t>@arr = 0..10;   ## stores 0,1,2,3,4,5,6,7,8,9,10 to @arr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414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4405313"/>
            <a:ext cx="4848225" cy="59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Perl program create a string representing a 54 </a:t>
            </a:r>
            <a:r>
              <a:rPr lang="en-US" dirty="0" err="1" smtClean="0"/>
              <a:t>bp</a:t>
            </a:r>
            <a:r>
              <a:rPr lang="en-US" dirty="0" smtClean="0"/>
              <a:t> DNA strand consisting of 6 repeats, store it in a variable.</a:t>
            </a:r>
          </a:p>
          <a:p>
            <a:r>
              <a:rPr lang="pt-BR" dirty="0" smtClean="0"/>
              <a:t>Modify the script for three_letter_to_single_AA.pl, to print three letter code from Single letter code.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7981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Variables</a:t>
            </a:r>
            <a:r>
              <a:rPr lang="pt-BR" dirty="0" smtClean="0"/>
              <a:t> are used to store data </a:t>
            </a:r>
          </a:p>
          <a:p>
            <a:r>
              <a:rPr lang="pt-BR" b="1" dirty="0" smtClean="0"/>
              <a:t>Contanst</a:t>
            </a:r>
            <a:r>
              <a:rPr lang="pt-BR" dirty="0" smtClean="0"/>
              <a:t> values can not be changed </a:t>
            </a:r>
          </a:p>
          <a:p>
            <a:pPr>
              <a:buNone/>
            </a:pPr>
            <a:r>
              <a:rPr lang="pt-BR" strike="sngStrike" dirty="0" smtClean="0"/>
              <a:t> </a:t>
            </a:r>
            <a:endParaRPr lang="en-US" strike="sngStrike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08764" y="2700997"/>
            <a:ext cx="1702191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47095" y="2792437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47095" y="3085514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47095" y="339969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47095" y="373497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5036" y="2447780"/>
            <a:ext cx="15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Impact" pitchFamily="34" charset="0"/>
              </a:rPr>
              <a:t>Memory (RAM)</a:t>
            </a:r>
            <a:endParaRPr lang="en-US" dirty="0">
              <a:latin typeface="Impact" pitchFamily="34" charset="0"/>
            </a:endParaRPr>
          </a:p>
        </p:txBody>
      </p:sp>
      <p:cxnSp>
        <p:nvCxnSpPr>
          <p:cNvPr id="22" name="Straight Arrow Connector 21"/>
          <p:cNvCxnSpPr>
            <a:stCxn id="12" idx="3"/>
            <a:endCxn id="17" idx="1"/>
          </p:cNvCxnSpPr>
          <p:nvPr/>
        </p:nvCxnSpPr>
        <p:spPr>
          <a:xfrm>
            <a:off x="5493435" y="2766088"/>
            <a:ext cx="1453660" cy="124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8" idx="1"/>
          </p:cNvCxnSpPr>
          <p:nvPr/>
        </p:nvCxnSpPr>
        <p:spPr>
          <a:xfrm>
            <a:off x="5493435" y="2766088"/>
            <a:ext cx="1453660" cy="417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9" idx="1"/>
          </p:cNvCxnSpPr>
          <p:nvPr/>
        </p:nvCxnSpPr>
        <p:spPr>
          <a:xfrm>
            <a:off x="5493435" y="2766088"/>
            <a:ext cx="1453660" cy="732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20" idx="1"/>
          </p:cNvCxnSpPr>
          <p:nvPr/>
        </p:nvCxnSpPr>
        <p:spPr>
          <a:xfrm>
            <a:off x="5493435" y="2766088"/>
            <a:ext cx="1453660" cy="1067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Integers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8	14     10000	200000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0070C0"/>
                </a:solidFill>
              </a:rPr>
              <a:t>   2e10</a:t>
            </a:r>
            <a:endParaRPr lang="pt-BR" dirty="0" smtClean="0"/>
          </a:p>
          <a:p>
            <a:r>
              <a:rPr lang="pt-BR" dirty="0" smtClean="0"/>
              <a:t>Floats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0.001	0.2	23.45	1e-10</a:t>
            </a:r>
          </a:p>
          <a:p>
            <a:r>
              <a:rPr lang="pt-BR" dirty="0" smtClean="0"/>
              <a:t>String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“John”	“Brazil”		“attgacagat”	‘mmklysvy’</a:t>
            </a:r>
          </a:p>
          <a:p>
            <a:r>
              <a:rPr lang="pt-BR" dirty="0" smtClean="0"/>
              <a:t>Boolean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		1 </a:t>
            </a:r>
            <a:r>
              <a:rPr lang="pt-BR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literal is a value that is represented "</a:t>
            </a:r>
            <a:r>
              <a:rPr lang="en-US" b="1" i="1" dirty="0" smtClean="0"/>
              <a:t>as is</a:t>
            </a:r>
            <a:r>
              <a:rPr lang="en-US" dirty="0" smtClean="0"/>
              <a:t>" or hard-coded in your source code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20</a:t>
            </a:r>
          </a:p>
          <a:p>
            <a:pPr lvl="1"/>
            <a:r>
              <a:rPr lang="en-IN" dirty="0" smtClean="0"/>
              <a:t>“May 21,2017”</a:t>
            </a:r>
          </a:p>
          <a:p>
            <a:pPr lvl="1"/>
            <a:r>
              <a:rPr lang="en-IN" dirty="0" smtClean="0"/>
              <a:t>‘welcome home’</a:t>
            </a:r>
            <a:endParaRPr lang="en-US" dirty="0" smtClean="0"/>
          </a:p>
          <a:p>
            <a:r>
              <a:rPr lang="pt-BR" dirty="0" smtClean="0"/>
              <a:t>Contain only one element</a:t>
            </a:r>
          </a:p>
          <a:p>
            <a:r>
              <a:rPr lang="en-US" dirty="0" smtClean="0"/>
              <a:t>Perl has two different types of literals</a:t>
            </a:r>
          </a:p>
          <a:p>
            <a:pPr lvl="1"/>
            <a:r>
              <a:rPr lang="en-US" dirty="0" smtClean="0"/>
              <a:t>Numeric Literals</a:t>
            </a:r>
          </a:p>
          <a:p>
            <a:pPr lvl="1"/>
            <a:r>
              <a:rPr lang="en-US" dirty="0" smtClean="0"/>
              <a:t>String Literals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Numeric literals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9222" y="1398299"/>
          <a:ext cx="7281818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74263"/>
                <a:gridCol w="5407555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Type of Literal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An integer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12.5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 floating point 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Another floating point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0.7320508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Yet another floating-point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10000000000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Scientific notation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6.67E - 33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Scientific notation (e or E is acceptable)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25024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4_294_296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 large number with underscores instead of commas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83" y="1382443"/>
            <a:ext cx="5560695" cy="324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7044" y="1939144"/>
            <a:ext cx="2608017" cy="2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1069</TotalTime>
  <Words>1462</Words>
  <Application>Microsoft Office PowerPoint</Application>
  <PresentationFormat>On-screen Show (16:9)</PresentationFormat>
  <Paragraphs>470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Variables and operators</vt:lpstr>
      <vt:lpstr>Learning objectives</vt:lpstr>
      <vt:lpstr>Constants and variables</vt:lpstr>
      <vt:lpstr>Constants and variables</vt:lpstr>
      <vt:lpstr>Constants and variables</vt:lpstr>
      <vt:lpstr>Data types</vt:lpstr>
      <vt:lpstr>Perl literals</vt:lpstr>
      <vt:lpstr>Numeric literals</vt:lpstr>
      <vt:lpstr>Slide 9</vt:lpstr>
      <vt:lpstr>String literals</vt:lpstr>
      <vt:lpstr>Quotes within a string</vt:lpstr>
      <vt:lpstr>Common escape characters</vt:lpstr>
      <vt:lpstr>Single quotation vs double quotation</vt:lpstr>
      <vt:lpstr>Variables in Perl</vt:lpstr>
      <vt:lpstr>1.Scalar variables</vt:lpstr>
      <vt:lpstr>Program to store DNA sequence</vt:lpstr>
      <vt:lpstr>2. Array variables</vt:lpstr>
      <vt:lpstr>Create an array</vt:lpstr>
      <vt:lpstr>Access array by index</vt:lpstr>
      <vt:lpstr>Modify value of an array element</vt:lpstr>
      <vt:lpstr>Array Bioinfo example</vt:lpstr>
      <vt:lpstr>3. Hash or associative arrays</vt:lpstr>
      <vt:lpstr>Create a hash</vt:lpstr>
      <vt:lpstr>An array can be used as hash</vt:lpstr>
      <vt:lpstr>An array can be used as hash</vt:lpstr>
      <vt:lpstr>Access hash by key</vt:lpstr>
      <vt:lpstr>Modify hash by key</vt:lpstr>
      <vt:lpstr>Array vs Hash</vt:lpstr>
      <vt:lpstr>Slide 29</vt:lpstr>
      <vt:lpstr>Variable naming conventions </vt:lpstr>
      <vt:lpstr>Variable name examples</vt:lpstr>
      <vt:lpstr>Variable interpolation</vt:lpstr>
      <vt:lpstr>Variable within another variable</vt:lpstr>
      <vt:lpstr>Scalar operators</vt:lpstr>
      <vt:lpstr>Arithmetic operators</vt:lpstr>
      <vt:lpstr>Assignment operators</vt:lpstr>
      <vt:lpstr>Comparison operators</vt:lpstr>
      <vt:lpstr>Logical operators</vt:lpstr>
      <vt:lpstr>String manipulation operators</vt:lpstr>
      <vt:lpstr>Other operators</vt:lpstr>
      <vt:lpstr>Slide 41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Kanhu</cp:lastModifiedBy>
  <cp:revision>389</cp:revision>
  <dcterms:created xsi:type="dcterms:W3CDTF">2014-09-16T21:32:26Z</dcterms:created>
  <dcterms:modified xsi:type="dcterms:W3CDTF">2017-05-26T08:48:44Z</dcterms:modified>
</cp:coreProperties>
</file>