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8"/>
  </p:notesMasterIdLst>
  <p:sldIdLst>
    <p:sldId id="256" r:id="rId2"/>
    <p:sldId id="260" r:id="rId3"/>
    <p:sldId id="257" r:id="rId4"/>
    <p:sldId id="258" r:id="rId5"/>
    <p:sldId id="262" r:id="rId6"/>
    <p:sldId id="263" r:id="rId7"/>
    <p:sldId id="268" r:id="rId8"/>
    <p:sldId id="269" r:id="rId9"/>
    <p:sldId id="275" r:id="rId10"/>
    <p:sldId id="270" r:id="rId11"/>
    <p:sldId id="272" r:id="rId12"/>
    <p:sldId id="273" r:id="rId13"/>
    <p:sldId id="274" r:id="rId14"/>
    <p:sldId id="259" r:id="rId15"/>
    <p:sldId id="271" r:id="rId16"/>
    <p:sldId id="261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89327" autoAdjust="0"/>
  </p:normalViewPr>
  <p:slideViewPr>
    <p:cSldViewPr snapToGrid="0">
      <p:cViewPr varScale="1">
        <p:scale>
          <a:sx n="119" d="100"/>
          <a:sy n="119" d="100"/>
        </p:scale>
        <p:origin x="-1140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384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CB33-F79B-4237-894C-2C062F10FEDF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DF19F-6C18-4EF2-8BB8-BC63D11B4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CPU is actually an electronic circuit, and a digital circuit mainly deals with Booleans (i.e. 0 and 1), so it is</a:t>
            </a:r>
          </a:p>
          <a:p>
            <a:r>
              <a:rPr lang="en-US" dirty="0" smtClean="0"/>
              <a:t>obvious that programs used by this circuit have to be sequences of 0s and 1s. This is what machine</a:t>
            </a:r>
          </a:p>
          <a:p>
            <a:r>
              <a:rPr lang="en-US" dirty="0" smtClean="0"/>
              <a:t>code actually is.</a:t>
            </a:r>
          </a:p>
          <a:p>
            <a:endParaRPr lang="pt-BR" dirty="0" smtClean="0"/>
          </a:p>
          <a:p>
            <a:r>
              <a:rPr lang="pt-BR" dirty="0" smtClean="0"/>
              <a:t>- </a:t>
            </a:r>
            <a:r>
              <a:rPr lang="en-US" dirty="0" smtClean="0"/>
              <a:t>Assembly language is described as a low-level programming language, because the actions of an</a:t>
            </a:r>
          </a:p>
          <a:p>
            <a:r>
              <a:rPr lang="en-US" dirty="0" smtClean="0"/>
              <a:t>assembly language program are mainly hardware operations, for example, moving bits of data from</a:t>
            </a:r>
          </a:p>
          <a:p>
            <a:r>
              <a:rPr lang="en-US" dirty="0" smtClean="0"/>
              <a:t>one memory location to another.</a:t>
            </a:r>
          </a:p>
          <a:p>
            <a:r>
              <a:rPr lang="pt-BR" dirty="0" smtClean="0"/>
              <a:t>- </a:t>
            </a:r>
            <a:r>
              <a:rPr lang="en-US" dirty="0" smtClean="0"/>
              <a:t> computer scientists began to develop languages which were more machine-</a:t>
            </a:r>
          </a:p>
          <a:p>
            <a:r>
              <a:rPr lang="en-US" dirty="0" smtClean="0"/>
              <a:t>independent and intuitive to programmers that today we refer to as high-level programming</a:t>
            </a:r>
          </a:p>
          <a:p>
            <a:r>
              <a:rPr lang="en-US" dirty="0" smtClean="0"/>
              <a:t>Languages</a:t>
            </a:r>
          </a:p>
          <a:p>
            <a:r>
              <a:rPr lang="pt-BR" dirty="0" smtClean="0"/>
              <a:t>- </a:t>
            </a:r>
            <a:r>
              <a:rPr lang="en-US" dirty="0" smtClean="0"/>
              <a:t> The reason why we call these “high-level languages” is</a:t>
            </a:r>
          </a:p>
          <a:p>
            <a:r>
              <a:rPr lang="en-US" dirty="0" smtClean="0"/>
              <a:t>that they were built on top of low-level languages and hid the complexity of low-level languages from</a:t>
            </a:r>
          </a:p>
          <a:p>
            <a:r>
              <a:rPr lang="en-US" dirty="0" smtClean="0"/>
              <a:t>the programmers. All such complexities are handled by the interpreters or compilers automatically.</a:t>
            </a:r>
          </a:p>
          <a:p>
            <a:r>
              <a:rPr lang="en-US" dirty="0" smtClean="0"/>
              <a:t>This is an important design concept in Computer Science called abstraction.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DF19F-6C18-4EF2-8BB8-BC63D11B495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Tuesday, June 06,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Programming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1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Peanut-Butter-Jelly (PBJ)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33401" y="1179095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Start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21107" y="1876929"/>
            <a:ext cx="1339515" cy="457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Get a slice of bread </a:t>
            </a:r>
            <a:endParaRPr lang="en-US" sz="1400" dirty="0"/>
          </a:p>
        </p:txBody>
      </p:sp>
      <p:sp>
        <p:nvSpPr>
          <p:cNvPr id="6" name="Diamond 5"/>
          <p:cNvSpPr/>
          <p:nvPr/>
        </p:nvSpPr>
        <p:spPr>
          <a:xfrm>
            <a:off x="288759" y="3248525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peanut butter?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4" idx="4"/>
            <a:endCxn id="5" idx="0"/>
          </p:cNvCxnSpPr>
          <p:nvPr/>
        </p:nvCxnSpPr>
        <p:spPr>
          <a:xfrm>
            <a:off x="1090864" y="1660358"/>
            <a:ext cx="1" cy="216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27" idx="0"/>
          </p:cNvCxnSpPr>
          <p:nvPr/>
        </p:nvCxnSpPr>
        <p:spPr>
          <a:xfrm flipH="1">
            <a:off x="1090864" y="2334126"/>
            <a:ext cx="1" cy="200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25" idx="0"/>
          </p:cNvCxnSpPr>
          <p:nvPr/>
        </p:nvCxnSpPr>
        <p:spPr>
          <a:xfrm>
            <a:off x="1090864" y="4074695"/>
            <a:ext cx="1" cy="314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495802" y="1323477"/>
            <a:ext cx="1467851" cy="753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Take another slice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401055" y="4389522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butter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385012" y="2534656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butter using a knife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27" idx="2"/>
            <a:endCxn id="6" idx="0"/>
          </p:cNvCxnSpPr>
          <p:nvPr/>
        </p:nvCxnSpPr>
        <p:spPr>
          <a:xfrm>
            <a:off x="1090864" y="3007895"/>
            <a:ext cx="0" cy="240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523875" y="2695077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jelly using a knife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24" idx="2"/>
            <a:endCxn id="57" idx="0"/>
          </p:cNvCxnSpPr>
          <p:nvPr/>
        </p:nvCxnSpPr>
        <p:spPr>
          <a:xfrm flipH="1">
            <a:off x="5229727" y="2077456"/>
            <a:ext cx="1" cy="617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5" idx="1"/>
            <a:endCxn id="6" idx="1"/>
          </p:cNvCxnSpPr>
          <p:nvPr/>
        </p:nvCxnSpPr>
        <p:spPr>
          <a:xfrm rot="10800000">
            <a:off x="288759" y="3661610"/>
            <a:ext cx="112296" cy="931446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Diamond 69"/>
          <p:cNvSpPr/>
          <p:nvPr/>
        </p:nvSpPr>
        <p:spPr>
          <a:xfrm>
            <a:off x="4427622" y="3320714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Jelly?</a:t>
            </a:r>
            <a:endParaRPr lang="en-US" sz="1400" dirty="0"/>
          </a:p>
        </p:txBody>
      </p:sp>
      <p:cxnSp>
        <p:nvCxnSpPr>
          <p:cNvPr id="71" name="Straight Arrow Connector 70"/>
          <p:cNvCxnSpPr>
            <a:stCxn id="57" idx="2"/>
            <a:endCxn id="70" idx="0"/>
          </p:cNvCxnSpPr>
          <p:nvPr/>
        </p:nvCxnSpPr>
        <p:spPr>
          <a:xfrm>
            <a:off x="5229727" y="3168316"/>
            <a:ext cx="0" cy="152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0" idx="3"/>
            <a:endCxn id="99" idx="1"/>
          </p:cNvCxnSpPr>
          <p:nvPr/>
        </p:nvCxnSpPr>
        <p:spPr>
          <a:xfrm>
            <a:off x="6031832" y="3733799"/>
            <a:ext cx="457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2"/>
            <a:endCxn id="79" idx="0"/>
          </p:cNvCxnSpPr>
          <p:nvPr/>
        </p:nvCxnSpPr>
        <p:spPr>
          <a:xfrm>
            <a:off x="5229727" y="4146884"/>
            <a:ext cx="1" cy="411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539918" y="4557964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Jelly</a:t>
            </a:r>
            <a:endParaRPr lang="en-US" sz="1400" dirty="0"/>
          </a:p>
        </p:txBody>
      </p:sp>
      <p:cxnSp>
        <p:nvCxnSpPr>
          <p:cNvPr id="93" name="Elbow Connector 92"/>
          <p:cNvCxnSpPr>
            <a:stCxn id="79" idx="1"/>
            <a:endCxn id="70" idx="1"/>
          </p:cNvCxnSpPr>
          <p:nvPr/>
        </p:nvCxnSpPr>
        <p:spPr>
          <a:xfrm rot="10800000">
            <a:off x="4427622" y="3733800"/>
            <a:ext cx="112296" cy="1027699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6" idx="3"/>
            <a:endCxn id="24" idx="0"/>
          </p:cNvCxnSpPr>
          <p:nvPr/>
        </p:nvCxnSpPr>
        <p:spPr>
          <a:xfrm flipV="1">
            <a:off x="1892969" y="1323477"/>
            <a:ext cx="3336759" cy="2338133"/>
          </a:xfrm>
          <a:prstGeom prst="bentConnector4">
            <a:avLst>
              <a:gd name="adj1" fmla="val 39002"/>
              <a:gd name="adj2" fmla="val 10977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489033" y="3530265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Put the slice on the first slide</a:t>
            </a:r>
            <a:endParaRPr lang="en-US" sz="1400" dirty="0"/>
          </a:p>
        </p:txBody>
      </p:sp>
      <p:sp>
        <p:nvSpPr>
          <p:cNvPr id="102" name="Oval 101"/>
          <p:cNvSpPr/>
          <p:nvPr/>
        </p:nvSpPr>
        <p:spPr>
          <a:xfrm>
            <a:off x="8029074" y="3493168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End</a:t>
            </a:r>
            <a:endParaRPr lang="en-US" sz="1400" dirty="0"/>
          </a:p>
        </p:txBody>
      </p:sp>
      <p:cxnSp>
        <p:nvCxnSpPr>
          <p:cNvPr id="103" name="Straight Arrow Connector 102"/>
          <p:cNvCxnSpPr>
            <a:stCxn id="99" idx="3"/>
            <a:endCxn id="102" idx="2"/>
          </p:cNvCxnSpPr>
          <p:nvPr/>
        </p:nvCxnSpPr>
        <p:spPr>
          <a:xfrm>
            <a:off x="7868652" y="3733799"/>
            <a:ext cx="16042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187115" y="4042611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1997242" y="3336758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277852" y="4146885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5991727" y="3408947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3133">
            <a:off x="7234367" y="1039727"/>
            <a:ext cx="1777595" cy="110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Peanut-Butter-Jelly (PBJ)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33401" y="1179095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Start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21107" y="1876929"/>
            <a:ext cx="1339515" cy="457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Get a slice of bread </a:t>
            </a:r>
            <a:endParaRPr lang="en-US" sz="1400" dirty="0"/>
          </a:p>
        </p:txBody>
      </p:sp>
      <p:sp>
        <p:nvSpPr>
          <p:cNvPr id="6" name="Diamond 5"/>
          <p:cNvSpPr/>
          <p:nvPr/>
        </p:nvSpPr>
        <p:spPr>
          <a:xfrm>
            <a:off x="288759" y="3248525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peanut butter?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4" idx="4"/>
            <a:endCxn id="5" idx="0"/>
          </p:cNvCxnSpPr>
          <p:nvPr/>
        </p:nvCxnSpPr>
        <p:spPr>
          <a:xfrm>
            <a:off x="1090864" y="1660358"/>
            <a:ext cx="1" cy="216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27" idx="0"/>
          </p:cNvCxnSpPr>
          <p:nvPr/>
        </p:nvCxnSpPr>
        <p:spPr>
          <a:xfrm flipH="1">
            <a:off x="1090864" y="2334126"/>
            <a:ext cx="1" cy="200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25" idx="0"/>
          </p:cNvCxnSpPr>
          <p:nvPr/>
        </p:nvCxnSpPr>
        <p:spPr>
          <a:xfrm>
            <a:off x="1090864" y="4074695"/>
            <a:ext cx="1" cy="314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495802" y="1323477"/>
            <a:ext cx="1467851" cy="753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Take another slice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401055" y="4389522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butter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385012" y="2534656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butter using a knife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27" idx="2"/>
            <a:endCxn id="6" idx="0"/>
          </p:cNvCxnSpPr>
          <p:nvPr/>
        </p:nvCxnSpPr>
        <p:spPr>
          <a:xfrm>
            <a:off x="1090864" y="3007895"/>
            <a:ext cx="0" cy="240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523875" y="2695077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jelly using a knife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24" idx="2"/>
            <a:endCxn id="57" idx="0"/>
          </p:cNvCxnSpPr>
          <p:nvPr/>
        </p:nvCxnSpPr>
        <p:spPr>
          <a:xfrm flipH="1">
            <a:off x="5229727" y="2077456"/>
            <a:ext cx="1" cy="617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5" idx="1"/>
            <a:endCxn id="6" idx="1"/>
          </p:cNvCxnSpPr>
          <p:nvPr/>
        </p:nvCxnSpPr>
        <p:spPr>
          <a:xfrm rot="10800000">
            <a:off x="288759" y="3661610"/>
            <a:ext cx="112296" cy="931446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Diamond 69"/>
          <p:cNvSpPr/>
          <p:nvPr/>
        </p:nvSpPr>
        <p:spPr>
          <a:xfrm>
            <a:off x="4427622" y="3320714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Jelly?</a:t>
            </a:r>
            <a:endParaRPr lang="en-US" sz="1400" dirty="0"/>
          </a:p>
        </p:txBody>
      </p:sp>
      <p:cxnSp>
        <p:nvCxnSpPr>
          <p:cNvPr id="71" name="Straight Arrow Connector 70"/>
          <p:cNvCxnSpPr>
            <a:stCxn id="57" idx="2"/>
            <a:endCxn id="70" idx="0"/>
          </p:cNvCxnSpPr>
          <p:nvPr/>
        </p:nvCxnSpPr>
        <p:spPr>
          <a:xfrm>
            <a:off x="5229727" y="3168316"/>
            <a:ext cx="0" cy="152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0" idx="3"/>
            <a:endCxn id="99" idx="1"/>
          </p:cNvCxnSpPr>
          <p:nvPr/>
        </p:nvCxnSpPr>
        <p:spPr>
          <a:xfrm>
            <a:off x="6031832" y="3733799"/>
            <a:ext cx="457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2"/>
            <a:endCxn id="79" idx="0"/>
          </p:cNvCxnSpPr>
          <p:nvPr/>
        </p:nvCxnSpPr>
        <p:spPr>
          <a:xfrm>
            <a:off x="5229727" y="4146884"/>
            <a:ext cx="1" cy="411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539918" y="4557964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Jelly</a:t>
            </a:r>
            <a:endParaRPr lang="en-US" sz="1400" dirty="0"/>
          </a:p>
        </p:txBody>
      </p:sp>
      <p:cxnSp>
        <p:nvCxnSpPr>
          <p:cNvPr id="93" name="Elbow Connector 92"/>
          <p:cNvCxnSpPr>
            <a:stCxn id="79" idx="1"/>
            <a:endCxn id="70" idx="1"/>
          </p:cNvCxnSpPr>
          <p:nvPr/>
        </p:nvCxnSpPr>
        <p:spPr>
          <a:xfrm rot="10800000">
            <a:off x="4427622" y="3733800"/>
            <a:ext cx="112296" cy="1027699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6" idx="3"/>
            <a:endCxn id="24" idx="0"/>
          </p:cNvCxnSpPr>
          <p:nvPr/>
        </p:nvCxnSpPr>
        <p:spPr>
          <a:xfrm flipV="1">
            <a:off x="1892969" y="1323477"/>
            <a:ext cx="3336759" cy="2338133"/>
          </a:xfrm>
          <a:prstGeom prst="bentConnector4">
            <a:avLst>
              <a:gd name="adj1" fmla="val 39002"/>
              <a:gd name="adj2" fmla="val 10977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489033" y="3530265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Put the slice on the first slide</a:t>
            </a:r>
            <a:endParaRPr lang="en-US" sz="1400" dirty="0"/>
          </a:p>
        </p:txBody>
      </p:sp>
      <p:sp>
        <p:nvSpPr>
          <p:cNvPr id="102" name="Oval 101"/>
          <p:cNvSpPr/>
          <p:nvPr/>
        </p:nvSpPr>
        <p:spPr>
          <a:xfrm>
            <a:off x="8029074" y="3493168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End</a:t>
            </a:r>
            <a:endParaRPr lang="en-US" sz="1400" dirty="0"/>
          </a:p>
        </p:txBody>
      </p:sp>
      <p:cxnSp>
        <p:nvCxnSpPr>
          <p:cNvPr id="103" name="Straight Arrow Connector 102"/>
          <p:cNvCxnSpPr>
            <a:stCxn id="99" idx="3"/>
            <a:endCxn id="102" idx="2"/>
          </p:cNvCxnSpPr>
          <p:nvPr/>
        </p:nvCxnSpPr>
        <p:spPr>
          <a:xfrm>
            <a:off x="7868652" y="3733799"/>
            <a:ext cx="16042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187115" y="4042611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1997242" y="3336758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277852" y="4146885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5991727" y="3408947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3133">
            <a:off x="7234367" y="1039727"/>
            <a:ext cx="1777595" cy="110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Down Arrow 31"/>
          <p:cNvSpPr/>
          <p:nvPr/>
        </p:nvSpPr>
        <p:spPr>
          <a:xfrm>
            <a:off x="1957137" y="2013284"/>
            <a:ext cx="336884" cy="70585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Peanut-Butter-Jelly (PBJ)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33401" y="1179095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Start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21107" y="1876929"/>
            <a:ext cx="1339515" cy="457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Get a slice of bread </a:t>
            </a:r>
            <a:endParaRPr lang="en-US" sz="1400" dirty="0"/>
          </a:p>
        </p:txBody>
      </p:sp>
      <p:sp>
        <p:nvSpPr>
          <p:cNvPr id="6" name="Diamond 5"/>
          <p:cNvSpPr/>
          <p:nvPr/>
        </p:nvSpPr>
        <p:spPr>
          <a:xfrm>
            <a:off x="288759" y="3248525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peanut butter?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4" idx="4"/>
            <a:endCxn id="5" idx="0"/>
          </p:cNvCxnSpPr>
          <p:nvPr/>
        </p:nvCxnSpPr>
        <p:spPr>
          <a:xfrm>
            <a:off x="1090864" y="1660358"/>
            <a:ext cx="1" cy="216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27" idx="0"/>
          </p:cNvCxnSpPr>
          <p:nvPr/>
        </p:nvCxnSpPr>
        <p:spPr>
          <a:xfrm flipH="1">
            <a:off x="1090864" y="2334126"/>
            <a:ext cx="1" cy="200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25" idx="0"/>
          </p:cNvCxnSpPr>
          <p:nvPr/>
        </p:nvCxnSpPr>
        <p:spPr>
          <a:xfrm>
            <a:off x="1090864" y="4074695"/>
            <a:ext cx="1" cy="314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495802" y="1323477"/>
            <a:ext cx="1467851" cy="753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Take another slice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401055" y="4389522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butter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385012" y="2534656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butter using a knife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27" idx="2"/>
            <a:endCxn id="6" idx="0"/>
          </p:cNvCxnSpPr>
          <p:nvPr/>
        </p:nvCxnSpPr>
        <p:spPr>
          <a:xfrm>
            <a:off x="1090864" y="3007895"/>
            <a:ext cx="0" cy="240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523875" y="2695077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jelly using a knife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24" idx="2"/>
            <a:endCxn id="57" idx="0"/>
          </p:cNvCxnSpPr>
          <p:nvPr/>
        </p:nvCxnSpPr>
        <p:spPr>
          <a:xfrm flipH="1">
            <a:off x="5229727" y="2077456"/>
            <a:ext cx="1" cy="617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5" idx="1"/>
            <a:endCxn id="6" idx="1"/>
          </p:cNvCxnSpPr>
          <p:nvPr/>
        </p:nvCxnSpPr>
        <p:spPr>
          <a:xfrm rot="10800000">
            <a:off x="288759" y="3661610"/>
            <a:ext cx="112296" cy="931446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Diamond 69"/>
          <p:cNvSpPr/>
          <p:nvPr/>
        </p:nvSpPr>
        <p:spPr>
          <a:xfrm>
            <a:off x="4427622" y="3320714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Jelly?</a:t>
            </a:r>
            <a:endParaRPr lang="en-US" sz="1400" dirty="0"/>
          </a:p>
        </p:txBody>
      </p:sp>
      <p:cxnSp>
        <p:nvCxnSpPr>
          <p:cNvPr id="71" name="Straight Arrow Connector 70"/>
          <p:cNvCxnSpPr>
            <a:stCxn id="57" idx="2"/>
            <a:endCxn id="70" idx="0"/>
          </p:cNvCxnSpPr>
          <p:nvPr/>
        </p:nvCxnSpPr>
        <p:spPr>
          <a:xfrm>
            <a:off x="5229727" y="3168316"/>
            <a:ext cx="0" cy="152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0" idx="3"/>
            <a:endCxn id="99" idx="1"/>
          </p:cNvCxnSpPr>
          <p:nvPr/>
        </p:nvCxnSpPr>
        <p:spPr>
          <a:xfrm>
            <a:off x="6031832" y="3733799"/>
            <a:ext cx="457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2"/>
            <a:endCxn id="79" idx="0"/>
          </p:cNvCxnSpPr>
          <p:nvPr/>
        </p:nvCxnSpPr>
        <p:spPr>
          <a:xfrm>
            <a:off x="5229727" y="4146884"/>
            <a:ext cx="1" cy="411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539918" y="4557964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Jelly</a:t>
            </a:r>
            <a:endParaRPr lang="en-US" sz="1400" dirty="0"/>
          </a:p>
        </p:txBody>
      </p:sp>
      <p:cxnSp>
        <p:nvCxnSpPr>
          <p:cNvPr id="93" name="Elbow Connector 92"/>
          <p:cNvCxnSpPr>
            <a:stCxn id="79" idx="1"/>
            <a:endCxn id="70" idx="1"/>
          </p:cNvCxnSpPr>
          <p:nvPr/>
        </p:nvCxnSpPr>
        <p:spPr>
          <a:xfrm rot="10800000">
            <a:off x="4427622" y="3733800"/>
            <a:ext cx="112296" cy="1027699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6" idx="3"/>
            <a:endCxn id="24" idx="0"/>
          </p:cNvCxnSpPr>
          <p:nvPr/>
        </p:nvCxnSpPr>
        <p:spPr>
          <a:xfrm flipV="1">
            <a:off x="1892969" y="1323477"/>
            <a:ext cx="3336759" cy="2338133"/>
          </a:xfrm>
          <a:prstGeom prst="bentConnector4">
            <a:avLst>
              <a:gd name="adj1" fmla="val 39002"/>
              <a:gd name="adj2" fmla="val 10977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489033" y="3530265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Put the slice on the first slide</a:t>
            </a:r>
            <a:endParaRPr lang="en-US" sz="1400" dirty="0"/>
          </a:p>
        </p:txBody>
      </p:sp>
      <p:sp>
        <p:nvSpPr>
          <p:cNvPr id="102" name="Oval 101"/>
          <p:cNvSpPr/>
          <p:nvPr/>
        </p:nvSpPr>
        <p:spPr>
          <a:xfrm>
            <a:off x="8029074" y="3493168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End</a:t>
            </a:r>
            <a:endParaRPr lang="en-US" sz="1400" dirty="0"/>
          </a:p>
        </p:txBody>
      </p:sp>
      <p:cxnSp>
        <p:nvCxnSpPr>
          <p:cNvPr id="103" name="Straight Arrow Connector 102"/>
          <p:cNvCxnSpPr>
            <a:stCxn id="99" idx="3"/>
            <a:endCxn id="102" idx="2"/>
          </p:cNvCxnSpPr>
          <p:nvPr/>
        </p:nvCxnSpPr>
        <p:spPr>
          <a:xfrm>
            <a:off x="7868652" y="3733799"/>
            <a:ext cx="16042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187115" y="4042611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>
                <a:solidFill>
                  <a:srgbClr val="FF0000"/>
                </a:solidFill>
              </a:rPr>
              <a:t>No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997242" y="3336758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>
                <a:solidFill>
                  <a:srgbClr val="FF0000"/>
                </a:solidFill>
              </a:rPr>
              <a:t>Yes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77852" y="4146885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>
                <a:solidFill>
                  <a:srgbClr val="FF0000"/>
                </a:solidFill>
              </a:rPr>
              <a:t>No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991727" y="3408947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>
                <a:solidFill>
                  <a:srgbClr val="FF0000"/>
                </a:solidFill>
              </a:rPr>
              <a:t>Yes</a:t>
            </a:r>
            <a:endParaRPr lang="en-US" sz="1400" i="1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3133">
            <a:off x="7234367" y="1039727"/>
            <a:ext cx="1777595" cy="110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Cloud Callout 32"/>
          <p:cNvSpPr/>
          <p:nvPr/>
        </p:nvSpPr>
        <p:spPr>
          <a:xfrm>
            <a:off x="1917030" y="2109537"/>
            <a:ext cx="2205791" cy="1050758"/>
          </a:xfrm>
          <a:prstGeom prst="cloudCallout">
            <a:avLst>
              <a:gd name="adj1" fmla="val -55092"/>
              <a:gd name="adj2" fmla="val 915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Conditions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Peanut-Butter-Jelly (PBJ)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33401" y="1179095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Start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21107" y="1876929"/>
            <a:ext cx="1339515" cy="457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Get a slice of bread </a:t>
            </a:r>
            <a:endParaRPr lang="en-US" sz="1400" dirty="0"/>
          </a:p>
        </p:txBody>
      </p:sp>
      <p:sp>
        <p:nvSpPr>
          <p:cNvPr id="6" name="Diamond 5"/>
          <p:cNvSpPr/>
          <p:nvPr/>
        </p:nvSpPr>
        <p:spPr>
          <a:xfrm>
            <a:off x="288759" y="3248525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peanut butter?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4" idx="4"/>
            <a:endCxn id="5" idx="0"/>
          </p:cNvCxnSpPr>
          <p:nvPr/>
        </p:nvCxnSpPr>
        <p:spPr>
          <a:xfrm>
            <a:off x="1090864" y="1660358"/>
            <a:ext cx="1" cy="216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27" idx="0"/>
          </p:cNvCxnSpPr>
          <p:nvPr/>
        </p:nvCxnSpPr>
        <p:spPr>
          <a:xfrm flipH="1">
            <a:off x="1090864" y="2334126"/>
            <a:ext cx="1" cy="200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25" idx="0"/>
          </p:cNvCxnSpPr>
          <p:nvPr/>
        </p:nvCxnSpPr>
        <p:spPr>
          <a:xfrm>
            <a:off x="1090864" y="4074695"/>
            <a:ext cx="1" cy="314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495802" y="1323477"/>
            <a:ext cx="1467851" cy="753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Take another slice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401055" y="4389522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butter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385012" y="2534656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butter using a knife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27" idx="2"/>
            <a:endCxn id="6" idx="0"/>
          </p:cNvCxnSpPr>
          <p:nvPr/>
        </p:nvCxnSpPr>
        <p:spPr>
          <a:xfrm>
            <a:off x="1090864" y="3007895"/>
            <a:ext cx="0" cy="240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523875" y="2695077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jelly using a knife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24" idx="2"/>
            <a:endCxn id="57" idx="0"/>
          </p:cNvCxnSpPr>
          <p:nvPr/>
        </p:nvCxnSpPr>
        <p:spPr>
          <a:xfrm flipH="1">
            <a:off x="5229727" y="2077456"/>
            <a:ext cx="1" cy="617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5" idx="1"/>
            <a:endCxn id="6" idx="1"/>
          </p:cNvCxnSpPr>
          <p:nvPr/>
        </p:nvCxnSpPr>
        <p:spPr>
          <a:xfrm rot="10800000">
            <a:off x="288759" y="3661610"/>
            <a:ext cx="112296" cy="931446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Diamond 69"/>
          <p:cNvSpPr/>
          <p:nvPr/>
        </p:nvSpPr>
        <p:spPr>
          <a:xfrm>
            <a:off x="4427622" y="3320714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Jelly?</a:t>
            </a:r>
            <a:endParaRPr lang="en-US" sz="1400" dirty="0"/>
          </a:p>
        </p:txBody>
      </p:sp>
      <p:cxnSp>
        <p:nvCxnSpPr>
          <p:cNvPr id="71" name="Straight Arrow Connector 70"/>
          <p:cNvCxnSpPr>
            <a:stCxn id="57" idx="2"/>
            <a:endCxn id="70" idx="0"/>
          </p:cNvCxnSpPr>
          <p:nvPr/>
        </p:nvCxnSpPr>
        <p:spPr>
          <a:xfrm>
            <a:off x="5229727" y="3168316"/>
            <a:ext cx="0" cy="152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0" idx="3"/>
            <a:endCxn id="99" idx="1"/>
          </p:cNvCxnSpPr>
          <p:nvPr/>
        </p:nvCxnSpPr>
        <p:spPr>
          <a:xfrm>
            <a:off x="6031832" y="3733799"/>
            <a:ext cx="457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2"/>
            <a:endCxn id="79" idx="0"/>
          </p:cNvCxnSpPr>
          <p:nvPr/>
        </p:nvCxnSpPr>
        <p:spPr>
          <a:xfrm>
            <a:off x="5229727" y="4146884"/>
            <a:ext cx="1" cy="411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539918" y="4557964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Jelly</a:t>
            </a:r>
            <a:endParaRPr lang="en-US" sz="1400" dirty="0"/>
          </a:p>
        </p:txBody>
      </p:sp>
      <p:cxnSp>
        <p:nvCxnSpPr>
          <p:cNvPr id="93" name="Elbow Connector 92"/>
          <p:cNvCxnSpPr>
            <a:stCxn id="79" idx="1"/>
            <a:endCxn id="70" idx="1"/>
          </p:cNvCxnSpPr>
          <p:nvPr/>
        </p:nvCxnSpPr>
        <p:spPr>
          <a:xfrm rot="10800000">
            <a:off x="4427622" y="3733800"/>
            <a:ext cx="112296" cy="1027699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6" idx="3"/>
            <a:endCxn id="24" idx="0"/>
          </p:cNvCxnSpPr>
          <p:nvPr/>
        </p:nvCxnSpPr>
        <p:spPr>
          <a:xfrm flipV="1">
            <a:off x="1892969" y="1323477"/>
            <a:ext cx="3336759" cy="2338133"/>
          </a:xfrm>
          <a:prstGeom prst="bentConnector4">
            <a:avLst>
              <a:gd name="adj1" fmla="val 39002"/>
              <a:gd name="adj2" fmla="val 10977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489033" y="3530265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Put the slice on the first slide</a:t>
            </a:r>
            <a:endParaRPr lang="en-US" sz="1400" dirty="0"/>
          </a:p>
        </p:txBody>
      </p:sp>
      <p:sp>
        <p:nvSpPr>
          <p:cNvPr id="102" name="Oval 101"/>
          <p:cNvSpPr/>
          <p:nvPr/>
        </p:nvSpPr>
        <p:spPr>
          <a:xfrm>
            <a:off x="8029074" y="3493168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End</a:t>
            </a:r>
            <a:endParaRPr lang="en-US" sz="1400" dirty="0"/>
          </a:p>
        </p:txBody>
      </p:sp>
      <p:cxnSp>
        <p:nvCxnSpPr>
          <p:cNvPr id="103" name="Straight Arrow Connector 102"/>
          <p:cNvCxnSpPr>
            <a:stCxn id="99" idx="3"/>
            <a:endCxn id="102" idx="2"/>
          </p:cNvCxnSpPr>
          <p:nvPr/>
        </p:nvCxnSpPr>
        <p:spPr>
          <a:xfrm>
            <a:off x="7868652" y="3733799"/>
            <a:ext cx="16042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187115" y="4042611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1997242" y="3336758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277852" y="4146885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5991727" y="3408947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3133">
            <a:off x="7234367" y="1039727"/>
            <a:ext cx="1777595" cy="110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urved Left Arrow 31"/>
          <p:cNvSpPr/>
          <p:nvPr/>
        </p:nvSpPr>
        <p:spPr>
          <a:xfrm>
            <a:off x="770021" y="4026569"/>
            <a:ext cx="368969" cy="6015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Left Arrow 33"/>
          <p:cNvSpPr/>
          <p:nvPr/>
        </p:nvSpPr>
        <p:spPr>
          <a:xfrm rot="10393050">
            <a:off x="146525" y="4074694"/>
            <a:ext cx="368969" cy="6015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0842" y="4074695"/>
            <a:ext cx="8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Loop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Perl </a:t>
            </a:r>
            <a:r>
              <a:rPr lang="pt-BR" sz="2800" dirty="0" smtClean="0"/>
              <a:t>(</a:t>
            </a:r>
            <a:r>
              <a:rPr lang="en-US" sz="2800" dirty="0" smtClean="0"/>
              <a:t>Practical Extraction and Report Language</a:t>
            </a:r>
            <a:r>
              <a:rPr lang="pt-BR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Perl is an interpreted high-level programming language developed by Larry Wall.</a:t>
            </a:r>
          </a:p>
          <a:p>
            <a:r>
              <a:rPr lang="en-US" dirty="0" smtClean="0">
                <a:latin typeface="Arial" pitchFamily="34" charset="0"/>
              </a:rPr>
              <a:t>Easy to learn compared to most other post-modern languages</a:t>
            </a:r>
          </a:p>
          <a:p>
            <a:r>
              <a:rPr lang="en-US" dirty="0" smtClean="0">
                <a:latin typeface="Arial" pitchFamily="34" charset="0"/>
              </a:rPr>
              <a:t>Designed for working with </a:t>
            </a:r>
            <a:r>
              <a:rPr lang="en-US" b="1" dirty="0" smtClean="0">
                <a:latin typeface="Arial" pitchFamily="34" charset="0"/>
              </a:rPr>
              <a:t>text files. (DNA/Protein)</a:t>
            </a:r>
          </a:p>
          <a:p>
            <a:r>
              <a:rPr lang="en-US" dirty="0" smtClean="0">
                <a:latin typeface="Arial" pitchFamily="34" charset="0"/>
              </a:rPr>
              <a:t>Works</a:t>
            </a:r>
            <a:r>
              <a:rPr lang="en-US" b="1" dirty="0" smtClean="0">
                <a:latin typeface="Arial" pitchFamily="34" charset="0"/>
              </a:rPr>
              <a:t> on </a:t>
            </a:r>
            <a:r>
              <a:rPr lang="en-US" dirty="0" smtClean="0">
                <a:latin typeface="Arial" pitchFamily="34" charset="0"/>
              </a:rPr>
              <a:t>for </a:t>
            </a:r>
            <a:r>
              <a:rPr lang="en-US" b="1" u="sng" dirty="0" smtClean="0">
                <a:latin typeface="Arial" pitchFamily="34" charset="0"/>
              </a:rPr>
              <a:t>all</a:t>
            </a:r>
            <a:r>
              <a:rPr lang="en-US" dirty="0" smtClean="0">
                <a:latin typeface="Arial" pitchFamily="34" charset="0"/>
              </a:rPr>
              <a:t> operating </a:t>
            </a:r>
            <a:r>
              <a:rPr lang="en-US" dirty="0" smtClean="0">
                <a:latin typeface="Arial" pitchFamily="34" charset="0"/>
              </a:rPr>
              <a:t>systems and </a:t>
            </a:r>
            <a:r>
              <a:rPr lang="en-US" b="1" dirty="0" smtClean="0">
                <a:latin typeface="Arial" pitchFamily="34" charset="0"/>
              </a:rPr>
              <a:t>open source</a:t>
            </a:r>
            <a:endParaRPr lang="en-US" b="1" dirty="0" smtClean="0">
              <a:latin typeface="Arial" pitchFamily="34" charset="0"/>
            </a:endParaRPr>
          </a:p>
          <a:p>
            <a:r>
              <a:rPr lang="pt-BR" dirty="0" smtClean="0">
                <a:latin typeface="Arial" pitchFamily="34" charset="0"/>
              </a:rPr>
              <a:t>Webserver/database integration</a:t>
            </a:r>
          </a:p>
          <a:p>
            <a:r>
              <a:rPr lang="en-US" dirty="0" smtClean="0">
                <a:latin typeface="Arial" pitchFamily="34" charset="0"/>
              </a:rPr>
              <a:t>Powerful regular expression matching and string manipulation</a:t>
            </a:r>
          </a:p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7343" y="0"/>
            <a:ext cx="1364152" cy="690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Perl and Bioinformatics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 pitchFamily="34" charset="0"/>
              </a:rPr>
              <a:t>Most popular language in bioinformatics </a:t>
            </a:r>
          </a:p>
          <a:p>
            <a:pPr lvl="1"/>
            <a:r>
              <a:rPr lang="pt-BR" dirty="0" smtClean="0"/>
              <a:t>Format conversion (</a:t>
            </a:r>
            <a:r>
              <a:rPr lang="en-US" dirty="0" smtClean="0"/>
              <a:t>slicing, dicing, twisting, wringing, smoothing, summarizing </a:t>
            </a:r>
            <a:r>
              <a:rPr lang="pt-BR" dirty="0" smtClean="0"/>
              <a:t>) on commandline</a:t>
            </a:r>
          </a:p>
          <a:p>
            <a:pPr lvl="1"/>
            <a:r>
              <a:rPr lang="pt-BR" dirty="0" smtClean="0"/>
              <a:t>Run pipelines</a:t>
            </a:r>
          </a:p>
          <a:p>
            <a:pPr lvl="1"/>
            <a:r>
              <a:rPr lang="pt-BR" dirty="0" smtClean="0"/>
              <a:t>Organize files </a:t>
            </a:r>
          </a:p>
          <a:p>
            <a:pPr lvl="1"/>
            <a:r>
              <a:rPr lang="pt-BR" dirty="0" smtClean="0"/>
              <a:t>Create simple plots</a:t>
            </a:r>
          </a:p>
          <a:p>
            <a:pPr lvl="1"/>
            <a:r>
              <a:rPr lang="pt-BR" dirty="0" smtClean="0"/>
              <a:t>Glue multiple programming langages</a:t>
            </a:r>
          </a:p>
          <a:p>
            <a:pPr lvl="1"/>
            <a:r>
              <a:rPr lang="pt-BR" dirty="0" smtClean="0"/>
              <a:t>Download data from internet</a:t>
            </a:r>
          </a:p>
          <a:p>
            <a:r>
              <a:rPr lang="en-US" dirty="0" smtClean="0">
                <a:latin typeface="Arial" pitchFamily="34" charset="0"/>
              </a:rPr>
              <a:t>many scripts available you can </a:t>
            </a:r>
            <a:r>
              <a:rPr lang="ja-JP" altLang="en-US" smtClean="0">
                <a:latin typeface="Arial" pitchFamily="34" charset="0"/>
              </a:rPr>
              <a:t>“</a:t>
            </a:r>
            <a:r>
              <a:rPr lang="en-US" altLang="ja-JP" dirty="0" smtClean="0">
                <a:latin typeface="Arial" pitchFamily="34" charset="0"/>
              </a:rPr>
              <a:t>borrow</a:t>
            </a:r>
            <a:r>
              <a:rPr lang="ja-JP" altLang="en-US" smtClean="0">
                <a:latin typeface="Arial" pitchFamily="34" charset="0"/>
              </a:rPr>
              <a:t>”</a:t>
            </a:r>
            <a:r>
              <a:rPr lang="en-US" altLang="ja-JP" dirty="0" smtClean="0">
                <a:latin typeface="Arial" pitchFamily="34" charset="0"/>
              </a:rPr>
              <a:t>, also readymade modules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8231" y="120316"/>
            <a:ext cx="1227221" cy="1227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1894" y="2486277"/>
            <a:ext cx="8286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78641" y="2920165"/>
            <a:ext cx="12858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88531" y="1163601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General picture of a computer program</a:t>
            </a:r>
          </a:p>
          <a:p>
            <a:r>
              <a:rPr lang="pt-BR" dirty="0" smtClean="0"/>
              <a:t>Source file </a:t>
            </a:r>
            <a:r>
              <a:rPr lang="pt-BR" i="1" dirty="0" smtClean="0"/>
              <a:t>vs</a:t>
            </a:r>
            <a:r>
              <a:rPr lang="pt-BR" dirty="0" smtClean="0"/>
              <a:t> binary file</a:t>
            </a:r>
          </a:p>
          <a:p>
            <a:r>
              <a:rPr lang="pt-BR" dirty="0" smtClean="0"/>
              <a:t>Interpreted </a:t>
            </a:r>
            <a:r>
              <a:rPr lang="pt-BR" i="1" dirty="0" smtClean="0"/>
              <a:t>vs</a:t>
            </a:r>
            <a:r>
              <a:rPr lang="pt-BR" dirty="0" smtClean="0"/>
              <a:t> compiled language</a:t>
            </a:r>
          </a:p>
          <a:p>
            <a:r>
              <a:rPr lang="pt-BR" dirty="0" smtClean="0"/>
              <a:t>Pseudo code</a:t>
            </a:r>
          </a:p>
          <a:p>
            <a:r>
              <a:rPr lang="pt-BR" dirty="0" smtClean="0"/>
              <a:t>Sequential and conditional execution</a:t>
            </a:r>
          </a:p>
          <a:p>
            <a:r>
              <a:rPr lang="pt-BR" dirty="0" smtClean="0"/>
              <a:t>Perl: bioprogrammer’s language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Computer program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computer program is a collection of </a:t>
            </a:r>
            <a:r>
              <a:rPr lang="en-US" b="1" i="1" dirty="0" smtClean="0"/>
              <a:t>instructions</a:t>
            </a:r>
            <a:r>
              <a:rPr lang="en-US" dirty="0" smtClean="0"/>
              <a:t> that performs a specific task when executed by a computer.</a:t>
            </a:r>
          </a:p>
          <a:p>
            <a:r>
              <a:rPr lang="en-US" dirty="0" smtClean="0"/>
              <a:t>A formal “language” that humans use to write programs is known as </a:t>
            </a:r>
            <a:r>
              <a:rPr lang="en-US" b="1" dirty="0" smtClean="0"/>
              <a:t>p</a:t>
            </a:r>
            <a:r>
              <a:rPr lang="pt-BR" b="1" dirty="0" smtClean="0"/>
              <a:t>rogramming language</a:t>
            </a:r>
            <a:r>
              <a:rPr lang="pt-BR" dirty="0" smtClean="0"/>
              <a:t>.</a:t>
            </a:r>
            <a:endParaRPr lang="en-US" dirty="0" smtClean="0"/>
          </a:p>
          <a:p>
            <a:r>
              <a:rPr lang="pt-BR" dirty="0" smtClean="0"/>
              <a:t>Unlike humans, </a:t>
            </a:r>
            <a:r>
              <a:rPr lang="pt-BR" b="1" dirty="0" smtClean="0"/>
              <a:t>Central Porcessing Unit (CPU) </a:t>
            </a:r>
            <a:r>
              <a:rPr lang="pt-BR" dirty="0" smtClean="0"/>
              <a:t>of a computer understands only binary language (0/1).</a:t>
            </a:r>
          </a:p>
          <a:p>
            <a:r>
              <a:rPr lang="pt-BR" dirty="0" smtClean="0"/>
              <a:t>Need a translator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Compiler and Interpretor 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593850" y="1364684"/>
            <a:ext cx="4550150" cy="2560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7812" y="1401201"/>
            <a:ext cx="4480750" cy="314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00050"/>
            <a:ext cx="8229600" cy="742950"/>
          </a:xfrm>
        </p:spPr>
        <p:txBody>
          <a:bodyPr/>
          <a:lstStyle/>
          <a:p>
            <a:r>
              <a:rPr lang="pt-BR" dirty="0" smtClean="0"/>
              <a:t>Complied language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565" y="2628693"/>
            <a:ext cx="2320143" cy="191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1240" y="2428082"/>
            <a:ext cx="2955932" cy="251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527" y="1954983"/>
            <a:ext cx="69137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 l="4450"/>
          <a:stretch>
            <a:fillRect/>
          </a:stretch>
        </p:blipFill>
        <p:spPr bwMode="auto">
          <a:xfrm>
            <a:off x="1336429" y="1922380"/>
            <a:ext cx="717452" cy="853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13246" y="1954983"/>
            <a:ext cx="72813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37314" y="1987807"/>
            <a:ext cx="72813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61778" y="1575592"/>
            <a:ext cx="144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Source file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93741" y="1575592"/>
            <a:ext cx="144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Binary file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05863" y="1713925"/>
            <a:ext cx="277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Binary file/ executable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0954" y="4344583"/>
            <a:ext cx="161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Programmer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02216" y="4440712"/>
            <a:ext cx="9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00050"/>
            <a:ext cx="8229600" cy="742950"/>
          </a:xfrm>
        </p:spPr>
        <p:txBody>
          <a:bodyPr/>
          <a:lstStyle/>
          <a:p>
            <a:r>
              <a:rPr lang="pt-BR" dirty="0" smtClean="0"/>
              <a:t>Interpreted language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565" y="2628693"/>
            <a:ext cx="2320143" cy="191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1240" y="2428082"/>
            <a:ext cx="2955932" cy="251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845" y="1954983"/>
            <a:ext cx="69137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055096" y="1575592"/>
            <a:ext cx="144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Source file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0954" y="4344583"/>
            <a:ext cx="161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Programmer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02216" y="4440712"/>
            <a:ext cx="9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User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7118766" y="1866900"/>
            <a:ext cx="1188207" cy="890368"/>
            <a:chOff x="7168003" y="1304192"/>
            <a:chExt cx="1690234" cy="1124047"/>
          </a:xfrm>
        </p:grpSpPr>
        <p:pic>
          <p:nvPicPr>
            <p:cNvPr id="17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40919" y="1643357"/>
              <a:ext cx="797242" cy="784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168003" y="1304192"/>
              <a:ext cx="1690234" cy="405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" name="Group 20"/>
          <p:cNvGrpSpPr/>
          <p:nvPr/>
        </p:nvGrpSpPr>
        <p:grpSpPr>
          <a:xfrm>
            <a:off x="5758395" y="1643586"/>
            <a:ext cx="1448973" cy="1293791"/>
            <a:chOff x="3718579" y="1833500"/>
            <a:chExt cx="1448973" cy="1293791"/>
          </a:xfrm>
        </p:grpSpPr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21328" y="2212891"/>
              <a:ext cx="691376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3718579" y="1833500"/>
              <a:ext cx="1448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Source file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t="17836"/>
          <a:stretch>
            <a:fillRect/>
          </a:stretch>
        </p:blipFill>
        <p:spPr bwMode="auto">
          <a:xfrm>
            <a:off x="376988" y="1203158"/>
            <a:ext cx="8520477" cy="331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Pros and Cons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programming is really a lot like writing a recipe to solve a problem .</a:t>
            </a:r>
          </a:p>
          <a:p>
            <a:pPr>
              <a:buNone/>
            </a:pPr>
            <a:r>
              <a:rPr lang="pt-BR" dirty="0" smtClean="0"/>
              <a:t>       </a:t>
            </a:r>
            <a:r>
              <a:rPr lang="pt-BR" dirty="0" smtClean="0">
                <a:solidFill>
                  <a:srgbClr val="FF0000"/>
                </a:solidFill>
              </a:rPr>
              <a:t>INPUT</a:t>
            </a:r>
            <a:r>
              <a:rPr lang="pt-BR" dirty="0" smtClean="0"/>
              <a:t>                </a:t>
            </a:r>
            <a:r>
              <a:rPr lang="pt-BR" dirty="0" smtClean="0">
                <a:solidFill>
                  <a:srgbClr val="00B050"/>
                </a:solidFill>
                <a:latin typeface="Bernard MT Condensed" pitchFamily="18" charset="0"/>
              </a:rPr>
              <a:t>ALGORITHM</a:t>
            </a:r>
            <a:r>
              <a:rPr lang="pt-BR" dirty="0" smtClean="0"/>
              <a:t>                </a:t>
            </a:r>
            <a:r>
              <a:rPr lang="pt-BR" dirty="0" smtClean="0">
                <a:solidFill>
                  <a:srgbClr val="FF0000"/>
                </a:solidFill>
              </a:rPr>
              <a:t>OUTPUT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950" y="2580897"/>
            <a:ext cx="163012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1648" y="2580897"/>
            <a:ext cx="163285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997241" y="3585411"/>
            <a:ext cx="519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2"/>
            </a:pPr>
            <a:r>
              <a:rPr lang="pt-BR" dirty="0" smtClean="0"/>
              <a:t>+  5                                   =      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6567" y="4499808"/>
            <a:ext cx="875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pt-BR" sz="1100" b="1" dirty="0" smtClean="0"/>
              <a:t>ATGCAGTGCAGTGCAGTGACCAGTGCA</a:t>
            </a:r>
            <a:r>
              <a:rPr lang="pt-BR" b="1" dirty="0" smtClean="0"/>
              <a:t>                                                  </a:t>
            </a:r>
            <a:r>
              <a:rPr lang="pt-BR" sz="1400" b="1" i="1" dirty="0" smtClean="0"/>
              <a:t>Length of the DNA sequence?</a:t>
            </a:r>
            <a:endParaRPr lang="en-US" sz="1400" b="1" i="1" dirty="0"/>
          </a:p>
        </p:txBody>
      </p:sp>
      <p:sp>
        <p:nvSpPr>
          <p:cNvPr id="9" name="Right Arrow 8"/>
          <p:cNvSpPr/>
          <p:nvPr/>
        </p:nvSpPr>
        <p:spPr>
          <a:xfrm>
            <a:off x="2454438" y="2105526"/>
            <a:ext cx="745958" cy="20854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101389" y="2105526"/>
            <a:ext cx="745958" cy="20854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6935" y="4002506"/>
            <a:ext cx="847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pt-BR" dirty="0" smtClean="0"/>
              <a:t>For R$.2000 lone amount at 8% interest        =     how much to retuen after 2 year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Flow of control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277729" y="1283368"/>
            <a:ext cx="1600200" cy="3400928"/>
            <a:chOff x="277729" y="1532019"/>
            <a:chExt cx="1600200" cy="3400928"/>
          </a:xfrm>
        </p:grpSpPr>
        <p:sp>
          <p:nvSpPr>
            <p:cNvPr id="6" name="Rectangle 5"/>
            <p:cNvSpPr/>
            <p:nvPr/>
          </p:nvSpPr>
          <p:spPr>
            <a:xfrm>
              <a:off x="277729" y="1828800"/>
              <a:ext cx="1600200" cy="628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Statement-1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7729" y="2909852"/>
              <a:ext cx="1600200" cy="628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Statement-2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77729" y="3990903"/>
              <a:ext cx="1600200" cy="628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Statement-3</a:t>
              </a:r>
              <a:endParaRPr lang="en-US" dirty="0"/>
            </a:p>
          </p:txBody>
        </p:sp>
        <p:cxnSp>
          <p:nvCxnSpPr>
            <p:cNvPr id="36" name="Straight Arrow Connector 35"/>
            <p:cNvCxnSpPr>
              <a:stCxn id="6" idx="2"/>
              <a:endCxn id="7" idx="0"/>
            </p:cNvCxnSpPr>
            <p:nvPr/>
          </p:nvCxnSpPr>
          <p:spPr>
            <a:xfrm>
              <a:off x="1077829" y="2457450"/>
              <a:ext cx="0" cy="45240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7" idx="2"/>
              <a:endCxn id="8" idx="0"/>
            </p:cNvCxnSpPr>
            <p:nvPr/>
          </p:nvCxnSpPr>
          <p:spPr>
            <a:xfrm>
              <a:off x="1077829" y="3538502"/>
              <a:ext cx="0" cy="45240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6" idx="0"/>
            </p:cNvCxnSpPr>
            <p:nvPr/>
          </p:nvCxnSpPr>
          <p:spPr>
            <a:xfrm>
              <a:off x="1034716" y="1532019"/>
              <a:ext cx="0" cy="29678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8" idx="2"/>
            </p:cNvCxnSpPr>
            <p:nvPr/>
          </p:nvCxnSpPr>
          <p:spPr>
            <a:xfrm flipH="1">
              <a:off x="1066800" y="4619553"/>
              <a:ext cx="0" cy="31339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2266950" y="1106620"/>
            <a:ext cx="3907972" cy="3404508"/>
            <a:chOff x="2266950" y="1106620"/>
            <a:chExt cx="3907972" cy="3404508"/>
          </a:xfrm>
        </p:grpSpPr>
        <p:sp>
          <p:nvSpPr>
            <p:cNvPr id="9" name="Flowchart: Decision 8"/>
            <p:cNvSpPr/>
            <p:nvPr/>
          </p:nvSpPr>
          <p:spPr>
            <a:xfrm>
              <a:off x="3392261" y="1106620"/>
              <a:ext cx="1657350" cy="108585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400" dirty="0" smtClean="0"/>
                <a:t>Condition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66950" y="2559863"/>
              <a:ext cx="1600200" cy="628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Statement-1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4722" y="2559863"/>
              <a:ext cx="1600200" cy="628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Statement-2</a:t>
              </a:r>
              <a:endParaRPr lang="en-US" dirty="0"/>
            </a:p>
          </p:txBody>
        </p:sp>
        <p:cxnSp>
          <p:nvCxnSpPr>
            <p:cNvPr id="15" name="Elbow Connector 14"/>
            <p:cNvCxnSpPr>
              <a:stCxn id="9" idx="1"/>
              <a:endCxn id="11" idx="0"/>
            </p:cNvCxnSpPr>
            <p:nvPr/>
          </p:nvCxnSpPr>
          <p:spPr>
            <a:xfrm rot="10800000" flipV="1">
              <a:off x="3067051" y="1649545"/>
              <a:ext cx="325211" cy="910318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hape 19"/>
            <p:cNvCxnSpPr>
              <a:stCxn id="9" idx="3"/>
              <a:endCxn id="12" idx="0"/>
            </p:cNvCxnSpPr>
            <p:nvPr/>
          </p:nvCxnSpPr>
          <p:spPr>
            <a:xfrm>
              <a:off x="5049611" y="1649545"/>
              <a:ext cx="325211" cy="910318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Connector 20"/>
            <p:cNvSpPr/>
            <p:nvPr/>
          </p:nvSpPr>
          <p:spPr>
            <a:xfrm>
              <a:off x="3967844" y="3572235"/>
              <a:ext cx="506185" cy="48169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hape 22"/>
            <p:cNvCxnSpPr>
              <a:stCxn id="11" idx="2"/>
              <a:endCxn id="21" idx="2"/>
            </p:cNvCxnSpPr>
            <p:nvPr/>
          </p:nvCxnSpPr>
          <p:spPr>
            <a:xfrm rot="16200000" flipH="1">
              <a:off x="3205163" y="3050400"/>
              <a:ext cx="624569" cy="900794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12" idx="2"/>
              <a:endCxn id="21" idx="6"/>
            </p:cNvCxnSpPr>
            <p:nvPr/>
          </p:nvCxnSpPr>
          <p:spPr>
            <a:xfrm rot="5400000">
              <a:off x="4612142" y="3050401"/>
              <a:ext cx="624569" cy="900793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1" idx="4"/>
            </p:cNvCxnSpPr>
            <p:nvPr/>
          </p:nvCxnSpPr>
          <p:spPr>
            <a:xfrm flipH="1">
              <a:off x="4188279" y="4053928"/>
              <a:ext cx="0" cy="457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096126" y="1315454"/>
              <a:ext cx="29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T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37221" y="1315454"/>
              <a:ext cx="29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F</a:t>
              </a:r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747209" y="1554797"/>
            <a:ext cx="1993446" cy="3186792"/>
            <a:chOff x="6747209" y="1554797"/>
            <a:chExt cx="1993446" cy="3186792"/>
          </a:xfrm>
        </p:grpSpPr>
        <p:sp>
          <p:nvSpPr>
            <p:cNvPr id="10" name="Flowchart: Decision 9"/>
            <p:cNvSpPr/>
            <p:nvPr/>
          </p:nvSpPr>
          <p:spPr>
            <a:xfrm>
              <a:off x="6747209" y="1554797"/>
              <a:ext cx="1657350" cy="108585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400" dirty="0" smtClean="0"/>
                <a:t>Condition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75784" y="2948169"/>
              <a:ext cx="1600200" cy="628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Statement-1</a:t>
              </a:r>
              <a:endParaRPr lang="en-US" dirty="0"/>
            </a:p>
          </p:txBody>
        </p:sp>
        <p:cxnSp>
          <p:nvCxnSpPr>
            <p:cNvPr id="27" name="Shape 26"/>
            <p:cNvCxnSpPr>
              <a:stCxn id="13" idx="2"/>
              <a:endCxn id="10" idx="1"/>
            </p:cNvCxnSpPr>
            <p:nvPr/>
          </p:nvCxnSpPr>
          <p:spPr>
            <a:xfrm rot="5400000" flipH="1">
              <a:off x="6421998" y="2422934"/>
              <a:ext cx="1479097" cy="828675"/>
            </a:xfrm>
            <a:prstGeom prst="bentConnector4">
              <a:avLst>
                <a:gd name="adj1" fmla="val -15455"/>
                <a:gd name="adj2" fmla="val 127586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0" idx="2"/>
              <a:endCxn id="13" idx="0"/>
            </p:cNvCxnSpPr>
            <p:nvPr/>
          </p:nvCxnSpPr>
          <p:spPr>
            <a:xfrm>
              <a:off x="7575884" y="2640647"/>
              <a:ext cx="0" cy="30752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hape 30"/>
            <p:cNvCxnSpPr>
              <a:stCxn id="10" idx="3"/>
            </p:cNvCxnSpPr>
            <p:nvPr/>
          </p:nvCxnSpPr>
          <p:spPr>
            <a:xfrm>
              <a:off x="8404559" y="2097722"/>
              <a:ext cx="336096" cy="2643867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130716" y="2534652"/>
              <a:ext cx="29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T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406064" y="1708485"/>
              <a:ext cx="29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F</a:t>
              </a:r>
              <a:endParaRPr 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97305" y="4644189"/>
            <a:ext cx="141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Sequential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585410" y="4644189"/>
            <a:ext cx="141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Selective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986336" y="4644189"/>
            <a:ext cx="141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Iterative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1259</TotalTime>
  <Words>662</Words>
  <Application>Microsoft Office PowerPoint</Application>
  <PresentationFormat>On-screen Show (16:9)</PresentationFormat>
  <Paragraphs>147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Clarity</vt:lpstr>
      <vt:lpstr>Programming Fundamentals</vt:lpstr>
      <vt:lpstr>Learning objectives</vt:lpstr>
      <vt:lpstr>Computer program</vt:lpstr>
      <vt:lpstr>Compiler and Interpretor </vt:lpstr>
      <vt:lpstr>Complied language</vt:lpstr>
      <vt:lpstr>Interpreted language</vt:lpstr>
      <vt:lpstr>Pros and Cons</vt:lpstr>
      <vt:lpstr>Algorithms</vt:lpstr>
      <vt:lpstr>Flow of control</vt:lpstr>
      <vt:lpstr>Peanut-Butter-Jelly (PBJ) algorithm</vt:lpstr>
      <vt:lpstr>Peanut-Butter-Jelly (PBJ) algorithm</vt:lpstr>
      <vt:lpstr>Peanut-Butter-Jelly (PBJ) algorithm</vt:lpstr>
      <vt:lpstr>Peanut-Butter-Jelly (PBJ) algorithm</vt:lpstr>
      <vt:lpstr>Perl (Practical Extraction and Report Language)</vt:lpstr>
      <vt:lpstr>Perl and Bioinformatics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Windows User</cp:lastModifiedBy>
  <cp:revision>177</cp:revision>
  <dcterms:created xsi:type="dcterms:W3CDTF">2014-09-16T21:32:26Z</dcterms:created>
  <dcterms:modified xsi:type="dcterms:W3CDTF">2017-06-06T18:01:03Z</dcterms:modified>
</cp:coreProperties>
</file>