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5"/>
  </p:notesMasterIdLst>
  <p:sldIdLst>
    <p:sldId id="256" r:id="rId2"/>
    <p:sldId id="257" r:id="rId3"/>
    <p:sldId id="296" r:id="rId4"/>
    <p:sldId id="258" r:id="rId5"/>
    <p:sldId id="301" r:id="rId6"/>
    <p:sldId id="302" r:id="rId7"/>
    <p:sldId id="259" r:id="rId8"/>
    <p:sldId id="304" r:id="rId9"/>
    <p:sldId id="303" r:id="rId10"/>
    <p:sldId id="262" r:id="rId11"/>
    <p:sldId id="264" r:id="rId12"/>
    <p:sldId id="260" r:id="rId13"/>
    <p:sldId id="265" r:id="rId14"/>
    <p:sldId id="297" r:id="rId15"/>
    <p:sldId id="266" r:id="rId16"/>
    <p:sldId id="272" r:id="rId17"/>
    <p:sldId id="261" r:id="rId18"/>
    <p:sldId id="267" r:id="rId19"/>
    <p:sldId id="268" r:id="rId20"/>
    <p:sldId id="271" r:id="rId21"/>
    <p:sldId id="273" r:id="rId22"/>
    <p:sldId id="274" r:id="rId23"/>
    <p:sldId id="275" r:id="rId24"/>
    <p:sldId id="281" r:id="rId25"/>
    <p:sldId id="289" r:id="rId26"/>
    <p:sldId id="290" r:id="rId27"/>
    <p:sldId id="291" r:id="rId28"/>
    <p:sldId id="292" r:id="rId29"/>
    <p:sldId id="280" r:id="rId30"/>
    <p:sldId id="283" r:id="rId31"/>
    <p:sldId id="298" r:id="rId32"/>
    <p:sldId id="284" r:id="rId33"/>
    <p:sldId id="285" r:id="rId34"/>
    <p:sldId id="286" r:id="rId35"/>
    <p:sldId id="295" r:id="rId36"/>
    <p:sldId id="287" r:id="rId37"/>
    <p:sldId id="294" r:id="rId38"/>
    <p:sldId id="293" r:id="rId39"/>
    <p:sldId id="299" r:id="rId40"/>
    <p:sldId id="300" r:id="rId41"/>
    <p:sldId id="288" r:id="rId42"/>
    <p:sldId id="305" r:id="rId43"/>
    <p:sldId id="306" r:id="rId4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3520" autoAdjust="0"/>
  </p:normalViewPr>
  <p:slideViewPr>
    <p:cSldViewPr snapToGrid="0">
      <p:cViewPr>
        <p:scale>
          <a:sx n="106" d="100"/>
          <a:sy n="106" d="100"/>
        </p:scale>
        <p:origin x="-1500" y="-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64477-0C3E-4420-995B-36F007B91856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0234F-0CC8-4B8B-A79A-B8AABE316B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Advaned: map():</a:t>
            </a:r>
            <a:r>
              <a:rPr lang="pt-BR" baseline="0" dirty="0" smtClean="0"/>
              <a:t> </a:t>
            </a:r>
            <a:r>
              <a:rPr lang="en-US" baseline="0" dirty="0" smtClean="0"/>
              <a:t>executes a given code block for each list element, and the results evaluated are combined</a:t>
            </a:r>
          </a:p>
          <a:p>
            <a:r>
              <a:rPr lang="en-US" baseline="0" dirty="0" smtClean="0"/>
              <a:t>to form an array.</a:t>
            </a:r>
          </a:p>
          <a:p>
            <a:endParaRPr lang="pt-BR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0234F-0CC8-4B8B-A79A-B8AABE316B3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0234F-0CC8-4B8B-A79A-B8AABE316B3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Thursday, June 08,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Thursday, June 08,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Scripts/mutate_DNAv1.p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Operations on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 				#absolute value</a:t>
            </a:r>
          </a:p>
          <a:p>
            <a:r>
              <a:rPr lang="en-US" dirty="0" smtClean="0"/>
              <a:t>sin, </a:t>
            </a:r>
            <a:r>
              <a:rPr lang="en-US" dirty="0" err="1" smtClean="0"/>
              <a:t>cos</a:t>
            </a:r>
            <a:r>
              <a:rPr lang="en-US" dirty="0" smtClean="0"/>
              <a:t>			#trigonometry</a:t>
            </a:r>
          </a:p>
          <a:p>
            <a:r>
              <a:rPr lang="en-US" dirty="0" smtClean="0"/>
              <a:t>exp, log, </a:t>
            </a:r>
            <a:r>
              <a:rPr lang="en-US" dirty="0" err="1" smtClean="0"/>
              <a:t>sqrt</a:t>
            </a:r>
            <a:r>
              <a:rPr lang="en-US" dirty="0" smtClean="0"/>
              <a:t> 		#exponent, log, square root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				#convert to </a:t>
            </a:r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smtClean="0"/>
              <a:t>rand 				#random numbers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3" y="442072"/>
            <a:ext cx="48291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674" y="1832442"/>
            <a:ext cx="43338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61814"/>
            <a:ext cx="9144000" cy="958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64624" y="765362"/>
            <a:ext cx="2590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built-in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substr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, $start, $length) 	#substring, 0-based</a:t>
            </a:r>
          </a:p>
          <a:p>
            <a:r>
              <a:rPr lang="en-US" dirty="0" smtClean="0"/>
              <a:t>length($</a:t>
            </a:r>
            <a:r>
              <a:rPr lang="en-US" dirty="0" err="1" smtClean="0"/>
              <a:t>var</a:t>
            </a:r>
            <a:r>
              <a:rPr lang="en-US" dirty="0" smtClean="0"/>
              <a:t>) 			#length if a string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index($</a:t>
            </a:r>
            <a:r>
              <a:rPr lang="en-US" dirty="0" err="1" smtClean="0"/>
              <a:t>var</a:t>
            </a:r>
            <a:r>
              <a:rPr lang="en-US" dirty="0" smtClean="0"/>
              <a:t>, $</a:t>
            </a:r>
            <a:r>
              <a:rPr lang="en-US" dirty="0" err="1" smtClean="0"/>
              <a:t>str</a:t>
            </a:r>
            <a:r>
              <a:rPr lang="en-US" dirty="0" smtClean="0"/>
              <a:t>) 			#position of $</a:t>
            </a:r>
            <a:r>
              <a:rPr lang="en-US" dirty="0" err="1" smtClean="0"/>
              <a:t>str</a:t>
            </a:r>
            <a:r>
              <a:rPr lang="en-US" dirty="0" smtClean="0"/>
              <a:t> in $</a:t>
            </a:r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reverse($</a:t>
            </a:r>
            <a:r>
              <a:rPr lang="en-US" dirty="0" err="1" smtClean="0"/>
              <a:t>var</a:t>
            </a:r>
            <a:r>
              <a:rPr lang="en-US" dirty="0" smtClean="0"/>
              <a:t>) 			#reverse string</a:t>
            </a:r>
          </a:p>
          <a:p>
            <a:r>
              <a:rPr lang="en-US" dirty="0" err="1" smtClean="0"/>
              <a:t>uc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  </a:t>
            </a:r>
            <a:r>
              <a:rPr lang="en-US" dirty="0" err="1" smtClean="0"/>
              <a:t>lc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	#uppercase, lowercase</a:t>
            </a:r>
          </a:p>
          <a:p>
            <a:r>
              <a:rPr lang="en-US" dirty="0" err="1" smtClean="0"/>
              <a:t>ord</a:t>
            </a:r>
            <a:r>
              <a:rPr lang="en-US" dirty="0" smtClean="0"/>
              <a:t>($</a:t>
            </a:r>
            <a:r>
              <a:rPr lang="en-US" dirty="0" err="1" smtClean="0"/>
              <a:t>var</a:t>
            </a:r>
            <a:r>
              <a:rPr lang="en-US" dirty="0" smtClean="0"/>
              <a:t>)		#converts character to its ASCII value</a:t>
            </a:r>
          </a:p>
          <a:p>
            <a:pPr lvl="1"/>
            <a:r>
              <a:rPr lang="en-US" dirty="0" smtClean="0"/>
              <a:t>$num = </a:t>
            </a:r>
            <a:r>
              <a:rPr lang="en-US" dirty="0" err="1" smtClean="0"/>
              <a:t>ord</a:t>
            </a:r>
            <a:r>
              <a:rPr lang="en-US" dirty="0" smtClean="0"/>
              <a:t>("a") 	#$num is now 97</a:t>
            </a:r>
          </a:p>
          <a:p>
            <a:r>
              <a:rPr lang="en-US" dirty="0" err="1" smtClean="0"/>
              <a:t>chr</a:t>
            </a:r>
            <a:r>
              <a:rPr lang="en-US" dirty="0" smtClean="0"/>
              <a:t>($</a:t>
            </a:r>
            <a:r>
              <a:rPr lang="en-US" dirty="0" err="1" smtClean="0"/>
              <a:t>nvar</a:t>
            </a:r>
            <a:r>
              <a:rPr lang="en-US" dirty="0" smtClean="0"/>
              <a:t>)		#converts </a:t>
            </a:r>
            <a:r>
              <a:rPr lang="en-US" dirty="0" err="1" smtClean="0"/>
              <a:t>int</a:t>
            </a:r>
            <a:r>
              <a:rPr lang="en-US" dirty="0" smtClean="0"/>
              <a:t> into ASCII character</a:t>
            </a:r>
          </a:p>
          <a:p>
            <a:pPr lvl="1"/>
            <a:r>
              <a:rPr lang="en-US" dirty="0" smtClean="0"/>
              <a:t>$char = </a:t>
            </a:r>
            <a:r>
              <a:rPr lang="en-US" dirty="0" err="1" smtClean="0"/>
              <a:t>chr</a:t>
            </a:r>
            <a:r>
              <a:rPr lang="en-US" dirty="0" smtClean="0"/>
              <a:t>(99) 	#$char is now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Syntax: </a:t>
            </a:r>
            <a:r>
              <a:rPr lang="pt-BR" i="1" dirty="0" smtClean="0"/>
              <a:t>substr </a:t>
            </a:r>
            <a:r>
              <a:rPr lang="pt-BR" i="1" u="sng" dirty="0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pt-BR" i="1" u="sng" dirty="0" smtClean="0"/>
              <a:t>,</a:t>
            </a:r>
            <a:r>
              <a:rPr lang="pt-BR" i="1" u="sng" dirty="0" smtClean="0">
                <a:solidFill>
                  <a:schemeClr val="bg2">
                    <a:lumMod val="25000"/>
                  </a:schemeClr>
                </a:solidFill>
              </a:rPr>
              <a:t>OFFSET</a:t>
            </a:r>
            <a:r>
              <a:rPr lang="pt-BR" i="1" u="sng" dirty="0" smtClean="0"/>
              <a:t>,LENGTH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7030A0"/>
                </a:solidFill>
              </a:rPr>
              <a:t>REPLACEMENT</a:t>
            </a:r>
          </a:p>
          <a:p>
            <a:r>
              <a:rPr lang="en-US" dirty="0" smtClean="0"/>
              <a:t>Extracts a substring out of EXPR</a:t>
            </a:r>
          </a:p>
          <a:p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OFFSET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dirty="0" smtClean="0"/>
              <a:t>0-index based start poition</a:t>
            </a:r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If negative, starts that far back from the end</a:t>
            </a:r>
          </a:p>
          <a:p>
            <a:r>
              <a:rPr lang="pt-BR" u="sng" dirty="0" smtClean="0"/>
              <a:t>LENGTH</a:t>
            </a:r>
            <a:r>
              <a:rPr lang="pt-BR" dirty="0" smtClean="0"/>
              <a:t> : from OFFSET how much length to return</a:t>
            </a:r>
          </a:p>
          <a:p>
            <a:pPr lvl="1"/>
            <a:r>
              <a:rPr lang="en-US" dirty="0" smtClean="0"/>
              <a:t>If omitted, returns everything through the end</a:t>
            </a:r>
          </a:p>
          <a:p>
            <a:pPr lvl="1"/>
            <a:r>
              <a:rPr lang="pt-BR" dirty="0" smtClean="0"/>
              <a:t>If negative, </a:t>
            </a:r>
            <a:r>
              <a:rPr lang="en-US" dirty="0" smtClean="0"/>
              <a:t>leaves that many characters off the end.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REPLACEMENT : </a:t>
            </a:r>
            <a:r>
              <a:rPr lang="pt-BR" dirty="0" smtClean="0"/>
              <a:t>optionally replace with PROVIDED string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Syntax: </a:t>
            </a:r>
            <a:r>
              <a:rPr lang="pt-BR" i="1" dirty="0" smtClean="0"/>
              <a:t>substr </a:t>
            </a:r>
            <a:r>
              <a:rPr lang="pt-BR" i="1" u="sng" dirty="0" smtClean="0">
                <a:solidFill>
                  <a:schemeClr val="tx2">
                    <a:lumMod val="75000"/>
                  </a:schemeClr>
                </a:solidFill>
              </a:rPr>
              <a:t>EXPR</a:t>
            </a:r>
            <a:r>
              <a:rPr lang="pt-BR" i="1" u="sng" dirty="0" smtClean="0"/>
              <a:t>,</a:t>
            </a:r>
            <a:r>
              <a:rPr lang="pt-BR" i="1" u="sng" dirty="0" smtClean="0">
                <a:solidFill>
                  <a:schemeClr val="bg2">
                    <a:lumMod val="25000"/>
                  </a:schemeClr>
                </a:solidFill>
              </a:rPr>
              <a:t>OFFSET</a:t>
            </a:r>
            <a:r>
              <a:rPr lang="pt-BR" i="1" u="sng" dirty="0" smtClean="0"/>
              <a:t>,LENGTH</a:t>
            </a:r>
            <a:r>
              <a:rPr lang="pt-BR" i="1" dirty="0" smtClean="0"/>
              <a:t>,</a:t>
            </a:r>
            <a:r>
              <a:rPr lang="pt-BR" i="1" dirty="0" smtClean="0">
                <a:solidFill>
                  <a:srgbClr val="7030A0"/>
                </a:solidFill>
              </a:rPr>
              <a:t>REPLACEMENT</a:t>
            </a:r>
          </a:p>
          <a:p>
            <a:r>
              <a:rPr lang="en-US" dirty="0" smtClean="0"/>
              <a:t>Extracts a substring out of EXPR</a:t>
            </a:r>
          </a:p>
          <a:p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OFFSET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dirty="0" smtClean="0"/>
              <a:t>0-index based start poition</a:t>
            </a:r>
            <a:r>
              <a:rPr lang="pt-BR" u="sng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1"/>
            <a:r>
              <a:rPr lang="en-US" dirty="0" smtClean="0"/>
              <a:t>If negative, starts that far back from the end</a:t>
            </a:r>
          </a:p>
          <a:p>
            <a:r>
              <a:rPr lang="pt-BR" u="sng" dirty="0" smtClean="0"/>
              <a:t>LENGTH</a:t>
            </a:r>
            <a:r>
              <a:rPr lang="pt-BR" dirty="0" smtClean="0"/>
              <a:t> : from OFFSET how much length to return</a:t>
            </a:r>
          </a:p>
          <a:p>
            <a:pPr lvl="1"/>
            <a:r>
              <a:rPr lang="en-US" dirty="0" smtClean="0"/>
              <a:t>If omitted, returns everything through the end</a:t>
            </a:r>
          </a:p>
          <a:p>
            <a:pPr lvl="1"/>
            <a:r>
              <a:rPr lang="pt-BR" dirty="0" smtClean="0"/>
              <a:t>If negative, </a:t>
            </a:r>
            <a:r>
              <a:rPr lang="en-US" dirty="0" smtClean="0"/>
              <a:t>leaves that many characters off the end.</a:t>
            </a:r>
          </a:p>
          <a:p>
            <a:r>
              <a:rPr lang="pt-BR" dirty="0" smtClean="0">
                <a:solidFill>
                  <a:srgbClr val="7030A0"/>
                </a:solidFill>
              </a:rPr>
              <a:t>REPLACEMENT : </a:t>
            </a:r>
            <a:r>
              <a:rPr lang="pt-BR" dirty="0" smtClean="0"/>
              <a:t>optionally replace with PROVIDED string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5575" y="1838885"/>
            <a:ext cx="26384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7055224" y="1873624"/>
            <a:ext cx="102197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046260" y="1658474"/>
            <a:ext cx="0" cy="322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55341" y="1712260"/>
            <a:ext cx="1290918" cy="4571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602071" y="1927412"/>
            <a:ext cx="107576" cy="1066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341" y="981039"/>
            <a:ext cx="85523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$s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"The black cat climbed the green tree"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$color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substr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4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black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$middle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substr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4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11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black cat climbed the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$end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substr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14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climbed the green tree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$tail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substr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       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tree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pl-PL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$z</a:t>
            </a:r>
            <a:r>
              <a:rPr lang="pl-PL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l-PL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l-PL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substr</a:t>
            </a:r>
            <a:r>
              <a:rPr lang="pl-PL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l-PL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$s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l-PL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-</a:t>
            </a:r>
            <a:r>
              <a:rPr lang="pl-PL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4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pl-PL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2</a:t>
            </a:r>
            <a:r>
              <a:rPr lang="pl-PL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pl-PL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pl-PL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tr</a:t>
            </a:r>
            <a:endParaRPr lang="pl-PL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b="1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substr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4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,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'white'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"new string: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$s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		</a:t>
            </a:r>
            <a:r>
              <a:rPr lang="en-US" b="1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The white cat climbed ... 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length()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length SCALAR</a:t>
            </a:r>
          </a:p>
          <a:p>
            <a:pPr lvl="1"/>
            <a:r>
              <a:rPr lang="en-US" dirty="0" smtClean="0"/>
              <a:t>Returns the length in characters of the value of EXPR.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2656941"/>
            <a:ext cx="9009529" cy="124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index()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i="1" dirty="0" smtClean="0"/>
              <a:t>index STR,SUBSTR</a:t>
            </a:r>
          </a:p>
          <a:p>
            <a:r>
              <a:rPr lang="en-US" dirty="0" smtClean="0"/>
              <a:t>returns the position of the </a:t>
            </a:r>
            <a:r>
              <a:rPr lang="en-US" b="1" dirty="0" smtClean="0"/>
              <a:t>first occurrence </a:t>
            </a:r>
            <a:r>
              <a:rPr lang="en-US" dirty="0" smtClean="0"/>
              <a:t>of sub-string (SUBSTR) in string (STR)</a:t>
            </a:r>
          </a:p>
          <a:p>
            <a:r>
              <a:rPr lang="en-US" dirty="0" smtClean="0"/>
              <a:t>If the substring is not found, index returns -1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984" y="3182191"/>
            <a:ext cx="760095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 : </a:t>
            </a:r>
            <a:r>
              <a:rPr lang="en-US" i="1" dirty="0" smtClean="0"/>
              <a:t>reverse EXPR</a:t>
            </a:r>
          </a:p>
          <a:p>
            <a:r>
              <a:rPr lang="en-US" dirty="0" smtClean="0"/>
              <a:t>returns a list value consisting of the elements of LIST in the opposite order.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29" y="2859742"/>
            <a:ext cx="8973671" cy="164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uc() AND lc()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</a:t>
            </a:r>
            <a:r>
              <a:rPr lang="pt-BR" i="1" dirty="0" smtClean="0"/>
              <a:t>uc EXPRS</a:t>
            </a:r>
          </a:p>
          <a:p>
            <a:pPr lvl="1"/>
            <a:r>
              <a:rPr lang="pt-BR" dirty="0" smtClean="0"/>
              <a:t>Returns the string as UPPER CASE string</a:t>
            </a:r>
          </a:p>
          <a:p>
            <a:r>
              <a:rPr lang="pt-BR" dirty="0" smtClean="0"/>
              <a:t>Syntax</a:t>
            </a:r>
            <a:r>
              <a:rPr lang="pt-BR" i="1" dirty="0" smtClean="0"/>
              <a:t>: lc EXPRS</a:t>
            </a:r>
          </a:p>
          <a:p>
            <a:pPr lvl="1"/>
            <a:r>
              <a:rPr lang="pt-BR" dirty="0" smtClean="0"/>
              <a:t>Returns the string as </a:t>
            </a:r>
            <a:r>
              <a:rPr lang="pt-BR" i="1" dirty="0" smtClean="0"/>
              <a:t>LOWER CASE </a:t>
            </a:r>
            <a:r>
              <a:rPr lang="pt-BR" dirty="0" smtClean="0"/>
              <a:t>string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Perl built-in functions</a:t>
            </a:r>
          </a:p>
          <a:p>
            <a:pPr lvl="1"/>
            <a:r>
              <a:rPr lang="pt-BR" dirty="0" smtClean="0"/>
              <a:t>Functions for scalar variables</a:t>
            </a:r>
          </a:p>
          <a:p>
            <a:pPr lvl="1"/>
            <a:r>
              <a:rPr lang="pt-BR" dirty="0" smtClean="0"/>
              <a:t>Functions for arrays</a:t>
            </a:r>
          </a:p>
          <a:p>
            <a:pPr lvl="1"/>
            <a:r>
              <a:rPr lang="pt-BR" dirty="0" smtClean="0"/>
              <a:t>Functions for hash</a:t>
            </a:r>
          </a:p>
          <a:p>
            <a:r>
              <a:rPr lang="pt-BR" dirty="0" smtClean="0"/>
              <a:t>More bioinformatics examples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780" y="1212767"/>
            <a:ext cx="4105255" cy="392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Write a program to mutate a DNA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</a:t>
            </a:r>
            <a:r>
              <a:rPr lang="pt-BR" dirty="0" smtClean="0">
                <a:hlinkClick r:id="rId2" action="ppaction://hlinkfile"/>
              </a:rPr>
              <a:t>mutate_DNAv1.pl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split()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i="1" dirty="0" smtClean="0"/>
              <a:t>split /PATTERN/,EXPR </a:t>
            </a:r>
          </a:p>
          <a:p>
            <a:pPr lvl="1"/>
            <a:r>
              <a:rPr lang="en-GB" dirty="0" smtClean="0"/>
              <a:t>Splits the string EXPR into a list of strings and returns the list in list context</a:t>
            </a:r>
          </a:p>
          <a:p>
            <a:pPr lvl="1"/>
            <a:r>
              <a:rPr lang="en-GB" dirty="0" smtClean="0"/>
              <a:t>Convert a string (scalar) into an array using a separator.</a:t>
            </a:r>
            <a:endParaRPr lang="en-IN" dirty="0" smtClean="0"/>
          </a:p>
          <a:p>
            <a:r>
              <a:rPr lang="en-IN" dirty="0" smtClean="0"/>
              <a:t>TG</a:t>
            </a:r>
            <a:r>
              <a:rPr lang="en-IN" b="1" dirty="0" smtClean="0"/>
              <a:t>ATG</a:t>
            </a:r>
            <a:r>
              <a:rPr lang="en-IN" dirty="0" smtClean="0"/>
              <a:t>CCA</a:t>
            </a:r>
            <a:r>
              <a:rPr lang="en-IN" b="1" dirty="0" smtClean="0"/>
              <a:t>ATG</a:t>
            </a:r>
            <a:r>
              <a:rPr lang="en-IN" dirty="0" smtClean="0"/>
              <a:t>CCAG</a:t>
            </a:r>
            <a:r>
              <a:rPr lang="en-IN" b="1" dirty="0" smtClean="0"/>
              <a:t>ATG</a:t>
            </a:r>
            <a:r>
              <a:rPr lang="en-IN" dirty="0" smtClean="0"/>
              <a:t>CAG</a:t>
            </a:r>
          </a:p>
          <a:p>
            <a:r>
              <a:rPr lang="en-IN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IN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IN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I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split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 /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ATG</a:t>
            </a: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/,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’TGATGCCAATGCCAGATGCAG’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4329" y="36863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scalar()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Syntax: </a:t>
            </a:r>
            <a:r>
              <a:rPr lang="en-GB" i="1" dirty="0" smtClean="0"/>
              <a:t>scalar EXPR </a:t>
            </a:r>
          </a:p>
          <a:p>
            <a:pPr lvl="1"/>
            <a:r>
              <a:rPr lang="en-GB" dirty="0" smtClean="0"/>
              <a:t>Forces EXPR to be interpreted in scalar context and returns the value of EXPR</a:t>
            </a:r>
          </a:p>
          <a:p>
            <a:pPr lvl="1"/>
            <a:r>
              <a:rPr lang="en-GB" dirty="0" smtClean="0"/>
              <a:t>Commonly used to get number of elements an array contains</a:t>
            </a:r>
          </a:p>
          <a:p>
            <a:pPr lvl="2"/>
            <a:r>
              <a:rPr lang="en-GB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scalar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@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GB" dirty="0" smtClean="0"/>
              <a:t>  # 4</a:t>
            </a:r>
          </a:p>
          <a:p>
            <a:pPr lvl="2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49903" y="2683174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i="1" dirty="0" smtClean="0"/>
              <a:t>join EXPR, LIST </a:t>
            </a:r>
          </a:p>
          <a:p>
            <a:pPr lvl="1"/>
            <a:r>
              <a:rPr lang="en-GB" dirty="0" smtClean="0"/>
              <a:t>Joins the separate strings of LIST into a single string with fields separated by the value of EXPR, and returns that new string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dna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join ‘|’,@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81597" y="2584562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>
            <a:off x="6589059" y="3316938"/>
            <a:ext cx="224117" cy="224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58120" y="3738279"/>
            <a:ext cx="258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‘TG|CCA|CCAG|CAG’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Array manipulative functions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</a:t>
            </a:r>
          </a:p>
          <a:p>
            <a:pPr lvl="1"/>
            <a:r>
              <a:rPr lang="pt-BR" dirty="0" smtClean="0"/>
              <a:t>shift ARRAY</a:t>
            </a:r>
          </a:p>
          <a:p>
            <a:pPr lvl="1"/>
            <a:r>
              <a:rPr lang="pt-BR" dirty="0" smtClean="0"/>
              <a:t>unshift ARRAY, LIST</a:t>
            </a:r>
          </a:p>
          <a:p>
            <a:pPr lvl="1"/>
            <a:r>
              <a:rPr lang="pt-BR" dirty="0" smtClean="0"/>
              <a:t>push ARRAY, LIST</a:t>
            </a:r>
          </a:p>
          <a:p>
            <a:pPr lvl="1"/>
            <a:r>
              <a:rPr lang="pt-BR" dirty="0" smtClean="0"/>
              <a:t>pop ARRAY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25267" y="3651417"/>
          <a:ext cx="3128684" cy="7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/>
                <a:gridCol w="782171"/>
                <a:gridCol w="782171"/>
                <a:gridCol w="782171"/>
              </a:tblGrid>
              <a:tr h="449209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TG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solidFill>
                            <a:schemeClr val="tx1"/>
                          </a:solidFill>
                        </a:rPr>
                        <a:t>CAG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00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>
            <a:off x="1972235" y="3609241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6203576" y="3609241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flipH="1">
            <a:off x="1972235" y="3958859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flipH="1">
            <a:off x="6203576" y="3958859"/>
            <a:ext cx="510989" cy="19722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7482" y="3523187"/>
            <a:ext cx="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shift()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8894" y="3872805"/>
            <a:ext cx="115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unshift()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66964" y="3523187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push()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6964" y="3872805"/>
            <a:ext cx="8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pop()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260" y="377359"/>
            <a:ext cx="8498541" cy="268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6156" y="3045758"/>
            <a:ext cx="4122363" cy="1049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731" y="4435568"/>
            <a:ext cx="3978928" cy="38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68" y="478212"/>
            <a:ext cx="86487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187" y="3281642"/>
            <a:ext cx="2746001" cy="146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76" y="616606"/>
            <a:ext cx="8552329" cy="2536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5771" y="2889997"/>
            <a:ext cx="5346859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7469"/>
            <a:ext cx="8740588" cy="210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68209" y="2840692"/>
            <a:ext cx="5236104" cy="134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sort ARRAY</a:t>
            </a:r>
          </a:p>
          <a:p>
            <a:r>
              <a:rPr lang="en-US" dirty="0" smtClean="0"/>
              <a:t>Sorts the LIST and returns the sorted array value.</a:t>
            </a:r>
          </a:p>
          <a:p>
            <a:r>
              <a:rPr lang="pt-BR" dirty="0" smtClean="0"/>
              <a:t>Sorting </a:t>
            </a:r>
          </a:p>
          <a:p>
            <a:pPr lvl="1"/>
            <a:r>
              <a:rPr lang="pt-BR" dirty="0" smtClean="0"/>
              <a:t>Alphanumeric (111, 11, 100, 10, 1)</a:t>
            </a:r>
          </a:p>
          <a:p>
            <a:pPr lvl="1"/>
            <a:r>
              <a:rPr lang="pt-BR" dirty="0" smtClean="0"/>
              <a:t>Numeric (111, 100, 11, 10, 1)</a:t>
            </a:r>
          </a:p>
          <a:p>
            <a:r>
              <a:rPr lang="en-US" dirty="0" smtClean="0"/>
              <a:t>extremely useful : </a:t>
            </a:r>
          </a:p>
          <a:p>
            <a:pPr lvl="1"/>
            <a:r>
              <a:rPr lang="en-US" dirty="0" smtClean="0"/>
              <a:t>&lt;=&gt; for numeric</a:t>
            </a:r>
          </a:p>
          <a:p>
            <a:pPr lvl="1"/>
            <a:r>
              <a:rPr lang="en-US" dirty="0" err="1" smtClean="0"/>
              <a:t>Cmp</a:t>
            </a:r>
            <a:r>
              <a:rPr lang="en-US" dirty="0" smtClean="0"/>
              <a:t> : for alphanumeric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native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257 predefined literals, of which 242 are predefined functions.</a:t>
            </a:r>
          </a:p>
          <a:p>
            <a:r>
              <a:rPr lang="pt-BR" dirty="0" smtClean="0"/>
              <a:t>Functions take one or more variables as argument and return some output. </a:t>
            </a:r>
          </a:p>
          <a:p>
            <a:r>
              <a:rPr lang="pt-BR" dirty="0" smtClean="0"/>
              <a:t>Things to memorize:</a:t>
            </a:r>
          </a:p>
          <a:p>
            <a:pPr lvl="1"/>
            <a:r>
              <a:rPr lang="pt-BR" dirty="0" smtClean="0"/>
              <a:t>Syntax</a:t>
            </a:r>
          </a:p>
          <a:p>
            <a:pPr lvl="1"/>
            <a:r>
              <a:rPr lang="pt-BR" dirty="0" smtClean="0"/>
              <a:t>Return values</a:t>
            </a:r>
          </a:p>
          <a:p>
            <a:r>
              <a:rPr lang="pt-BR" dirty="0" smtClean="0"/>
              <a:t>May call functions recursivly.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07106" y="3270561"/>
            <a:ext cx="34872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$variable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$variable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75" y="500490"/>
            <a:ext cx="7225554" cy="464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775" y="500490"/>
            <a:ext cx="7225554" cy="464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9996" y="2944906"/>
            <a:ext cx="4164004" cy="219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keys()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keys HASH</a:t>
            </a:r>
          </a:p>
          <a:p>
            <a:r>
              <a:rPr lang="en-US" dirty="0" smtClean="0"/>
              <a:t>returns a list consisting of all the keys of the named hash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001" y="2045556"/>
            <a:ext cx="4578163" cy="309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values()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values HASH</a:t>
            </a:r>
          </a:p>
          <a:p>
            <a:r>
              <a:rPr lang="en-US" dirty="0" smtClean="0"/>
              <a:t>returns a list consisting of all the values of the named hash</a:t>
            </a:r>
          </a:p>
          <a:p>
            <a:endParaRPr lang="pt-BR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279" y="2951350"/>
            <a:ext cx="61341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each()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each HASH</a:t>
            </a:r>
          </a:p>
          <a:p>
            <a:r>
              <a:rPr lang="en-US" dirty="0" smtClean="0"/>
              <a:t>returns a 2-element list consisting of the </a:t>
            </a:r>
            <a:r>
              <a:rPr lang="en-US" b="1" dirty="0" smtClean="0"/>
              <a:t>key</a:t>
            </a:r>
            <a:r>
              <a:rPr lang="en-US" dirty="0" smtClean="0"/>
              <a:t> and </a:t>
            </a:r>
            <a:r>
              <a:rPr lang="en-US" b="1" dirty="0" smtClean="0"/>
              <a:t>value</a:t>
            </a:r>
            <a:r>
              <a:rPr lang="en-US" dirty="0" smtClean="0"/>
              <a:t> for the </a:t>
            </a:r>
            <a:r>
              <a:rPr lang="en-US" b="1" dirty="0" smtClean="0"/>
              <a:t>next element </a:t>
            </a:r>
            <a:r>
              <a:rPr lang="en-US" dirty="0" smtClean="0"/>
              <a:t>of a hash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562" y="2623319"/>
            <a:ext cx="4326310" cy="2520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9299" y="3046318"/>
            <a:ext cx="375083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exists()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exists $HASH{key}</a:t>
            </a:r>
          </a:p>
          <a:p>
            <a:r>
              <a:rPr lang="en-US" dirty="0" smtClean="0"/>
              <a:t>returns </a:t>
            </a:r>
            <a:r>
              <a:rPr lang="en-US" b="1" dirty="0" smtClean="0"/>
              <a:t>true</a:t>
            </a:r>
            <a:r>
              <a:rPr lang="en-US" dirty="0" smtClean="0"/>
              <a:t> if the specified element in the hash has ever been initialized, even if the corresponding value is undefined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2790824"/>
            <a:ext cx="901742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8622" y="3637990"/>
            <a:ext cx="4243971" cy="116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4533" y="3400296"/>
            <a:ext cx="1657350" cy="1743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sort() on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sort keys HASH</a:t>
            </a:r>
          </a:p>
          <a:p>
            <a:r>
              <a:rPr lang="pt-BR" dirty="0" smtClean="0"/>
              <a:t>Applying sort on </a:t>
            </a:r>
            <a:r>
              <a:rPr lang="pt-BR" i="1" dirty="0" smtClean="0"/>
              <a:t>keys</a:t>
            </a:r>
            <a:r>
              <a:rPr lang="pt-BR" dirty="0" smtClean="0"/>
              <a:t>  output on the hash.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764" y="3673862"/>
            <a:ext cx="8384554" cy="138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36391" y="921405"/>
            <a:ext cx="2607609" cy="274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delete()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Syntax: delete ARRAY / HASH{key}</a:t>
            </a:r>
          </a:p>
          <a:p>
            <a:r>
              <a:rPr lang="pt-BR" dirty="0" smtClean="0"/>
              <a:t>Assigns that index with NULL value</a:t>
            </a:r>
          </a:p>
          <a:p>
            <a:pPr lvl="1"/>
            <a:r>
              <a:rPr lang="pt-BR" dirty="0" smtClean="0"/>
              <a:t>If index is last element, removes</a:t>
            </a:r>
          </a:p>
          <a:p>
            <a:r>
              <a:rPr lang="en-US" dirty="0" smtClean="0"/>
              <a:t>deletes the specified elements from that hash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2920534"/>
            <a:ext cx="7099724" cy="2081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undef()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 </a:t>
            </a:r>
            <a:r>
              <a:rPr lang="en-US" dirty="0" err="1" smtClean="0"/>
              <a:t>undef</a:t>
            </a:r>
            <a:r>
              <a:rPr lang="en-US" dirty="0" smtClean="0"/>
              <a:t> EXPR</a:t>
            </a:r>
          </a:p>
          <a:p>
            <a:r>
              <a:rPr lang="en-US" dirty="0" err="1" smtClean="0"/>
              <a:t>Undefines</a:t>
            </a:r>
            <a:r>
              <a:rPr lang="en-US" dirty="0" smtClean="0"/>
              <a:t> the value of EXPR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03052"/>
            <a:ext cx="52101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4845" y="3351961"/>
            <a:ext cx="58388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Ask user to input a DNA sequence and print it in upper case letters.</a:t>
            </a:r>
          </a:p>
          <a:p>
            <a:r>
              <a:rPr lang="pt-BR" dirty="0" smtClean="0"/>
              <a:t>Ask user to input a DNA sequence and print its first 3 nucleotides and last 3 nucleotides.</a:t>
            </a:r>
          </a:p>
          <a:p>
            <a:r>
              <a:rPr lang="pt-BR" dirty="0" smtClean="0"/>
              <a:t>You were provided with an array @DNA=(‘a’,’t’,’g’,’c’); Write a program to generate and print a random amino acid combaining any 3 nucleotide bases.  (Hint: assume have stored genetic codes in an hash)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input from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the program do something, we need to input data.</a:t>
            </a:r>
          </a:p>
          <a:p>
            <a:pPr lvl="1"/>
            <a:r>
              <a:rPr lang="en-US" dirty="0" smtClean="0"/>
              <a:t>The angle </a:t>
            </a:r>
            <a:r>
              <a:rPr lang="en-US" i="1" dirty="0" smtClean="0"/>
              <a:t>bracket operator </a:t>
            </a:r>
            <a:r>
              <a:rPr lang="en-US" dirty="0" smtClean="0"/>
              <a:t>(&lt;&gt;) or </a:t>
            </a:r>
            <a:r>
              <a:rPr lang="en-US" i="1" dirty="0" err="1" smtClean="0"/>
              <a:t>readline</a:t>
            </a:r>
            <a:r>
              <a:rPr lang="en-US" dirty="0" smtClean="0"/>
              <a:t> tells Perl to expect input, by default from the </a:t>
            </a:r>
            <a:r>
              <a:rPr lang="en-US" b="1" dirty="0" smtClean="0"/>
              <a:t>keyboard</a:t>
            </a:r>
            <a:r>
              <a:rPr lang="en-US" dirty="0" smtClean="0"/>
              <a:t>. ( STDIN )</a:t>
            </a:r>
          </a:p>
          <a:p>
            <a:pPr lvl="1"/>
            <a:r>
              <a:rPr lang="en-US" dirty="0" smtClean="0"/>
              <a:t>Usually this is assigned to a variable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Create an hash of 5 genes. Gene name as key and their lengths as values. Print the list of genes with increasing order of gene length.</a:t>
            </a:r>
          </a:p>
          <a:p>
            <a:r>
              <a:rPr lang="pt-BR" dirty="0" smtClean="0"/>
              <a:t>Use the same gene hash to display the gene list to the user and ask to type a gene name. Write a program  to delete user defined gene from the hash. Print the updated gene list.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1324" y="697706"/>
            <a:ext cx="7817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## Script to store input from user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warnings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357" y="1282225"/>
            <a:ext cx="61139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## Version 1: using &lt;&gt;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Display a message on screen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"Please type a number: 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accept input from user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$num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"You entered: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$num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\n\n"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1324" y="697706"/>
            <a:ext cx="7817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## Script to store input from user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warnings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357" y="1282225"/>
            <a:ext cx="61139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## Version 2: using &lt;&gt; from Keyboard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Display a message on screen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"Please type a number: 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accept input from user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$num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&lt;STDIN&gt;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"You entered: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$num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\n\n"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6518" y="4189897"/>
            <a:ext cx="8615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accept input from user STDIN: standard input (keyboard)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$num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readline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STDIN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chomp() : remove trailing characters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906" y="1306890"/>
            <a:ext cx="80503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## Script to store input from user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warnings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"Enter your name: 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$name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&lt;STDIN&gt;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"Enter your age: 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$age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&lt;STDIN&gt;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pt-BR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pt-BR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"\n### Before chomp()\n-\n"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pt-BR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Hi,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$name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. You are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$age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old.\n-\n"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chomp() : remove trailing characters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0074" y="2641239"/>
            <a:ext cx="3213926" cy="1106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77906" y="1306890"/>
            <a:ext cx="80503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## Script to store input from user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warnings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"Enter your name: 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$name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&lt;STDIN&gt;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"Enter your age: 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$age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&lt;STDIN&gt;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pt-BR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pt-BR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"\n### Before chomp()\n-\n"</a:t>
            </a:r>
            <a:r>
              <a:rPr lang="pt-BR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pt-BR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Hi,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$name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. You are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$age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old.\n-\n"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chomp()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3686" y="2048435"/>
            <a:ext cx="3930314" cy="109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13764" y="1122258"/>
            <a:ext cx="1277470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## Script to store input from user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warnings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"Enter your name: 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$name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&lt;STDIN&gt;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"Enter your age: 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$age</a:t>
            </a:r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&lt;STDIN&gt;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# chomp() removes leading newline character from a scalar</a:t>
            </a:r>
            <a:endParaRPr lang="en-US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chomp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$name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chomp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/>
              </a:rPr>
              <a:t>$age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);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"### After chomp()\n\n"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  <a:latin typeface="Courier New"/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Hi,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$name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. You are 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$age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  <a:latin typeface="Courier New"/>
              </a:rPr>
              <a:t> old.\n"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</a:rPr>
              <a:t>;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960</TotalTime>
  <Words>1359</Words>
  <Application>Microsoft Office PowerPoint</Application>
  <PresentationFormat>On-screen Show (16:9)</PresentationFormat>
  <Paragraphs>244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Clarity</vt:lpstr>
      <vt:lpstr>Operations on variables</vt:lpstr>
      <vt:lpstr>Learning objectives</vt:lpstr>
      <vt:lpstr>Perl native functions</vt:lpstr>
      <vt:lpstr>Read input from user</vt:lpstr>
      <vt:lpstr>Slide 5</vt:lpstr>
      <vt:lpstr>Slide 6</vt:lpstr>
      <vt:lpstr>chomp() : remove trailing characters</vt:lpstr>
      <vt:lpstr>chomp() : remove trailing characters</vt:lpstr>
      <vt:lpstr>chomp()</vt:lpstr>
      <vt:lpstr>Numerical built-in functions</vt:lpstr>
      <vt:lpstr>Slide 11</vt:lpstr>
      <vt:lpstr>String built-in functions</vt:lpstr>
      <vt:lpstr>substr()</vt:lpstr>
      <vt:lpstr>substr()</vt:lpstr>
      <vt:lpstr>Slide 15</vt:lpstr>
      <vt:lpstr>length()</vt:lpstr>
      <vt:lpstr>index()</vt:lpstr>
      <vt:lpstr>reverse()</vt:lpstr>
      <vt:lpstr>uc() AND lc()</vt:lpstr>
      <vt:lpstr>Write a program to mutate a DNA</vt:lpstr>
      <vt:lpstr>split()</vt:lpstr>
      <vt:lpstr>scalar()</vt:lpstr>
      <vt:lpstr>join()</vt:lpstr>
      <vt:lpstr>Array manipulative functions</vt:lpstr>
      <vt:lpstr>Slide 25</vt:lpstr>
      <vt:lpstr>Slide 26</vt:lpstr>
      <vt:lpstr>Slide 27</vt:lpstr>
      <vt:lpstr>Slide 28</vt:lpstr>
      <vt:lpstr>sort()</vt:lpstr>
      <vt:lpstr>Slide 30</vt:lpstr>
      <vt:lpstr>Slide 31</vt:lpstr>
      <vt:lpstr>keys()</vt:lpstr>
      <vt:lpstr>values()</vt:lpstr>
      <vt:lpstr>each() </vt:lpstr>
      <vt:lpstr>exists()</vt:lpstr>
      <vt:lpstr>sort() on HASH</vt:lpstr>
      <vt:lpstr>delete()</vt:lpstr>
      <vt:lpstr>undef()</vt:lpstr>
      <vt:lpstr>Exercises </vt:lpstr>
      <vt:lpstr>Exercises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362</cp:revision>
  <dcterms:created xsi:type="dcterms:W3CDTF">2014-09-16T21:32:26Z</dcterms:created>
  <dcterms:modified xsi:type="dcterms:W3CDTF">2017-06-08T15:20:57Z</dcterms:modified>
</cp:coreProperties>
</file>