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70" r:id="rId13"/>
    <p:sldId id="267" r:id="rId14"/>
    <p:sldId id="287" r:id="rId15"/>
    <p:sldId id="290" r:id="rId16"/>
    <p:sldId id="289" r:id="rId17"/>
    <p:sldId id="288" r:id="rId18"/>
    <p:sldId id="291" r:id="rId19"/>
    <p:sldId id="292" r:id="rId20"/>
    <p:sldId id="268" r:id="rId21"/>
    <p:sldId id="271" r:id="rId22"/>
    <p:sldId id="272" r:id="rId23"/>
    <p:sldId id="281" r:id="rId24"/>
    <p:sldId id="283" r:id="rId25"/>
    <p:sldId id="274" r:id="rId26"/>
    <p:sldId id="282" r:id="rId27"/>
    <p:sldId id="275" r:id="rId28"/>
    <p:sldId id="276" r:id="rId29"/>
    <p:sldId id="279" r:id="rId30"/>
    <p:sldId id="284" r:id="rId31"/>
    <p:sldId id="277" r:id="rId32"/>
    <p:sldId id="280" r:id="rId33"/>
    <p:sldId id="285" r:id="rId34"/>
    <p:sldId id="286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66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Thursday, June 08,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../Scripts/copy_file.p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../Scripts/read_directories.p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Parsing Bioinformatics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</a:t>
            </a:r>
            <a:r>
              <a:rPr lang="en-IN" dirty="0" err="1" smtClean="0"/>
              <a:t>filehandle</a:t>
            </a:r>
            <a:r>
              <a:rPr lang="en-IN" dirty="0" smtClean="0"/>
              <a:t> to write data at the end of an existing file</a:t>
            </a:r>
          </a:p>
          <a:p>
            <a:r>
              <a:rPr lang="en-IN" dirty="0" smtClean="0"/>
              <a:t>File </a:t>
            </a:r>
            <a:r>
              <a:rPr lang="en-IN" b="1" dirty="0" smtClean="0"/>
              <a:t>appending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If a file with same name exists : appends data !!!</a:t>
            </a:r>
          </a:p>
          <a:p>
            <a:r>
              <a:rPr lang="en-IN" dirty="0" smtClean="0"/>
              <a:t>Otherwise : new file is created.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2200275"/>
            <a:ext cx="6477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file open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286"/>
            <a:ext cx="8229600" cy="365760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b="48756"/>
          <a:stretch>
            <a:fillRect/>
          </a:stretch>
        </p:blipFill>
        <p:spPr bwMode="auto">
          <a:xfrm>
            <a:off x="668607" y="1197431"/>
            <a:ext cx="7989651" cy="198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61824"/>
          <a:stretch>
            <a:fillRect/>
          </a:stretch>
        </p:blipFill>
        <p:spPr bwMode="auto">
          <a:xfrm>
            <a:off x="550663" y="3637582"/>
            <a:ext cx="7989651" cy="147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file open status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there is an error special variable </a:t>
            </a:r>
            <a:r>
              <a:rPr lang="en-GB" b="1" dirty="0" smtClean="0"/>
              <a:t>$! </a:t>
            </a:r>
            <a:r>
              <a:rPr lang="en-GB" dirty="0" smtClean="0"/>
              <a:t>is set to an error text</a:t>
            </a:r>
            <a:r>
              <a:rPr lang="en-GB" b="1" dirty="0" smtClean="0"/>
              <a:t> </a:t>
            </a:r>
            <a:r>
              <a:rPr lang="en-GB" dirty="0" smtClean="0"/>
              <a:t>message generated by the system (like “</a:t>
            </a:r>
            <a:r>
              <a:rPr lang="en-GB" i="1" dirty="0" smtClean="0"/>
              <a:t>access denied</a:t>
            </a:r>
            <a:r>
              <a:rPr lang="en-GB" dirty="0" smtClean="0"/>
              <a:t>”)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No message for file overwrite!!!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789"/>
            <a:ext cx="89154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status in more compact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99867"/>
          </a:xfrm>
        </p:spPr>
        <p:txBody>
          <a:bodyPr>
            <a:normAutofit/>
          </a:bodyPr>
          <a:lstStyle/>
          <a:p>
            <a:r>
              <a:rPr lang="en-GB" dirty="0" smtClean="0"/>
              <a:t>There is a short version of </a:t>
            </a:r>
            <a:r>
              <a:rPr lang="en-GB" b="1" dirty="0" smtClean="0"/>
              <a:t>if</a:t>
            </a:r>
            <a:r>
              <a:rPr lang="en-GB" dirty="0" smtClean="0"/>
              <a:t>, especially useful in one-line statements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die(MESSAGE)</a:t>
            </a:r>
            <a:r>
              <a:rPr lang="en-GB" dirty="0" smtClean="0"/>
              <a:t>: terminate program with MESSAGE displayed to STDERR.  </a:t>
            </a:r>
          </a:p>
          <a:p>
            <a:r>
              <a:rPr lang="en-GB" b="1" dirty="0" smtClean="0"/>
              <a:t>warn(MESSAGE)</a:t>
            </a:r>
            <a:r>
              <a:rPr lang="en-GB" dirty="0" smtClean="0"/>
              <a:t>:  MESSAGE displayed to STDERR, program resumes.  </a:t>
            </a:r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337" y="1998616"/>
            <a:ext cx="8326958" cy="115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FASTA sequence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794" y="1524875"/>
            <a:ext cx="78357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&gt;SEQUENCE_1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MTEITAAMVKELRESTGAGMMDCKNALSETNGDFDKAVQLLREKGLGKAAKKADRLAAEG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LVSVKVSDDFTIAAMRPSYLSYEDLDMTFVENEYKALVAELEKENEERRRLKDPNKPEHK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IPQFASRKQLSDAILKEAEEKIKEELKAQGKPEKIWDNIIPGKMNSFIADNSQLDSKLTL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MGQFYVMDDKKTVEQVIAEKEKEFGGKIKIVEFICFEVGEGLEKKTEDFAAEVAAQL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&gt;SEQUENCE_2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SATVSEINSETDFVAKNDQFIALTKDTTAHIQSNSLQSVEELHSSTINGVKFEEYLKSQI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ATIGENLVVRRFATLKAGANGVVNGYIHTNGRVGVVIAAACDSAEVASKSRDLLRQICMH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FASTA sequence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794" y="1524875"/>
            <a:ext cx="78357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&gt;SEQUENCE_1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MTEITAAMVKELRESTGAGMMDCKNALSETNGDFDKAVQLLREKGLGKAAKKADRLAAEG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LVSVKVSDDFTIAAMRPSYLSYEDLDMTFVENEYKALVAELEKENEERRRLKDPNKPEHK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IPQFASRKQLSDAILKEAEEKIKEELKAQGKPEKIWDNIIPGKMNSFIADNSQLDSKLTL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MGQFYVMDDKKTVEQVIAEKEKEFGGKIKIVEFICFEVGEGLEKKTEDFAAEVAAQL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&gt;SEQUENCE_2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SATVSEINSETDFVAKNDQFIALTKDTTAHIQSNSLQSVEELHSSTINGVKFEEYLKSQI</a:t>
            </a:r>
          </a:p>
          <a:p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ATIGENLVVRRFATLKAGANGVVNGYIHTNGRVGVVIAAACDSAEVASKSRDLLRQICMH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425483" y="1118382"/>
            <a:ext cx="3108960" cy="407963"/>
          </a:xfrm>
          <a:prstGeom prst="wedgeRectCallout">
            <a:avLst>
              <a:gd name="adj1" fmla="val -101150"/>
              <a:gd name="adj2" fmla="val 96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Unique sequence ID; 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911927" y="3901440"/>
            <a:ext cx="1929617" cy="579120"/>
          </a:xfrm>
          <a:prstGeom prst="wedgeRectCallout">
            <a:avLst>
              <a:gd name="adj1" fmla="val 7458"/>
              <a:gd name="adj2" fmla="val -181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single sequence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7876735" y="1793631"/>
            <a:ext cx="91440" cy="942535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7876735" y="2980007"/>
            <a:ext cx="91440" cy="64008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90574" y="4774168"/>
            <a:ext cx="455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https://en.wikipedia.org/wiki/FASTA_format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FASTA sequence format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Sequence ID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File extensions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339" y="1649437"/>
            <a:ext cx="4133820" cy="34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5448" y="1695010"/>
            <a:ext cx="3819134" cy="3179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FASTQ format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8289" y="129968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@EAS54_6_R1_2_1_413_324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CCCTTCTTGTCTTCAGCGTTTCTCC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;;3;;;;;;;;;;;;7;;;;;;;88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@EAS54_6_R1_2_1_540_792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TTGGCAGGCCAAGGCCGATGGATCA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;;;;;;;;;;;7;;;;;-;;;3;83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@EAS54_6_R1_2_1_443_348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GTTGCTTCTGGCGTGGGTGGGGGGG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+EAS54_6_R1_2_1_443_348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;;;;;;;;;;;9;7;;.7;393333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2458" y="4774168"/>
            <a:ext cx="4061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http://maq.sourceforge.net/fastq.shtml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FASTQ format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8289" y="129968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@EAS54_6_R1_2_1_413_324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CCCTTCTTGTCTTCAGCGTTTCTCC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;;3;;;;;;;;;;;;7;;;;;;;88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@EAS54_6_R1_2_1_540_792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TTGGCAGGCCAAGGCCGATGGATCA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;;;;;;;;;;;7;;;;;-;;;3;83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@EAS54_6_R1_2_1_443_348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GTTGCTTCTGGCGTGGGTGGGGGGG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+EAS54_6_R1_2_1_443_348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;;;;;;;;;;;9;7;;.7;393333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786511" y="1467730"/>
            <a:ext cx="91440" cy="9144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786511" y="2633004"/>
            <a:ext cx="91440" cy="9144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786511" y="3727940"/>
            <a:ext cx="91440" cy="9144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2458" y="4774168"/>
            <a:ext cx="4061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http://maq.sourceforge.net/fastq.shtml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6140548" y="1237957"/>
            <a:ext cx="1828800" cy="246184"/>
          </a:xfrm>
          <a:prstGeom prst="borderCallout1">
            <a:avLst>
              <a:gd name="adj1" fmla="val 18750"/>
              <a:gd name="adj2" fmla="val -8333"/>
              <a:gd name="adj3" fmla="val 89643"/>
              <a:gd name="adj4" fmla="val -40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Read ID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6140548" y="1566203"/>
            <a:ext cx="1828800" cy="246184"/>
          </a:xfrm>
          <a:prstGeom prst="borderCallout1">
            <a:avLst>
              <a:gd name="adj1" fmla="val 18750"/>
              <a:gd name="adj2" fmla="val -8333"/>
              <a:gd name="adj3" fmla="val 89643"/>
              <a:gd name="adj4" fmla="val -40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Read sequence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6140548" y="2126566"/>
            <a:ext cx="1828800" cy="246184"/>
          </a:xfrm>
          <a:prstGeom prst="borderCallout1">
            <a:avLst>
              <a:gd name="adj1" fmla="val 18750"/>
              <a:gd name="adj2" fmla="val -8333"/>
              <a:gd name="adj3" fmla="val 89643"/>
              <a:gd name="adj4" fmla="val -40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quality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Various Bioinformatics file formats</a:t>
            </a:r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309490" y="1521650"/>
            <a:ext cx="2124221" cy="3474720"/>
          </a:xfrm>
          <a:prstGeom prst="rect">
            <a:avLst/>
          </a:prstGeom>
        </p:spPr>
        <p:txBody>
          <a:bodyPr/>
          <a:lstStyle/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.2bit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.</a:t>
            </a:r>
            <a:r>
              <a:rPr lang="en-US" sz="1100" dirty="0" err="1" smtClean="0"/>
              <a:t>fasta</a:t>
            </a:r>
            <a:r>
              <a:rPr lang="en-US" sz="1100" dirty="0" smtClean="0"/>
              <a:t>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.</a:t>
            </a:r>
            <a:r>
              <a:rPr lang="en-US" sz="1100" dirty="0" err="1" smtClean="0"/>
              <a:t>fastQ</a:t>
            </a:r>
            <a:r>
              <a:rPr lang="en-US" sz="1100" dirty="0" smtClean="0"/>
              <a:t>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.nib format 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CRAM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GenePred</a:t>
            </a:r>
            <a:r>
              <a:rPr lang="en-US" sz="1100" dirty="0" smtClean="0"/>
              <a:t> table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GFF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GTF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HAL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MAF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Microarray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Net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Personal Genome SNP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PSL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VCF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WIG format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3321148" y="1521650"/>
            <a:ext cx="2124221" cy="3474720"/>
          </a:xfrm>
          <a:prstGeom prst="rect">
            <a:avLst/>
          </a:prstGeom>
        </p:spPr>
        <p:txBody>
          <a:bodyPr/>
          <a:lstStyle/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Axt</a:t>
            </a:r>
            <a:r>
              <a:rPr lang="en-US" sz="1100" dirty="0" smtClean="0"/>
              <a:t>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BAM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BED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BED detail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bedGraph</a:t>
            </a:r>
            <a:r>
              <a:rPr lang="en-US" sz="1100" dirty="0" smtClean="0"/>
              <a:t>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bigBed</a:t>
            </a:r>
            <a:r>
              <a:rPr lang="en-US" sz="1100" dirty="0" smtClean="0"/>
              <a:t>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bigGenePred</a:t>
            </a:r>
            <a:r>
              <a:rPr lang="en-US" sz="1100" dirty="0" smtClean="0"/>
              <a:t> table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bigPsl</a:t>
            </a:r>
            <a:r>
              <a:rPr lang="en-US" sz="1100" dirty="0" smtClean="0"/>
              <a:t> table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bigMaf</a:t>
            </a:r>
            <a:r>
              <a:rPr lang="en-US" sz="1100" dirty="0" smtClean="0"/>
              <a:t> table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bigChain</a:t>
            </a:r>
            <a:r>
              <a:rPr lang="en-US" sz="1100" dirty="0" smtClean="0"/>
              <a:t> table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err="1" smtClean="0"/>
              <a:t>bigWig</a:t>
            </a:r>
            <a:r>
              <a:rPr lang="en-US" sz="1100" dirty="0" smtClean="0"/>
              <a:t>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100" dirty="0" smtClean="0"/>
              <a:t>Chain format</a:t>
            </a:r>
          </a:p>
          <a:p>
            <a:pPr marL="182880" lvl="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1100" dirty="0" smtClean="0"/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9298" y="4689330"/>
            <a:ext cx="5964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http://genome.ucsc.edu/FAQ/FAQformat.html#format18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What is a file handle</a:t>
            </a:r>
          </a:p>
          <a:p>
            <a:r>
              <a:rPr lang="pt-BR" dirty="0" smtClean="0"/>
              <a:t>How to open a file to read lines</a:t>
            </a:r>
          </a:p>
          <a:p>
            <a:r>
              <a:rPr lang="pt-BR" dirty="0" smtClean="0"/>
              <a:t>How to create a new file and write some information</a:t>
            </a:r>
          </a:p>
          <a:p>
            <a:r>
              <a:rPr lang="pt-BR" dirty="0" smtClean="0"/>
              <a:t>How to read an exisitng file and write information</a:t>
            </a:r>
          </a:p>
          <a:p>
            <a:r>
              <a:rPr lang="pt-BR" dirty="0" smtClean="0"/>
              <a:t>Parse a Bioinformatics data file</a:t>
            </a:r>
          </a:p>
          <a:p>
            <a:pPr lvl="1"/>
            <a:r>
              <a:rPr lang="pt-BR" dirty="0" smtClean="0"/>
              <a:t>FASTA</a:t>
            </a:r>
          </a:p>
          <a:p>
            <a:pPr lvl="1"/>
            <a:r>
              <a:rPr lang="pt-BR" dirty="0" smtClean="0"/>
              <a:t>FASTQ</a:t>
            </a:r>
          </a:p>
          <a:p>
            <a:pPr lvl="1"/>
            <a:r>
              <a:rPr lang="pt-BR" dirty="0" smtClean="0"/>
              <a:t>GFF</a:t>
            </a:r>
          </a:p>
          <a:p>
            <a:pPr lvl="1"/>
            <a:r>
              <a:rPr lang="pt-BR" smtClean="0"/>
              <a:t>Blast_output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content of a file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" y="1683996"/>
            <a:ext cx="9061476" cy="181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32449" y="4178105"/>
            <a:ext cx="675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Prints first line of a FASTA file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2418"/>
            <a:ext cx="8878672" cy="38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2071" y="4582889"/>
            <a:ext cx="6219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95987" y="2688535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../data/</a:t>
            </a:r>
            <a:r>
              <a:rPr lang="en-US" dirty="0" err="1" smtClean="0">
                <a:solidFill>
                  <a:srgbClr val="FF0000"/>
                </a:solidFill>
              </a:rPr>
              <a:t>At_proteins.fasta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700" y="1152929"/>
            <a:ext cx="8647081" cy="253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455" y="4228282"/>
            <a:ext cx="8603443" cy="65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Read and Print the content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whole file using while()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2" y="1316501"/>
            <a:ext cx="8819866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whole file using while()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2" y="1316501"/>
            <a:ext cx="8819866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5500468" y="2940149"/>
            <a:ext cx="2433710" cy="689317"/>
          </a:xfrm>
          <a:prstGeom prst="wedgeRectCallout">
            <a:avLst>
              <a:gd name="adj1" fmla="val -119966"/>
              <a:gd name="adj2" fmla="val -110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End Of File (EOF) is false; end while loop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 text to a new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filehandle with write mode (&gt;)</a:t>
            </a:r>
          </a:p>
          <a:p>
            <a:r>
              <a:rPr lang="pt-BR" dirty="0" smtClean="0"/>
              <a:t>Use the filehandle in print()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06" y="2366121"/>
            <a:ext cx="8647386" cy="199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Write a Perl program that asks user to enter a file name and a target file name. Copy the conent of the first file to the second one. </a:t>
            </a:r>
          </a:p>
          <a:p>
            <a:r>
              <a:rPr lang="pt-BR" dirty="0" smtClean="0">
                <a:hlinkClick r:id="rId2" action="ppaction://hlinkfile"/>
              </a:rPr>
              <a:t>Open script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opendir</a:t>
            </a:r>
            <a:r>
              <a:rPr lang="en-IN" dirty="0" smtClean="0"/>
              <a:t>() : open folder as a stream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</a:t>
            </a:r>
            <a:r>
              <a:rPr lang="en-IN" dirty="0" err="1" smtClean="0"/>
              <a:t>opendir</a:t>
            </a:r>
            <a:r>
              <a:rPr lang="en-IN" dirty="0" smtClean="0"/>
              <a:t> DIRHANDLE, "/path/</a:t>
            </a:r>
            <a:r>
              <a:rPr lang="en-IN" dirty="0" err="1" smtClean="0"/>
              <a:t>dirname</a:t>
            </a:r>
            <a:r>
              <a:rPr lang="en-IN" dirty="0" smtClean="0"/>
              <a:t>“</a:t>
            </a:r>
          </a:p>
          <a:p>
            <a:r>
              <a:rPr lang="en-GB" dirty="0" smtClean="0"/>
              <a:t>Similar as to file </a:t>
            </a:r>
            <a:r>
              <a:rPr lang="en-GB" b="1" dirty="0" smtClean="0"/>
              <a:t>open</a:t>
            </a:r>
          </a:p>
          <a:p>
            <a:r>
              <a:rPr lang="en-US" dirty="0" smtClean="0"/>
              <a:t>returns success (1) or failure (0) code</a:t>
            </a:r>
            <a:endParaRPr 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208" y="2706043"/>
            <a:ext cx="8450665" cy="142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readdir</a:t>
            </a:r>
            <a:r>
              <a:rPr lang="en-IN" dirty="0" smtClean="0"/>
              <a:t>() : list content of a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Syntaz</a:t>
            </a:r>
            <a:r>
              <a:rPr lang="en-IN" dirty="0" smtClean="0"/>
              <a:t>: </a:t>
            </a:r>
            <a:r>
              <a:rPr lang="en-IN" dirty="0" err="1" smtClean="0"/>
              <a:t>readdir</a:t>
            </a:r>
            <a:r>
              <a:rPr lang="en-IN" dirty="0" smtClean="0"/>
              <a:t> DIRHANDLE</a:t>
            </a:r>
          </a:p>
          <a:p>
            <a:pPr lvl="1"/>
            <a:r>
              <a:rPr lang="en-GB" dirty="0" smtClean="0"/>
              <a:t>returns an array containing all entries in a directory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143" y="2788530"/>
            <a:ext cx="9174143" cy="102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Logical operators for files and directories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255713"/>
          <a:ext cx="4038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23241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File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-e “name”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File or</a:t>
                      </a:r>
                      <a:r>
                        <a:rPr lang="en-IN" baseline="0" dirty="0" smtClean="0"/>
                        <a:t> DIR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-f “</a:t>
                      </a:r>
                      <a:r>
                        <a:rPr lang="en-IN" i="1" dirty="0" smtClean="0"/>
                        <a:t>name</a:t>
                      </a:r>
                      <a:r>
                        <a:rPr lang="en-IN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dirty="0" smtClean="0"/>
                        <a:t>is a file?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-d “</a:t>
                      </a:r>
                      <a:r>
                        <a:rPr lang="en-IN" i="1" dirty="0" smtClean="0"/>
                        <a:t>name</a:t>
                      </a:r>
                      <a:r>
                        <a:rPr lang="en-IN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 </a:t>
                      </a:r>
                      <a:r>
                        <a:rPr lang="en-IN" dirty="0" smtClean="0"/>
                        <a:t>is a DIR?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-s “</a:t>
                      </a:r>
                      <a:r>
                        <a:rPr lang="en-IN" i="1" dirty="0" smtClean="0"/>
                        <a:t>name</a:t>
                      </a:r>
                      <a:r>
                        <a:rPr lang="en-IN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dirty="0" smtClean="0"/>
                        <a:t>is non-zero size?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-r “name”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dirty="0" smtClean="0"/>
                        <a:t>is readable?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-w “name”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baseline="0" dirty="0" smtClean="0"/>
                        <a:t>is writable?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-x “name”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dirty="0" smtClean="0"/>
                        <a:t>is executable?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2353" y="1020491"/>
            <a:ext cx="4514915" cy="39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Filehandles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Reading and writing a file stored on disk is very essential for any computer program</a:t>
            </a:r>
          </a:p>
          <a:p>
            <a:r>
              <a:rPr lang="en-IN" dirty="0" smtClean="0"/>
              <a:t>Perl uses </a:t>
            </a:r>
            <a:r>
              <a:rPr lang="en-IN" b="1" dirty="0" err="1" smtClean="0"/>
              <a:t>Filehandles</a:t>
            </a:r>
            <a:r>
              <a:rPr lang="en-IN" dirty="0" smtClean="0"/>
              <a:t> to represent an opened file.</a:t>
            </a:r>
          </a:p>
          <a:p>
            <a:r>
              <a:rPr lang="en-IN" dirty="0" smtClean="0"/>
              <a:t>Files and hardware can be represented as </a:t>
            </a:r>
            <a:r>
              <a:rPr lang="en-IN" dirty="0" err="1" smtClean="0"/>
              <a:t>filehandles</a:t>
            </a:r>
            <a:endParaRPr lang="en-IN" dirty="0" smtClean="0"/>
          </a:p>
          <a:p>
            <a:r>
              <a:rPr lang="en-IN" dirty="0" err="1" smtClean="0"/>
              <a:t>Filehandle</a:t>
            </a:r>
            <a:r>
              <a:rPr lang="en-IN" dirty="0" smtClean="0"/>
              <a:t> is also a data type in Perl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174" y="3319564"/>
            <a:ext cx="73247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Write a Perl script that asks user to enter a Directory name. Print only the files present in the directory (excluding the directories).</a:t>
            </a:r>
          </a:p>
          <a:p>
            <a:r>
              <a:rPr lang="pt-BR" dirty="0" smtClean="0">
                <a:hlinkClick r:id="rId2" action="ppaction://hlinkfile"/>
              </a:rPr>
              <a:t>Open script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unlink(FILE) : deletes the list of FILE(S)</a:t>
            </a:r>
          </a:p>
          <a:p>
            <a:r>
              <a:rPr lang="en-IN" dirty="0" err="1" smtClean="0"/>
              <a:t>mkdir</a:t>
            </a:r>
            <a:r>
              <a:rPr lang="en-IN" dirty="0" smtClean="0"/>
              <a:t>(DIR) </a:t>
            </a:r>
            <a:r>
              <a:rPr lang="en-IN" dirty="0" smtClean="0"/>
              <a:t>  : </a:t>
            </a:r>
            <a:r>
              <a:rPr lang="en-IN" dirty="0" smtClean="0"/>
              <a:t>Creates a new DIR directory</a:t>
            </a:r>
          </a:p>
          <a:p>
            <a:r>
              <a:rPr lang="en-IN" dirty="0" err="1" smtClean="0"/>
              <a:t>chdir</a:t>
            </a:r>
            <a:r>
              <a:rPr lang="en-IN" dirty="0" smtClean="0"/>
              <a:t>(DIR)	</a:t>
            </a:r>
            <a:r>
              <a:rPr lang="en-IN" dirty="0" smtClean="0"/>
              <a:t> : </a:t>
            </a:r>
            <a:r>
              <a:rPr lang="en-IN" dirty="0" smtClean="0"/>
              <a:t>Change directory to DIR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a FASTA file and copy its content to another file. </a:t>
            </a:r>
          </a:p>
          <a:p>
            <a:r>
              <a:rPr lang="pt-BR" dirty="0" smtClean="0"/>
              <a:t>Open both of these files and concatenate the content of both files into a third 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More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</a:t>
            </a:r>
            <a:r>
              <a:rPr lang="pt-BR" dirty="0" smtClean="0"/>
              <a:t>a GFF file and report total number of Genes present.</a:t>
            </a:r>
          </a:p>
          <a:p>
            <a:r>
              <a:rPr lang="pt-BR" dirty="0" smtClean="0"/>
              <a:t>Open a GFF file and report total number of Genes present per chromosome.</a:t>
            </a:r>
            <a:endParaRPr lang="en-US" dirty="0" smtClean="0"/>
          </a:p>
          <a:p>
            <a:r>
              <a:rPr lang="pt-BR" dirty="0" smtClean="0"/>
              <a:t>Open a GFF file and report average legth of genes per chromosome.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Commandline 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STDIN, STDOUT and STDERR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predefined </a:t>
            </a:r>
            <a:r>
              <a:rPr lang="en-US" dirty="0" err="1" smtClean="0"/>
              <a:t>filehandles</a:t>
            </a:r>
            <a:r>
              <a:rPr lang="en-US" dirty="0" smtClean="0"/>
              <a:t> available for each program</a:t>
            </a:r>
          </a:p>
          <a:p>
            <a:r>
              <a:rPr lang="en-GB" b="1" dirty="0" smtClean="0"/>
              <a:t>STDIN or standard input</a:t>
            </a:r>
            <a:r>
              <a:rPr lang="en-GB" dirty="0" smtClean="0"/>
              <a:t> : </a:t>
            </a:r>
            <a:r>
              <a:rPr lang="en-GB" dirty="0" err="1" smtClean="0"/>
              <a:t>filehandle</a:t>
            </a:r>
            <a:r>
              <a:rPr lang="en-GB" dirty="0" smtClean="0"/>
              <a:t> from which keyboard inputs can be read.</a:t>
            </a:r>
          </a:p>
          <a:p>
            <a:r>
              <a:rPr lang="en-GB" b="1" dirty="0" smtClean="0"/>
              <a:t>STDOUT, or standard output </a:t>
            </a:r>
            <a:r>
              <a:rPr lang="en-GB" dirty="0" smtClean="0"/>
              <a:t>: send the output </a:t>
            </a:r>
            <a:r>
              <a:rPr lang="en-US" dirty="0" smtClean="0"/>
              <a:t>of your program (on screen by default)</a:t>
            </a:r>
            <a:endParaRPr lang="en-IN" dirty="0" smtClean="0"/>
          </a:p>
          <a:p>
            <a:r>
              <a:rPr lang="en-GB" b="1" dirty="0" smtClean="0"/>
              <a:t>STDERR, or standard error</a:t>
            </a:r>
            <a:r>
              <a:rPr lang="en-GB" dirty="0" smtClean="0"/>
              <a:t>: used for outputting warning or error messages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11" y="559645"/>
            <a:ext cx="8599856" cy="29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open() : open a file as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open FILEHANDLE, “/path/to/file”</a:t>
            </a:r>
          </a:p>
          <a:p>
            <a:r>
              <a:rPr lang="en-GB" dirty="0" smtClean="0"/>
              <a:t>By convention, </a:t>
            </a:r>
            <a:r>
              <a:rPr lang="en-GB" dirty="0" err="1" smtClean="0"/>
              <a:t>filehandles</a:t>
            </a:r>
            <a:r>
              <a:rPr lang="en-GB" dirty="0" smtClean="0"/>
              <a:t> are in </a:t>
            </a:r>
            <a:r>
              <a:rPr lang="en-GB" b="1" dirty="0" smtClean="0"/>
              <a:t>all capital characters </a:t>
            </a:r>
            <a:r>
              <a:rPr lang="en-GB" dirty="0" smtClean="0"/>
              <a:t>to make them visually stand out from names</a:t>
            </a:r>
          </a:p>
          <a:p>
            <a:r>
              <a:rPr lang="en-GB" dirty="0" smtClean="0"/>
              <a:t>Returns 1 on successful, otherwise 0 if fails to open.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24364"/>
            <a:ext cx="9144000" cy="107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close() : close a file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the end, when you have finished working with a </a:t>
            </a:r>
            <a:r>
              <a:rPr lang="en-GB" dirty="0" err="1" smtClean="0"/>
              <a:t>filehandle</a:t>
            </a:r>
            <a:r>
              <a:rPr lang="en-GB" dirty="0" smtClean="0"/>
              <a:t>, you should close()</a:t>
            </a:r>
          </a:p>
          <a:p>
            <a:r>
              <a:rPr lang="en-GB" dirty="0" smtClean="0"/>
              <a:t>Syntax: close FILEHANDLE;</a:t>
            </a:r>
          </a:p>
          <a:p>
            <a:r>
              <a:rPr lang="en-GB" dirty="0" smtClean="0"/>
              <a:t>The file will be closed automatically when program exits, or when </a:t>
            </a:r>
            <a:r>
              <a:rPr lang="en-US" dirty="0" smtClean="0"/>
              <a:t>the handle is reused</a:t>
            </a:r>
          </a:p>
          <a:p>
            <a:r>
              <a:rPr lang="en-GB" dirty="0" smtClean="0"/>
              <a:t>if the program crashes, the data </a:t>
            </a:r>
            <a:r>
              <a:rPr lang="en-US" dirty="0" smtClean="0"/>
              <a:t>may be lost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14775"/>
            <a:ext cx="91916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MODE of </a:t>
            </a:r>
            <a:r>
              <a:rPr lang="en-IN" dirty="0" err="1" smtClean="0"/>
              <a:t>filehandle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open FILEHANDLE, “</a:t>
            </a:r>
            <a:r>
              <a:rPr lang="en-IN" dirty="0" smtClean="0">
                <a:solidFill>
                  <a:srgbClr val="FF0000"/>
                </a:solidFill>
              </a:rPr>
              <a:t>MODE </a:t>
            </a:r>
            <a:r>
              <a:rPr lang="en-IN" dirty="0" smtClean="0"/>
              <a:t>/path/to/file”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669" y="1867710"/>
            <a:ext cx="7661763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57424"/>
            <a:ext cx="9144000" cy="83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>
            <a:off x="5476352" y="2240782"/>
            <a:ext cx="874206" cy="3617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Default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</a:t>
            </a:r>
            <a:r>
              <a:rPr lang="en-IN" dirty="0" err="1" smtClean="0"/>
              <a:t>filehandle</a:t>
            </a:r>
            <a:r>
              <a:rPr lang="en-IN" dirty="0" smtClean="0"/>
              <a:t> to write data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If a file with same name exists : overwrites !!!</a:t>
            </a:r>
          </a:p>
          <a:p>
            <a:r>
              <a:rPr lang="en-IN" dirty="0" smtClean="0"/>
              <a:t>Otherwise : new file is created.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942" y="1746824"/>
            <a:ext cx="6229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457</TotalTime>
  <Words>929</Words>
  <Application>Microsoft Office PowerPoint</Application>
  <PresentationFormat>On-screen Show (16:9)</PresentationFormat>
  <Paragraphs>205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Clarity</vt:lpstr>
      <vt:lpstr>Parsing Bioinformatics files</vt:lpstr>
      <vt:lpstr>Learnig Objectives</vt:lpstr>
      <vt:lpstr>Filehandles</vt:lpstr>
      <vt:lpstr>STDIN, STDOUT and STDERR</vt:lpstr>
      <vt:lpstr>Slide 5</vt:lpstr>
      <vt:lpstr>open() : open a file as stream</vt:lpstr>
      <vt:lpstr>close() : close a file stream</vt:lpstr>
      <vt:lpstr>Define MODE of filehandle</vt:lpstr>
      <vt:lpstr>Common examples</vt:lpstr>
      <vt:lpstr>Common examples</vt:lpstr>
      <vt:lpstr>Check file open status</vt:lpstr>
      <vt:lpstr>Check file open status</vt:lpstr>
      <vt:lpstr>Open status in more compact form</vt:lpstr>
      <vt:lpstr>FASTA sequence format</vt:lpstr>
      <vt:lpstr>FASTA sequence format</vt:lpstr>
      <vt:lpstr>FASTA sequence format</vt:lpstr>
      <vt:lpstr>FASTQ format</vt:lpstr>
      <vt:lpstr>FASTQ format</vt:lpstr>
      <vt:lpstr>Various Bioinformatics file formats</vt:lpstr>
      <vt:lpstr>Read content of a file</vt:lpstr>
      <vt:lpstr>Slide 21</vt:lpstr>
      <vt:lpstr>Read and Print the content</vt:lpstr>
      <vt:lpstr>Read whole file using while()</vt:lpstr>
      <vt:lpstr>Read whole file using while()</vt:lpstr>
      <vt:lpstr>Write text to a new file</vt:lpstr>
      <vt:lpstr>Example </vt:lpstr>
      <vt:lpstr>opendir() : open folder as a stream</vt:lpstr>
      <vt:lpstr>readdir() : list content of a folder</vt:lpstr>
      <vt:lpstr>Logical operators for files and directories</vt:lpstr>
      <vt:lpstr>Example</vt:lpstr>
      <vt:lpstr>More functions </vt:lpstr>
      <vt:lpstr>Exercise</vt:lpstr>
      <vt:lpstr>More exercises</vt:lpstr>
      <vt:lpstr>Commandline processing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205</cp:revision>
  <dcterms:created xsi:type="dcterms:W3CDTF">2014-09-16T21:32:26Z</dcterms:created>
  <dcterms:modified xsi:type="dcterms:W3CDTF">2017-06-08T17:38:13Z</dcterms:modified>
</cp:coreProperties>
</file>