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1" r:id="rId3"/>
    <p:sldId id="262" r:id="rId4"/>
    <p:sldId id="298" r:id="rId5"/>
    <p:sldId id="300" r:id="rId6"/>
    <p:sldId id="303" r:id="rId7"/>
    <p:sldId id="304" r:id="rId8"/>
    <p:sldId id="301" r:id="rId9"/>
    <p:sldId id="302" r:id="rId10"/>
    <p:sldId id="267" r:id="rId11"/>
    <p:sldId id="263" r:id="rId1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10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94D0"/>
    <a:srgbClr val="0070C0"/>
    <a:srgbClr val="4C2920"/>
    <a:srgbClr val="E42410"/>
    <a:srgbClr val="384C2A"/>
    <a:srgbClr val="DE980A"/>
    <a:srgbClr val="F25C05"/>
    <a:srgbClr val="8ABF39"/>
    <a:srgbClr val="F2F2F2"/>
    <a:srgbClr val="036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718" autoAdjust="0"/>
  </p:normalViewPr>
  <p:slideViewPr>
    <p:cSldViewPr snapToGrid="0">
      <p:cViewPr varScale="1">
        <p:scale>
          <a:sx n="61" d="100"/>
          <a:sy n="61" d="100"/>
        </p:scale>
        <p:origin x="638" y="58"/>
      </p:cViewPr>
      <p:guideLst>
        <p:guide orient="horz" pos="799"/>
        <p:guide pos="3120"/>
        <p:guide orient="horz" pos="10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2A64F-9FC5-45AA-8FB1-DAB0D024B46B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30C95-718A-4C67-AEF5-AD691156D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03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저희 조가 진행 중인 </a:t>
            </a:r>
            <a:r>
              <a:rPr lang="ko-KR" altLang="en-US" dirty="0" err="1"/>
              <a:t>전처리</a:t>
            </a:r>
            <a:r>
              <a:rPr lang="ko-KR" altLang="en-US" dirty="0"/>
              <a:t> 과정입니다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30C95-718A-4C67-AEF5-AD691156D3F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88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981A-128B-499D-A1BD-52947A59EC4D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721670" y="1526687"/>
            <a:ext cx="4462659" cy="44687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/>
          <a:srcRect t="49763"/>
          <a:stretch/>
        </p:blipFill>
        <p:spPr>
          <a:xfrm>
            <a:off x="1895591" y="-14515"/>
            <a:ext cx="6114818" cy="30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7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981A-128B-499D-A1BD-52947A59EC4D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rcRect l="32335"/>
          <a:stretch/>
        </p:blipFill>
        <p:spPr>
          <a:xfrm>
            <a:off x="-16778" y="522670"/>
            <a:ext cx="2033332" cy="3009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75712" y="4229826"/>
            <a:ext cx="1879455" cy="188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6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981A-128B-499D-A1BD-52947A59EC4D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자유형 5"/>
          <p:cNvSpPr/>
          <p:nvPr userDrawn="1"/>
        </p:nvSpPr>
        <p:spPr>
          <a:xfrm>
            <a:off x="0" y="296863"/>
            <a:ext cx="1082180" cy="658640"/>
          </a:xfrm>
          <a:custGeom>
            <a:avLst/>
            <a:gdLst>
              <a:gd name="connsiteX0" fmla="*/ 0 w 1082180"/>
              <a:gd name="connsiteY0" fmla="*/ 0 h 658640"/>
              <a:gd name="connsiteX1" fmla="*/ 752860 w 1082180"/>
              <a:gd name="connsiteY1" fmla="*/ 0 h 658640"/>
              <a:gd name="connsiteX2" fmla="*/ 1082180 w 1082180"/>
              <a:gd name="connsiteY2" fmla="*/ 329320 h 658640"/>
              <a:gd name="connsiteX3" fmla="*/ 752860 w 1082180"/>
              <a:gd name="connsiteY3" fmla="*/ 658640 h 658640"/>
              <a:gd name="connsiteX4" fmla="*/ 0 w 1082180"/>
              <a:gd name="connsiteY4" fmla="*/ 658640 h 658640"/>
              <a:gd name="connsiteX0" fmla="*/ 8389 w 1090569"/>
              <a:gd name="connsiteY0" fmla="*/ 0 h 658640"/>
              <a:gd name="connsiteX1" fmla="*/ 761249 w 1090569"/>
              <a:gd name="connsiteY1" fmla="*/ 0 h 658640"/>
              <a:gd name="connsiteX2" fmla="*/ 1090569 w 1090569"/>
              <a:gd name="connsiteY2" fmla="*/ 329320 h 658640"/>
              <a:gd name="connsiteX3" fmla="*/ 761249 w 1090569"/>
              <a:gd name="connsiteY3" fmla="*/ 658640 h 658640"/>
              <a:gd name="connsiteX4" fmla="*/ 8389 w 1090569"/>
              <a:gd name="connsiteY4" fmla="*/ 658640 h 658640"/>
              <a:gd name="connsiteX5" fmla="*/ 0 w 1090569"/>
              <a:gd name="connsiteY5" fmla="*/ 397224 h 658640"/>
              <a:gd name="connsiteX6" fmla="*/ 8389 w 1090569"/>
              <a:gd name="connsiteY6" fmla="*/ 0 h 658640"/>
              <a:gd name="connsiteX0" fmla="*/ 0 w 1090569"/>
              <a:gd name="connsiteY0" fmla="*/ 397224 h 658640"/>
              <a:gd name="connsiteX1" fmla="*/ 8389 w 1090569"/>
              <a:gd name="connsiteY1" fmla="*/ 0 h 658640"/>
              <a:gd name="connsiteX2" fmla="*/ 761249 w 1090569"/>
              <a:gd name="connsiteY2" fmla="*/ 0 h 658640"/>
              <a:gd name="connsiteX3" fmla="*/ 1090569 w 1090569"/>
              <a:gd name="connsiteY3" fmla="*/ 329320 h 658640"/>
              <a:gd name="connsiteX4" fmla="*/ 761249 w 1090569"/>
              <a:gd name="connsiteY4" fmla="*/ 658640 h 658640"/>
              <a:gd name="connsiteX5" fmla="*/ 8389 w 1090569"/>
              <a:gd name="connsiteY5" fmla="*/ 658640 h 658640"/>
              <a:gd name="connsiteX6" fmla="*/ 91440 w 1090569"/>
              <a:gd name="connsiteY6" fmla="*/ 488664 h 658640"/>
              <a:gd name="connsiteX0" fmla="*/ 0 w 1090569"/>
              <a:gd name="connsiteY0" fmla="*/ 397224 h 658640"/>
              <a:gd name="connsiteX1" fmla="*/ 8389 w 1090569"/>
              <a:gd name="connsiteY1" fmla="*/ 0 h 658640"/>
              <a:gd name="connsiteX2" fmla="*/ 761249 w 1090569"/>
              <a:gd name="connsiteY2" fmla="*/ 0 h 658640"/>
              <a:gd name="connsiteX3" fmla="*/ 1090569 w 1090569"/>
              <a:gd name="connsiteY3" fmla="*/ 329320 h 658640"/>
              <a:gd name="connsiteX4" fmla="*/ 761249 w 1090569"/>
              <a:gd name="connsiteY4" fmla="*/ 658640 h 658640"/>
              <a:gd name="connsiteX5" fmla="*/ 8389 w 1090569"/>
              <a:gd name="connsiteY5" fmla="*/ 658640 h 658640"/>
              <a:gd name="connsiteX0" fmla="*/ 0 w 1082180"/>
              <a:gd name="connsiteY0" fmla="*/ 0 h 658640"/>
              <a:gd name="connsiteX1" fmla="*/ 752860 w 1082180"/>
              <a:gd name="connsiteY1" fmla="*/ 0 h 658640"/>
              <a:gd name="connsiteX2" fmla="*/ 1082180 w 1082180"/>
              <a:gd name="connsiteY2" fmla="*/ 329320 h 658640"/>
              <a:gd name="connsiteX3" fmla="*/ 752860 w 1082180"/>
              <a:gd name="connsiteY3" fmla="*/ 658640 h 658640"/>
              <a:gd name="connsiteX4" fmla="*/ 0 w 1082180"/>
              <a:gd name="connsiteY4" fmla="*/ 658640 h 65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180" h="658640">
                <a:moveTo>
                  <a:pt x="0" y="0"/>
                </a:moveTo>
                <a:lnTo>
                  <a:pt x="752860" y="0"/>
                </a:lnTo>
                <a:cubicBezTo>
                  <a:pt x="934738" y="0"/>
                  <a:pt x="1082180" y="147442"/>
                  <a:pt x="1082180" y="329320"/>
                </a:cubicBezTo>
                <a:cubicBezTo>
                  <a:pt x="1082180" y="511198"/>
                  <a:pt x="934738" y="658640"/>
                  <a:pt x="752860" y="658640"/>
                </a:cubicBezTo>
                <a:lnTo>
                  <a:pt x="0" y="658640"/>
                </a:lnTo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>
            <a:biLevel thresh="50000"/>
          </a:blip>
          <a:srcRect l="52750" t="53118"/>
          <a:stretch/>
        </p:blipFill>
        <p:spPr>
          <a:xfrm>
            <a:off x="9525" y="298347"/>
            <a:ext cx="541090" cy="537416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3" hasCustomPrompt="1"/>
          </p:nvPr>
        </p:nvSpPr>
        <p:spPr>
          <a:xfrm>
            <a:off x="1068387" y="538901"/>
            <a:ext cx="3894137" cy="38802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buNone/>
              <a:defRPr lang="ko-KR" altLang="en-US" sz="2400" b="1" kern="1200" baseline="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INSERT SUB-TITLE HERE</a:t>
            </a:r>
            <a:endParaRPr lang="ko-KR" altLang="en-US" dirty="0"/>
          </a:p>
        </p:txBody>
      </p:sp>
      <p:sp>
        <p:nvSpPr>
          <p:cNvPr id="22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1068387" y="318770"/>
            <a:ext cx="3894137" cy="2190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buNone/>
              <a:defRPr lang="ko-KR" altLang="en-US" sz="1200" b="1" kern="1200" dirty="0">
                <a:gradFill>
                  <a:gsLst>
                    <a:gs pos="0">
                      <a:srgbClr val="0070C0"/>
                    </a:gs>
                    <a:gs pos="100000">
                      <a:srgbClr val="0070C0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INSERT SUB-TITLE HERE</a:t>
            </a:r>
            <a:endParaRPr lang="ko-KR" altLang="en-US" dirty="0"/>
          </a:p>
        </p:txBody>
      </p:sp>
      <p:sp>
        <p:nvSpPr>
          <p:cNvPr id="23" name="텍스트 개체 틀 14"/>
          <p:cNvSpPr>
            <a:spLocks noGrp="1"/>
          </p:cNvSpPr>
          <p:nvPr>
            <p:ph type="body" sz="quarter" idx="15" hasCustomPrompt="1"/>
          </p:nvPr>
        </p:nvSpPr>
        <p:spPr>
          <a:xfrm>
            <a:off x="487362" y="447512"/>
            <a:ext cx="478441" cy="3830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buNone/>
              <a:defRPr lang="ko-KR" altLang="en-US" sz="2000" b="1" kern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4289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  <p15:guide id="3" orient="horz" pos="595" userDrawn="1">
          <p15:clr>
            <a:srgbClr val="FBAE40"/>
          </p15:clr>
        </p15:guide>
        <p15:guide id="4" orient="horz" pos="187" userDrawn="1">
          <p15:clr>
            <a:srgbClr val="FBAE40"/>
          </p15:clr>
        </p15:guide>
        <p15:guide id="10" pos="217" userDrawn="1">
          <p15:clr>
            <a:srgbClr val="FBAE40"/>
          </p15:clr>
        </p15:guide>
        <p15:guide id="11" pos="6023" userDrawn="1">
          <p15:clr>
            <a:srgbClr val="FBAE40"/>
          </p15:clr>
        </p15:guide>
        <p15:guide id="12" orient="horz" pos="40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6981A-128B-499D-A1BD-52947A59EC4D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17A30-1FC8-4D84-BE84-9964863F1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90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150392" y="3433038"/>
            <a:ext cx="5910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0070C0"/>
                </a:solidFill>
              </a:rPr>
              <a:t>개봉 예정 영화 관객수 예측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45971" y="4419513"/>
            <a:ext cx="1824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Group.</a:t>
            </a:r>
            <a:r>
              <a:rPr lang="ko-KR" altLang="en-US" sz="2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팀 </a:t>
            </a:r>
            <a:r>
              <a:rPr lang="ko-KR" altLang="en-US" sz="2000" dirty="0" err="1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식스</a:t>
            </a:r>
            <a:endParaRPr lang="ko-KR" altLang="en-US" sz="20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122171" y="4855110"/>
            <a:ext cx="3871686" cy="985251"/>
            <a:chOff x="3122171" y="4464625"/>
            <a:chExt cx="3871686" cy="1298713"/>
          </a:xfrm>
        </p:grpSpPr>
        <p:sp>
          <p:nvSpPr>
            <p:cNvPr id="42" name="TextBox 41"/>
            <p:cNvSpPr txBox="1"/>
            <p:nvPr/>
          </p:nvSpPr>
          <p:spPr>
            <a:xfrm>
              <a:off x="3122171" y="4698483"/>
              <a:ext cx="3871686" cy="365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>
                  <a:latin typeface="-윤고딕330" panose="02030504000101010101" pitchFamily="18" charset="-127"/>
                  <a:ea typeface="-윤고딕330" panose="02030504000101010101" pitchFamily="18" charset="-127"/>
                </a:rPr>
                <a:t>김운식</a:t>
              </a:r>
              <a:r>
                <a:rPr lang="ko-KR" altLang="en-US" sz="12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김익환 박창영 송준영 이종범 장재원 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938374" y="4464625"/>
              <a:ext cx="2239280" cy="1298713"/>
              <a:chOff x="3938374" y="4464625"/>
              <a:chExt cx="2239280" cy="1298713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3938374" y="4464625"/>
                <a:ext cx="223928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/>
              <p:cNvCxnSpPr/>
              <p:nvPr/>
            </p:nvCxnSpPr>
            <p:spPr>
              <a:xfrm>
                <a:off x="3938374" y="5763338"/>
                <a:ext cx="223928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01562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텍스트 개체 틀 2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FINAL</a:t>
            </a:r>
            <a:endParaRPr lang="ko-KR" altLang="en-US" dirty="0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3C7C13-6810-46B4-94C8-58C22BE50887}"/>
              </a:ext>
            </a:extLst>
          </p:cNvPr>
          <p:cNvSpPr txBox="1"/>
          <p:nvPr/>
        </p:nvSpPr>
        <p:spPr>
          <a:xfrm>
            <a:off x="3811226" y="2767280"/>
            <a:ext cx="22835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spc="-150" dirty="0" err="1"/>
              <a:t>QnA</a:t>
            </a:r>
            <a:endParaRPr lang="ko-KR" altLang="en-US" sz="8000" b="1" spc="-150" dirty="0" err="1"/>
          </a:p>
        </p:txBody>
      </p:sp>
    </p:spTree>
    <p:extLst>
      <p:ext uri="{BB962C8B-B14F-4D97-AF65-F5344CB8AC3E}">
        <p14:creationId xmlns:p14="http://schemas.microsoft.com/office/powerpoint/2010/main" val="2390624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3357533" y="3433038"/>
            <a:ext cx="3190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gradFill>
                  <a:gsLst>
                    <a:gs pos="0">
                      <a:srgbClr val="0070C0"/>
                    </a:gs>
                    <a:gs pos="100000">
                      <a:srgbClr val="0070C0"/>
                    </a:gs>
                  </a:gsLst>
                  <a:lin ang="5400000" scaled="1"/>
                </a:gradFill>
              </a:rPr>
              <a:t>THANKS YOU</a:t>
            </a:r>
            <a:endParaRPr lang="ko-KR" altLang="en-US" sz="3600" b="1" dirty="0">
              <a:gradFill>
                <a:gsLst>
                  <a:gs pos="0">
                    <a:srgbClr val="0070C0"/>
                  </a:gs>
                  <a:gs pos="100000">
                    <a:srgbClr val="0070C0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7864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6540" y="3133468"/>
            <a:ext cx="261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rgbClr val="0070C0"/>
                    </a:gs>
                    <a:gs pos="100000">
                      <a:srgbClr val="0070C0"/>
                    </a:gs>
                  </a:gsLst>
                  <a:lin ang="5400000" scaled="1"/>
                </a:gradFill>
              </a:rPr>
              <a:t>CONTENTS</a:t>
            </a:r>
            <a:endParaRPr lang="ko-KR" altLang="en-US" sz="3600" b="1" dirty="0">
              <a:gradFill>
                <a:gsLst>
                  <a:gs pos="0">
                    <a:srgbClr val="0070C0"/>
                  </a:gs>
                  <a:gs pos="100000">
                    <a:srgbClr val="0070C0"/>
                  </a:gs>
                </a:gsLst>
                <a:lin ang="5400000" scaled="1"/>
              </a:gra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223330" y="1116112"/>
            <a:ext cx="6145463" cy="54433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67658" y="2168239"/>
            <a:ext cx="5701136" cy="54433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67658" y="4272493"/>
            <a:ext cx="5701136" cy="54433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223330" y="5324619"/>
            <a:ext cx="6145463" cy="54433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881822" y="3220366"/>
            <a:ext cx="5486971" cy="54433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467094" y="1219000"/>
            <a:ext cx="1859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01 </a:t>
            </a:r>
            <a:r>
              <a:rPr lang="ko-KR" altLang="en-US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주제 선정 배경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02364" y="2271127"/>
            <a:ext cx="1449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02 </a:t>
            </a:r>
            <a:r>
              <a:rPr lang="ko-KR" altLang="en-US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활동 계획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29438" y="3323254"/>
            <a:ext cx="137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03 </a:t>
            </a:r>
            <a:r>
              <a:rPr lang="ko-KR" altLang="en-US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분석 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02364" y="4375381"/>
            <a:ext cx="137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04 </a:t>
            </a:r>
            <a:r>
              <a:rPr lang="ko-KR" altLang="en-US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기대 효과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67094" y="5427507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05 </a:t>
            </a:r>
            <a:r>
              <a:rPr lang="en-US" altLang="ko-KR" sz="1600" dirty="0" err="1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QnA</a:t>
            </a:r>
            <a:endParaRPr lang="ko-KR" altLang="en-US" sz="16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8947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텍스트 개체 틀 29"/>
          <p:cNvSpPr>
            <a:spLocks noGrp="1"/>
          </p:cNvSpPr>
          <p:nvPr>
            <p:ph type="body" sz="quarter" idx="13"/>
          </p:nvPr>
        </p:nvSpPr>
        <p:spPr>
          <a:xfrm>
            <a:off x="1068387" y="538901"/>
            <a:ext cx="3894137" cy="388027"/>
          </a:xfrm>
        </p:spPr>
        <p:txBody>
          <a:bodyPr/>
          <a:lstStyle/>
          <a:p>
            <a:r>
              <a:rPr lang="ko-KR" altLang="en-US" dirty="0"/>
              <a:t>주제 선정 배경</a:t>
            </a:r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5" name="모서리가 둥근 직사각형 56">
            <a:extLst>
              <a:ext uri="{FF2B5EF4-FFF2-40B4-BE49-F238E27FC236}">
                <a16:creationId xmlns:a16="http://schemas.microsoft.com/office/drawing/2014/main" id="{E3BD67C5-14A3-4A43-A372-C5D0AAC947C0}"/>
              </a:ext>
            </a:extLst>
          </p:cNvPr>
          <p:cNvSpPr/>
          <p:nvPr/>
        </p:nvSpPr>
        <p:spPr>
          <a:xfrm>
            <a:off x="292531" y="1261106"/>
            <a:ext cx="3203961" cy="2538373"/>
          </a:xfrm>
          <a:prstGeom prst="roundRect">
            <a:avLst>
              <a:gd name="adj" fmla="val 714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모서리가 둥근 직사각형 56">
            <a:extLst>
              <a:ext uri="{FF2B5EF4-FFF2-40B4-BE49-F238E27FC236}">
                <a16:creationId xmlns:a16="http://schemas.microsoft.com/office/drawing/2014/main" id="{56F80042-9DBA-4CA0-B233-77345F276643}"/>
              </a:ext>
            </a:extLst>
          </p:cNvPr>
          <p:cNvSpPr/>
          <p:nvPr/>
        </p:nvSpPr>
        <p:spPr>
          <a:xfrm>
            <a:off x="5055901" y="1891258"/>
            <a:ext cx="3894136" cy="4647972"/>
          </a:xfrm>
          <a:prstGeom prst="roundRect">
            <a:avLst>
              <a:gd name="adj" fmla="val 714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ECC103-6B7F-4CD2-801C-6F86CEAC76DC}"/>
              </a:ext>
            </a:extLst>
          </p:cNvPr>
          <p:cNvSpPr txBox="1"/>
          <p:nvPr/>
        </p:nvSpPr>
        <p:spPr>
          <a:xfrm>
            <a:off x="5250873" y="2521527"/>
            <a:ext cx="32416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1.</a:t>
            </a:r>
            <a:r>
              <a:rPr lang="ko-KR" altLang="en-US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영화의 대중적인 관심 </a:t>
            </a:r>
            <a:endParaRPr lang="en-US" altLang="ko-KR" spc="-15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pc="-15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pc="-15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2.</a:t>
            </a:r>
            <a:r>
              <a:rPr lang="ko-KR" altLang="en-US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자료들의 적절한 </a:t>
            </a:r>
            <a:r>
              <a:rPr lang="ko-KR" altLang="en-US" spc="-15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충분성</a:t>
            </a:r>
            <a:endParaRPr lang="en-US" altLang="ko-KR" spc="-15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pc="-15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pc="-15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3.</a:t>
            </a:r>
            <a:r>
              <a:rPr lang="ko-KR" altLang="en-US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다양한 예측 모델 적용 가능성 높음</a:t>
            </a:r>
            <a:endParaRPr lang="en-US" altLang="ko-KR" spc="-15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pc="-15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pc="-15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772EDA95-1B8D-4122-A700-1243B99B7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524" y="1261106"/>
            <a:ext cx="195262" cy="19183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456BC77-96F8-4F0A-BA26-9F570E8B5339}"/>
              </a:ext>
            </a:extLst>
          </p:cNvPr>
          <p:cNvSpPr txBox="1"/>
          <p:nvPr/>
        </p:nvSpPr>
        <p:spPr>
          <a:xfrm>
            <a:off x="5250873" y="1156969"/>
            <a:ext cx="3352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주제 선정 이유 </a:t>
            </a:r>
          </a:p>
        </p:txBody>
      </p:sp>
      <p:sp>
        <p:nvSpPr>
          <p:cNvPr id="15" name="모서리가 둥근 직사각형 56">
            <a:extLst>
              <a:ext uri="{FF2B5EF4-FFF2-40B4-BE49-F238E27FC236}">
                <a16:creationId xmlns:a16="http://schemas.microsoft.com/office/drawing/2014/main" id="{F416F517-2AA7-4D38-9C53-DBF168AD709A}"/>
              </a:ext>
            </a:extLst>
          </p:cNvPr>
          <p:cNvSpPr/>
          <p:nvPr/>
        </p:nvSpPr>
        <p:spPr>
          <a:xfrm>
            <a:off x="292531" y="4000857"/>
            <a:ext cx="4305859" cy="2538373"/>
          </a:xfrm>
          <a:prstGeom prst="roundRect">
            <a:avLst>
              <a:gd name="adj" fmla="val 714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DEDB85-E5C8-475E-AA0E-475A5B242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49" y="1379335"/>
            <a:ext cx="2980323" cy="230191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38EEAC2-2DD8-4DB8-8EA6-3B9A50570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49" y="4188739"/>
            <a:ext cx="4070504" cy="222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0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텍스트 개체 틀 2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활동 계획</a:t>
            </a:r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PLAN</a:t>
            </a:r>
            <a:endParaRPr lang="ko-KR" altLang="en-US" dirty="0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2" name="모서리가 둥근 직사각형 56">
            <a:extLst>
              <a:ext uri="{FF2B5EF4-FFF2-40B4-BE49-F238E27FC236}">
                <a16:creationId xmlns:a16="http://schemas.microsoft.com/office/drawing/2014/main" id="{129CF4AC-E4BF-4690-ABBA-E4AB862B9420}"/>
              </a:ext>
            </a:extLst>
          </p:cNvPr>
          <p:cNvSpPr/>
          <p:nvPr/>
        </p:nvSpPr>
        <p:spPr>
          <a:xfrm>
            <a:off x="222885" y="1504225"/>
            <a:ext cx="9336405" cy="4583917"/>
          </a:xfrm>
          <a:prstGeom prst="roundRect">
            <a:avLst>
              <a:gd name="adj" fmla="val 714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눈물 방울 10">
            <a:extLst>
              <a:ext uri="{FF2B5EF4-FFF2-40B4-BE49-F238E27FC236}">
                <a16:creationId xmlns:a16="http://schemas.microsoft.com/office/drawing/2014/main" id="{CF4980F3-43BB-42DA-9C20-3A1F9DB70F15}"/>
              </a:ext>
            </a:extLst>
          </p:cNvPr>
          <p:cNvSpPr/>
          <p:nvPr/>
        </p:nvSpPr>
        <p:spPr>
          <a:xfrm rot="18900000">
            <a:off x="1378585" y="4443849"/>
            <a:ext cx="1122680" cy="1122680"/>
          </a:xfrm>
          <a:prstGeom prst="teardrop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1DE61F9-CAA7-4978-9426-9A1AE427B7FE}"/>
              </a:ext>
            </a:extLst>
          </p:cNvPr>
          <p:cNvCxnSpPr/>
          <p:nvPr/>
        </p:nvCxnSpPr>
        <p:spPr>
          <a:xfrm>
            <a:off x="0" y="3957836"/>
            <a:ext cx="9906000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눈물 방울 14">
            <a:extLst>
              <a:ext uri="{FF2B5EF4-FFF2-40B4-BE49-F238E27FC236}">
                <a16:creationId xmlns:a16="http://schemas.microsoft.com/office/drawing/2014/main" id="{1FB97D3C-66C2-4CE5-A30D-F1B5EE97D0A8}"/>
              </a:ext>
            </a:extLst>
          </p:cNvPr>
          <p:cNvSpPr/>
          <p:nvPr/>
        </p:nvSpPr>
        <p:spPr>
          <a:xfrm rot="8278832">
            <a:off x="231656" y="2345531"/>
            <a:ext cx="1122680" cy="1122680"/>
          </a:xfrm>
          <a:prstGeom prst="teardrop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6" name="눈물 방울 15">
            <a:extLst>
              <a:ext uri="{FF2B5EF4-FFF2-40B4-BE49-F238E27FC236}">
                <a16:creationId xmlns:a16="http://schemas.microsoft.com/office/drawing/2014/main" id="{3C17B739-D87E-4147-AE66-4800952404CD}"/>
              </a:ext>
            </a:extLst>
          </p:cNvPr>
          <p:cNvSpPr/>
          <p:nvPr/>
        </p:nvSpPr>
        <p:spPr>
          <a:xfrm rot="8278832">
            <a:off x="167680" y="2345531"/>
            <a:ext cx="1122680" cy="1122680"/>
          </a:xfrm>
          <a:prstGeom prst="teardrop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7" name="눈물 방울 16">
            <a:extLst>
              <a:ext uri="{FF2B5EF4-FFF2-40B4-BE49-F238E27FC236}">
                <a16:creationId xmlns:a16="http://schemas.microsoft.com/office/drawing/2014/main" id="{F03C38EB-5187-4376-9655-630B26E72D7A}"/>
              </a:ext>
            </a:extLst>
          </p:cNvPr>
          <p:cNvSpPr/>
          <p:nvPr/>
        </p:nvSpPr>
        <p:spPr>
          <a:xfrm rot="18900000">
            <a:off x="1314609" y="4444881"/>
            <a:ext cx="1122680" cy="1122680"/>
          </a:xfrm>
          <a:prstGeom prst="teardrop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950D8A1-AA0C-43AF-9C2F-FABBCCB0A3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4" y="2455942"/>
            <a:ext cx="936427" cy="93642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5711A78-8BFB-431F-A53B-89F84F8FBA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703" y="4576961"/>
            <a:ext cx="778034" cy="778034"/>
          </a:xfrm>
          <a:prstGeom prst="rect">
            <a:avLst/>
          </a:prstGeom>
        </p:spPr>
      </p:pic>
      <p:sp>
        <p:nvSpPr>
          <p:cNvPr id="20" name="눈물 방울 19">
            <a:extLst>
              <a:ext uri="{FF2B5EF4-FFF2-40B4-BE49-F238E27FC236}">
                <a16:creationId xmlns:a16="http://schemas.microsoft.com/office/drawing/2014/main" id="{E8BE7569-67ED-492E-AA6E-E88595325FC6}"/>
              </a:ext>
            </a:extLst>
          </p:cNvPr>
          <p:cNvSpPr/>
          <p:nvPr/>
        </p:nvSpPr>
        <p:spPr>
          <a:xfrm rot="8278832">
            <a:off x="2718475" y="2345531"/>
            <a:ext cx="1122680" cy="1122680"/>
          </a:xfrm>
          <a:prstGeom prst="teardrop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눈물 방울 20">
            <a:extLst>
              <a:ext uri="{FF2B5EF4-FFF2-40B4-BE49-F238E27FC236}">
                <a16:creationId xmlns:a16="http://schemas.microsoft.com/office/drawing/2014/main" id="{C648DD97-E352-478D-9D8B-0D246B6F69D5}"/>
              </a:ext>
            </a:extLst>
          </p:cNvPr>
          <p:cNvSpPr/>
          <p:nvPr/>
        </p:nvSpPr>
        <p:spPr>
          <a:xfrm rot="8278832">
            <a:off x="2671008" y="2342952"/>
            <a:ext cx="1122680" cy="1122680"/>
          </a:xfrm>
          <a:prstGeom prst="teardrop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눈물 방울 21">
            <a:extLst>
              <a:ext uri="{FF2B5EF4-FFF2-40B4-BE49-F238E27FC236}">
                <a16:creationId xmlns:a16="http://schemas.microsoft.com/office/drawing/2014/main" id="{E718DC40-0C6A-4FE1-B00E-B2D587DB5F81}"/>
              </a:ext>
            </a:extLst>
          </p:cNvPr>
          <p:cNvSpPr/>
          <p:nvPr/>
        </p:nvSpPr>
        <p:spPr>
          <a:xfrm rot="18900000">
            <a:off x="3942794" y="4442817"/>
            <a:ext cx="1122680" cy="1122680"/>
          </a:xfrm>
          <a:prstGeom prst="teardrop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눈물 방울 22">
            <a:extLst>
              <a:ext uri="{FF2B5EF4-FFF2-40B4-BE49-F238E27FC236}">
                <a16:creationId xmlns:a16="http://schemas.microsoft.com/office/drawing/2014/main" id="{A1BD3335-D0CB-4CAC-8B58-DF86D75D8CDB}"/>
              </a:ext>
            </a:extLst>
          </p:cNvPr>
          <p:cNvSpPr/>
          <p:nvPr/>
        </p:nvSpPr>
        <p:spPr>
          <a:xfrm rot="18900000">
            <a:off x="3878818" y="4443849"/>
            <a:ext cx="1122680" cy="1122680"/>
          </a:xfrm>
          <a:prstGeom prst="teardrop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눈물 방울 23">
            <a:extLst>
              <a:ext uri="{FF2B5EF4-FFF2-40B4-BE49-F238E27FC236}">
                <a16:creationId xmlns:a16="http://schemas.microsoft.com/office/drawing/2014/main" id="{8B555EA7-78A8-4B16-8786-8215388345A1}"/>
              </a:ext>
            </a:extLst>
          </p:cNvPr>
          <p:cNvSpPr/>
          <p:nvPr/>
        </p:nvSpPr>
        <p:spPr>
          <a:xfrm rot="18900000">
            <a:off x="6278959" y="4441785"/>
            <a:ext cx="1122680" cy="1122680"/>
          </a:xfrm>
          <a:prstGeom prst="teardrop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눈물 방울 24">
            <a:extLst>
              <a:ext uri="{FF2B5EF4-FFF2-40B4-BE49-F238E27FC236}">
                <a16:creationId xmlns:a16="http://schemas.microsoft.com/office/drawing/2014/main" id="{5EA6E2C3-49CB-440F-BA5E-3804E514EAAB}"/>
              </a:ext>
            </a:extLst>
          </p:cNvPr>
          <p:cNvSpPr/>
          <p:nvPr/>
        </p:nvSpPr>
        <p:spPr>
          <a:xfrm rot="18900000">
            <a:off x="6214983" y="4442817"/>
            <a:ext cx="1122680" cy="1122680"/>
          </a:xfrm>
          <a:prstGeom prst="teardrop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눈물 방울 25">
            <a:extLst>
              <a:ext uri="{FF2B5EF4-FFF2-40B4-BE49-F238E27FC236}">
                <a16:creationId xmlns:a16="http://schemas.microsoft.com/office/drawing/2014/main" id="{6C3CF2E0-148E-44DB-BD9B-978D7285E069}"/>
              </a:ext>
            </a:extLst>
          </p:cNvPr>
          <p:cNvSpPr/>
          <p:nvPr/>
        </p:nvSpPr>
        <p:spPr>
          <a:xfrm rot="18900000">
            <a:off x="8550632" y="4447977"/>
            <a:ext cx="1122680" cy="1122680"/>
          </a:xfrm>
          <a:prstGeom prst="teardrop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눈물 방울 26">
            <a:extLst>
              <a:ext uri="{FF2B5EF4-FFF2-40B4-BE49-F238E27FC236}">
                <a16:creationId xmlns:a16="http://schemas.microsoft.com/office/drawing/2014/main" id="{4A589B9B-B6DB-47A4-919E-2A4ED1A414CE}"/>
              </a:ext>
            </a:extLst>
          </p:cNvPr>
          <p:cNvSpPr/>
          <p:nvPr/>
        </p:nvSpPr>
        <p:spPr>
          <a:xfrm rot="18900000">
            <a:off x="8486656" y="4449008"/>
            <a:ext cx="1122680" cy="1122680"/>
          </a:xfrm>
          <a:prstGeom prst="teardrop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눈물 방울 27">
            <a:extLst>
              <a:ext uri="{FF2B5EF4-FFF2-40B4-BE49-F238E27FC236}">
                <a16:creationId xmlns:a16="http://schemas.microsoft.com/office/drawing/2014/main" id="{F3B219FD-5CC8-4116-A664-DFF8A22440AC}"/>
              </a:ext>
            </a:extLst>
          </p:cNvPr>
          <p:cNvSpPr/>
          <p:nvPr/>
        </p:nvSpPr>
        <p:spPr>
          <a:xfrm rot="8278832">
            <a:off x="5157827" y="2345531"/>
            <a:ext cx="1122680" cy="1122680"/>
          </a:xfrm>
          <a:prstGeom prst="teardrop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눈물 방울 28">
            <a:extLst>
              <a:ext uri="{FF2B5EF4-FFF2-40B4-BE49-F238E27FC236}">
                <a16:creationId xmlns:a16="http://schemas.microsoft.com/office/drawing/2014/main" id="{9B8C70D1-1BCC-44BD-AA81-F9EB3D99D678}"/>
              </a:ext>
            </a:extLst>
          </p:cNvPr>
          <p:cNvSpPr/>
          <p:nvPr/>
        </p:nvSpPr>
        <p:spPr>
          <a:xfrm rot="8278832">
            <a:off x="5110361" y="2342952"/>
            <a:ext cx="1122680" cy="1122680"/>
          </a:xfrm>
          <a:prstGeom prst="teardrop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눈물 방울 32">
            <a:extLst>
              <a:ext uri="{FF2B5EF4-FFF2-40B4-BE49-F238E27FC236}">
                <a16:creationId xmlns:a16="http://schemas.microsoft.com/office/drawing/2014/main" id="{4D963219-652C-418F-9E49-AB08CCB6F896}"/>
              </a:ext>
            </a:extLst>
          </p:cNvPr>
          <p:cNvSpPr/>
          <p:nvPr/>
        </p:nvSpPr>
        <p:spPr>
          <a:xfrm rot="8278832">
            <a:off x="7476450" y="2342952"/>
            <a:ext cx="1122680" cy="1122680"/>
          </a:xfrm>
          <a:prstGeom prst="teardrop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눈물 방울 33">
            <a:extLst>
              <a:ext uri="{FF2B5EF4-FFF2-40B4-BE49-F238E27FC236}">
                <a16:creationId xmlns:a16="http://schemas.microsoft.com/office/drawing/2014/main" id="{C04D17E7-8704-4A2B-95A3-A9C3B189B30B}"/>
              </a:ext>
            </a:extLst>
          </p:cNvPr>
          <p:cNvSpPr/>
          <p:nvPr/>
        </p:nvSpPr>
        <p:spPr>
          <a:xfrm rot="8278832">
            <a:off x="7428984" y="2340888"/>
            <a:ext cx="1122680" cy="1122680"/>
          </a:xfrm>
          <a:prstGeom prst="teardrop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32BC665-DFFF-4E48-A362-C00871DB30DD}"/>
              </a:ext>
            </a:extLst>
          </p:cNvPr>
          <p:cNvSpPr/>
          <p:nvPr/>
        </p:nvSpPr>
        <p:spPr>
          <a:xfrm>
            <a:off x="654209" y="3883541"/>
            <a:ext cx="149106" cy="14910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5AE327E-9DD0-4A85-B09E-F6D08AFBC17F}"/>
              </a:ext>
            </a:extLst>
          </p:cNvPr>
          <p:cNvSpPr/>
          <p:nvPr/>
        </p:nvSpPr>
        <p:spPr>
          <a:xfrm>
            <a:off x="1875949" y="3883541"/>
            <a:ext cx="149106" cy="14910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114DD7B-9F21-45CA-A40A-93F5DBC6B209}"/>
              </a:ext>
            </a:extLst>
          </p:cNvPr>
          <p:cNvSpPr/>
          <p:nvPr/>
        </p:nvSpPr>
        <p:spPr>
          <a:xfrm>
            <a:off x="3138964" y="3879414"/>
            <a:ext cx="149106" cy="14910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36B99BC-53D1-4B16-BCD2-9EDA1B360C43}"/>
              </a:ext>
            </a:extLst>
          </p:cNvPr>
          <p:cNvSpPr/>
          <p:nvPr/>
        </p:nvSpPr>
        <p:spPr>
          <a:xfrm>
            <a:off x="4389597" y="3879414"/>
            <a:ext cx="149106" cy="14910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CDCB909-E619-48E5-BA84-85BBFBE417A6}"/>
              </a:ext>
            </a:extLst>
          </p:cNvPr>
          <p:cNvSpPr/>
          <p:nvPr/>
        </p:nvSpPr>
        <p:spPr>
          <a:xfrm>
            <a:off x="5580380" y="3879414"/>
            <a:ext cx="149106" cy="14910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D1CA144-443B-42E1-B8E9-7ABFBB66F59B}"/>
              </a:ext>
            </a:extLst>
          </p:cNvPr>
          <p:cNvSpPr/>
          <p:nvPr/>
        </p:nvSpPr>
        <p:spPr>
          <a:xfrm>
            <a:off x="6716475" y="3879414"/>
            <a:ext cx="149106" cy="14910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09F7336-0C53-4A67-AD27-49CE874D18D9}"/>
              </a:ext>
            </a:extLst>
          </p:cNvPr>
          <p:cNvSpPr/>
          <p:nvPr/>
        </p:nvSpPr>
        <p:spPr>
          <a:xfrm>
            <a:off x="7905195" y="3883541"/>
            <a:ext cx="149106" cy="14910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B247D83-9709-4E32-A4DE-2C39099086A8}"/>
              </a:ext>
            </a:extLst>
          </p:cNvPr>
          <p:cNvSpPr/>
          <p:nvPr/>
        </p:nvSpPr>
        <p:spPr>
          <a:xfrm>
            <a:off x="9018072" y="3879414"/>
            <a:ext cx="149106" cy="14910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F765F0D0-2FD0-4DAF-959C-A7024D436A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159" y="2470905"/>
            <a:ext cx="948809" cy="948809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0C32A437-5490-4B1C-B39E-94ED75F13B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091" y="4311253"/>
            <a:ext cx="1231543" cy="1231543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BB1C5F7C-E6A7-4C59-9D9A-5FCF74F0ACE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20" y="2464197"/>
            <a:ext cx="891540" cy="79557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67A8869C-3DA6-4675-90D2-CB02B65C08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32" y="2618462"/>
            <a:ext cx="817245" cy="81724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780BF80-8CF1-4C78-829E-8FA621CBDAE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674" y="4365507"/>
            <a:ext cx="1234123" cy="1234123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81525BE0-B1F8-4778-99ED-77F01438732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695" y="4552196"/>
            <a:ext cx="901859" cy="90185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33131F9-67B5-4C64-9FF5-2837C57BD798}"/>
              </a:ext>
            </a:extLst>
          </p:cNvPr>
          <p:cNvSpPr txBox="1">
            <a:spLocks/>
          </p:cNvSpPr>
          <p:nvPr/>
        </p:nvSpPr>
        <p:spPr>
          <a:xfrm>
            <a:off x="3779759" y="3400107"/>
            <a:ext cx="1509117" cy="300148"/>
          </a:xfrm>
          <a:prstGeom prst="rect">
            <a:avLst/>
          </a:prstGeom>
          <a:noFill/>
        </p:spPr>
        <p:txBody>
          <a:bodyPr vert="horz" wrap="square" lIns="74295" tIns="37148" rIns="74295" bIns="37148" numCol="1" anchor="t">
            <a:spAutoFit/>
          </a:bodyPr>
          <a:lstStyle/>
          <a:p>
            <a:pPr defTabSz="742950" eaLnBrk="0"/>
            <a:r>
              <a:rPr lang="ko-KR" altLang="en-US" sz="1463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 발표 미정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6D4018-5696-4A98-8434-05BDC455A32B}"/>
              </a:ext>
            </a:extLst>
          </p:cNvPr>
          <p:cNvSpPr txBox="1">
            <a:spLocks/>
          </p:cNvSpPr>
          <p:nvPr/>
        </p:nvSpPr>
        <p:spPr>
          <a:xfrm>
            <a:off x="1583412" y="3095704"/>
            <a:ext cx="1158280" cy="525273"/>
          </a:xfrm>
          <a:prstGeom prst="rect">
            <a:avLst/>
          </a:prstGeom>
          <a:noFill/>
        </p:spPr>
        <p:txBody>
          <a:bodyPr vert="horz" wrap="square" lIns="74295" tIns="37148" rIns="74295" bIns="37148" numCol="1" anchor="t">
            <a:spAutoFit/>
          </a:bodyPr>
          <a:lstStyle/>
          <a:p>
            <a:pPr defTabSz="742950" eaLnBrk="0"/>
            <a:r>
              <a:rPr lang="ko-KR" altLang="en-US" sz="1463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계획서 작성</a:t>
            </a:r>
          </a:p>
          <a:p>
            <a:pPr defTabSz="742950" eaLnBrk="0"/>
            <a:r>
              <a:rPr lang="en-US" altLang="ko-KR" sz="1463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7/22</a:t>
            </a:r>
            <a:endParaRPr lang="ko-KR" altLang="en-US" sz="1463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96244F-F05B-4B07-B10C-33EF3C184598}"/>
              </a:ext>
            </a:extLst>
          </p:cNvPr>
          <p:cNvSpPr txBox="1"/>
          <p:nvPr/>
        </p:nvSpPr>
        <p:spPr>
          <a:xfrm>
            <a:off x="2759234" y="4208065"/>
            <a:ext cx="1009174" cy="525273"/>
          </a:xfrm>
          <a:prstGeom prst="rect">
            <a:avLst/>
          </a:prstGeom>
          <a:noFill/>
        </p:spPr>
        <p:txBody>
          <a:bodyPr vert="horz" wrap="square" lIns="74295" tIns="37148" rIns="74295" bIns="37148" numCol="1" anchor="t">
            <a:spAutoFit/>
          </a:bodyPr>
          <a:lstStyle/>
          <a:p>
            <a:pPr defTabSz="742950" eaLnBrk="0"/>
            <a:r>
              <a:rPr lang="en-US" altLang="ko-KR" sz="1463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계획 발표</a:t>
            </a:r>
            <a:endParaRPr lang="ko-KR" altLang="en-US" sz="1463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742950" eaLnBrk="0"/>
            <a:r>
              <a:rPr lang="en-US" altLang="ko-KR" sz="1463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7/30</a:t>
            </a:r>
            <a:endParaRPr lang="ko-KR" altLang="en-US" sz="1463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81A4FD-2D01-4AF9-82DC-2C4B9AB8EBFA}"/>
              </a:ext>
            </a:extLst>
          </p:cNvPr>
          <p:cNvSpPr txBox="1"/>
          <p:nvPr/>
        </p:nvSpPr>
        <p:spPr>
          <a:xfrm>
            <a:off x="396756" y="4339629"/>
            <a:ext cx="1009174" cy="525273"/>
          </a:xfrm>
          <a:prstGeom prst="rect">
            <a:avLst/>
          </a:prstGeom>
          <a:noFill/>
        </p:spPr>
        <p:txBody>
          <a:bodyPr vert="horz" wrap="square" lIns="74295" tIns="37148" rIns="74295" bIns="37148" numCol="1" anchor="t">
            <a:spAutoFit/>
          </a:bodyPr>
          <a:lstStyle/>
          <a:p>
            <a:pPr defTabSz="742950" eaLnBrk="0"/>
            <a:r>
              <a:rPr lang="en-US" altLang="ko-KR" sz="1463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</a:t>
            </a:r>
            <a:endParaRPr lang="ko-KR" altLang="en-US" sz="1463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742950" eaLnBrk="0"/>
            <a:r>
              <a:rPr lang="en-US" altLang="ko-KR" sz="1463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7/17</a:t>
            </a:r>
            <a:endParaRPr lang="ko-KR" altLang="en-US" sz="1463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D7F82C-D4B0-4233-BF59-8A2EB0110FE1}"/>
              </a:ext>
            </a:extLst>
          </p:cNvPr>
          <p:cNvSpPr txBox="1"/>
          <p:nvPr/>
        </p:nvSpPr>
        <p:spPr>
          <a:xfrm>
            <a:off x="5088692" y="4208065"/>
            <a:ext cx="1193879" cy="525273"/>
          </a:xfrm>
          <a:prstGeom prst="rect">
            <a:avLst/>
          </a:prstGeom>
          <a:noFill/>
        </p:spPr>
        <p:txBody>
          <a:bodyPr vert="horz" wrap="square" lIns="74295" tIns="37148" rIns="74295" bIns="37148" numCol="1" anchor="t">
            <a:spAutoFit/>
          </a:bodyPr>
          <a:lstStyle/>
          <a:p>
            <a:pPr defTabSz="742950" eaLnBrk="0"/>
            <a:r>
              <a:rPr lang="en-US" altLang="ko-KR" sz="1463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준비 및 수집</a:t>
            </a:r>
            <a:endParaRPr lang="ko-KR" altLang="en-US" sz="1463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742950" eaLnBrk="0"/>
            <a:r>
              <a:rPr lang="en-US" altLang="ko-KR" sz="1463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7/25~</a:t>
            </a:r>
            <a:endParaRPr lang="ko-KR" altLang="en-US" sz="1463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5F23AE-A4CE-45D4-BFA3-BA100B366360}"/>
              </a:ext>
            </a:extLst>
          </p:cNvPr>
          <p:cNvSpPr txBox="1">
            <a:spLocks/>
          </p:cNvSpPr>
          <p:nvPr/>
        </p:nvSpPr>
        <p:spPr>
          <a:xfrm>
            <a:off x="6361509" y="3094672"/>
            <a:ext cx="1009174" cy="525273"/>
          </a:xfrm>
          <a:prstGeom prst="rect">
            <a:avLst/>
          </a:prstGeom>
          <a:noFill/>
        </p:spPr>
        <p:txBody>
          <a:bodyPr vert="horz" wrap="square" lIns="74295" tIns="37148" rIns="74295" bIns="37148" numCol="1" anchor="t">
            <a:spAutoFit/>
          </a:bodyPr>
          <a:lstStyle/>
          <a:p>
            <a:pPr defTabSz="742950" eaLnBrk="0"/>
            <a:r>
              <a:rPr lang="ko-KR" altLang="en-US" sz="1463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 정리</a:t>
            </a:r>
          </a:p>
          <a:p>
            <a:pPr defTabSz="742950" eaLnBrk="0"/>
            <a:r>
              <a:rPr lang="en-US" altLang="ko-KR" sz="1463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8/1~</a:t>
            </a:r>
            <a:endParaRPr lang="ko-KR" altLang="en-US" sz="1463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8CBE560-4DCB-4F13-A825-BAAC9E33D659}"/>
              </a:ext>
            </a:extLst>
          </p:cNvPr>
          <p:cNvSpPr txBox="1"/>
          <p:nvPr/>
        </p:nvSpPr>
        <p:spPr>
          <a:xfrm>
            <a:off x="7540254" y="4220965"/>
            <a:ext cx="1009174" cy="975524"/>
          </a:xfrm>
          <a:prstGeom prst="rect">
            <a:avLst/>
          </a:prstGeom>
          <a:noFill/>
        </p:spPr>
        <p:txBody>
          <a:bodyPr vert="horz" wrap="square" lIns="74295" tIns="37148" rIns="74295" bIns="37148" numCol="1" anchor="t">
            <a:spAutoFit/>
          </a:bodyPr>
          <a:lstStyle/>
          <a:p>
            <a:pPr defTabSz="742950" eaLnBrk="0"/>
            <a:r>
              <a:rPr lang="en-US" altLang="ko-KR" sz="1463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 </a:t>
            </a:r>
            <a:r>
              <a:rPr lang="ko-KR" altLang="en-US" sz="1463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완성</a:t>
            </a:r>
            <a:endParaRPr lang="en-US" altLang="ko-KR" sz="1463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742950" eaLnBrk="0"/>
            <a:r>
              <a:rPr lang="ko-KR" altLang="en-US" sz="1463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발표 준비</a:t>
            </a:r>
          </a:p>
          <a:p>
            <a:pPr defTabSz="742950" eaLnBrk="0"/>
            <a:r>
              <a:rPr lang="en-US" altLang="ko-KR" sz="1463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8/13~</a:t>
            </a:r>
          </a:p>
          <a:p>
            <a:pPr defTabSz="742950" eaLnBrk="0"/>
            <a:r>
              <a:rPr lang="en-US" altLang="ko-KR" sz="1463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8/16</a:t>
            </a:r>
            <a:endParaRPr lang="ko-KR" altLang="en-US" sz="1463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C0C1F9-701E-4F9B-8C85-C09929E6B154}"/>
              </a:ext>
            </a:extLst>
          </p:cNvPr>
          <p:cNvSpPr txBox="1"/>
          <p:nvPr/>
        </p:nvSpPr>
        <p:spPr>
          <a:xfrm>
            <a:off x="8883928" y="3400107"/>
            <a:ext cx="1008658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63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irmala UI" panose="020B0502040204020203" pitchFamily="34" charset="0"/>
              </a:rPr>
              <a:t>최종 발표</a:t>
            </a:r>
            <a:endParaRPr lang="en-US" altLang="ko-KR" sz="1463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irmala UI" panose="020B0502040204020203" pitchFamily="34" charset="0"/>
            </a:endParaRPr>
          </a:p>
          <a:p>
            <a:r>
              <a:rPr lang="en-US" altLang="ko-KR" sz="1463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irmala UI" panose="020B0502040204020203" pitchFamily="34" charset="0"/>
              </a:rPr>
              <a:t>8/17</a:t>
            </a:r>
            <a:endParaRPr lang="ko-KR" altLang="en-US" sz="1463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irmala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30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텍스트 개체 틀 2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분석 방법</a:t>
            </a:r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GOAL</a:t>
            </a:r>
            <a:endParaRPr lang="ko-KR" altLang="en-US" dirty="0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2" name="모서리가 둥근 직사각형 56">
            <a:extLst>
              <a:ext uri="{FF2B5EF4-FFF2-40B4-BE49-F238E27FC236}">
                <a16:creationId xmlns:a16="http://schemas.microsoft.com/office/drawing/2014/main" id="{129CF4AC-E4BF-4690-ABBA-E4AB862B9420}"/>
              </a:ext>
            </a:extLst>
          </p:cNvPr>
          <p:cNvSpPr/>
          <p:nvPr/>
        </p:nvSpPr>
        <p:spPr>
          <a:xfrm>
            <a:off x="222885" y="1504225"/>
            <a:ext cx="9336405" cy="4583917"/>
          </a:xfrm>
          <a:prstGeom prst="roundRect">
            <a:avLst>
              <a:gd name="adj" fmla="val 714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solidFill>
                <a:srgbClr val="C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1004A1-2A90-4EC2-AE8B-7D0EF5958419}"/>
              </a:ext>
            </a:extLst>
          </p:cNvPr>
          <p:cNvSpPr txBox="1"/>
          <p:nvPr/>
        </p:nvSpPr>
        <p:spPr>
          <a:xfrm>
            <a:off x="918712" y="4529552"/>
            <a:ext cx="12262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ko-KR" altLang="en-US" sz="1400" dirty="0" err="1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&amp;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변수 선택</a:t>
            </a:r>
          </a:p>
        </p:txBody>
      </p:sp>
      <p:sp>
        <p:nvSpPr>
          <p:cNvPr id="28" name="1/2 액자 27">
            <a:extLst>
              <a:ext uri="{FF2B5EF4-FFF2-40B4-BE49-F238E27FC236}">
                <a16:creationId xmlns:a16="http://schemas.microsoft.com/office/drawing/2014/main" id="{57743FD2-A7F2-42C5-B5EC-2497CF21BDDE}"/>
              </a:ext>
            </a:extLst>
          </p:cNvPr>
          <p:cNvSpPr/>
          <p:nvPr/>
        </p:nvSpPr>
        <p:spPr>
          <a:xfrm>
            <a:off x="615590" y="3707699"/>
            <a:ext cx="1592792" cy="1116255"/>
          </a:xfrm>
          <a:prstGeom prst="halfFrame">
            <a:avLst>
              <a:gd name="adj1" fmla="val 18140"/>
              <a:gd name="adj2" fmla="val 193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48235F-B23B-4E3E-ADB4-8AD6BE93F548}"/>
              </a:ext>
            </a:extLst>
          </p:cNvPr>
          <p:cNvSpPr txBox="1"/>
          <p:nvPr/>
        </p:nvSpPr>
        <p:spPr>
          <a:xfrm>
            <a:off x="891408" y="4137978"/>
            <a:ext cx="888385" cy="590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FIRST</a:t>
            </a:r>
            <a:endParaRPr lang="ko-KR" altLang="en-US" sz="2000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3" name="1/2 액자 32">
            <a:extLst>
              <a:ext uri="{FF2B5EF4-FFF2-40B4-BE49-F238E27FC236}">
                <a16:creationId xmlns:a16="http://schemas.microsoft.com/office/drawing/2014/main" id="{D20B2E38-CA79-4CA5-BE89-93BB75D9D620}"/>
              </a:ext>
            </a:extLst>
          </p:cNvPr>
          <p:cNvSpPr/>
          <p:nvPr/>
        </p:nvSpPr>
        <p:spPr>
          <a:xfrm>
            <a:off x="2284609" y="3180921"/>
            <a:ext cx="1592792" cy="1116255"/>
          </a:xfrm>
          <a:prstGeom prst="halfFrame">
            <a:avLst>
              <a:gd name="adj1" fmla="val 18140"/>
              <a:gd name="adj2" fmla="val 193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BAF2B059-5177-4C69-98B2-0D3C26588081}"/>
              </a:ext>
            </a:extLst>
          </p:cNvPr>
          <p:cNvSpPr/>
          <p:nvPr/>
        </p:nvSpPr>
        <p:spPr>
          <a:xfrm rot="16200000">
            <a:off x="1881569" y="3270475"/>
            <a:ext cx="305893" cy="220981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F11C98-4E6C-4B54-9B95-29A9B0D7ABF6}"/>
              </a:ext>
            </a:extLst>
          </p:cNvPr>
          <p:cNvSpPr txBox="1"/>
          <p:nvPr/>
        </p:nvSpPr>
        <p:spPr>
          <a:xfrm>
            <a:off x="2456597" y="4044255"/>
            <a:ext cx="13849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 </a:t>
            </a:r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기초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통계분석 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&amp;</a:t>
            </a:r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모델링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74E6C9-7AEE-4B60-9B08-62E0A4A92E59}"/>
              </a:ext>
            </a:extLst>
          </p:cNvPr>
          <p:cNvSpPr txBox="1"/>
          <p:nvPr/>
        </p:nvSpPr>
        <p:spPr>
          <a:xfrm>
            <a:off x="2622860" y="3629674"/>
            <a:ext cx="917157" cy="432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SECOND</a:t>
            </a:r>
            <a:endParaRPr lang="ko-KR" altLang="en-US" sz="2000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7" name="1/2 액자 36">
            <a:extLst>
              <a:ext uri="{FF2B5EF4-FFF2-40B4-BE49-F238E27FC236}">
                <a16:creationId xmlns:a16="http://schemas.microsoft.com/office/drawing/2014/main" id="{FCDBB643-2EF8-4FA9-B680-0A078B1FFA69}"/>
              </a:ext>
            </a:extLst>
          </p:cNvPr>
          <p:cNvSpPr/>
          <p:nvPr/>
        </p:nvSpPr>
        <p:spPr>
          <a:xfrm>
            <a:off x="3944762" y="2654144"/>
            <a:ext cx="1592792" cy="1116255"/>
          </a:xfrm>
          <a:prstGeom prst="halfFrame">
            <a:avLst>
              <a:gd name="adj1" fmla="val 18140"/>
              <a:gd name="adj2" fmla="val 193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843F1387-4998-4F06-8A25-795E8D5964E3}"/>
              </a:ext>
            </a:extLst>
          </p:cNvPr>
          <p:cNvSpPr/>
          <p:nvPr/>
        </p:nvSpPr>
        <p:spPr>
          <a:xfrm rot="16200000">
            <a:off x="3550589" y="2743697"/>
            <a:ext cx="305893" cy="220981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4A38D2-EA67-4D86-8107-7EDA7CF958EF}"/>
              </a:ext>
            </a:extLst>
          </p:cNvPr>
          <p:cNvSpPr txBox="1"/>
          <p:nvPr/>
        </p:nvSpPr>
        <p:spPr>
          <a:xfrm>
            <a:off x="4256513" y="3493552"/>
            <a:ext cx="134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도출</a:t>
            </a:r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AF59F5-1951-4584-957B-B1079984ACB1}"/>
              </a:ext>
            </a:extLst>
          </p:cNvPr>
          <p:cNvSpPr txBox="1"/>
          <p:nvPr/>
        </p:nvSpPr>
        <p:spPr>
          <a:xfrm>
            <a:off x="4286285" y="3108535"/>
            <a:ext cx="729267" cy="432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THIRD</a:t>
            </a:r>
            <a:endParaRPr lang="ko-KR" altLang="en-US" sz="200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41" name="1/2 액자 40">
            <a:extLst>
              <a:ext uri="{FF2B5EF4-FFF2-40B4-BE49-F238E27FC236}">
                <a16:creationId xmlns:a16="http://schemas.microsoft.com/office/drawing/2014/main" id="{C2B5767D-64DE-4063-905C-58ED74533CCF}"/>
              </a:ext>
            </a:extLst>
          </p:cNvPr>
          <p:cNvSpPr/>
          <p:nvPr/>
        </p:nvSpPr>
        <p:spPr>
          <a:xfrm>
            <a:off x="5609431" y="2127366"/>
            <a:ext cx="1592792" cy="1116255"/>
          </a:xfrm>
          <a:prstGeom prst="halfFrame">
            <a:avLst>
              <a:gd name="adj1" fmla="val 18140"/>
              <a:gd name="adj2" fmla="val 1935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9F9AC3B4-D367-4CC6-AE83-B35B45F210EE}"/>
              </a:ext>
            </a:extLst>
          </p:cNvPr>
          <p:cNvSpPr/>
          <p:nvPr/>
        </p:nvSpPr>
        <p:spPr>
          <a:xfrm rot="16200000">
            <a:off x="5210741" y="2216921"/>
            <a:ext cx="305893" cy="220981"/>
          </a:xfrm>
          <a:prstGeom prst="triangle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06545D-D255-4F65-A554-57FE1118A3F9}"/>
              </a:ext>
            </a:extLst>
          </p:cNvPr>
          <p:cNvSpPr txBox="1"/>
          <p:nvPr/>
        </p:nvSpPr>
        <p:spPr>
          <a:xfrm>
            <a:off x="5891411" y="2966774"/>
            <a:ext cx="13108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 </a:t>
            </a:r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공모전 데이터 실제 적용</a:t>
            </a:r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&amp;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검증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D4E2BE-B078-419E-8480-7FD7EF778AC0}"/>
              </a:ext>
            </a:extLst>
          </p:cNvPr>
          <p:cNvSpPr txBox="1"/>
          <p:nvPr/>
        </p:nvSpPr>
        <p:spPr>
          <a:xfrm>
            <a:off x="5943865" y="2581758"/>
            <a:ext cx="917157" cy="432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FOURTH</a:t>
            </a:r>
            <a:endParaRPr lang="ko-KR" altLang="en-US" sz="2000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45" name="1/2 액자 44">
            <a:extLst>
              <a:ext uri="{FF2B5EF4-FFF2-40B4-BE49-F238E27FC236}">
                <a16:creationId xmlns:a16="http://schemas.microsoft.com/office/drawing/2014/main" id="{F0F2C81F-F675-4AEC-8144-2A6215B7AF0A}"/>
              </a:ext>
            </a:extLst>
          </p:cNvPr>
          <p:cNvSpPr/>
          <p:nvPr/>
        </p:nvSpPr>
        <p:spPr>
          <a:xfrm>
            <a:off x="7264605" y="1600589"/>
            <a:ext cx="1592792" cy="1116255"/>
          </a:xfrm>
          <a:prstGeom prst="halfFrame">
            <a:avLst>
              <a:gd name="adj1" fmla="val 18140"/>
              <a:gd name="adj2" fmla="val 1935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46A4000F-E9EB-446C-B390-FBE800F342A8}"/>
              </a:ext>
            </a:extLst>
          </p:cNvPr>
          <p:cNvSpPr/>
          <p:nvPr/>
        </p:nvSpPr>
        <p:spPr>
          <a:xfrm rot="16200000">
            <a:off x="6875411" y="1690143"/>
            <a:ext cx="305893" cy="220981"/>
          </a:xfrm>
          <a:prstGeom prst="triangle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391BBA-ED23-4243-9315-5D83B4A527A7}"/>
              </a:ext>
            </a:extLst>
          </p:cNvPr>
          <p:cNvSpPr txBox="1"/>
          <p:nvPr/>
        </p:nvSpPr>
        <p:spPr>
          <a:xfrm>
            <a:off x="7546586" y="2419122"/>
            <a:ext cx="983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결과 도출</a:t>
            </a:r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&amp;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시각화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E9D25B-70BE-4936-AAB9-03C3D2E24F1C}"/>
              </a:ext>
            </a:extLst>
          </p:cNvPr>
          <p:cNvSpPr txBox="1"/>
          <p:nvPr/>
        </p:nvSpPr>
        <p:spPr>
          <a:xfrm>
            <a:off x="7599040" y="2034105"/>
            <a:ext cx="659121" cy="432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LAST</a:t>
            </a:r>
            <a:endParaRPr lang="ko-KR" altLang="en-US" sz="200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833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텍스트 개체 틀 2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분석 방법</a:t>
            </a:r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GOAL</a:t>
            </a:r>
            <a:endParaRPr lang="ko-KR" altLang="en-US" dirty="0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A0178F-3E0A-45A5-AB6D-52742FBC3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62" y="1771650"/>
            <a:ext cx="3781425" cy="3314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C83A090-DB40-4834-87B9-04E2380CF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713" y="1771650"/>
            <a:ext cx="3865925" cy="3314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054CE7-0545-4EBE-AFDA-00181D18D15F}"/>
              </a:ext>
            </a:extLst>
          </p:cNvPr>
          <p:cNvSpPr txBox="1"/>
          <p:nvPr/>
        </p:nvSpPr>
        <p:spPr>
          <a:xfrm>
            <a:off x="487362" y="5349922"/>
            <a:ext cx="3781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1) </a:t>
            </a:r>
            <a:r>
              <a:rPr lang="ko-KR" altLang="en-US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영화 포탈 사이트</a:t>
            </a:r>
            <a:r>
              <a:rPr lang="en-US" altLang="ko-KR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, </a:t>
            </a:r>
            <a:r>
              <a:rPr lang="ko-KR" altLang="en-US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영화 리뷰 커뮤니티 등 다양한 사이트의 정보를 </a:t>
            </a:r>
            <a:r>
              <a:rPr lang="ko-KR" altLang="en-US" spc="-150" dirty="0" err="1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크롤링</a:t>
            </a:r>
            <a:r>
              <a:rPr lang="ko-KR" altLang="en-US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 </a:t>
            </a:r>
            <a:r>
              <a:rPr lang="en-US" altLang="ko-KR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word cloud </a:t>
            </a:r>
            <a:r>
              <a:rPr lang="ko-KR" altLang="en-US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생성 </a:t>
            </a:r>
            <a:r>
              <a:rPr lang="en-US" altLang="ko-KR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-&gt;</a:t>
            </a:r>
            <a:r>
              <a:rPr lang="ko-KR" altLang="en-US" spc="-150" dirty="0" err="1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변수값</a:t>
            </a:r>
            <a:r>
              <a:rPr lang="ko-KR" altLang="en-US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 추정</a:t>
            </a:r>
            <a:r>
              <a:rPr lang="en-US" altLang="ko-KR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 </a:t>
            </a:r>
            <a:endParaRPr lang="ko-KR" altLang="en-US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F00FF0-A61C-4B1A-B11F-683F67C410CC}"/>
              </a:ext>
            </a:extLst>
          </p:cNvPr>
          <p:cNvSpPr txBox="1"/>
          <p:nvPr/>
        </p:nvSpPr>
        <p:spPr>
          <a:xfrm>
            <a:off x="5637216" y="5349922"/>
            <a:ext cx="378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2) </a:t>
            </a:r>
            <a:r>
              <a:rPr lang="ko-KR" altLang="en-US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전처리가 완료된 과거 영화 데이터들을 다양한 변수를 통한 모델링</a:t>
            </a:r>
          </a:p>
        </p:txBody>
      </p:sp>
    </p:spTree>
    <p:extLst>
      <p:ext uri="{BB962C8B-B14F-4D97-AF65-F5344CB8AC3E}">
        <p14:creationId xmlns:p14="http://schemas.microsoft.com/office/powerpoint/2010/main" val="174780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텍스트 개체 틀 2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분석 방법</a:t>
            </a:r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GOAL</a:t>
            </a:r>
            <a:endParaRPr lang="ko-KR" altLang="en-US" dirty="0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14845A-C1CA-4B33-9DFE-18AC551D4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5" y="1751462"/>
            <a:ext cx="8793282" cy="3079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E83AB3-5B67-4B38-92AF-7EE4C6BDDB2A}"/>
              </a:ext>
            </a:extLst>
          </p:cNvPr>
          <p:cNvSpPr txBox="1"/>
          <p:nvPr/>
        </p:nvSpPr>
        <p:spPr>
          <a:xfrm>
            <a:off x="320516" y="5050792"/>
            <a:ext cx="6937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&gt;</a:t>
            </a:r>
            <a:r>
              <a:rPr lang="ko-KR" altLang="en-US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현재 </a:t>
            </a:r>
            <a:r>
              <a:rPr lang="en-US" altLang="ko-KR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6</a:t>
            </a:r>
            <a:r>
              <a:rPr lang="ko-KR" altLang="en-US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조에서 데이터 </a:t>
            </a:r>
            <a:r>
              <a:rPr lang="ko-KR" altLang="en-US" spc="-150" dirty="0" err="1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전처리</a:t>
            </a:r>
            <a:r>
              <a:rPr lang="ko-KR" altLang="en-US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 중인 영화 관련 데이터 자료  일부</a:t>
            </a:r>
            <a:endParaRPr lang="en-US" altLang="ko-KR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endParaRPr>
          </a:p>
          <a:p>
            <a:endParaRPr lang="en-US" altLang="ko-KR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endParaRPr>
          </a:p>
          <a:p>
            <a:r>
              <a:rPr lang="en-US" altLang="ko-KR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&gt;</a:t>
            </a:r>
            <a:r>
              <a:rPr lang="ko-KR" altLang="en-US" spc="-150" dirty="0" err="1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영화명</a:t>
            </a:r>
            <a:r>
              <a:rPr lang="en-US" altLang="ko-KR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, </a:t>
            </a:r>
            <a:r>
              <a:rPr lang="ko-KR" altLang="en-US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감독</a:t>
            </a:r>
            <a:r>
              <a:rPr lang="en-US" altLang="ko-KR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, </a:t>
            </a:r>
            <a:r>
              <a:rPr lang="ko-KR" altLang="en-US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제작사</a:t>
            </a:r>
            <a:r>
              <a:rPr lang="en-US" altLang="ko-KR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, </a:t>
            </a:r>
            <a:r>
              <a:rPr lang="ko-KR" altLang="en-US" spc="-150" dirty="0" err="1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수입사</a:t>
            </a:r>
            <a:r>
              <a:rPr lang="en-US" altLang="ko-KR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, </a:t>
            </a:r>
            <a:r>
              <a:rPr lang="ko-KR" altLang="en-US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배급사</a:t>
            </a:r>
            <a:r>
              <a:rPr lang="en-US" altLang="ko-KR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, </a:t>
            </a:r>
            <a:r>
              <a:rPr lang="ko-KR" altLang="en-US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개봉일</a:t>
            </a:r>
            <a:r>
              <a:rPr lang="en-US" altLang="ko-KR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, </a:t>
            </a:r>
            <a:r>
              <a:rPr lang="ko-KR" altLang="en-US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평점</a:t>
            </a:r>
            <a:r>
              <a:rPr lang="en-US" altLang="ko-KR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, …. </a:t>
            </a:r>
            <a:r>
              <a:rPr lang="ko-KR" altLang="en-US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다양한 변수 탐색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D56116-D606-44E2-9C8A-0736111DDC4A}"/>
              </a:ext>
            </a:extLst>
          </p:cNvPr>
          <p:cNvSpPr txBox="1"/>
          <p:nvPr/>
        </p:nvSpPr>
        <p:spPr>
          <a:xfrm>
            <a:off x="487362" y="1131038"/>
            <a:ext cx="3352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분석 예시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3DC3112-2856-4C08-9988-7C124AD7D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85" y="1208252"/>
            <a:ext cx="195262" cy="1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14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텍스트 개체 틀 29"/>
          <p:cNvSpPr>
            <a:spLocks noGrp="1"/>
          </p:cNvSpPr>
          <p:nvPr>
            <p:ph type="body" sz="quarter" idx="13"/>
          </p:nvPr>
        </p:nvSpPr>
        <p:spPr>
          <a:xfrm>
            <a:off x="1068387" y="538901"/>
            <a:ext cx="3894137" cy="388027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기대</a:t>
            </a:r>
            <a:r>
              <a:rPr lang="en-US" altLang="ko-KR" dirty="0"/>
              <a:t> </a:t>
            </a:r>
            <a:r>
              <a:rPr lang="ko-KR" altLang="en-US" dirty="0"/>
              <a:t>효과</a:t>
            </a:r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4"/>
          </p:nvPr>
        </p:nvSpPr>
        <p:spPr>
          <a:xfrm>
            <a:off x="1068387" y="318770"/>
            <a:ext cx="3894137" cy="21903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EXPECTING EFFECT</a:t>
            </a:r>
            <a:endParaRPr lang="ko-KR" altLang="en-US" dirty="0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2" name="모서리가 둥근 직사각형 56">
            <a:extLst>
              <a:ext uri="{FF2B5EF4-FFF2-40B4-BE49-F238E27FC236}">
                <a16:creationId xmlns:a16="http://schemas.microsoft.com/office/drawing/2014/main" id="{129CF4AC-E4BF-4690-ABBA-E4AB862B9420}"/>
              </a:ext>
            </a:extLst>
          </p:cNvPr>
          <p:cNvSpPr/>
          <p:nvPr/>
        </p:nvSpPr>
        <p:spPr>
          <a:xfrm>
            <a:off x="222886" y="1941534"/>
            <a:ext cx="9171880" cy="4146608"/>
          </a:xfrm>
          <a:prstGeom prst="roundRect">
            <a:avLst>
              <a:gd name="adj" fmla="val 714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sz="1463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463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463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63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선행연구로는 영화의 흥행 요소에 관한 분석</a:t>
            </a:r>
            <a:r>
              <a:rPr lang="en-US" altLang="ko-KR" sz="1463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463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다양한 통계적인 값을 사용해 영화의 흥행을 예측한 과거의 연구가 존재</a:t>
            </a:r>
            <a:endParaRPr lang="en-US" altLang="ko-KR" sz="1463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463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463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63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허나 해당 연구들은 과거의 자료들만 사용한 연구이거나</a:t>
            </a:r>
            <a:r>
              <a:rPr lang="en-US" altLang="ko-KR" sz="1463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463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최근 영화 흥행에 있어서 주요 변수로 지적되는 소설 미디어가 주요 변수로 포함되어 있지 않는 한계를 지님 </a:t>
            </a:r>
            <a:endParaRPr lang="en-US" altLang="ko-KR" sz="1463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463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463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63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따라서 특정 변수 뿐만 아닌 다양한 변수를 추가적으로 사용하였고 최근 날짜인 </a:t>
            </a:r>
            <a:r>
              <a:rPr lang="en-US" altLang="ko-KR" sz="1463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,2018 8</a:t>
            </a:r>
            <a:r>
              <a:rPr lang="ko-KR" altLang="en-US" sz="1463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월 개봉 예정 작들에 관한 관객수를 예측해보는 모델은 이전에 없던 새로운 모델이 될 것이다</a:t>
            </a:r>
            <a:r>
              <a:rPr lang="en-US" altLang="ko-KR" sz="1463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r>
              <a:rPr lang="ko-KR" altLang="en-US" sz="1463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</a:t>
            </a:r>
            <a:endParaRPr lang="en-US" altLang="ko-KR" sz="1463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463" dirty="0">
              <a:solidFill>
                <a:srgbClr val="C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463" dirty="0">
              <a:solidFill>
                <a:srgbClr val="C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sz="1463" dirty="0">
              <a:solidFill>
                <a:srgbClr val="C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90E5664-7804-4847-989C-2E47962D4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" y="1208252"/>
            <a:ext cx="195262" cy="1918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2E92E7-B5E0-4562-8503-88088CEA199E}"/>
              </a:ext>
            </a:extLst>
          </p:cNvPr>
          <p:cNvSpPr txBox="1"/>
          <p:nvPr/>
        </p:nvSpPr>
        <p:spPr>
          <a:xfrm>
            <a:off x="511234" y="1104115"/>
            <a:ext cx="3352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모델의 독창성 </a:t>
            </a:r>
          </a:p>
        </p:txBody>
      </p:sp>
    </p:spTree>
    <p:extLst>
      <p:ext uri="{BB962C8B-B14F-4D97-AF65-F5344CB8AC3E}">
        <p14:creationId xmlns:p14="http://schemas.microsoft.com/office/powerpoint/2010/main" val="41752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텍스트 개체 틀 2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기대</a:t>
            </a:r>
            <a:r>
              <a:rPr lang="en-US" altLang="ko-KR" dirty="0"/>
              <a:t> </a:t>
            </a:r>
            <a:r>
              <a:rPr lang="ko-KR" altLang="en-US" dirty="0"/>
              <a:t>효과</a:t>
            </a:r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EXPECTING EFFECT</a:t>
            </a:r>
            <a:endParaRPr lang="ko-KR" altLang="en-US" dirty="0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5" name="모서리가 둥근 직사각형 56">
            <a:extLst>
              <a:ext uri="{FF2B5EF4-FFF2-40B4-BE49-F238E27FC236}">
                <a16:creationId xmlns:a16="http://schemas.microsoft.com/office/drawing/2014/main" id="{E8F05F90-0FDC-469A-8BD4-98425467DD71}"/>
              </a:ext>
            </a:extLst>
          </p:cNvPr>
          <p:cNvSpPr/>
          <p:nvPr/>
        </p:nvSpPr>
        <p:spPr>
          <a:xfrm>
            <a:off x="286604" y="1480275"/>
            <a:ext cx="9045286" cy="4583917"/>
          </a:xfrm>
          <a:prstGeom prst="roundRect">
            <a:avLst>
              <a:gd name="adj" fmla="val 714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63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특정 조건에 따른 영화 관객수를 예측함으로써  영화관의 수익 개선</a:t>
            </a:r>
            <a:r>
              <a:rPr lang="en-US" altLang="ko-KR" sz="1463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463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소비자의 행동 예측에 도움이 될 수 있음</a:t>
            </a:r>
            <a:endParaRPr lang="en-US" altLang="ko-KR" sz="1463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463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463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463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63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베이즈</a:t>
            </a:r>
            <a:r>
              <a:rPr lang="ko-KR" altLang="en-US" sz="1463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이론</a:t>
            </a:r>
            <a:r>
              <a:rPr lang="en-US" altLang="ko-KR" sz="1463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463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의사결정 나무</a:t>
            </a:r>
            <a:r>
              <a:rPr lang="en-US" altLang="ko-KR" sz="1463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463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상관관계 분석 등 정밀한 통계 분석을 토대로 높은 수준의 예측 지표를 획득할 수 있다</a:t>
            </a:r>
            <a:r>
              <a:rPr lang="en-US" altLang="ko-KR" sz="1463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463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463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463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63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최근 영화 부분을 고려한 변수</a:t>
            </a:r>
            <a:r>
              <a:rPr lang="en-US" altLang="ko-KR" sz="1463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463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다양한 자료를 활용하여 보다 예측력을 높이고자 함 </a:t>
            </a:r>
            <a:endParaRPr lang="en-US" altLang="ko-KR" sz="1463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sz="1463" dirty="0">
              <a:solidFill>
                <a:srgbClr val="C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5A87760-5FA2-453F-84BD-FF8B08BC5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20" y="1167969"/>
            <a:ext cx="195262" cy="1918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CED4A7C-7A68-4BC8-98CD-F73210CA6ED4}"/>
              </a:ext>
            </a:extLst>
          </p:cNvPr>
          <p:cNvSpPr txBox="1"/>
          <p:nvPr/>
        </p:nvSpPr>
        <p:spPr>
          <a:xfrm>
            <a:off x="726582" y="1019931"/>
            <a:ext cx="3352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모델의 필요성</a:t>
            </a:r>
          </a:p>
        </p:txBody>
      </p:sp>
    </p:spTree>
    <p:extLst>
      <p:ext uri="{BB962C8B-B14F-4D97-AF65-F5344CB8AC3E}">
        <p14:creationId xmlns:p14="http://schemas.microsoft.com/office/powerpoint/2010/main" val="342422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pc="-150" dirty="0" err="1" smtClean="0"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1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F7762C1D-79AF-45D9-9F54-C9F6A6EC5ABA}" vid="{7453B7AF-C83B-446C-873F-AD38C2A95FA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568</TotalTime>
  <Words>347</Words>
  <Application>Microsoft Office PowerPoint</Application>
  <PresentationFormat>A4 용지(210x297mm)</PresentationFormat>
  <Paragraphs>107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KoPub돋움체 Medium</vt:lpstr>
      <vt:lpstr>나눔고딕</vt:lpstr>
      <vt:lpstr>맑은 고딕</vt:lpstr>
      <vt:lpstr>배달의민족 한나</vt:lpstr>
      <vt:lpstr>-윤고딕330</vt:lpstr>
      <vt:lpstr>-윤고딕340</vt:lpstr>
      <vt:lpstr>Arial</vt:lpstr>
      <vt:lpstr>Nirmala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 su Hwang</dc:creator>
  <cp:lastModifiedBy>김 익환</cp:lastModifiedBy>
  <cp:revision>45</cp:revision>
  <dcterms:created xsi:type="dcterms:W3CDTF">2016-10-17T06:05:49Z</dcterms:created>
  <dcterms:modified xsi:type="dcterms:W3CDTF">2018-07-26T07:59:23Z</dcterms:modified>
</cp:coreProperties>
</file>