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902E-90BA-4E87-8CFF-71346325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498C2-0C15-4FCC-BBB3-B328FBC4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29A76-7AB1-4D80-8E37-1E99949C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8AE20-B3FA-4523-97ED-65487843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AEB74-19F6-4A4C-98B3-EF04AB30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E7B7B-B418-4A60-86D0-2BC8C806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CC970-28F7-49E3-A5AB-410006F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2EA96-81F1-4445-96D3-77E87E2D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F1462-A996-4727-9D3A-AEB09C4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9A7DB-A6A2-404B-B3FC-8B0408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C82188-64C1-416D-90E7-37AC59B77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C50C9-8E10-40EC-A660-6629B0B6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EC0B-AF83-40E3-9813-66E37883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03008-9911-4CB0-BF62-FEEAAA1D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E4F68-FFF8-4B54-9671-225B3692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E54F-A279-489F-BF28-FAA53760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66637-2619-4727-990F-6D4BEEBE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996C7-5136-4D1D-85D1-81AD26F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6AFE1-EDD2-4146-A4FD-48101219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F0A39-52C2-4732-A0C1-6D6F773A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2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D157-A437-4748-8996-7709D3EE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C84DB-4FEC-4817-903F-EE37EDA5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597D4-AD29-4649-847D-15707387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0526-0A25-44A0-8A39-EE842AB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E4A2A-B9A2-451C-BF03-CD66E7B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F8A1D-9F12-45C3-9C86-0C02099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20FEE-C865-4A05-8FD0-33B8E40A6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90716-AE81-4BBE-947F-A481CAF2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99467-7A79-4F53-B2C3-691DE815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B2CC9-F762-4F32-A9AD-B3BEDA70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22316-7994-465F-B42A-2750D26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9344D-79A1-46E3-8D39-BD45417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02C2-31C8-4770-AD22-F820B28C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9630A-8E55-4E8F-B2A2-2277C191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F25A8F-6C44-4F25-AF7D-407C1C0D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7A928-8CFB-4403-BC4B-4352C10D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016503-75E8-483D-9F8B-7703FE0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4C264-67DB-4E04-A9E4-D834D7A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B154F1-3416-476E-94CF-1A380E67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2484B-114F-4AF3-94AA-85F763A2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2081E0-2BEA-4D8D-BCE7-0E8C028E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45E6B-65F0-404F-A435-8F59A5CC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4E264-9ABC-4813-846D-7E1DA87F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93ABD-D05A-40E2-9187-F4E95D4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9800C-F4B4-439D-A962-07310955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0943FA-1B1D-4385-A3EE-58B30EA6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8C45-04BD-4B9C-A694-21AE2861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33AEE-7FC2-4630-9CDB-7723A09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23216-A2CC-47FA-9550-45396DE2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8A35E-AC7B-4A90-B46B-660E591B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CB223-E61C-4CF2-B2B6-ECD5B60C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C7293-9448-4AF3-8AF7-A56BECA2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733D-0F9F-46D7-8496-C72D40E3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CE376-5EF3-45EE-902D-B5D9FE6A7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0A82B-C564-445D-8A68-7CA689AC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5E39D-1C65-4774-B07D-482940C1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254FE-BACA-4BDD-B966-4FAA7D4E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F28C1-2ABB-46A4-B7F9-BD125A2F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ED50C-76A9-490A-90D7-CEE85E9B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CE7B5-30DE-4265-B8E0-44C0CBF6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B9C71-59F1-4A03-9C69-1913013DE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7D48-27D6-47F2-B72F-63F35E765CA4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4F6BA-5ABA-483D-9B7E-0C938EE51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D0B6-2A83-4DD4-9807-6FBF8AB8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76-41FD-42AB-B32E-34E6F1830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come predictionì ëí ì´ë¯¸ì§ ê²ìê²°ê³¼">
            <a:extLst>
              <a:ext uri="{FF2B5EF4-FFF2-40B4-BE49-F238E27FC236}">
                <a16:creationId xmlns:a16="http://schemas.microsoft.com/office/drawing/2014/main" id="{70FD8777-5163-42DF-B24F-7FF22488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9" y="280754"/>
            <a:ext cx="6759692" cy="4853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F53B7-7266-4FD1-8538-6C4C09F6490B}"/>
              </a:ext>
            </a:extLst>
          </p:cNvPr>
          <p:cNvSpPr txBox="1"/>
          <p:nvPr/>
        </p:nvSpPr>
        <p:spPr>
          <a:xfrm>
            <a:off x="7453887" y="4079712"/>
            <a:ext cx="4615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 인구데이터를 통한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소득수준 예측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D3C8A-177B-40AC-A362-7BAF877F818C}"/>
              </a:ext>
            </a:extLst>
          </p:cNvPr>
          <p:cNvSpPr txBox="1"/>
          <p:nvPr/>
        </p:nvSpPr>
        <p:spPr>
          <a:xfrm>
            <a:off x="8986294" y="5353049"/>
            <a:ext cx="308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패스트캠퍼스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활용한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CAMP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14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수강생 유승훈</a:t>
            </a:r>
          </a:p>
        </p:txBody>
      </p:sp>
    </p:spTree>
    <p:extLst>
      <p:ext uri="{BB962C8B-B14F-4D97-AF65-F5344CB8AC3E}">
        <p14:creationId xmlns:p14="http://schemas.microsoft.com/office/powerpoint/2010/main" val="553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19336-987F-4D17-89D5-2D53CE1E65C3}"/>
              </a:ext>
            </a:extLst>
          </p:cNvPr>
          <p:cNvSpPr txBox="1"/>
          <p:nvPr/>
        </p:nvSpPr>
        <p:spPr>
          <a:xfrm>
            <a:off x="190500" y="285750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DC9BF-2AA1-49D9-87C7-A1149E5FC84F}"/>
              </a:ext>
            </a:extLst>
          </p:cNvPr>
          <p:cNvSpPr txBox="1"/>
          <p:nvPr/>
        </p:nvSpPr>
        <p:spPr>
          <a:xfrm>
            <a:off x="414014" y="118450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5FFF-5D02-42E3-845C-D23121C48CC4}"/>
              </a:ext>
            </a:extLst>
          </p:cNvPr>
          <p:cNvSpPr txBox="1"/>
          <p:nvPr/>
        </p:nvSpPr>
        <p:spPr>
          <a:xfrm>
            <a:off x="929136" y="1662124"/>
            <a:ext cx="10940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미국의 인구조사 데이터를 활용하여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b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소득이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만불을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넘을지 넘지 못할지를 예측하는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분류문제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(Classification)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8B9CF-F527-45C7-AA23-A52834BA0A47}"/>
              </a:ext>
            </a:extLst>
          </p:cNvPr>
          <p:cNvSpPr txBox="1"/>
          <p:nvPr/>
        </p:nvSpPr>
        <p:spPr>
          <a:xfrm>
            <a:off x="414014" y="294322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제공 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F8F3F-1133-4115-94F7-CB72F0AD0096}"/>
              </a:ext>
            </a:extLst>
          </p:cNvPr>
          <p:cNvSpPr txBox="1"/>
          <p:nvPr/>
        </p:nvSpPr>
        <p:spPr>
          <a:xfrm>
            <a:off x="929136" y="3497791"/>
            <a:ext cx="6300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고용형태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교육수준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결혼상태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직업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거주형태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인종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성별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재산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주당 근로시간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출신국가 총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변수</a:t>
            </a:r>
          </a:p>
        </p:txBody>
      </p:sp>
      <p:pic>
        <p:nvPicPr>
          <p:cNvPr id="15" name="Picture 2" descr="https://archive.ics.uci.edu/ml/assets/logo.gif">
            <a:extLst>
              <a:ext uri="{FF2B5EF4-FFF2-40B4-BE49-F238E27FC236}">
                <a16:creationId xmlns:a16="http://schemas.microsoft.com/office/drawing/2014/main" id="{223AFC75-EE2A-4D5E-8FD7-471946908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6" y="5087237"/>
            <a:ext cx="4136775" cy="1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A68770-7DE6-4443-BE16-C3898750CD02}"/>
              </a:ext>
            </a:extLst>
          </p:cNvPr>
          <p:cNvSpPr txBox="1"/>
          <p:nvPr/>
        </p:nvSpPr>
        <p:spPr>
          <a:xfrm>
            <a:off x="414014" y="4612980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출처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3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E776E-B8ED-447B-BC39-C4664F9AF2B9}"/>
              </a:ext>
            </a:extLst>
          </p:cNvPr>
          <p:cNvSpPr txBox="1"/>
          <p:nvPr/>
        </p:nvSpPr>
        <p:spPr>
          <a:xfrm>
            <a:off x="190500" y="285750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B3EA6-BB3C-451A-BAA7-50BB059C6147}"/>
              </a:ext>
            </a:extLst>
          </p:cNvPr>
          <p:cNvSpPr txBox="1"/>
          <p:nvPr/>
        </p:nvSpPr>
        <p:spPr>
          <a:xfrm>
            <a:off x="190500" y="4752377"/>
            <a:ext cx="261982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Trainset : 29427</a:t>
            </a:r>
            <a:b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Validset</a:t>
            </a:r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9746</a:t>
            </a:r>
            <a:b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Testset</a:t>
            </a:r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: 9669</a:t>
            </a: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 variable </a:t>
            </a:r>
            <a:endParaRPr lang="ko-KR" altLang="en-US" sz="2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E0E068-0E0F-45E5-8472-98B63302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43240"/>
              </p:ext>
            </p:extLst>
          </p:nvPr>
        </p:nvGraphicFramePr>
        <p:xfrm>
          <a:off x="2955819" y="870525"/>
          <a:ext cx="9011279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4554">
                  <a:extLst>
                    <a:ext uri="{9D8B030D-6E8A-4147-A177-3AD203B41FA5}">
                      <a16:colId xmlns:a16="http://schemas.microsoft.com/office/drawing/2014/main" val="4206909603"/>
                    </a:ext>
                  </a:extLst>
                </a:gridCol>
                <a:gridCol w="6986725">
                  <a:extLst>
                    <a:ext uri="{9D8B030D-6E8A-4147-A177-3AD203B41FA5}">
                      <a16:colId xmlns:a16="http://schemas.microsoft.com/office/drawing/2014/main" val="2604904821"/>
                    </a:ext>
                  </a:extLst>
                </a:gridCol>
              </a:tblGrid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변수명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712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income_condition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소득수준이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만불을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넘을 수 있는가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없는가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b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</a:b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넘는다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1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넘지 못한다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0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151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age2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나이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(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수치를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개의 그룹으로 분할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22740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sex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성별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남성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여성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869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work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고용형태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저연봉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중연봉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고연봉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93282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if_private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고용형태가 개인사업인가의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19094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educated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교육수준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초등학교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중학교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고등학교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대학교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32406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spouse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배우자의 유무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16555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live_with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가족 구성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독거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부부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가족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50049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if_white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백인인가의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5696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isgain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재산의 가치가 증가했는지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60024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isloss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재산의 가치가 감소했는지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79373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labor_oecd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노동시간이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OECD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평균을 넘는지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70508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is_usa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출신국가가 미국인지 여부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26946"/>
                  </a:ext>
                </a:extLst>
              </a:tr>
              <a:tr h="35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continent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출신국가의 대륙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아시아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유럽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알수없음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북미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남미 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오세아니아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74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D51E9F-FDB1-4A5F-9013-3D9EF8FAB6D7}"/>
              </a:ext>
            </a:extLst>
          </p:cNvPr>
          <p:cNvSpPr txBox="1"/>
          <p:nvPr/>
        </p:nvSpPr>
        <p:spPr>
          <a:xfrm>
            <a:off x="150232" y="1779836"/>
            <a:ext cx="26198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Trainset : 29427</a:t>
            </a:r>
          </a:p>
          <a:p>
            <a:pPr algn="just"/>
            <a:r>
              <a:rPr lang="en-US" altLang="ko-KR" sz="2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Testset</a:t>
            </a:r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: 9669</a:t>
            </a: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14 variable</a:t>
            </a:r>
            <a:endParaRPr lang="ko-KR" altLang="en-US" sz="2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02F965D-CB58-4565-9A3C-A1BA0B8545D0}"/>
              </a:ext>
            </a:extLst>
          </p:cNvPr>
          <p:cNvSpPr/>
          <p:nvPr/>
        </p:nvSpPr>
        <p:spPr>
          <a:xfrm>
            <a:off x="1154181" y="3313194"/>
            <a:ext cx="692458" cy="11984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7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C05C6B-73F2-45DF-A796-0D6208F6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8488"/>
            <a:ext cx="5806914" cy="3321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E14A9-7C8D-40AF-A467-C7B8A73ABA66}"/>
              </a:ext>
            </a:extLst>
          </p:cNvPr>
          <p:cNvSpPr txBox="1"/>
          <p:nvPr/>
        </p:nvSpPr>
        <p:spPr>
          <a:xfrm>
            <a:off x="190500" y="285750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E2F3A-EA71-4E15-96B9-AE81AC7F90FB}"/>
              </a:ext>
            </a:extLst>
          </p:cNvPr>
          <p:cNvSpPr txBox="1"/>
          <p:nvPr/>
        </p:nvSpPr>
        <p:spPr>
          <a:xfrm>
            <a:off x="3023506" y="4923800"/>
            <a:ext cx="6236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여성에 비해 남성의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만불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이상인 비율이 더 높다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교육수준이나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고연봉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직업비율에서는 차이가 거의 없었다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남성이 평균 근로시간 이상으로 일하는 비율은 높았다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D3A5CA-A3B4-4CDB-921A-564A25BEF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05" y="1268487"/>
            <a:ext cx="5774059" cy="33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338D03-ABB3-4FD2-843E-C7AC92FADD3D}"/>
              </a:ext>
            </a:extLst>
          </p:cNvPr>
          <p:cNvSpPr txBox="1"/>
          <p:nvPr/>
        </p:nvSpPr>
        <p:spPr>
          <a:xfrm>
            <a:off x="190500" y="285750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22F02-AF33-436E-826C-3B975064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8486"/>
            <a:ext cx="5806914" cy="33211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32DEA-0325-4117-A211-DA4E6800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5" y="1268485"/>
            <a:ext cx="5806914" cy="3321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0897AE-DC86-4D34-926D-A361F4BAEE9C}"/>
              </a:ext>
            </a:extLst>
          </p:cNvPr>
          <p:cNvSpPr txBox="1"/>
          <p:nvPr/>
        </p:nvSpPr>
        <p:spPr>
          <a:xfrm>
            <a:off x="1093249" y="4987594"/>
            <a:ext cx="400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교육수준을 보면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학력이 높아질수록 </a:t>
            </a:r>
            <a:b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만불이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넘는 사람의 비율이 높았다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8C172-78F0-4D0A-AAD8-21F754DE6424}"/>
              </a:ext>
            </a:extLst>
          </p:cNvPr>
          <p:cNvSpPr txBox="1"/>
          <p:nvPr/>
        </p:nvSpPr>
        <p:spPr>
          <a:xfrm>
            <a:off x="6628881" y="4984774"/>
            <a:ext cx="493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혼자 살거나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아이가 있는 사람들에 비해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부부 둘이서 사는 사람들의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만불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넘는 비율이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훨씬 높았다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48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82F9E2-BB0C-4DC8-AA58-19155BF4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67434"/>
              </p:ext>
            </p:extLst>
          </p:nvPr>
        </p:nvGraphicFramePr>
        <p:xfrm>
          <a:off x="1007166" y="1621166"/>
          <a:ext cx="9846364" cy="45145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2172">
                  <a:extLst>
                    <a:ext uri="{9D8B030D-6E8A-4147-A177-3AD203B41FA5}">
                      <a16:colId xmlns:a16="http://schemas.microsoft.com/office/drawing/2014/main" val="4206909603"/>
                    </a:ext>
                  </a:extLst>
                </a:gridCol>
                <a:gridCol w="1625004">
                  <a:extLst>
                    <a:ext uri="{9D8B030D-6E8A-4147-A177-3AD203B41FA5}">
                      <a16:colId xmlns:a16="http://schemas.microsoft.com/office/drawing/2014/main" val="2604904821"/>
                    </a:ext>
                  </a:extLst>
                </a:gridCol>
                <a:gridCol w="6009188">
                  <a:extLst>
                    <a:ext uri="{9D8B030D-6E8A-4147-A177-3AD203B41FA5}">
                      <a16:colId xmlns:a16="http://schemas.microsoft.com/office/drawing/2014/main" val="1643158111"/>
                    </a:ext>
                  </a:extLst>
                </a:gridCol>
              </a:tblGrid>
              <a:tr h="463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모델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활용 패키지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진행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7122"/>
                  </a:ext>
                </a:extLst>
              </a:tr>
              <a:tr h="71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KNN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kknn</a:t>
                      </a:r>
                      <a:endParaRPr lang="ko-KR" altLang="en-US" sz="2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kknn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패키지에서 가장 성능이 좋은 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를 찾아 활용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best_k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= 14)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1510"/>
                  </a:ext>
                </a:extLst>
              </a:tr>
              <a:tr h="8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Decision Tree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party</a:t>
                      </a:r>
                      <a:endParaRPr lang="ko-KR" altLang="en-US" sz="2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주요 세 파라미터 중 나무 분할의 기준이 되는</a:t>
                      </a:r>
                      <a:endParaRPr lang="en-US" altLang="ko-KR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min_criterion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만 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caret 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패키지로 </a:t>
                      </a:r>
                      <a:r>
                        <a:rPr lang="ko-KR" altLang="en-US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최적값을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찾아 활용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나머지는 </a:t>
                      </a:r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ctree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의 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default.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22740"/>
                  </a:ext>
                </a:extLst>
              </a:tr>
              <a:tr h="71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Naïve Bayes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e1071</a:t>
                      </a:r>
                      <a:endParaRPr lang="ko-KR" altLang="en-US" sz="2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869"/>
                  </a:ext>
                </a:extLst>
              </a:tr>
              <a:tr h="84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stats</a:t>
                      </a:r>
                      <a:endParaRPr lang="ko-KR" altLang="en-US" sz="2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기본 로지스틱 회귀분석과 후방 제거법을 통해</a:t>
                      </a:r>
                      <a:endParaRPr lang="en-US" altLang="ko-KR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변수선택을 시도했으나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두 모델의 성능이 동일했음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93282"/>
                  </a:ext>
                </a:extLst>
              </a:tr>
              <a:tr h="89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ANN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nnet</a:t>
                      </a:r>
                      <a:r>
                        <a:rPr lang="en-US" altLang="ko-KR" sz="20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caret</a:t>
                      </a:r>
                      <a:endParaRPr lang="ko-KR" altLang="en-US" sz="20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은닉 노드의 수만 바꿔가며 찾은 모델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caret 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패키지를 통해 찾은 최적의 모델 두 가지를 </a:t>
                      </a:r>
                      <a:r>
                        <a:rPr lang="ko-KR" altLang="en-US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만듬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성능은 큰 차이를 보이지 않았음</a:t>
                      </a: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190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87074F-93F5-4993-BF46-FDAAF8314610}"/>
              </a:ext>
            </a:extLst>
          </p:cNvPr>
          <p:cNvSpPr txBox="1"/>
          <p:nvPr/>
        </p:nvSpPr>
        <p:spPr>
          <a:xfrm>
            <a:off x="190500" y="28575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활용 모델</a:t>
            </a:r>
          </a:p>
        </p:txBody>
      </p:sp>
    </p:spTree>
    <p:extLst>
      <p:ext uri="{BB962C8B-B14F-4D97-AF65-F5344CB8AC3E}">
        <p14:creationId xmlns:p14="http://schemas.microsoft.com/office/powerpoint/2010/main" val="95497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7074F-93F5-4993-BF46-FDAAF8314610}"/>
              </a:ext>
            </a:extLst>
          </p:cNvPr>
          <p:cNvSpPr txBox="1"/>
          <p:nvPr/>
        </p:nvSpPr>
        <p:spPr>
          <a:xfrm>
            <a:off x="190500" y="28575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93FA92-5EFE-4144-A19D-84D592973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17567"/>
              </p:ext>
            </p:extLst>
          </p:nvPr>
        </p:nvGraphicFramePr>
        <p:xfrm>
          <a:off x="1678154" y="1641989"/>
          <a:ext cx="8845827" cy="3883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331">
                  <a:extLst>
                    <a:ext uri="{9D8B030D-6E8A-4147-A177-3AD203B41FA5}">
                      <a16:colId xmlns:a16="http://schemas.microsoft.com/office/drawing/2014/main" val="1643158111"/>
                    </a:ext>
                  </a:extLst>
                </a:gridCol>
                <a:gridCol w="1809124">
                  <a:extLst>
                    <a:ext uri="{9D8B030D-6E8A-4147-A177-3AD203B41FA5}">
                      <a16:colId xmlns:a16="http://schemas.microsoft.com/office/drawing/2014/main" val="200842161"/>
                    </a:ext>
                  </a:extLst>
                </a:gridCol>
                <a:gridCol w="1809124">
                  <a:extLst>
                    <a:ext uri="{9D8B030D-6E8A-4147-A177-3AD203B41FA5}">
                      <a16:colId xmlns:a16="http://schemas.microsoft.com/office/drawing/2014/main" val="800914912"/>
                    </a:ext>
                  </a:extLst>
                </a:gridCol>
                <a:gridCol w="1809124">
                  <a:extLst>
                    <a:ext uri="{9D8B030D-6E8A-4147-A177-3AD203B41FA5}">
                      <a16:colId xmlns:a16="http://schemas.microsoft.com/office/drawing/2014/main" val="996247628"/>
                    </a:ext>
                  </a:extLst>
                </a:gridCol>
                <a:gridCol w="1809124">
                  <a:extLst>
                    <a:ext uri="{9D8B030D-6E8A-4147-A177-3AD203B41FA5}">
                      <a16:colId xmlns:a16="http://schemas.microsoft.com/office/drawing/2014/main" val="2803460807"/>
                    </a:ext>
                  </a:extLst>
                </a:gridCol>
              </a:tblGrid>
              <a:tr h="411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모델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민감도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특이도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정분류</a:t>
                      </a:r>
                      <a:endParaRPr lang="ko-KR" altLang="en-US" sz="18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오분류</a:t>
                      </a:r>
                      <a:endParaRPr lang="ko-KR" altLang="en-US" sz="18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7122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Knn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0.5703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0.9016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0.8204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0.1795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1510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Decision Tree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0.5297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0.9278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0.8302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0.1697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22740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Naïve Bayes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0.7678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0.7859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0.7815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0.2185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869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Logistic</a:t>
                      </a:r>
                      <a:b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</a:b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Regression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0.5479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0.9223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0.8306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0.1694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93282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ANN_nnet</a:t>
                      </a:r>
                      <a:endParaRPr lang="en-US" altLang="ko-KR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0.5910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0.9160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0.8364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0.1636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8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5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366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Seunghuni</dc:creator>
  <cp:lastModifiedBy>Seunghuni</cp:lastModifiedBy>
  <cp:revision>30</cp:revision>
  <dcterms:created xsi:type="dcterms:W3CDTF">2018-07-08T17:54:30Z</dcterms:created>
  <dcterms:modified xsi:type="dcterms:W3CDTF">2018-07-09T18:26:34Z</dcterms:modified>
</cp:coreProperties>
</file>