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8" r:id="rId4"/>
    <p:sldId id="258" r:id="rId5"/>
    <p:sldId id="259" r:id="rId6"/>
    <p:sldId id="268" r:id="rId7"/>
    <p:sldId id="260" r:id="rId8"/>
    <p:sldId id="261" r:id="rId9"/>
    <p:sldId id="269" r:id="rId10"/>
    <p:sldId id="262" r:id="rId11"/>
    <p:sldId id="270" r:id="rId12"/>
    <p:sldId id="263" r:id="rId13"/>
    <p:sldId id="271" r:id="rId14"/>
    <p:sldId id="264" r:id="rId15"/>
    <p:sldId id="272" r:id="rId16"/>
    <p:sldId id="265" r:id="rId17"/>
    <p:sldId id="273" r:id="rId18"/>
    <p:sldId id="276" r:id="rId19"/>
    <p:sldId id="266" r:id="rId20"/>
    <p:sldId id="274" r:id="rId21"/>
    <p:sldId id="277" r:id="rId22"/>
    <p:sldId id="26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Expectation maximization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IF-39-SIDE02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Ergon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R.P.P	1301154717</a:t>
            </a:r>
          </a:p>
          <a:p>
            <a:pPr marL="285750" indent="-285750">
              <a:buFontTx/>
              <a:buChar char="-"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Kania F.L	1301150101</a:t>
            </a:r>
          </a:p>
          <a:p>
            <a:pPr marL="285750" indent="-285750">
              <a:buFontTx/>
              <a:buChar char="-"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Maulina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G.T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1301151732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60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 smtClean="0"/>
              <a:t>Langkah</a:t>
            </a:r>
            <a:r>
              <a:rPr lang="en-ID" dirty="0" smtClean="0"/>
              <a:t> 4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024128" y="2257506"/>
                <a:ext cx="10369296" cy="3061469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ID" sz="2000" dirty="0" err="1" smtClean="0"/>
                  <a:t>Selanjutnya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kita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perlu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menghitung</a:t>
                </a:r>
                <a:r>
                  <a:rPr lang="en-ID" sz="2000" dirty="0" smtClean="0"/>
                  <a:t> Likelihood </a:t>
                </a:r>
                <a:r>
                  <a:rPr lang="en-ID" sz="2000" dirty="0" err="1" smtClean="0"/>
                  <a:t>dengan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rumus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dibawah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ini</a:t>
                </a:r>
                <a:r>
                  <a:rPr lang="en-ID" sz="2000" dirty="0" smtClean="0"/>
                  <a:t>:</a:t>
                </a:r>
                <a:endParaRPr lang="en-ID" sz="2000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P</m:t>
                          </m:r>
                          <m:d>
                            <m:dPr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𝜇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sz="200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2000"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 algn="ctr"/>
                <a:r>
                  <a:rPr lang="en-US" sz="2000" dirty="0"/>
                  <a:t>Keterangan: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 err="1"/>
                  <a:t>Standar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Deviasi</a:t>
                </a:r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</a:rPr>
                        <m:t>Data</m:t>
                      </m:r>
                      <m:r>
                        <a:rPr lang="en-US" sz="200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</a:rPr>
                        <m:t>ke</m:t>
                      </m:r>
                      <m:r>
                        <a:rPr lang="en-US" sz="200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</a:rPr>
                        <m:t>i</m:t>
                      </m:r>
                    </m:oMath>
                  </m:oMathPara>
                </a14:m>
                <a:endParaRPr lang="en-US" sz="20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</a:t>
                </a:r>
                <a:r>
                  <a:rPr lang="en-US" sz="2000" dirty="0" err="1"/>
                  <a:t>Nilai</a:t>
                </a:r>
                <a:r>
                  <a:rPr lang="en-US" sz="2000" dirty="0"/>
                  <a:t> rata-rata yang </a:t>
                </a:r>
                <a:r>
                  <a:rPr lang="en-US" sz="2000" dirty="0" err="1"/>
                  <a:t>diambil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secara</a:t>
                </a:r>
                <a:r>
                  <a:rPr lang="en-US" sz="2000" dirty="0"/>
                  <a:t> random </a:t>
                </a:r>
                <a:r>
                  <a:rPr lang="en-US" sz="2000" dirty="0" err="1"/>
                  <a:t>atau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nilai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hasil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maximisasi</a:t>
                </a:r>
                <a:endParaRPr lang="en-US" sz="2000" dirty="0"/>
              </a:p>
              <a:p>
                <a:pPr algn="just"/>
                <a:endParaRPr lang="en-US" sz="20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024128" y="2257506"/>
                <a:ext cx="10369296" cy="3061469"/>
              </a:xfrm>
              <a:blipFill rotWithShape="0">
                <a:blip r:embed="rId2"/>
                <a:stretch>
                  <a:fillRect l="-588" t="-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5525036"/>
            <a:ext cx="10369296" cy="48257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3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LIKELIHOOD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Data Test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864438" y="334852"/>
            <a:ext cx="3879761" cy="566670"/>
          </a:xfrm>
        </p:spPr>
        <p:txBody>
          <a:bodyPr/>
          <a:lstStyle/>
          <a:p>
            <a:r>
              <a:rPr lang="en-ID" dirty="0" smtClean="0"/>
              <a:t>Data Training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864437" y="901522"/>
            <a:ext cx="3554571" cy="5445555"/>
          </a:xfrm>
          <a:prstGeom prst="rect">
            <a:avLst/>
          </a:prstGeom>
        </p:spPr>
      </p:pic>
      <p:pic>
        <p:nvPicPr>
          <p:cNvPr id="10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23938" y="3164245"/>
            <a:ext cx="5054890" cy="313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3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 smtClean="0"/>
              <a:t>Langkah</a:t>
            </a:r>
            <a:r>
              <a:rPr lang="en-ID" dirty="0" smtClean="0"/>
              <a:t> 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024128" y="2257506"/>
                <a:ext cx="10369296" cy="2984195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ID" sz="2400" dirty="0" err="1" smtClean="0"/>
                  <a:t>Kemudian</a:t>
                </a:r>
                <a:r>
                  <a:rPr lang="en-ID" sz="2400" dirty="0" smtClean="0"/>
                  <a:t> </a:t>
                </a:r>
                <a:r>
                  <a:rPr lang="en-ID" sz="2400" dirty="0" err="1" smtClean="0"/>
                  <a:t>hitunglah</a:t>
                </a:r>
                <a:r>
                  <a:rPr lang="en-ID" sz="2400" dirty="0" smtClean="0"/>
                  <a:t> </a:t>
                </a:r>
                <a:r>
                  <a:rPr lang="en-ID" sz="2400" dirty="0" err="1" smtClean="0"/>
                  <a:t>nilai</a:t>
                </a:r>
                <a:r>
                  <a:rPr lang="en-ID" sz="2400" dirty="0" smtClean="0"/>
                  <a:t> </a:t>
                </a:r>
                <a:r>
                  <a:rPr lang="en-ID" sz="2400" dirty="0" err="1" smtClean="0"/>
                  <a:t>Ekxpektasinya</a:t>
                </a:r>
                <a:r>
                  <a:rPr lang="en-ID" sz="2400" dirty="0" smtClean="0"/>
                  <a:t> </a:t>
                </a:r>
                <a:r>
                  <a:rPr lang="en-ID" sz="2400" dirty="0" err="1" smtClean="0"/>
                  <a:t>menggunakan</a:t>
                </a:r>
                <a:r>
                  <a:rPr lang="en-ID" sz="2400" dirty="0" smtClean="0"/>
                  <a:t> </a:t>
                </a:r>
                <a:r>
                  <a:rPr lang="en-ID" sz="2400" dirty="0" err="1" smtClean="0"/>
                  <a:t>rumus</a:t>
                </a:r>
                <a:r>
                  <a:rPr lang="en-ID" sz="2400" dirty="0" smtClean="0"/>
                  <a:t> </a:t>
                </a:r>
                <a:r>
                  <a:rPr lang="en-ID" sz="2400" dirty="0" err="1" smtClean="0"/>
                  <a:t>dibawah</a:t>
                </a:r>
                <a:r>
                  <a:rPr lang="en-ID" sz="2400" dirty="0" smtClean="0"/>
                  <a:t> </a:t>
                </a:r>
                <a:r>
                  <a:rPr lang="en-ID" sz="2400" dirty="0" err="1" smtClean="0"/>
                  <a:t>ini</a:t>
                </a:r>
                <a:r>
                  <a:rPr lang="en-ID" sz="2400" dirty="0" smtClean="0"/>
                  <a:t> </a:t>
                </a:r>
                <a:r>
                  <a:rPr lang="en-ID" sz="2400" dirty="0" smtClean="0"/>
                  <a:t>:</a:t>
                </a:r>
              </a:p>
              <a:p>
                <a:pPr algn="just"/>
                <a:endParaRPr lang="en-ID" sz="2400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</a:rPr>
                        <m:t>E</m:t>
                      </m:r>
                      <m:r>
                        <a:rPr lang="en-US" sz="200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]=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𝜇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algn="just"/>
                <a:r>
                  <a:rPr lang="en-US" sz="2000" dirty="0"/>
                  <a:t>Keterangan: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/>
                  <a:t>= </a:t>
                </a:r>
                <a:r>
                  <a:rPr lang="en-US" sz="2000" dirty="0" err="1"/>
                  <a:t>Nilai</a:t>
                </a:r>
                <a:r>
                  <a:rPr lang="en-US" sz="2000" dirty="0"/>
                  <a:t> Likelihood	</a:t>
                </a:r>
              </a:p>
              <a:p>
                <a:pPr algn="just"/>
                <a:endParaRPr lang="en-US" sz="20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024128" y="2257506"/>
                <a:ext cx="10369296" cy="2984195"/>
              </a:xfrm>
              <a:blipFill rotWithShape="0">
                <a:blip r:embed="rId2"/>
                <a:stretch>
                  <a:fillRect l="-882" t="-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5396248"/>
            <a:ext cx="10369296" cy="6113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9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expectation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Data Test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5989320" y="425004"/>
            <a:ext cx="4754880" cy="540912"/>
          </a:xfrm>
        </p:spPr>
        <p:txBody>
          <a:bodyPr/>
          <a:lstStyle/>
          <a:p>
            <a:r>
              <a:rPr lang="en-ID" dirty="0" smtClean="0"/>
              <a:t>Data Training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63435" y="934558"/>
            <a:ext cx="4164182" cy="5182597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23938" y="2859110"/>
            <a:ext cx="4754562" cy="313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0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 smtClean="0"/>
              <a:t>Langkah</a:t>
            </a:r>
            <a:r>
              <a:rPr lang="en-ID" dirty="0" smtClean="0"/>
              <a:t> 6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024128" y="2257506"/>
                <a:ext cx="10356418" cy="364101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ID" sz="2000" dirty="0" err="1" smtClean="0"/>
                  <a:t>Kemudian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hitunglah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nilai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maksimasi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menggunakan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rumus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dibawah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ini</a:t>
                </a:r>
                <a:r>
                  <a:rPr lang="en-ID" sz="2000" dirty="0" smtClean="0"/>
                  <a:t>:</a:t>
                </a:r>
                <a:endParaRPr lang="en-ID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E</m:t>
                              </m:r>
                              <m:r>
                                <a:rPr lang="en-US" sz="2000">
                                  <a:latin typeface="Cambria Math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]</m:t>
                              </m:r>
                            </m:e>
                          </m:nary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E</m:t>
                              </m:r>
                              <m:r>
                                <a:rPr lang="en-US" sz="2000">
                                  <a:latin typeface="Cambria Math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]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algn="ctr"/>
                <a:r>
                  <a:rPr lang="en-US" sz="2000" dirty="0"/>
                  <a:t>Keterangan: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</a:rPr>
                        <m:t>Data</m:t>
                      </m:r>
                      <m:r>
                        <a:rPr lang="en-US" sz="200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</a:rPr>
                        <m:t>ke</m:t>
                      </m:r>
                      <m:r>
                        <a:rPr lang="en-US" sz="200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</a:rPr>
                        <m:t>i</m:t>
                      </m:r>
                    </m:oMath>
                  </m:oMathPara>
                </a14:m>
                <a:endParaRPr lang="en-US" sz="2000" dirty="0"/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Nilai</m:t>
                    </m:r>
                    <m:r>
                      <a:rPr lang="en-US" sz="20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ekspetasi</m:t>
                    </m:r>
                  </m:oMath>
                </a14:m>
                <a:r>
                  <a:rPr lang="en-US" sz="2000" dirty="0"/>
                  <a:t>	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024128" y="2257506"/>
                <a:ext cx="10356418" cy="3641018"/>
              </a:xfrm>
              <a:blipFill rotWithShape="0">
                <a:blip r:embed="rId2"/>
                <a:stretch>
                  <a:fillRect l="-589" t="-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24128" y="6019800"/>
            <a:ext cx="10356418" cy="309779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0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maximization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Data Test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23938" y="3097400"/>
            <a:ext cx="4754562" cy="321196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581748" y="312199"/>
            <a:ext cx="4754880" cy="822960"/>
          </a:xfrm>
        </p:spPr>
        <p:txBody>
          <a:bodyPr/>
          <a:lstStyle/>
          <a:p>
            <a:r>
              <a:rPr lang="en-ID" dirty="0" smtClean="0"/>
              <a:t>Data Training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81748" y="1033372"/>
            <a:ext cx="4479394" cy="527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1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 smtClean="0"/>
              <a:t>Langkah</a:t>
            </a:r>
            <a:r>
              <a:rPr lang="en-ID" dirty="0" smtClean="0"/>
              <a:t> 7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10369296" cy="3750102"/>
          </a:xfrm>
        </p:spPr>
        <p:txBody>
          <a:bodyPr>
            <a:normAutofit/>
          </a:bodyPr>
          <a:lstStyle/>
          <a:p>
            <a:pPr algn="just"/>
            <a:r>
              <a:rPr lang="en-ID" sz="2400" dirty="0" err="1" smtClean="0"/>
              <a:t>Menggunakan</a:t>
            </a:r>
            <a:r>
              <a:rPr lang="en-ID" sz="2400" dirty="0" smtClean="0"/>
              <a:t> </a:t>
            </a:r>
            <a:r>
              <a:rPr lang="en-ID" sz="2400" dirty="0" err="1" smtClean="0"/>
              <a:t>hasil</a:t>
            </a:r>
            <a:r>
              <a:rPr lang="en-ID" sz="2400" dirty="0" smtClean="0"/>
              <a:t> </a:t>
            </a:r>
            <a:r>
              <a:rPr lang="en-ID" sz="2400" dirty="0" err="1" smtClean="0"/>
              <a:t>dari</a:t>
            </a:r>
            <a:r>
              <a:rPr lang="en-ID" sz="2400" dirty="0" smtClean="0"/>
              <a:t> </a:t>
            </a:r>
            <a:r>
              <a:rPr lang="en-ID" sz="2400" dirty="0" err="1" smtClean="0"/>
              <a:t>nilai</a:t>
            </a:r>
            <a:r>
              <a:rPr lang="en-ID" sz="2400" dirty="0" smtClean="0"/>
              <a:t> </a:t>
            </a:r>
            <a:r>
              <a:rPr lang="en-ID" sz="2400" dirty="0" err="1" smtClean="0"/>
              <a:t>maksimasi</a:t>
            </a:r>
            <a:r>
              <a:rPr lang="en-ID" sz="2400" dirty="0" smtClean="0"/>
              <a:t> </a:t>
            </a:r>
            <a:r>
              <a:rPr lang="en-ID" sz="2400" dirty="0" err="1" smtClean="0"/>
              <a:t>dari</a:t>
            </a:r>
            <a:r>
              <a:rPr lang="en-ID" sz="2400" dirty="0" smtClean="0"/>
              <a:t> </a:t>
            </a:r>
            <a:r>
              <a:rPr lang="en-ID" sz="2400" dirty="0" err="1" smtClean="0"/>
              <a:t>setiap</a:t>
            </a:r>
            <a:r>
              <a:rPr lang="en-ID" sz="2400" dirty="0" smtClean="0"/>
              <a:t> </a:t>
            </a:r>
            <a:r>
              <a:rPr lang="en-ID" sz="2400" dirty="0" err="1" smtClean="0"/>
              <a:t>atribut</a:t>
            </a:r>
            <a:r>
              <a:rPr lang="en-ID" sz="2400" dirty="0" smtClean="0"/>
              <a:t> </a:t>
            </a:r>
            <a:r>
              <a:rPr lang="en-ID" sz="2400" dirty="0" err="1" smtClean="0"/>
              <a:t>untuk</a:t>
            </a:r>
            <a:r>
              <a:rPr lang="en-ID" sz="2400" dirty="0" smtClean="0"/>
              <a:t> </a:t>
            </a:r>
            <a:r>
              <a:rPr lang="en-ID" sz="2400" dirty="0" err="1" smtClean="0"/>
              <a:t>mencari</a:t>
            </a:r>
            <a:r>
              <a:rPr lang="en-ID" sz="2400" dirty="0" smtClean="0"/>
              <a:t> </a:t>
            </a:r>
            <a:r>
              <a:rPr lang="en-ID" sz="2400" dirty="0" err="1" smtClean="0"/>
              <a:t>nilai</a:t>
            </a:r>
            <a:r>
              <a:rPr lang="en-ID" sz="2400" dirty="0" smtClean="0"/>
              <a:t> </a:t>
            </a:r>
            <a:r>
              <a:rPr lang="en-ID" sz="2400" dirty="0" err="1" smtClean="0"/>
              <a:t>ekspektasi</a:t>
            </a:r>
            <a:r>
              <a:rPr lang="en-ID" sz="2400" dirty="0" smtClean="0"/>
              <a:t> </a:t>
            </a:r>
            <a:r>
              <a:rPr lang="en-ID" sz="2400" dirty="0" err="1" smtClean="0"/>
              <a:t>pada</a:t>
            </a:r>
            <a:r>
              <a:rPr lang="en-ID" sz="2400" dirty="0" smtClean="0"/>
              <a:t> </a:t>
            </a:r>
            <a:r>
              <a:rPr lang="en-ID" sz="2400" dirty="0" err="1" smtClean="0"/>
              <a:t>iterasi</a:t>
            </a:r>
            <a:r>
              <a:rPr lang="en-ID" sz="2400" dirty="0" smtClean="0"/>
              <a:t> </a:t>
            </a:r>
            <a:r>
              <a:rPr lang="en-ID" sz="2400" dirty="0" err="1" smtClean="0"/>
              <a:t>berikutnya</a:t>
            </a:r>
            <a:r>
              <a:rPr lang="en-ID" sz="2400" dirty="0" smtClean="0"/>
              <a:t>. </a:t>
            </a:r>
            <a:r>
              <a:rPr lang="en-ID" sz="2400" dirty="0" err="1" smtClean="0"/>
              <a:t>Dengan</a:t>
            </a:r>
            <a:r>
              <a:rPr lang="en-ID" sz="2400" dirty="0" smtClean="0"/>
              <a:t> total </a:t>
            </a:r>
            <a:r>
              <a:rPr lang="en-ID" sz="2400" dirty="0" err="1" smtClean="0"/>
              <a:t>terdapat</a:t>
            </a:r>
            <a:r>
              <a:rPr lang="en-ID" sz="2400" dirty="0" smtClean="0"/>
              <a:t> 3 </a:t>
            </a:r>
            <a:r>
              <a:rPr lang="en-ID" sz="2400" dirty="0" err="1" smtClean="0"/>
              <a:t>iterasi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4128" y="4185634"/>
            <a:ext cx="10369296" cy="182197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2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Silhouette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Data Test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4670" y="2967038"/>
            <a:ext cx="4859764" cy="3341687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297769" y="394928"/>
            <a:ext cx="4754880" cy="822960"/>
          </a:xfrm>
        </p:spPr>
        <p:txBody>
          <a:bodyPr/>
          <a:lstStyle/>
          <a:p>
            <a:r>
              <a:rPr lang="en-ID" dirty="0" smtClean="0"/>
              <a:t>Data Training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00800" y="1217888"/>
            <a:ext cx="3335628" cy="509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Iterasi</a:t>
            </a:r>
            <a:r>
              <a:rPr lang="en-ID" dirty="0"/>
              <a:t> </a:t>
            </a:r>
            <a:r>
              <a:rPr lang="en-ID" dirty="0" err="1"/>
              <a:t>terakhir</a:t>
            </a:r>
            <a:r>
              <a:rPr lang="en-ID" dirty="0"/>
              <a:t> [3]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Data Test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23937" y="3097401"/>
            <a:ext cx="5185703" cy="317269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7353" y="286441"/>
            <a:ext cx="4754880" cy="822960"/>
          </a:xfrm>
        </p:spPr>
        <p:txBody>
          <a:bodyPr/>
          <a:lstStyle/>
          <a:p>
            <a:r>
              <a:rPr lang="en-ID" dirty="0" smtClean="0"/>
              <a:t>Data Training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17353" y="888644"/>
            <a:ext cx="4539854" cy="538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1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 smtClean="0"/>
              <a:t>Langkah</a:t>
            </a:r>
            <a:r>
              <a:rPr lang="en-ID" dirty="0" smtClean="0"/>
              <a:t>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3812146"/>
            <a:ext cx="10369296" cy="21954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10369296" cy="3762294"/>
          </a:xfrm>
        </p:spPr>
        <p:txBody>
          <a:bodyPr>
            <a:normAutofit/>
          </a:bodyPr>
          <a:lstStyle/>
          <a:p>
            <a:pPr algn="just"/>
            <a:r>
              <a:rPr lang="en-ID" sz="2400" dirty="0" err="1" smtClean="0"/>
              <a:t>Kemudian</a:t>
            </a:r>
            <a:r>
              <a:rPr lang="en-ID" sz="2400" dirty="0" smtClean="0"/>
              <a:t> </a:t>
            </a:r>
            <a:r>
              <a:rPr lang="en-ID" sz="2400" dirty="0" err="1" smtClean="0"/>
              <a:t>bandingkan</a:t>
            </a:r>
            <a:r>
              <a:rPr lang="en-ID" sz="2400" dirty="0" smtClean="0"/>
              <a:t> </a:t>
            </a:r>
            <a:r>
              <a:rPr lang="en-ID" sz="2400" dirty="0" err="1" smtClean="0"/>
              <a:t>jumlah</a:t>
            </a:r>
            <a:r>
              <a:rPr lang="en-ID" sz="2400" dirty="0" smtClean="0"/>
              <a:t> </a:t>
            </a:r>
            <a:r>
              <a:rPr lang="en-ID" sz="2400" dirty="0" err="1" smtClean="0"/>
              <a:t>ekspektasi</a:t>
            </a:r>
            <a:r>
              <a:rPr lang="en-ID" sz="2400" dirty="0" smtClean="0"/>
              <a:t> </a:t>
            </a:r>
            <a:r>
              <a:rPr lang="en-ID" sz="2400" dirty="0" err="1" smtClean="0"/>
              <a:t>dari</a:t>
            </a:r>
            <a:r>
              <a:rPr lang="en-ID" sz="2400" dirty="0" smtClean="0"/>
              <a:t> </a:t>
            </a:r>
            <a:r>
              <a:rPr lang="en-ID" sz="2400" dirty="0" err="1" smtClean="0"/>
              <a:t>setiap</a:t>
            </a:r>
            <a:r>
              <a:rPr lang="en-ID" sz="2400" dirty="0" smtClean="0"/>
              <a:t> data </a:t>
            </a:r>
            <a:r>
              <a:rPr lang="en-ID" sz="2400" dirty="0" err="1" smtClean="0"/>
              <a:t>dari</a:t>
            </a:r>
            <a:r>
              <a:rPr lang="en-ID" sz="2400" dirty="0" smtClean="0"/>
              <a:t> </a:t>
            </a:r>
            <a:r>
              <a:rPr lang="en-ID" sz="2400" dirty="0" err="1" smtClean="0"/>
              <a:t>semua</a:t>
            </a:r>
            <a:r>
              <a:rPr lang="en-ID" sz="2400" dirty="0" smtClean="0"/>
              <a:t> </a:t>
            </a:r>
            <a:r>
              <a:rPr lang="en-ID" sz="2400" dirty="0" err="1" smtClean="0"/>
              <a:t>kelompok</a:t>
            </a:r>
            <a:r>
              <a:rPr lang="en-ID" sz="2400" dirty="0" smtClean="0"/>
              <a:t> </a:t>
            </a:r>
            <a:r>
              <a:rPr lang="en-ID" sz="2400" dirty="0" err="1" smtClean="0"/>
              <a:t>untuk</a:t>
            </a:r>
            <a:r>
              <a:rPr lang="en-ID" sz="2400" dirty="0" smtClean="0"/>
              <a:t> </a:t>
            </a:r>
            <a:r>
              <a:rPr lang="en-ID" sz="2400" dirty="0" err="1" smtClean="0"/>
              <a:t>mendapatkan</a:t>
            </a:r>
            <a:r>
              <a:rPr lang="en-ID" sz="2400" dirty="0" smtClean="0"/>
              <a:t> </a:t>
            </a:r>
            <a:r>
              <a:rPr lang="en-ID" sz="2400" dirty="0" err="1" smtClean="0"/>
              <a:t>hasil</a:t>
            </a:r>
            <a:r>
              <a:rPr lang="en-ID" sz="2400" dirty="0" smtClean="0"/>
              <a:t> </a:t>
            </a:r>
            <a:r>
              <a:rPr lang="en-ID" sz="2400" dirty="0" err="1" smtClean="0"/>
              <a:t>kelompok</a:t>
            </a:r>
            <a:r>
              <a:rPr lang="en-ID" sz="2400" dirty="0" smtClean="0"/>
              <a:t> </a:t>
            </a:r>
            <a:r>
              <a:rPr lang="en-ID" sz="2400" dirty="0" err="1" smtClean="0"/>
              <a:t>dari</a:t>
            </a:r>
            <a:r>
              <a:rPr lang="en-ID" sz="2400" dirty="0" smtClean="0"/>
              <a:t> data </a:t>
            </a:r>
            <a:r>
              <a:rPr lang="en-ID" sz="2400" dirty="0" err="1" smtClean="0"/>
              <a:t>tersebut</a:t>
            </a:r>
            <a:r>
              <a:rPr lang="en-ID" sz="2400" dirty="0" smtClean="0"/>
              <a:t>. </a:t>
            </a:r>
            <a:r>
              <a:rPr lang="en-ID" sz="2400" dirty="0" err="1" smtClean="0"/>
              <a:t>Maka</a:t>
            </a:r>
            <a:r>
              <a:rPr lang="en-ID" sz="2400" dirty="0" smtClean="0"/>
              <a:t> </a:t>
            </a:r>
            <a:r>
              <a:rPr lang="en-ID" sz="2400" dirty="0" err="1" smtClean="0"/>
              <a:t>akan</a:t>
            </a:r>
            <a:r>
              <a:rPr lang="en-ID" sz="2400" dirty="0" smtClean="0"/>
              <a:t> </a:t>
            </a:r>
            <a:r>
              <a:rPr lang="en-ID" sz="2400" dirty="0" err="1" smtClean="0"/>
              <a:t>didapat</a:t>
            </a:r>
            <a:r>
              <a:rPr lang="en-ID" sz="2400" dirty="0" smtClean="0"/>
              <a:t> </a:t>
            </a:r>
            <a:r>
              <a:rPr lang="en-ID" sz="2400" dirty="0" err="1" smtClean="0"/>
              <a:t>hasil</a:t>
            </a:r>
            <a:r>
              <a:rPr lang="en-ID" sz="2400" dirty="0" smtClean="0"/>
              <a:t> Clustering </a:t>
            </a:r>
            <a:r>
              <a:rPr lang="en-ID" sz="2400" dirty="0" err="1" smtClean="0"/>
              <a:t>seperti</a:t>
            </a:r>
            <a:r>
              <a:rPr lang="en-ID" sz="2400" dirty="0" smtClean="0"/>
              <a:t> </a:t>
            </a:r>
            <a:r>
              <a:rPr lang="en-ID" sz="2400" dirty="0" err="1" smtClean="0"/>
              <a:t>berikut</a:t>
            </a:r>
            <a:r>
              <a:rPr lang="en-ID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751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Tujuan</a:t>
            </a:r>
            <a:r>
              <a:rPr lang="en-ID" dirty="0" smtClean="0"/>
              <a:t> </a:t>
            </a:r>
            <a:r>
              <a:rPr lang="en-ID" dirty="0" err="1" smtClean="0"/>
              <a:t>utama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2"/>
          </p:nvPr>
        </p:nvSpPr>
        <p:spPr>
          <a:xfrm>
            <a:off x="785611" y="1970469"/>
            <a:ext cx="5100034" cy="4146996"/>
          </a:xfrm>
        </p:spPr>
        <p:txBody>
          <a:bodyPr>
            <a:noAutofit/>
          </a:bodyPr>
          <a:lstStyle/>
          <a:p>
            <a:pPr algn="just"/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/>
              <a:t>EM (Expectation–Maximization)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pengelompokan</a:t>
            </a:r>
            <a:r>
              <a:rPr lang="en-US" dirty="0"/>
              <a:t> </a:t>
            </a:r>
            <a:r>
              <a:rPr lang="en-US" dirty="0" smtClean="0"/>
              <a:t>data.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/>
              <a:t>namanya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2 proses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proses expectation (E),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memperkirakan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likelihood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parameter yang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proses maximization (M),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memaksimalkan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likelihood yang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proses E. </a:t>
            </a:r>
            <a:r>
              <a:rPr lang="en-US" dirty="0" err="1"/>
              <a:t>Kedua</a:t>
            </a:r>
            <a:r>
              <a:rPr lang="en-US" dirty="0"/>
              <a:t> proses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proses E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 smtClean="0"/>
              <a:t>. </a:t>
            </a:r>
            <a:r>
              <a:rPr lang="en-US" dirty="0" err="1" smtClean="0"/>
              <a:t>Adapun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kami kali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ID" dirty="0" err="1"/>
              <a:t>m</a:t>
            </a:r>
            <a:r>
              <a:rPr lang="en-ID" dirty="0" err="1" smtClean="0"/>
              <a:t>engimplementasikan</a:t>
            </a:r>
            <a:r>
              <a:rPr lang="en-ID" dirty="0" smtClean="0"/>
              <a:t> </a:t>
            </a:r>
            <a:r>
              <a:rPr lang="en-ID" dirty="0" err="1" smtClean="0"/>
              <a:t>serta</a:t>
            </a:r>
            <a:r>
              <a:rPr lang="en-ID" dirty="0" smtClean="0"/>
              <a:t> </a:t>
            </a:r>
            <a:r>
              <a:rPr lang="en-ID" dirty="0" err="1" smtClean="0"/>
              <a:t>membangun</a:t>
            </a:r>
            <a:r>
              <a:rPr lang="en-ID" dirty="0" smtClean="0"/>
              <a:t> model Clustering </a:t>
            </a:r>
            <a:r>
              <a:rPr lang="en-ID" dirty="0" err="1" smtClean="0"/>
              <a:t>menggunakan</a:t>
            </a:r>
            <a:r>
              <a:rPr lang="en-ID" dirty="0" smtClean="0"/>
              <a:t> </a:t>
            </a:r>
            <a:r>
              <a:rPr lang="en-ID" dirty="0" err="1" smtClean="0"/>
              <a:t>metode</a:t>
            </a:r>
            <a:r>
              <a:rPr lang="en-ID" dirty="0" smtClean="0"/>
              <a:t> Expectation Maximization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melakukan</a:t>
            </a:r>
            <a:r>
              <a:rPr lang="en-ID" dirty="0" smtClean="0"/>
              <a:t> </a:t>
            </a:r>
            <a:r>
              <a:rPr lang="en-ID" dirty="0" err="1" smtClean="0"/>
              <a:t>perhitungan</a:t>
            </a:r>
            <a:r>
              <a:rPr lang="en-ID" dirty="0" smtClean="0"/>
              <a:t> </a:t>
            </a:r>
            <a:r>
              <a:rPr lang="en-ID" dirty="0" err="1" smtClean="0"/>
              <a:t>sesuai</a:t>
            </a:r>
            <a:r>
              <a:rPr lang="en-ID" dirty="0" smtClean="0"/>
              <a:t>  </a:t>
            </a:r>
            <a:r>
              <a:rPr lang="en-ID" dirty="0" err="1" smtClean="0"/>
              <a:t>metode</a:t>
            </a:r>
            <a:r>
              <a:rPr lang="en-ID" dirty="0" smtClean="0"/>
              <a:t> Expectation Maximization di Excel </a:t>
            </a:r>
            <a:r>
              <a:rPr lang="en-ID" dirty="0" err="1" smtClean="0"/>
              <a:t>menggunakan</a:t>
            </a:r>
            <a:r>
              <a:rPr lang="en-ID" dirty="0" smtClean="0"/>
              <a:t> dataset yang </a:t>
            </a:r>
            <a:r>
              <a:rPr lang="en-ID" dirty="0" err="1" smtClean="0"/>
              <a:t>telah</a:t>
            </a:r>
            <a:r>
              <a:rPr lang="en-ID" dirty="0" smtClean="0"/>
              <a:t> </a:t>
            </a:r>
            <a:r>
              <a:rPr lang="en-ID" dirty="0" err="1" smtClean="0"/>
              <a:t>diberikan</a:t>
            </a:r>
            <a:r>
              <a:rPr lang="en-ID" dirty="0" smtClean="0"/>
              <a:t>.</a:t>
            </a:r>
            <a:endParaRPr lang="en-US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2822" y="1854150"/>
            <a:ext cx="5510665" cy="365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3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Clustering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Data Test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9100" y="2822674"/>
            <a:ext cx="1506356" cy="3486051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D" dirty="0" smtClean="0"/>
              <a:t>Data Training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64314" y="2822674"/>
            <a:ext cx="2146423" cy="334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0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Clustering </a:t>
            </a:r>
            <a:r>
              <a:rPr lang="en-ID" dirty="0" err="1" smtClean="0"/>
              <a:t>dengan</a:t>
            </a:r>
            <a:r>
              <a:rPr lang="en-ID" dirty="0" smtClean="0"/>
              <a:t> Tools </a:t>
            </a:r>
            <a:r>
              <a:rPr lang="en-ID" dirty="0" err="1" smtClean="0"/>
              <a:t>weka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1622738"/>
            <a:ext cx="4754880" cy="1056068"/>
          </a:xfrm>
        </p:spPr>
        <p:txBody>
          <a:bodyPr/>
          <a:lstStyle/>
          <a:p>
            <a:r>
              <a:rPr lang="en-ID" dirty="0" smtClean="0"/>
              <a:t>Data Test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71977" y="2401188"/>
            <a:ext cx="4481848" cy="3907538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1739292"/>
            <a:ext cx="4754880" cy="822960"/>
          </a:xfrm>
        </p:spPr>
        <p:txBody>
          <a:bodyPr/>
          <a:lstStyle/>
          <a:p>
            <a:r>
              <a:rPr lang="en-ID" dirty="0" smtClean="0"/>
              <a:t>Data Training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06092" y="2401188"/>
            <a:ext cx="5053441" cy="390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7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Expectation maximization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610599" y="4790941"/>
            <a:ext cx="3405389" cy="1777283"/>
          </a:xfrm>
        </p:spPr>
        <p:txBody>
          <a:bodyPr>
            <a:normAutofit/>
          </a:bodyPr>
          <a:lstStyle/>
          <a:p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IF-39-SIDE02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Ergon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R.P.P	1301154717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Kania F.L	1301150101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Maulina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G.T	1301151732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62" name="Picture 14" descr="thank you text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3" b="24993"/>
          <a:stretch>
            <a:fillRect/>
          </a:stretch>
        </p:blipFill>
        <p:spPr bwMode="auto">
          <a:xfrm>
            <a:off x="0" y="-38637"/>
            <a:ext cx="1218895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64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Expectation maximization algorithm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236" y="2084832"/>
            <a:ext cx="6371856" cy="4449679"/>
          </a:xfrm>
        </p:spPr>
      </p:pic>
    </p:spTree>
    <p:extLst>
      <p:ext uri="{BB962C8B-B14F-4D97-AF65-F5344CB8AC3E}">
        <p14:creationId xmlns:p14="http://schemas.microsoft.com/office/powerpoint/2010/main" val="179017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 smtClean="0"/>
              <a:t>Solusi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IFIK-39-SIDE02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6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 smtClean="0"/>
              <a:t>Langkah</a:t>
            </a:r>
            <a:r>
              <a:rPr lang="en-ID" dirty="0" smtClean="0"/>
              <a:t> 1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024128" y="1871140"/>
            <a:ext cx="10369296" cy="3138742"/>
          </a:xfrm>
        </p:spPr>
        <p:txBody>
          <a:bodyPr>
            <a:normAutofit/>
          </a:bodyPr>
          <a:lstStyle/>
          <a:p>
            <a:pPr algn="just"/>
            <a:r>
              <a:rPr lang="en-ID" sz="2800" dirty="0" err="1" smtClean="0"/>
              <a:t>Masukkan</a:t>
            </a:r>
            <a:r>
              <a:rPr lang="en-ID" sz="2800" dirty="0" smtClean="0"/>
              <a:t> data yang </a:t>
            </a:r>
            <a:r>
              <a:rPr lang="en-ID" sz="2800" dirty="0" err="1" smtClean="0"/>
              <a:t>tersedia</a:t>
            </a:r>
            <a:r>
              <a:rPr lang="en-ID" sz="2800" dirty="0" smtClean="0"/>
              <a:t> </a:t>
            </a:r>
            <a:r>
              <a:rPr lang="en-ID" sz="2800" dirty="0" err="1" smtClean="0"/>
              <a:t>dalam</a:t>
            </a:r>
            <a:r>
              <a:rPr lang="en-ID" sz="2800" dirty="0" smtClean="0"/>
              <a:t> excel. Data </a:t>
            </a:r>
            <a:r>
              <a:rPr lang="en-ID" sz="2800" dirty="0" err="1" smtClean="0"/>
              <a:t>terdiri</a:t>
            </a:r>
            <a:r>
              <a:rPr lang="en-ID" sz="2800" dirty="0" smtClean="0"/>
              <a:t> </a:t>
            </a:r>
            <a:r>
              <a:rPr lang="en-ID" sz="2800" dirty="0" err="1" smtClean="0"/>
              <a:t>dari</a:t>
            </a:r>
            <a:r>
              <a:rPr lang="en-ID" sz="2800" dirty="0" smtClean="0"/>
              <a:t> </a:t>
            </a:r>
            <a:r>
              <a:rPr lang="en-ID" sz="2800" dirty="0" smtClean="0"/>
              <a:t>2 </a:t>
            </a:r>
            <a:r>
              <a:rPr lang="en-ID" sz="2800" dirty="0" err="1" smtClean="0"/>
              <a:t>jenis</a:t>
            </a:r>
            <a:r>
              <a:rPr lang="en-ID" sz="2800" dirty="0"/>
              <a:t> data </a:t>
            </a:r>
            <a:r>
              <a:rPr lang="en-ID" sz="2800" dirty="0" err="1"/>
              <a:t>dengan</a:t>
            </a:r>
            <a:r>
              <a:rPr lang="en-ID" sz="2800" dirty="0"/>
              <a:t> 5 </a:t>
            </a:r>
            <a:r>
              <a:rPr lang="en-ID" sz="2800" dirty="0" err="1" smtClean="0"/>
              <a:t>atribut</a:t>
            </a:r>
            <a:r>
              <a:rPr lang="en-ID" sz="2800" dirty="0" smtClean="0"/>
              <a:t> </a:t>
            </a:r>
            <a:r>
              <a:rPr lang="en-ID" sz="2800" dirty="0" err="1" smtClean="0"/>
              <a:t>yaitu</a:t>
            </a:r>
            <a:r>
              <a:rPr lang="en-ID" sz="2800" dirty="0" smtClean="0"/>
              <a:t> 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D" sz="2800" dirty="0" smtClean="0"/>
              <a:t>19 record data test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D" sz="2800" dirty="0" smtClean="0"/>
              <a:t>43 record data training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4128" y="5293217"/>
            <a:ext cx="10369296" cy="71439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7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24128" y="623852"/>
            <a:ext cx="9720072" cy="1499616"/>
          </a:xfrm>
        </p:spPr>
        <p:txBody>
          <a:bodyPr/>
          <a:lstStyle/>
          <a:p>
            <a:r>
              <a:rPr lang="en-ID" dirty="0" smtClean="0"/>
              <a:t>Data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Data Test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5974949" y="167425"/>
            <a:ext cx="3439507" cy="417791"/>
          </a:xfrm>
        </p:spPr>
        <p:txBody>
          <a:bodyPr/>
          <a:lstStyle/>
          <a:p>
            <a:pPr algn="r"/>
            <a:r>
              <a:rPr lang="en-ID" dirty="0" smtClean="0"/>
              <a:t>Data Training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689284" y="585216"/>
            <a:ext cx="2485026" cy="5747181"/>
          </a:xfrm>
          <a:prstGeom prst="rect">
            <a:avLst/>
          </a:prstGeom>
        </p:spPr>
      </p:pic>
      <p:pic>
        <p:nvPicPr>
          <p:cNvPr id="10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20069" y="2967038"/>
            <a:ext cx="4362300" cy="334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4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 smtClean="0"/>
              <a:t>Langkah</a:t>
            </a:r>
            <a:r>
              <a:rPr lang="en-ID" dirty="0" smtClean="0"/>
              <a:t> 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7" y="3514455"/>
            <a:ext cx="10392220" cy="6559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7" y="2257506"/>
            <a:ext cx="8956999" cy="4143294"/>
          </a:xfrm>
        </p:spPr>
        <p:txBody>
          <a:bodyPr>
            <a:normAutofit/>
          </a:bodyPr>
          <a:lstStyle/>
          <a:p>
            <a:pPr algn="just"/>
            <a:r>
              <a:rPr lang="en-ID" sz="3600" dirty="0" err="1" smtClean="0"/>
              <a:t>Cari</a:t>
            </a:r>
            <a:r>
              <a:rPr lang="en-ID" sz="3600" dirty="0" smtClean="0"/>
              <a:t> </a:t>
            </a:r>
            <a:r>
              <a:rPr lang="en-ID" sz="3600" dirty="0" err="1" smtClean="0"/>
              <a:t>nilai</a:t>
            </a:r>
            <a:r>
              <a:rPr lang="en-ID" sz="3600" dirty="0" smtClean="0"/>
              <a:t> mean </a:t>
            </a:r>
            <a:r>
              <a:rPr lang="en-ID" sz="3600" dirty="0" err="1" smtClean="0"/>
              <a:t>setiap</a:t>
            </a:r>
            <a:r>
              <a:rPr lang="en-ID" sz="3600" dirty="0" smtClean="0"/>
              <a:t> </a:t>
            </a:r>
            <a:r>
              <a:rPr lang="en-ID" sz="3600" dirty="0" err="1" smtClean="0"/>
              <a:t>atribut</a:t>
            </a:r>
            <a:r>
              <a:rPr lang="en-ID" sz="3600" dirty="0" smtClean="0"/>
              <a:t>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D" sz="3600" dirty="0" smtClean="0"/>
              <a:t>Data Test</a:t>
            </a:r>
          </a:p>
          <a:p>
            <a:pPr algn="just"/>
            <a:endParaRPr lang="en-ID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D" sz="3600" dirty="0" smtClean="0"/>
              <a:t>Data Training</a:t>
            </a:r>
          </a:p>
          <a:p>
            <a:pPr algn="just"/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7" y="5017032"/>
            <a:ext cx="10392220" cy="5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7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 smtClean="0"/>
              <a:t>Langkah</a:t>
            </a:r>
            <a:r>
              <a:rPr lang="en-ID" dirty="0" smtClean="0"/>
              <a:t> 3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024128" y="2257506"/>
                <a:ext cx="9832762" cy="288116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ID" sz="1800" dirty="0" err="1" smtClean="0"/>
                  <a:t>Hitung</a:t>
                </a:r>
                <a:r>
                  <a:rPr lang="en-ID" sz="1800" dirty="0" smtClean="0"/>
                  <a:t> </a:t>
                </a:r>
                <a:r>
                  <a:rPr lang="en-ID" sz="1800" dirty="0" err="1" smtClean="0"/>
                  <a:t>nilai</a:t>
                </a:r>
                <a:r>
                  <a:rPr lang="en-ID" sz="1800" dirty="0" smtClean="0"/>
                  <a:t> </a:t>
                </a:r>
                <a:r>
                  <a:rPr lang="en-ID" sz="1800" dirty="0" err="1" smtClean="0"/>
                  <a:t>standar</a:t>
                </a:r>
                <a:r>
                  <a:rPr lang="en-ID" sz="1800" dirty="0" smtClean="0"/>
                  <a:t> </a:t>
                </a:r>
                <a:r>
                  <a:rPr lang="en-ID" sz="1800" dirty="0" err="1" smtClean="0"/>
                  <a:t>deviasi</a:t>
                </a:r>
                <a:r>
                  <a:rPr lang="en-ID" sz="1800" dirty="0" smtClean="0"/>
                  <a:t> </a:t>
                </a:r>
                <a:r>
                  <a:rPr lang="en-ID" sz="1800" dirty="0" err="1" smtClean="0"/>
                  <a:t>masing-masing</a:t>
                </a:r>
                <a:r>
                  <a:rPr lang="en-ID" sz="1800" dirty="0" smtClean="0"/>
                  <a:t> </a:t>
                </a:r>
                <a:r>
                  <a:rPr lang="en-ID" sz="1800" dirty="0" err="1" smtClean="0"/>
                  <a:t>atribut</a:t>
                </a:r>
                <a:r>
                  <a:rPr lang="en-ID" sz="1800" dirty="0" smtClean="0"/>
                  <a:t> </a:t>
                </a:r>
                <a:r>
                  <a:rPr lang="en-ID" sz="1800" dirty="0" err="1" smtClean="0"/>
                  <a:t>menggunakan</a:t>
                </a:r>
                <a:r>
                  <a:rPr lang="en-ID" sz="1800" dirty="0" smtClean="0"/>
                  <a:t> </a:t>
                </a:r>
                <a:r>
                  <a:rPr lang="en-ID" sz="1800" dirty="0" err="1" smtClean="0"/>
                  <a:t>rumus</a:t>
                </a:r>
                <a:r>
                  <a:rPr lang="en-ID" sz="1800" dirty="0" smtClean="0"/>
                  <a:t> </a:t>
                </a:r>
                <a:r>
                  <a:rPr lang="en-ID" sz="1800" dirty="0" err="1" smtClean="0"/>
                  <a:t>dibawah</a:t>
                </a:r>
                <a:r>
                  <a:rPr lang="en-ID" sz="1800" dirty="0" smtClean="0"/>
                  <a:t>:</a:t>
                </a:r>
                <a:endParaRPr lang="en-ID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>
                          <a:latin typeface="Cambria Math"/>
                          <a:ea typeface="Cambria Math"/>
                        </a:rPr>
                        <m:t>σ</m:t>
                      </m:r>
                      <m:r>
                        <a:rPr lang="en-US" sz="1800">
                          <a:latin typeface="Cambria Math"/>
                        </a:rPr>
                        <m:t> </m:t>
                      </m:r>
                      <m:r>
                        <a:rPr lang="en-US" sz="18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8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8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800" i="1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nary>
                            </m:num>
                            <m:den>
                              <m:r>
                                <a:rPr lang="en-US" sz="18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800" dirty="0"/>
              </a:p>
              <a:p>
                <a:pPr algn="ctr"/>
                <a:r>
                  <a:rPr lang="en-US" sz="1800" dirty="0" err="1"/>
                  <a:t>Keterangan</a:t>
                </a:r>
                <a:r>
                  <a:rPr lang="en-US" sz="1800" dirty="0" smtClean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/>
                        </a:rPr>
                        <m:t>Data</m:t>
                      </m:r>
                      <m:r>
                        <a:rPr lang="en-US" sz="180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/>
                        </a:rPr>
                        <m:t>ke</m:t>
                      </m:r>
                      <m:r>
                        <a:rPr lang="en-US" sz="180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/>
                        </a:rPr>
                        <m:t>i</m:t>
                      </m:r>
                    </m:oMath>
                  </m:oMathPara>
                </a14:m>
                <a:endParaRPr lang="en-US" sz="1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18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/>
                        </a:rPr>
                        <m:t>Rata</m:t>
                      </m:r>
                      <m:r>
                        <a:rPr lang="en-US" sz="180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/>
                        </a:rPr>
                        <m:t>rata</m:t>
                      </m:r>
                      <m:r>
                        <a:rPr lang="en-US" sz="180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/>
                        </a:rPr>
                        <m:t>data</m:t>
                      </m:r>
                    </m:oMath>
                  </m:oMathPara>
                </a14:m>
                <a:endParaRPr lang="en-US" sz="1800" dirty="0"/>
              </a:p>
              <a:p>
                <a:pPr algn="ctr"/>
                <a:r>
                  <a:rPr lang="en-US" sz="1800" dirty="0"/>
                  <a:t>n = </a:t>
                </a:r>
                <a:r>
                  <a:rPr lang="en-US" sz="1800" dirty="0" err="1"/>
                  <a:t>Jumlah</a:t>
                </a:r>
                <a:r>
                  <a:rPr lang="en-US" sz="1800" dirty="0"/>
                  <a:t> data</a:t>
                </a:r>
                <a:r>
                  <a:rPr lang="en-US" dirty="0"/>
                  <a:t>	</a:t>
                </a:r>
              </a:p>
              <a:p>
                <a:pPr algn="just"/>
                <a:endParaRPr lang="en-US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024128" y="2257506"/>
                <a:ext cx="9832762" cy="2881164"/>
              </a:xfrm>
              <a:blipFill rotWithShape="0">
                <a:blip r:embed="rId2"/>
                <a:stretch>
                  <a:fillRect l="-496" t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5331854"/>
            <a:ext cx="10369296" cy="67575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8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24128" y="623853"/>
            <a:ext cx="9720072" cy="1499616"/>
          </a:xfrm>
        </p:spPr>
        <p:txBody>
          <a:bodyPr/>
          <a:lstStyle/>
          <a:p>
            <a:r>
              <a:rPr lang="en-ID" dirty="0" err="1" smtClean="0"/>
              <a:t>Standar</a:t>
            </a:r>
            <a:r>
              <a:rPr lang="en-ID" dirty="0" smtClean="0"/>
              <a:t> </a:t>
            </a:r>
            <a:r>
              <a:rPr lang="en-ID" dirty="0" err="1" smtClean="0"/>
              <a:t>deviasi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Data Test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7269257" y="206062"/>
            <a:ext cx="2195324" cy="652172"/>
          </a:xfrm>
        </p:spPr>
        <p:txBody>
          <a:bodyPr/>
          <a:lstStyle/>
          <a:p>
            <a:r>
              <a:rPr lang="en-ID" dirty="0" smtClean="0"/>
              <a:t>Data Training</a:t>
            </a:r>
            <a:endParaRPr lang="en-US" dirty="0"/>
          </a:p>
        </p:txBody>
      </p:sp>
      <p:pic>
        <p:nvPicPr>
          <p:cNvPr id="10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2005" y="3058763"/>
            <a:ext cx="5454135" cy="3429380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413273" y="913514"/>
            <a:ext cx="2773916" cy="557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2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302</TotalTime>
  <Words>327</Words>
  <Application>Microsoft Office PowerPoint</Application>
  <PresentationFormat>Widescreen</PresentationFormat>
  <Paragraphs>81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Cambria Math</vt:lpstr>
      <vt:lpstr>Times New Roman</vt:lpstr>
      <vt:lpstr>Tw Cen MT</vt:lpstr>
      <vt:lpstr>Tw Cen MT Condensed</vt:lpstr>
      <vt:lpstr>Wingdings 3</vt:lpstr>
      <vt:lpstr>Integral</vt:lpstr>
      <vt:lpstr>Expectation maximization</vt:lpstr>
      <vt:lpstr>Tujuan utama</vt:lpstr>
      <vt:lpstr>Expectation maximization algorithm</vt:lpstr>
      <vt:lpstr>Solusi</vt:lpstr>
      <vt:lpstr>Langkah 1</vt:lpstr>
      <vt:lpstr>Data</vt:lpstr>
      <vt:lpstr>Langkah 2</vt:lpstr>
      <vt:lpstr>Langkah 3</vt:lpstr>
      <vt:lpstr>Standar deviasi</vt:lpstr>
      <vt:lpstr>Langkah 4</vt:lpstr>
      <vt:lpstr>LIKELIHOOD</vt:lpstr>
      <vt:lpstr>Langkah 5</vt:lpstr>
      <vt:lpstr>expectation</vt:lpstr>
      <vt:lpstr>Langkah 6</vt:lpstr>
      <vt:lpstr>maximization</vt:lpstr>
      <vt:lpstr>Langkah 7</vt:lpstr>
      <vt:lpstr>Silhouette</vt:lpstr>
      <vt:lpstr>Iterasi terakhir [3]</vt:lpstr>
      <vt:lpstr>Langkah 8</vt:lpstr>
      <vt:lpstr>Clustering</vt:lpstr>
      <vt:lpstr>Clustering dengan Tools weka</vt:lpstr>
      <vt:lpstr>Expectation maximization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EXPECTATION MAXIMASIZATIONS</dc:title>
  <dc:creator>Kania Lydia</dc:creator>
  <cp:lastModifiedBy>Kania Lydia</cp:lastModifiedBy>
  <cp:revision>35</cp:revision>
  <dcterms:created xsi:type="dcterms:W3CDTF">2018-11-27T15:29:32Z</dcterms:created>
  <dcterms:modified xsi:type="dcterms:W3CDTF">2018-11-29T16:45:41Z</dcterms:modified>
</cp:coreProperties>
</file>