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686" r:id="rId3"/>
    <p:sldId id="687" r:id="rId4"/>
    <p:sldId id="691" r:id="rId5"/>
    <p:sldId id="689" r:id="rId6"/>
    <p:sldId id="690" r:id="rId7"/>
    <p:sldId id="678" r:id="rId8"/>
    <p:sldId id="688" r:id="rId9"/>
    <p:sldId id="671" r:id="rId10"/>
    <p:sldId id="673" r:id="rId11"/>
    <p:sldId id="675" r:id="rId12"/>
    <p:sldId id="676" r:id="rId13"/>
    <p:sldId id="677" r:id="rId14"/>
    <p:sldId id="262" r:id="rId15"/>
    <p:sldId id="266" r:id="rId16"/>
    <p:sldId id="284" r:id="rId17"/>
    <p:sldId id="268" r:id="rId18"/>
    <p:sldId id="679" r:id="rId19"/>
    <p:sldId id="269" r:id="rId20"/>
    <p:sldId id="680" r:id="rId21"/>
    <p:sldId id="273" r:id="rId22"/>
    <p:sldId id="692" r:id="rId23"/>
    <p:sldId id="693" r:id="rId24"/>
    <p:sldId id="694" r:id="rId25"/>
    <p:sldId id="695" r:id="rId26"/>
    <p:sldId id="696" r:id="rId27"/>
    <p:sldId id="697" r:id="rId28"/>
    <p:sldId id="698" r:id="rId29"/>
    <p:sldId id="69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7" autoAdjust="0"/>
    <p:restoredTop sz="77558" autoAdjust="0"/>
  </p:normalViewPr>
  <p:slideViewPr>
    <p:cSldViewPr snapToGrid="0">
      <p:cViewPr varScale="1">
        <p:scale>
          <a:sx n="52" d="100"/>
          <a:sy n="52" d="100"/>
        </p:scale>
        <p:origin x="14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F8D355-C28A-48BA-A71B-EFEB093D31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BB04B5A-8FE1-4051-B097-F5EBC05E20E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710E0-DE9E-4449-BE1A-60EBA0037C34}" type="datetimeFigureOut">
              <a:rPr lang="en-US" smtClean="0"/>
              <a:t>8/24/2019</a:t>
            </a:fld>
            <a:endParaRPr lang="en-US"/>
          </a:p>
        </p:txBody>
      </p:sp>
      <p:sp>
        <p:nvSpPr>
          <p:cNvPr id="4" name="Slide Image Placeholder 3">
            <a:extLst>
              <a:ext uri="{FF2B5EF4-FFF2-40B4-BE49-F238E27FC236}">
                <a16:creationId xmlns:a16="http://schemas.microsoft.com/office/drawing/2014/main" id="{9F1C0351-8C9E-47CE-B90F-F782C468989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4B7BA107-0486-4570-8842-E83932B49DA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2EAA4704-C028-445C-8324-8C532B6380F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3A31C23C-FAFA-4D63-A8A5-629664D4228D}"/>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426B4-FF2C-4403-8A9F-9DE4C174AD1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F426B4-FF2C-4403-8A9F-9DE4C174AD1B}" type="slidenum">
              <a:rPr lang="en-US" smtClean="0"/>
              <a:t>7</a:t>
            </a:fld>
            <a:endParaRPr lang="en-US"/>
          </a:p>
        </p:txBody>
      </p:sp>
    </p:spTree>
    <p:extLst>
      <p:ext uri="{BB962C8B-B14F-4D97-AF65-F5344CB8AC3E}">
        <p14:creationId xmlns:p14="http://schemas.microsoft.com/office/powerpoint/2010/main" val="600404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slide, show demo of this directory , </a:t>
            </a:r>
            <a:r>
              <a:rPr lang="en-US" dirty="0" err="1"/>
              <a:t>bits.c</a:t>
            </a:r>
            <a:r>
              <a:rPr lang="en-US" dirty="0"/>
              <a:t> (no </a:t>
            </a:r>
            <a:r>
              <a:rPr lang="en-US" dirty="0" err="1"/>
              <a:t>dlc</a:t>
            </a:r>
            <a:r>
              <a:rPr lang="en-US" dirty="0"/>
              <a:t>, no coding here)</a:t>
            </a:r>
          </a:p>
        </p:txBody>
      </p:sp>
      <p:sp>
        <p:nvSpPr>
          <p:cNvPr id="4" name="Slide Number Placeholder 3"/>
          <p:cNvSpPr>
            <a:spLocks noGrp="1"/>
          </p:cNvSpPr>
          <p:nvPr>
            <p:ph type="sldNum" sz="quarter" idx="10"/>
          </p:nvPr>
        </p:nvSpPr>
        <p:spPr/>
        <p:txBody>
          <a:bodyPr/>
          <a:lstStyle/>
          <a:p>
            <a:fld id="{DDEB7414-4F80-44E9-85BD-C9F06C05C584}" type="slidenum">
              <a:rPr lang="en-US" smtClean="0"/>
              <a:t>14</a:t>
            </a:fld>
            <a:endParaRPr lang="en-US"/>
          </a:p>
        </p:txBody>
      </p:sp>
    </p:spTree>
    <p:extLst>
      <p:ext uri="{BB962C8B-B14F-4D97-AF65-F5344CB8AC3E}">
        <p14:creationId xmlns:p14="http://schemas.microsoft.com/office/powerpoint/2010/main" val="767307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a:t>
            </a:r>
          </a:p>
        </p:txBody>
      </p:sp>
      <p:sp>
        <p:nvSpPr>
          <p:cNvPr id="4" name="Slide Number Placeholder 3"/>
          <p:cNvSpPr>
            <a:spLocks noGrp="1"/>
          </p:cNvSpPr>
          <p:nvPr>
            <p:ph type="sldNum" sz="quarter" idx="10"/>
          </p:nvPr>
        </p:nvSpPr>
        <p:spPr/>
        <p:txBody>
          <a:bodyPr/>
          <a:lstStyle/>
          <a:p>
            <a:fld id="{DDF426B4-FF2C-4403-8A9F-9DE4C174AD1B}" type="slidenum">
              <a:rPr lang="en-US" smtClean="0"/>
              <a:t>15</a:t>
            </a:fld>
            <a:endParaRPr lang="en-US"/>
          </a:p>
        </p:txBody>
      </p:sp>
    </p:spTree>
    <p:extLst>
      <p:ext uri="{BB962C8B-B14F-4D97-AF65-F5344CB8AC3E}">
        <p14:creationId xmlns:p14="http://schemas.microsoft.com/office/powerpoint/2010/main" val="3435338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F426B4-FF2C-4403-8A9F-9DE4C174AD1B}" type="slidenum">
              <a:rPr lang="en-US" smtClean="0"/>
              <a:t>17</a:t>
            </a:fld>
            <a:endParaRPr lang="en-US"/>
          </a:p>
        </p:txBody>
      </p:sp>
    </p:spTree>
    <p:extLst>
      <p:ext uri="{BB962C8B-B14F-4D97-AF65-F5344CB8AC3E}">
        <p14:creationId xmlns:p14="http://schemas.microsoft.com/office/powerpoint/2010/main" val="2221375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F426B4-FF2C-4403-8A9F-9DE4C174AD1B}" type="slidenum">
              <a:rPr lang="en-US" smtClean="0"/>
              <a:t>18</a:t>
            </a:fld>
            <a:endParaRPr lang="en-US"/>
          </a:p>
        </p:txBody>
      </p:sp>
    </p:spTree>
    <p:extLst>
      <p:ext uri="{BB962C8B-B14F-4D97-AF65-F5344CB8AC3E}">
        <p14:creationId xmlns:p14="http://schemas.microsoft.com/office/powerpoint/2010/main" val="2110023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0xAA as a mask and keep shifting the mask to get the 32bit word do an OR with x and think of how to return 1 or 0 from there based on what x is. Count the bits from right to left.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DF426B4-FF2C-4403-8A9F-9DE4C174AD1B}" type="slidenum">
              <a:rPr lang="en-US" smtClean="0"/>
              <a:t>20</a:t>
            </a:fld>
            <a:endParaRPr lang="en-US"/>
          </a:p>
        </p:txBody>
      </p:sp>
    </p:spTree>
    <p:extLst>
      <p:ext uri="{BB962C8B-B14F-4D97-AF65-F5344CB8AC3E}">
        <p14:creationId xmlns:p14="http://schemas.microsoft.com/office/powerpoint/2010/main" val="1519387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previous sum catch is this for “any” </a:t>
            </a:r>
            <a:r>
              <a:rPr lang="en-US" dirty="0" err="1"/>
              <a:t>OddBit</a:t>
            </a:r>
            <a:r>
              <a:rPr lang="en-US" dirty="0"/>
              <a:t>.</a:t>
            </a:r>
          </a:p>
        </p:txBody>
      </p:sp>
      <p:sp>
        <p:nvSpPr>
          <p:cNvPr id="4" name="Slide Number Placeholder 3"/>
          <p:cNvSpPr>
            <a:spLocks noGrp="1"/>
          </p:cNvSpPr>
          <p:nvPr>
            <p:ph type="sldNum" sz="quarter" idx="5"/>
          </p:nvPr>
        </p:nvSpPr>
        <p:spPr/>
        <p:txBody>
          <a:bodyPr/>
          <a:lstStyle/>
          <a:p>
            <a:fld id="{DDF426B4-FF2C-4403-8A9F-9DE4C174AD1B}" type="slidenum">
              <a:rPr lang="en-US" smtClean="0"/>
              <a:t>21</a:t>
            </a:fld>
            <a:endParaRPr lang="en-US"/>
          </a:p>
        </p:txBody>
      </p:sp>
    </p:spTree>
    <p:extLst>
      <p:ext uri="{BB962C8B-B14F-4D97-AF65-F5344CB8AC3E}">
        <p14:creationId xmlns:p14="http://schemas.microsoft.com/office/powerpoint/2010/main" val="3132984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D89C1-7733-489C-940B-B8C21786C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0740A7-85C8-4AC3-A349-49ED9C6C64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1AF2E6-E4D7-4AF4-8B5B-03E63385FE1F}"/>
              </a:ext>
            </a:extLst>
          </p:cNvPr>
          <p:cNvSpPr>
            <a:spLocks noGrp="1"/>
          </p:cNvSpPr>
          <p:nvPr>
            <p:ph type="dt" sz="half" idx="10"/>
          </p:nvPr>
        </p:nvSpPr>
        <p:spPr/>
        <p:txBody>
          <a:bodyPr/>
          <a:lstStyle/>
          <a:p>
            <a:fld id="{3038CB05-B921-4513-BED9-0B5EA5A413F7}" type="datetimeFigureOut">
              <a:rPr lang="en-US" smtClean="0"/>
              <a:t>8/24/2019</a:t>
            </a:fld>
            <a:endParaRPr lang="en-US"/>
          </a:p>
        </p:txBody>
      </p:sp>
      <p:sp>
        <p:nvSpPr>
          <p:cNvPr id="5" name="Footer Placeholder 4">
            <a:extLst>
              <a:ext uri="{FF2B5EF4-FFF2-40B4-BE49-F238E27FC236}">
                <a16:creationId xmlns:a16="http://schemas.microsoft.com/office/drawing/2014/main" id="{7AABF9E7-CAA8-40DE-80EA-D33285CE4D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B3BCF-3251-4EBF-BD90-2D01D9CE2F86}"/>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4067447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2B10-85D4-4CFF-AF07-D3C706D570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65FFF6-CCC7-4FF3-805D-5CD50CCC69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383E5-23F5-4CFD-97ED-93DADD6917F5}"/>
              </a:ext>
            </a:extLst>
          </p:cNvPr>
          <p:cNvSpPr>
            <a:spLocks noGrp="1"/>
          </p:cNvSpPr>
          <p:nvPr>
            <p:ph type="dt" sz="half" idx="10"/>
          </p:nvPr>
        </p:nvSpPr>
        <p:spPr/>
        <p:txBody>
          <a:bodyPr/>
          <a:lstStyle/>
          <a:p>
            <a:fld id="{3038CB05-B921-4513-BED9-0B5EA5A413F7}" type="datetimeFigureOut">
              <a:rPr lang="en-US" smtClean="0"/>
              <a:t>8/24/2019</a:t>
            </a:fld>
            <a:endParaRPr lang="en-US"/>
          </a:p>
        </p:txBody>
      </p:sp>
      <p:sp>
        <p:nvSpPr>
          <p:cNvPr id="5" name="Footer Placeholder 4">
            <a:extLst>
              <a:ext uri="{FF2B5EF4-FFF2-40B4-BE49-F238E27FC236}">
                <a16:creationId xmlns:a16="http://schemas.microsoft.com/office/drawing/2014/main" id="{1BBDDA21-57F9-4D16-ACE5-151CD7987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15187-3162-40A2-973D-67BD6AD4ED5F}"/>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1568070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BCEDBA-2703-4AD7-81E3-9B064E5BC9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BE5C1B-8B2E-4F64-A118-2B12347D46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F4B397-67C0-4A3C-A660-B0371FCB6E65}"/>
              </a:ext>
            </a:extLst>
          </p:cNvPr>
          <p:cNvSpPr>
            <a:spLocks noGrp="1"/>
          </p:cNvSpPr>
          <p:nvPr>
            <p:ph type="dt" sz="half" idx="10"/>
          </p:nvPr>
        </p:nvSpPr>
        <p:spPr/>
        <p:txBody>
          <a:bodyPr/>
          <a:lstStyle/>
          <a:p>
            <a:fld id="{3038CB05-B921-4513-BED9-0B5EA5A413F7}" type="datetimeFigureOut">
              <a:rPr lang="en-US" smtClean="0"/>
              <a:t>8/24/2019</a:t>
            </a:fld>
            <a:endParaRPr lang="en-US"/>
          </a:p>
        </p:txBody>
      </p:sp>
      <p:sp>
        <p:nvSpPr>
          <p:cNvPr id="5" name="Footer Placeholder 4">
            <a:extLst>
              <a:ext uri="{FF2B5EF4-FFF2-40B4-BE49-F238E27FC236}">
                <a16:creationId xmlns:a16="http://schemas.microsoft.com/office/drawing/2014/main" id="{C77B5BEC-339B-472E-B252-62310CDA2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FE024-79A0-4501-BED9-55020B65D55D}"/>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355553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F3B4-11C5-45D2-8E87-8357AA7454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FD8A2-9449-4B03-B75E-413982A6CF7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4921F-0911-4B2F-A75A-0DD5260F16EC}"/>
              </a:ext>
            </a:extLst>
          </p:cNvPr>
          <p:cNvSpPr>
            <a:spLocks noGrp="1"/>
          </p:cNvSpPr>
          <p:nvPr>
            <p:ph type="dt" sz="half" idx="10"/>
          </p:nvPr>
        </p:nvSpPr>
        <p:spPr/>
        <p:txBody>
          <a:bodyPr/>
          <a:lstStyle/>
          <a:p>
            <a:fld id="{3038CB05-B921-4513-BED9-0B5EA5A413F7}" type="datetimeFigureOut">
              <a:rPr lang="en-US" smtClean="0"/>
              <a:t>8/24/2019</a:t>
            </a:fld>
            <a:endParaRPr lang="en-US"/>
          </a:p>
        </p:txBody>
      </p:sp>
      <p:sp>
        <p:nvSpPr>
          <p:cNvPr id="5" name="Footer Placeholder 4">
            <a:extLst>
              <a:ext uri="{FF2B5EF4-FFF2-40B4-BE49-F238E27FC236}">
                <a16:creationId xmlns:a16="http://schemas.microsoft.com/office/drawing/2014/main" id="{C56862CE-674D-49E6-986D-676C5E16D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1F323-D207-4C45-AD1D-C6F7E9070418}"/>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382827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D9FA-7386-4474-8D7B-4117C86A21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5D6606-99C1-4F64-A2C9-3577DCF557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C55693-61DC-4344-A9F1-F8D0895BEF4D}"/>
              </a:ext>
            </a:extLst>
          </p:cNvPr>
          <p:cNvSpPr>
            <a:spLocks noGrp="1"/>
          </p:cNvSpPr>
          <p:nvPr>
            <p:ph type="dt" sz="half" idx="10"/>
          </p:nvPr>
        </p:nvSpPr>
        <p:spPr/>
        <p:txBody>
          <a:bodyPr/>
          <a:lstStyle/>
          <a:p>
            <a:fld id="{3038CB05-B921-4513-BED9-0B5EA5A413F7}" type="datetimeFigureOut">
              <a:rPr lang="en-US" smtClean="0"/>
              <a:t>8/24/2019</a:t>
            </a:fld>
            <a:endParaRPr lang="en-US"/>
          </a:p>
        </p:txBody>
      </p:sp>
      <p:sp>
        <p:nvSpPr>
          <p:cNvPr id="5" name="Footer Placeholder 4">
            <a:extLst>
              <a:ext uri="{FF2B5EF4-FFF2-40B4-BE49-F238E27FC236}">
                <a16:creationId xmlns:a16="http://schemas.microsoft.com/office/drawing/2014/main" id="{B98EE445-D2F2-47E7-8475-6E44A23DF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6470C-0E71-4549-88B2-4613DF11EEEB}"/>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3072274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55E78-CAFD-446D-9F5E-77367BD24F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C01297-4828-4EA3-B2FF-AD6C0667E98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1A6764-79E0-4530-BC5D-63D0BCB437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DB5BCD-571D-4E9C-9D76-12BF42828043}"/>
              </a:ext>
            </a:extLst>
          </p:cNvPr>
          <p:cNvSpPr>
            <a:spLocks noGrp="1"/>
          </p:cNvSpPr>
          <p:nvPr>
            <p:ph type="dt" sz="half" idx="10"/>
          </p:nvPr>
        </p:nvSpPr>
        <p:spPr/>
        <p:txBody>
          <a:bodyPr/>
          <a:lstStyle/>
          <a:p>
            <a:fld id="{3038CB05-B921-4513-BED9-0B5EA5A413F7}" type="datetimeFigureOut">
              <a:rPr lang="en-US" smtClean="0"/>
              <a:t>8/24/2019</a:t>
            </a:fld>
            <a:endParaRPr lang="en-US"/>
          </a:p>
        </p:txBody>
      </p:sp>
      <p:sp>
        <p:nvSpPr>
          <p:cNvPr id="6" name="Footer Placeholder 5">
            <a:extLst>
              <a:ext uri="{FF2B5EF4-FFF2-40B4-BE49-F238E27FC236}">
                <a16:creationId xmlns:a16="http://schemas.microsoft.com/office/drawing/2014/main" id="{1E91A864-2671-4188-802A-123A30CE7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0C678E-3B05-4778-B19E-F2863623782E}"/>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242624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DAC6-1FF1-4828-A9E6-F7FBB3C4A6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EDA22F-B5D1-4C37-8109-94A31E498D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FC84B6-3FB4-422F-8B4A-FD5E543BBE1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48238E-7D30-4367-B2F2-5412EAB55A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C9BDDDB-0752-4BA8-9ADC-F1D4BE08A6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FDD894-FBE3-4116-A995-233CF46D7E05}"/>
              </a:ext>
            </a:extLst>
          </p:cNvPr>
          <p:cNvSpPr>
            <a:spLocks noGrp="1"/>
          </p:cNvSpPr>
          <p:nvPr>
            <p:ph type="dt" sz="half" idx="10"/>
          </p:nvPr>
        </p:nvSpPr>
        <p:spPr/>
        <p:txBody>
          <a:bodyPr/>
          <a:lstStyle/>
          <a:p>
            <a:fld id="{3038CB05-B921-4513-BED9-0B5EA5A413F7}" type="datetimeFigureOut">
              <a:rPr lang="en-US" smtClean="0"/>
              <a:t>8/24/2019</a:t>
            </a:fld>
            <a:endParaRPr lang="en-US"/>
          </a:p>
        </p:txBody>
      </p:sp>
      <p:sp>
        <p:nvSpPr>
          <p:cNvPr id="8" name="Footer Placeholder 7">
            <a:extLst>
              <a:ext uri="{FF2B5EF4-FFF2-40B4-BE49-F238E27FC236}">
                <a16:creationId xmlns:a16="http://schemas.microsoft.com/office/drawing/2014/main" id="{3AE729CE-5E07-44DC-B62D-14F059D9DB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0C92E0-BB1A-4C0E-AAE6-6A0FC95F0E31}"/>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397548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8AC6-D205-44ED-AE87-080EC0E8C0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DC6360-A186-4379-8AF1-D11609B2829A}"/>
              </a:ext>
            </a:extLst>
          </p:cNvPr>
          <p:cNvSpPr>
            <a:spLocks noGrp="1"/>
          </p:cNvSpPr>
          <p:nvPr>
            <p:ph type="dt" sz="half" idx="10"/>
          </p:nvPr>
        </p:nvSpPr>
        <p:spPr/>
        <p:txBody>
          <a:bodyPr/>
          <a:lstStyle/>
          <a:p>
            <a:fld id="{3038CB05-B921-4513-BED9-0B5EA5A413F7}" type="datetimeFigureOut">
              <a:rPr lang="en-US" smtClean="0"/>
              <a:t>8/24/2019</a:t>
            </a:fld>
            <a:endParaRPr lang="en-US"/>
          </a:p>
        </p:txBody>
      </p:sp>
      <p:sp>
        <p:nvSpPr>
          <p:cNvPr id="4" name="Footer Placeholder 3">
            <a:extLst>
              <a:ext uri="{FF2B5EF4-FFF2-40B4-BE49-F238E27FC236}">
                <a16:creationId xmlns:a16="http://schemas.microsoft.com/office/drawing/2014/main" id="{37B614D5-385C-468E-B9CF-2B6F81F1D8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17D675-CED8-4963-B45C-C1305CE87C28}"/>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2250151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E4DB00-9447-4F71-B43A-D3A51D7DBF28}"/>
              </a:ext>
            </a:extLst>
          </p:cNvPr>
          <p:cNvSpPr>
            <a:spLocks noGrp="1"/>
          </p:cNvSpPr>
          <p:nvPr>
            <p:ph type="dt" sz="half" idx="10"/>
          </p:nvPr>
        </p:nvSpPr>
        <p:spPr/>
        <p:txBody>
          <a:bodyPr/>
          <a:lstStyle/>
          <a:p>
            <a:fld id="{3038CB05-B921-4513-BED9-0B5EA5A413F7}" type="datetimeFigureOut">
              <a:rPr lang="en-US" smtClean="0"/>
              <a:t>8/24/2019</a:t>
            </a:fld>
            <a:endParaRPr lang="en-US"/>
          </a:p>
        </p:txBody>
      </p:sp>
      <p:sp>
        <p:nvSpPr>
          <p:cNvPr id="3" name="Footer Placeholder 2">
            <a:extLst>
              <a:ext uri="{FF2B5EF4-FFF2-40B4-BE49-F238E27FC236}">
                <a16:creationId xmlns:a16="http://schemas.microsoft.com/office/drawing/2014/main" id="{E7ABBE7E-ED34-4C1D-81FA-AE6BA1F713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97A3EC-B43C-4C68-B202-E691EA30FBDC}"/>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180533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4BC74-C76B-426F-A9D6-6EF18D4A0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D2A84B-400F-4D85-823C-435A22BF67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111503-FD39-4C25-9E14-C7851E47D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293C77-51E7-488F-A2C0-65C5CBA02B65}"/>
              </a:ext>
            </a:extLst>
          </p:cNvPr>
          <p:cNvSpPr>
            <a:spLocks noGrp="1"/>
          </p:cNvSpPr>
          <p:nvPr>
            <p:ph type="dt" sz="half" idx="10"/>
          </p:nvPr>
        </p:nvSpPr>
        <p:spPr/>
        <p:txBody>
          <a:bodyPr/>
          <a:lstStyle/>
          <a:p>
            <a:fld id="{3038CB05-B921-4513-BED9-0B5EA5A413F7}" type="datetimeFigureOut">
              <a:rPr lang="en-US" smtClean="0"/>
              <a:t>8/24/2019</a:t>
            </a:fld>
            <a:endParaRPr lang="en-US"/>
          </a:p>
        </p:txBody>
      </p:sp>
      <p:sp>
        <p:nvSpPr>
          <p:cNvPr id="6" name="Footer Placeholder 5">
            <a:extLst>
              <a:ext uri="{FF2B5EF4-FFF2-40B4-BE49-F238E27FC236}">
                <a16:creationId xmlns:a16="http://schemas.microsoft.com/office/drawing/2014/main" id="{9DF643D6-29E6-42D1-9215-33947F9EE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A98E78-B6D7-48CB-A4E0-695FF8126862}"/>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4035788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FB622-50A3-4430-934E-4353267630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DABF54-E2EF-43E1-A105-4D36F43506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295870-C2F1-49A9-ACC3-965EF14F3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3FB604-BEA2-4528-85F8-974CC7EAAB2D}"/>
              </a:ext>
            </a:extLst>
          </p:cNvPr>
          <p:cNvSpPr>
            <a:spLocks noGrp="1"/>
          </p:cNvSpPr>
          <p:nvPr>
            <p:ph type="dt" sz="half" idx="10"/>
          </p:nvPr>
        </p:nvSpPr>
        <p:spPr/>
        <p:txBody>
          <a:bodyPr/>
          <a:lstStyle/>
          <a:p>
            <a:fld id="{3038CB05-B921-4513-BED9-0B5EA5A413F7}" type="datetimeFigureOut">
              <a:rPr lang="en-US" smtClean="0"/>
              <a:t>8/24/2019</a:t>
            </a:fld>
            <a:endParaRPr lang="en-US"/>
          </a:p>
        </p:txBody>
      </p:sp>
      <p:sp>
        <p:nvSpPr>
          <p:cNvPr id="6" name="Footer Placeholder 5">
            <a:extLst>
              <a:ext uri="{FF2B5EF4-FFF2-40B4-BE49-F238E27FC236}">
                <a16:creationId xmlns:a16="http://schemas.microsoft.com/office/drawing/2014/main" id="{CA28AB79-83D6-4EA1-8022-90D8798B36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019ED-7A35-4237-9296-4ACD8DAD0766}"/>
              </a:ext>
            </a:extLst>
          </p:cNvPr>
          <p:cNvSpPr>
            <a:spLocks noGrp="1"/>
          </p:cNvSpPr>
          <p:nvPr>
            <p:ph type="sldNum" sz="quarter" idx="12"/>
          </p:nvPr>
        </p:nvSpPr>
        <p:spPr/>
        <p:txBody>
          <a:bodyPr/>
          <a:lstStyle/>
          <a:p>
            <a:fld id="{03002DB2-5D68-4F1C-8B37-01491FCADF3C}" type="slidenum">
              <a:rPr lang="en-US" smtClean="0"/>
              <a:t>‹#›</a:t>
            </a:fld>
            <a:endParaRPr lang="en-US"/>
          </a:p>
        </p:txBody>
      </p:sp>
    </p:spTree>
    <p:extLst>
      <p:ext uri="{BB962C8B-B14F-4D97-AF65-F5344CB8AC3E}">
        <p14:creationId xmlns:p14="http://schemas.microsoft.com/office/powerpoint/2010/main" val="24590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6598F-DC49-4FD1-B025-9FE16A4B72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5B1DDC-C0DD-4085-9D78-4D05552BBF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64C1B-6A23-43D9-B5DF-D1D7E448C2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8CB05-B921-4513-BED9-0B5EA5A413F7}" type="datetimeFigureOut">
              <a:rPr lang="en-US" smtClean="0"/>
              <a:t>8/24/2019</a:t>
            </a:fld>
            <a:endParaRPr lang="en-US"/>
          </a:p>
        </p:txBody>
      </p:sp>
      <p:sp>
        <p:nvSpPr>
          <p:cNvPr id="5" name="Footer Placeholder 4">
            <a:extLst>
              <a:ext uri="{FF2B5EF4-FFF2-40B4-BE49-F238E27FC236}">
                <a16:creationId xmlns:a16="http://schemas.microsoft.com/office/drawing/2014/main" id="{7355A748-D4E0-463D-9CF0-F7EB400546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770AEC-CB85-455D-8E42-0CA615EF3D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02DB2-5D68-4F1C-8B37-01491FCADF3C}" type="slidenum">
              <a:rPr lang="en-US" smtClean="0"/>
              <a:t>‹#›</a:t>
            </a:fld>
            <a:endParaRPr lang="en-US"/>
          </a:p>
        </p:txBody>
      </p:sp>
    </p:spTree>
    <p:extLst>
      <p:ext uri="{BB962C8B-B14F-4D97-AF65-F5344CB8AC3E}">
        <p14:creationId xmlns:p14="http://schemas.microsoft.com/office/powerpoint/2010/main" val="1076989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itwisecmd.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oodle.cs.colorado.edu/course/view.php?id=1257"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emf"/><Relationship Id="rId5" Type="http://schemas.openxmlformats.org/officeDocument/2006/relationships/hyperlink" Target="mailto:help@cs.colorado.edu" TargetMode="External"/><Relationship Id="rId4" Type="http://schemas.openxmlformats.org/officeDocument/2006/relationships/hyperlink" Target="https://coding.csel.io/"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moodle.cs.colorado.edu/pluginfile.php/164839/mod_assign/introattachment/0/datalab.pdf?forcedownload=1" TargetMode="External"/><Relationship Id="rId2" Type="http://schemas.openxmlformats.org/officeDocument/2006/relationships/hyperlink" Target="https://moodle.cs.colorado.edu/pluginfile.php/164839/mod_assign/introattachment/0/datalab-handout.tar.gz?forcedownload=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D17A-2680-4149-9A4E-3E7ACDDF35E1}"/>
              </a:ext>
            </a:extLst>
          </p:cNvPr>
          <p:cNvSpPr>
            <a:spLocks noGrp="1"/>
          </p:cNvSpPr>
          <p:nvPr>
            <p:ph type="ctrTitle"/>
          </p:nvPr>
        </p:nvSpPr>
        <p:spPr/>
        <p:txBody>
          <a:bodyPr/>
          <a:lstStyle/>
          <a:p>
            <a:r>
              <a:rPr lang="en-US" dirty="0"/>
              <a:t>CSCI 2400</a:t>
            </a:r>
            <a:br>
              <a:rPr lang="en-US" dirty="0"/>
            </a:br>
            <a:r>
              <a:rPr lang="en-US" dirty="0"/>
              <a:t>Computer Systems</a:t>
            </a:r>
          </a:p>
        </p:txBody>
      </p:sp>
      <p:sp>
        <p:nvSpPr>
          <p:cNvPr id="3" name="Subtitle 2">
            <a:extLst>
              <a:ext uri="{FF2B5EF4-FFF2-40B4-BE49-F238E27FC236}">
                <a16:creationId xmlns:a16="http://schemas.microsoft.com/office/drawing/2014/main" id="{6E036A02-979D-41AF-92B5-79FEC2395423}"/>
              </a:ext>
            </a:extLst>
          </p:cNvPr>
          <p:cNvSpPr>
            <a:spLocks noGrp="1"/>
          </p:cNvSpPr>
          <p:nvPr>
            <p:ph type="subTitle" idx="1"/>
          </p:nvPr>
        </p:nvSpPr>
        <p:spPr/>
        <p:txBody>
          <a:bodyPr/>
          <a:lstStyle/>
          <a:p>
            <a:r>
              <a:rPr lang="en-US" dirty="0"/>
              <a:t>Data Lab Recitation</a:t>
            </a:r>
          </a:p>
          <a:p>
            <a:endParaRPr lang="en-US" dirty="0"/>
          </a:p>
        </p:txBody>
      </p:sp>
    </p:spTree>
    <p:extLst>
      <p:ext uri="{BB962C8B-B14F-4D97-AF65-F5344CB8AC3E}">
        <p14:creationId xmlns:p14="http://schemas.microsoft.com/office/powerpoint/2010/main" val="291607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type="title"/>
          </p:nvPr>
        </p:nvSpPr>
        <p:spPr/>
        <p:txBody>
          <a:bodyPr/>
          <a:lstStyle/>
          <a:p>
            <a:pPr marL="119063" indent="-119063"/>
            <a:r>
              <a:rPr lang="en-US"/>
              <a:t>General Boolean Algebras</a:t>
            </a:r>
          </a:p>
        </p:txBody>
      </p:sp>
      <p:sp>
        <p:nvSpPr>
          <p:cNvPr id="58373" name="Rectangle 4"/>
          <p:cNvSpPr>
            <a:spLocks noGrp="1" noChangeArrowheads="1"/>
          </p:cNvSpPr>
          <p:nvPr>
            <p:ph idx="1"/>
          </p:nvPr>
        </p:nvSpPr>
        <p:spPr/>
        <p:txBody>
          <a:bodyPr/>
          <a:lstStyle/>
          <a:p>
            <a:pPr eaLnBrk="1" hangingPunct="1"/>
            <a:r>
              <a:rPr lang="en-US" dirty="0"/>
              <a:t>Operate on Bit Vectors Operations applied bitwise</a:t>
            </a:r>
          </a:p>
          <a:p>
            <a:pPr eaLnBrk="1" hangingPunct="1"/>
            <a:endParaRPr lang="en-US" dirty="0"/>
          </a:p>
          <a:p>
            <a:pPr eaLnBrk="1" hangingPunct="1"/>
            <a:endParaRPr lang="en-US" dirty="0"/>
          </a:p>
          <a:p>
            <a:pPr eaLnBrk="1" hangingPunct="1"/>
            <a:endParaRPr lang="en-US" dirty="0"/>
          </a:p>
          <a:p>
            <a:pPr eaLnBrk="1" hangingPunct="1"/>
            <a:r>
              <a:rPr lang="en-US" dirty="0"/>
              <a:t>All the Properties of Boolean Algebra Apply</a:t>
            </a:r>
          </a:p>
        </p:txBody>
      </p:sp>
      <p:sp>
        <p:nvSpPr>
          <p:cNvPr id="58374" name="Rectangle 5"/>
          <p:cNvSpPr>
            <a:spLocks/>
          </p:cNvSpPr>
          <p:nvPr/>
        </p:nvSpPr>
        <p:spPr bwMode="auto">
          <a:xfrm>
            <a:off x="2339936" y="2366617"/>
            <a:ext cx="1682512"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dirty="0">
                <a:solidFill>
                  <a:srgbClr val="000066"/>
                </a:solidFill>
                <a:latin typeface="Courier New Bold" charset="0"/>
                <a:ea typeface="Courier New Bold" charset="0"/>
                <a:cs typeface="Courier New Bold" charset="0"/>
                <a:sym typeface="Courier New Bold" charset="0"/>
              </a:rPr>
              <a:t>  01101001</a:t>
            </a:r>
          </a:p>
          <a:p>
            <a:pPr eaLnBrk="1" hangingPunct="1"/>
            <a:r>
              <a:rPr lang="en-US" sz="2000" dirty="0">
                <a:solidFill>
                  <a:srgbClr val="000066"/>
                </a:solidFill>
                <a:latin typeface="Courier New Bold" charset="0"/>
                <a:ea typeface="Courier New Bold" charset="0"/>
                <a:cs typeface="Courier New Bold" charset="0"/>
                <a:sym typeface="Courier New Bold" charset="0"/>
              </a:rPr>
              <a:t>&amp; 01010101</a:t>
            </a:r>
          </a:p>
          <a:p>
            <a:pPr eaLnBrk="1" hangingPunct="1"/>
            <a:r>
              <a:rPr lang="en-US" sz="2000" dirty="0">
                <a:solidFill>
                  <a:srgbClr val="000066"/>
                </a:solidFill>
                <a:latin typeface="Courier New Bold" charset="0"/>
                <a:ea typeface="Courier New Bold" charset="0"/>
                <a:cs typeface="Courier New Bold" charset="0"/>
                <a:sym typeface="Courier New Bold" charset="0"/>
              </a:rPr>
              <a:t>  </a:t>
            </a:r>
            <a:r>
              <a:rPr lang="en-US" sz="2000" dirty="0">
                <a:solidFill>
                  <a:srgbClr val="FFFFFF"/>
                </a:solidFill>
                <a:latin typeface="Courier New Bold" charset="0"/>
                <a:ea typeface="Courier New Bold" charset="0"/>
                <a:cs typeface="Courier New Bold" charset="0"/>
                <a:sym typeface="Courier New Bold" charset="0"/>
              </a:rPr>
              <a:t>01000001</a:t>
            </a:r>
          </a:p>
        </p:txBody>
      </p:sp>
      <p:sp>
        <p:nvSpPr>
          <p:cNvPr id="58375" name="Line 6"/>
          <p:cNvSpPr>
            <a:spLocks noChangeShapeType="1"/>
          </p:cNvSpPr>
          <p:nvPr/>
        </p:nvSpPr>
        <p:spPr bwMode="auto">
          <a:xfrm>
            <a:off x="2387600" y="2981325"/>
            <a:ext cx="15240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58376" name="Rectangle 7"/>
          <p:cNvSpPr>
            <a:spLocks/>
          </p:cNvSpPr>
          <p:nvPr/>
        </p:nvSpPr>
        <p:spPr bwMode="auto">
          <a:xfrm>
            <a:off x="4140200" y="2349500"/>
            <a:ext cx="1682512"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a:solidFill>
                  <a:srgbClr val="000066"/>
                </a:solidFill>
                <a:latin typeface="Courier New Bold" charset="0"/>
                <a:ea typeface="Courier New Bold" charset="0"/>
                <a:cs typeface="Courier New Bold" charset="0"/>
                <a:sym typeface="Courier New Bold" charset="0"/>
              </a:rPr>
              <a:t>  01101001</a:t>
            </a:r>
          </a:p>
          <a:p>
            <a:pPr eaLnBrk="1" hangingPunct="1"/>
            <a:r>
              <a:rPr lang="en-US" sz="2000">
                <a:solidFill>
                  <a:srgbClr val="000066"/>
                </a:solidFill>
                <a:latin typeface="Courier New Bold" charset="0"/>
                <a:ea typeface="Courier New Bold" charset="0"/>
                <a:cs typeface="Courier New Bold" charset="0"/>
                <a:sym typeface="Courier New Bold" charset="0"/>
              </a:rPr>
              <a:t>| 01010101</a:t>
            </a:r>
          </a:p>
          <a:p>
            <a:pPr eaLnBrk="1" hangingPunct="1"/>
            <a:r>
              <a:rPr lang="en-US" sz="2000">
                <a:solidFill>
                  <a:srgbClr val="000066"/>
                </a:solidFill>
                <a:latin typeface="Courier New Bold" charset="0"/>
                <a:ea typeface="Courier New Bold" charset="0"/>
                <a:cs typeface="Courier New Bold" charset="0"/>
                <a:sym typeface="Courier New Bold" charset="0"/>
              </a:rPr>
              <a:t>  </a:t>
            </a:r>
            <a:r>
              <a:rPr lang="en-US" sz="2000">
                <a:solidFill>
                  <a:srgbClr val="FFFFFF"/>
                </a:solidFill>
                <a:latin typeface="Courier New Bold" charset="0"/>
                <a:ea typeface="Courier New Bold" charset="0"/>
                <a:cs typeface="Courier New Bold" charset="0"/>
                <a:sym typeface="Courier New Bold" charset="0"/>
              </a:rPr>
              <a:t>01111101</a:t>
            </a:r>
          </a:p>
        </p:txBody>
      </p:sp>
      <p:sp>
        <p:nvSpPr>
          <p:cNvPr id="58377" name="Line 8"/>
          <p:cNvSpPr>
            <a:spLocks noChangeShapeType="1"/>
          </p:cNvSpPr>
          <p:nvPr/>
        </p:nvSpPr>
        <p:spPr bwMode="auto">
          <a:xfrm>
            <a:off x="4216400" y="2981325"/>
            <a:ext cx="15240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58378" name="Rectangle 9"/>
          <p:cNvSpPr>
            <a:spLocks/>
          </p:cNvSpPr>
          <p:nvPr/>
        </p:nvSpPr>
        <p:spPr bwMode="auto">
          <a:xfrm>
            <a:off x="5969000" y="2349500"/>
            <a:ext cx="1682512"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a:solidFill>
                  <a:srgbClr val="000066"/>
                </a:solidFill>
                <a:latin typeface="Courier New Bold" charset="0"/>
                <a:ea typeface="Courier New Bold" charset="0"/>
                <a:cs typeface="Courier New Bold" charset="0"/>
                <a:sym typeface="Courier New Bold" charset="0"/>
              </a:rPr>
              <a:t>  01101001</a:t>
            </a:r>
          </a:p>
          <a:p>
            <a:pPr eaLnBrk="1" hangingPunct="1"/>
            <a:r>
              <a:rPr lang="en-US" sz="2000">
                <a:solidFill>
                  <a:srgbClr val="000066"/>
                </a:solidFill>
                <a:latin typeface="Courier New Bold" charset="0"/>
                <a:ea typeface="Courier New Bold" charset="0"/>
                <a:cs typeface="Courier New Bold" charset="0"/>
                <a:sym typeface="Courier New Bold" charset="0"/>
              </a:rPr>
              <a:t>^ 01010101</a:t>
            </a:r>
          </a:p>
          <a:p>
            <a:pPr eaLnBrk="1" hangingPunct="1"/>
            <a:r>
              <a:rPr lang="en-US" sz="2000">
                <a:solidFill>
                  <a:srgbClr val="000066"/>
                </a:solidFill>
                <a:latin typeface="Courier New Bold" charset="0"/>
                <a:ea typeface="Courier New Bold" charset="0"/>
                <a:cs typeface="Courier New Bold" charset="0"/>
                <a:sym typeface="Courier New Bold" charset="0"/>
              </a:rPr>
              <a:t>  </a:t>
            </a:r>
            <a:r>
              <a:rPr lang="en-US" sz="2000">
                <a:solidFill>
                  <a:srgbClr val="FFFFFF"/>
                </a:solidFill>
                <a:latin typeface="Courier New Bold" charset="0"/>
                <a:ea typeface="Courier New Bold" charset="0"/>
                <a:cs typeface="Courier New Bold" charset="0"/>
                <a:sym typeface="Courier New Bold" charset="0"/>
              </a:rPr>
              <a:t>00111100</a:t>
            </a:r>
          </a:p>
        </p:txBody>
      </p:sp>
      <p:sp>
        <p:nvSpPr>
          <p:cNvPr id="58379" name="Line 10"/>
          <p:cNvSpPr>
            <a:spLocks noChangeShapeType="1"/>
          </p:cNvSpPr>
          <p:nvPr/>
        </p:nvSpPr>
        <p:spPr bwMode="auto">
          <a:xfrm>
            <a:off x="6121400" y="2981325"/>
            <a:ext cx="15240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58380" name="Rectangle 11"/>
          <p:cNvSpPr>
            <a:spLocks/>
          </p:cNvSpPr>
          <p:nvPr/>
        </p:nvSpPr>
        <p:spPr bwMode="auto">
          <a:xfrm>
            <a:off x="7872413" y="2349500"/>
            <a:ext cx="1682512" cy="1025922"/>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a:solidFill>
                  <a:srgbClr val="000066"/>
                </a:solidFill>
                <a:latin typeface="Courier New Bold" charset="0"/>
                <a:ea typeface="Courier New Bold" charset="0"/>
                <a:cs typeface="Courier New Bold" charset="0"/>
                <a:sym typeface="Courier New Bold" charset="0"/>
              </a:rPr>
              <a:t>  </a:t>
            </a:r>
          </a:p>
          <a:p>
            <a:pPr eaLnBrk="1" hangingPunct="1"/>
            <a:r>
              <a:rPr lang="en-US" sz="2000">
                <a:solidFill>
                  <a:srgbClr val="000066"/>
                </a:solidFill>
                <a:latin typeface="Courier New Bold" charset="0"/>
                <a:ea typeface="Courier New Bold" charset="0"/>
                <a:cs typeface="Courier New Bold" charset="0"/>
                <a:sym typeface="Courier New Bold" charset="0"/>
              </a:rPr>
              <a:t>~ 01010101</a:t>
            </a:r>
          </a:p>
          <a:p>
            <a:pPr eaLnBrk="1" hangingPunct="1"/>
            <a:r>
              <a:rPr lang="en-US" sz="2000">
                <a:solidFill>
                  <a:srgbClr val="000066"/>
                </a:solidFill>
                <a:latin typeface="Courier New Bold" charset="0"/>
                <a:ea typeface="Courier New Bold" charset="0"/>
                <a:cs typeface="Courier New Bold" charset="0"/>
                <a:sym typeface="Courier New Bold" charset="0"/>
              </a:rPr>
              <a:t>  </a:t>
            </a:r>
            <a:r>
              <a:rPr lang="en-US" sz="2000">
                <a:solidFill>
                  <a:srgbClr val="FFFFFF"/>
                </a:solidFill>
                <a:latin typeface="Courier New Bold" charset="0"/>
                <a:ea typeface="Courier New Bold" charset="0"/>
                <a:cs typeface="Courier New Bold" charset="0"/>
                <a:sym typeface="Courier New Bold" charset="0"/>
              </a:rPr>
              <a:t>10101010</a:t>
            </a:r>
          </a:p>
        </p:txBody>
      </p:sp>
      <p:sp>
        <p:nvSpPr>
          <p:cNvPr id="58381" name="Line 12"/>
          <p:cNvSpPr>
            <a:spLocks noChangeShapeType="1"/>
          </p:cNvSpPr>
          <p:nvPr/>
        </p:nvSpPr>
        <p:spPr bwMode="auto">
          <a:xfrm>
            <a:off x="7950200" y="2981325"/>
            <a:ext cx="16002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23565" name="Rectangle 13"/>
          <p:cNvSpPr>
            <a:spLocks/>
          </p:cNvSpPr>
          <p:nvPr/>
        </p:nvSpPr>
        <p:spPr bwMode="auto">
          <a:xfrm>
            <a:off x="2311400" y="3035301"/>
            <a:ext cx="1682512"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a:solidFill>
                  <a:srgbClr val="CC0000"/>
                </a:solidFill>
                <a:latin typeface="Courier New Bold" charset="0"/>
                <a:ea typeface="Courier New Bold" charset="0"/>
                <a:cs typeface="Courier New Bold" charset="0"/>
                <a:sym typeface="Courier New Bold" charset="0"/>
              </a:rPr>
              <a:t>  01000001</a:t>
            </a:r>
          </a:p>
        </p:txBody>
      </p:sp>
      <p:sp>
        <p:nvSpPr>
          <p:cNvPr id="23566" name="Rectangle 14"/>
          <p:cNvSpPr>
            <a:spLocks/>
          </p:cNvSpPr>
          <p:nvPr/>
        </p:nvSpPr>
        <p:spPr bwMode="auto">
          <a:xfrm>
            <a:off x="4445001" y="3035301"/>
            <a:ext cx="1374735"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a:solidFill>
                  <a:srgbClr val="CC0000"/>
                </a:solidFill>
                <a:latin typeface="Courier New Bold" charset="0"/>
                <a:ea typeface="Courier New Bold" charset="0"/>
                <a:cs typeface="Courier New Bold" charset="0"/>
                <a:sym typeface="Courier New Bold" charset="0"/>
              </a:rPr>
              <a:t>01111101</a:t>
            </a:r>
          </a:p>
        </p:txBody>
      </p:sp>
      <p:sp>
        <p:nvSpPr>
          <p:cNvPr id="23567" name="Rectangle 15"/>
          <p:cNvSpPr>
            <a:spLocks/>
          </p:cNvSpPr>
          <p:nvPr/>
        </p:nvSpPr>
        <p:spPr bwMode="auto">
          <a:xfrm>
            <a:off x="6273801" y="3035301"/>
            <a:ext cx="1374735"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a:solidFill>
                  <a:srgbClr val="CC0000"/>
                </a:solidFill>
                <a:latin typeface="Courier New Bold" charset="0"/>
                <a:ea typeface="Courier New Bold" charset="0"/>
                <a:cs typeface="Courier New Bold" charset="0"/>
                <a:sym typeface="Courier New Bold" charset="0"/>
              </a:rPr>
              <a:t>00111100</a:t>
            </a:r>
          </a:p>
        </p:txBody>
      </p:sp>
      <p:sp>
        <p:nvSpPr>
          <p:cNvPr id="23568" name="Rectangle 16"/>
          <p:cNvSpPr>
            <a:spLocks/>
          </p:cNvSpPr>
          <p:nvPr/>
        </p:nvSpPr>
        <p:spPr bwMode="auto">
          <a:xfrm>
            <a:off x="8178801" y="3035301"/>
            <a:ext cx="1374735" cy="41036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a:solidFill>
                  <a:srgbClr val="CC0000"/>
                </a:solidFill>
                <a:latin typeface="Courier New Bold" charset="0"/>
                <a:ea typeface="Courier New Bold" charset="0"/>
                <a:cs typeface="Courier New Bold" charset="0"/>
                <a:sym typeface="Courier New Bold" charset="0"/>
              </a:rPr>
              <a:t>10101010</a:t>
            </a:r>
          </a:p>
        </p:txBody>
      </p:sp>
    </p:spTree>
    <p:extLst>
      <p:ext uri="{BB962C8B-B14F-4D97-AF65-F5344CB8AC3E}">
        <p14:creationId xmlns:p14="http://schemas.microsoft.com/office/powerpoint/2010/main" val="28169915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35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35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356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356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5" grpId="0" build="p" autoUpdateAnimBg="0"/>
      <p:bldP spid="23566" grpId="0" build="p" autoUpdateAnimBg="0"/>
      <p:bldP spid="23567" grpId="0" build="p" autoUpdateAnimBg="0"/>
      <p:bldP spid="2356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3"/>
          <p:cNvSpPr>
            <a:spLocks noGrp="1" noChangeArrowheads="1"/>
          </p:cNvSpPr>
          <p:nvPr>
            <p:ph type="title"/>
          </p:nvPr>
        </p:nvSpPr>
        <p:spPr/>
        <p:txBody>
          <a:bodyPr/>
          <a:lstStyle/>
          <a:p>
            <a:pPr marL="119063" indent="-119063"/>
            <a:r>
              <a:rPr lang="en-US" dirty="0"/>
              <a:t>Bit-Level Operations in C</a:t>
            </a:r>
          </a:p>
        </p:txBody>
      </p:sp>
      <p:sp>
        <p:nvSpPr>
          <p:cNvPr id="60421" name="Rectangle 4"/>
          <p:cNvSpPr>
            <a:spLocks noGrp="1" noChangeArrowheads="1"/>
          </p:cNvSpPr>
          <p:nvPr>
            <p:ph idx="1"/>
          </p:nvPr>
        </p:nvSpPr>
        <p:spPr>
          <a:xfrm>
            <a:off x="838200" y="1606725"/>
            <a:ext cx="10515600" cy="4351338"/>
          </a:xfrm>
        </p:spPr>
        <p:txBody>
          <a:bodyPr>
            <a:normAutofit fontScale="92500" lnSpcReduction="10000"/>
          </a:bodyPr>
          <a:lstStyle/>
          <a:p>
            <a:pPr eaLnBrk="1" hangingPunct="1"/>
            <a:r>
              <a:rPr lang="en-US" dirty="0"/>
              <a:t>Operations </a:t>
            </a:r>
            <a:r>
              <a:rPr lang="en-US" dirty="0">
                <a:latin typeface="Monaco" charset="0"/>
                <a:ea typeface="Monaco" charset="0"/>
                <a:cs typeface="Monaco" charset="0"/>
                <a:sym typeface="Monaco" charset="0"/>
              </a:rPr>
              <a:t>&amp;</a:t>
            </a:r>
            <a:r>
              <a:rPr lang="en-US" dirty="0"/>
              <a:t>,  </a:t>
            </a:r>
            <a:r>
              <a:rPr lang="en-US" dirty="0">
                <a:latin typeface="Monaco" charset="0"/>
                <a:ea typeface="Monaco" charset="0"/>
                <a:cs typeface="Monaco" charset="0"/>
                <a:sym typeface="Monaco" charset="0"/>
              </a:rPr>
              <a:t>|</a:t>
            </a:r>
            <a:r>
              <a:rPr lang="en-US" dirty="0"/>
              <a:t>,  </a:t>
            </a:r>
            <a:r>
              <a:rPr lang="en-US" dirty="0">
                <a:latin typeface="Monaco" charset="0"/>
                <a:ea typeface="Monaco" charset="0"/>
                <a:cs typeface="Monaco" charset="0"/>
                <a:sym typeface="Monaco" charset="0"/>
              </a:rPr>
              <a:t>~</a:t>
            </a:r>
            <a:r>
              <a:rPr lang="en-US" dirty="0"/>
              <a:t>,  </a:t>
            </a:r>
            <a:r>
              <a:rPr lang="en-US" dirty="0">
                <a:latin typeface="Monaco" charset="0"/>
                <a:ea typeface="Monaco" charset="0"/>
                <a:cs typeface="Monaco" charset="0"/>
                <a:sym typeface="Monaco" charset="0"/>
              </a:rPr>
              <a:t>^</a:t>
            </a:r>
            <a:r>
              <a:rPr lang="en-US" dirty="0"/>
              <a:t> Available in C</a:t>
            </a:r>
          </a:p>
          <a:p>
            <a:pPr marL="552450" lvl="1"/>
            <a:r>
              <a:rPr lang="en-US" dirty="0"/>
              <a:t>Apply to any “integral” data type</a:t>
            </a:r>
          </a:p>
          <a:p>
            <a:pPr marL="838200" lvl="2"/>
            <a:r>
              <a:rPr lang="en-US" sz="1800" dirty="0">
                <a:latin typeface="Monaco" charset="0"/>
                <a:ea typeface="Monaco" charset="0"/>
                <a:cs typeface="Monaco" charset="0"/>
                <a:sym typeface="Monaco" charset="0"/>
              </a:rPr>
              <a:t>long, </a:t>
            </a:r>
            <a:r>
              <a:rPr lang="en-US" sz="1800" dirty="0" err="1">
                <a:latin typeface="Monaco" charset="0"/>
                <a:ea typeface="Monaco" charset="0"/>
                <a:cs typeface="Monaco" charset="0"/>
                <a:sym typeface="Monaco" charset="0"/>
              </a:rPr>
              <a:t>int</a:t>
            </a:r>
            <a:r>
              <a:rPr lang="en-US" sz="1800" dirty="0">
                <a:latin typeface="Monaco" charset="0"/>
                <a:ea typeface="Monaco" charset="0"/>
                <a:cs typeface="Monaco" charset="0"/>
                <a:sym typeface="Monaco" charset="0"/>
              </a:rPr>
              <a:t>, short, char, unsigned</a:t>
            </a:r>
            <a:endParaRPr lang="en-US" sz="1800" dirty="0">
              <a:latin typeface="Monaco" charset="0"/>
              <a:sym typeface="Monaco" charset="0"/>
            </a:endParaRPr>
          </a:p>
          <a:p>
            <a:pPr marL="552450" lvl="1"/>
            <a:r>
              <a:rPr lang="en-US" dirty="0"/>
              <a:t>View arguments as bit vectors</a:t>
            </a:r>
          </a:p>
          <a:p>
            <a:pPr marL="552450" lvl="1"/>
            <a:r>
              <a:rPr lang="en-US" dirty="0"/>
              <a:t>Arguments applied bit-wise</a:t>
            </a:r>
          </a:p>
          <a:p>
            <a:pPr eaLnBrk="1" hangingPunct="1"/>
            <a:r>
              <a:rPr lang="en-US" dirty="0"/>
              <a:t>Examples (Char data type)</a:t>
            </a:r>
          </a:p>
          <a:p>
            <a:pPr marL="552450" lvl="1"/>
            <a:r>
              <a:rPr lang="en-US" sz="1800" dirty="0">
                <a:latin typeface="Monaco" charset="0"/>
                <a:ea typeface="Zapf Dingbats" charset="2"/>
                <a:cs typeface="Zapf Dingbats" charset="2"/>
                <a:sym typeface="Monaco" charset="0"/>
              </a:rPr>
              <a:t>~0x41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a:t>
            </a:r>
            <a:r>
              <a:rPr lang="en-US" sz="1800" dirty="0">
                <a:solidFill>
                  <a:schemeClr val="bg1"/>
                </a:solidFill>
                <a:latin typeface="Monaco" charset="0"/>
                <a:ea typeface="Zapf Dingbats" charset="2"/>
                <a:cs typeface="Zapf Dingbats" charset="2"/>
                <a:sym typeface="Monaco" charset="0"/>
              </a:rPr>
              <a:t>0xBE</a:t>
            </a:r>
            <a:endParaRPr lang="en-US" sz="1800" dirty="0">
              <a:solidFill>
                <a:schemeClr val="bg1"/>
              </a:solidFill>
              <a:latin typeface="Monaco" charset="0"/>
              <a:sym typeface="Monaco" charset="0"/>
            </a:endParaRPr>
          </a:p>
          <a:p>
            <a:pPr marL="838200" lvl="2"/>
            <a:r>
              <a:rPr lang="en-US" sz="1800" dirty="0">
                <a:solidFill>
                  <a:schemeClr val="bg1"/>
                </a:solidFill>
                <a:latin typeface="Monaco" charset="0"/>
                <a:ea typeface="Monaco" charset="0"/>
                <a:cs typeface="Monaco" charset="0"/>
                <a:sym typeface="Monaco" charset="0"/>
              </a:rPr>
              <a:t>~01000001</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Zapf Dingbats" charset="2"/>
                <a:cs typeface="Zapf Dingbats" charset="2"/>
                <a:sym typeface="Monaco" charset="0"/>
              </a:rPr>
              <a:t> </a:t>
            </a:r>
            <a:r>
              <a:rPr lang="en-US" sz="1800" dirty="0">
                <a:solidFill>
                  <a:schemeClr val="bg1"/>
                </a:solidFill>
                <a:ea typeface="Zapf Dingbats" charset="2"/>
                <a:cs typeface="Zapf Dingbats" charset="2"/>
                <a:sym typeface="Monaco" charset="0"/>
              </a:rPr>
              <a:t>→ </a:t>
            </a:r>
            <a:r>
              <a:rPr lang="en-US" sz="1800" dirty="0">
                <a:solidFill>
                  <a:schemeClr val="bg1"/>
                </a:solidFill>
                <a:latin typeface="Monaco" charset="0"/>
                <a:ea typeface="Zapf Dingbats" charset="2"/>
                <a:cs typeface="Zapf Dingbats" charset="2"/>
                <a:sym typeface="Monaco" charset="0"/>
              </a:rPr>
              <a:t>10111110</a:t>
            </a:r>
            <a:r>
              <a:rPr lang="en-US" sz="1800" baseline="-6000" dirty="0">
                <a:solidFill>
                  <a:schemeClr val="bg1"/>
                </a:solidFill>
                <a:latin typeface="Monaco" charset="0"/>
                <a:ea typeface="Monaco" charset="0"/>
                <a:cs typeface="Monaco" charset="0"/>
                <a:sym typeface="Monaco" charset="0"/>
              </a:rPr>
              <a:t>2</a:t>
            </a:r>
            <a:endParaRPr lang="en-US" sz="1800" dirty="0">
              <a:solidFill>
                <a:schemeClr val="bg1"/>
              </a:solidFill>
              <a:latin typeface="Monaco" charset="0"/>
              <a:sym typeface="Monaco" charset="0"/>
            </a:endParaRPr>
          </a:p>
          <a:p>
            <a:pPr marL="552450" lvl="1"/>
            <a:r>
              <a:rPr lang="en-US" sz="1800" dirty="0">
                <a:latin typeface="Monaco" charset="0"/>
                <a:ea typeface="Zapf Dingbats" charset="2"/>
                <a:cs typeface="Zapf Dingbats" charset="2"/>
                <a:sym typeface="Monaco" charset="0"/>
              </a:rPr>
              <a:t>~0x00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a:t>
            </a:r>
            <a:r>
              <a:rPr lang="en-US" sz="1800" dirty="0">
                <a:solidFill>
                  <a:schemeClr val="bg1"/>
                </a:solidFill>
                <a:latin typeface="Monaco" charset="0"/>
                <a:ea typeface="Zapf Dingbats" charset="2"/>
                <a:cs typeface="Zapf Dingbats" charset="2"/>
                <a:sym typeface="Monaco" charset="0"/>
              </a:rPr>
              <a:t>0xFF</a:t>
            </a:r>
            <a:endParaRPr lang="en-US" sz="1800" dirty="0">
              <a:solidFill>
                <a:schemeClr val="bg1"/>
              </a:solidFill>
              <a:latin typeface="Monaco" charset="0"/>
              <a:sym typeface="Monaco" charset="0"/>
            </a:endParaRPr>
          </a:p>
          <a:p>
            <a:pPr marL="838200" lvl="2"/>
            <a:r>
              <a:rPr lang="en-US" sz="1800" dirty="0">
                <a:solidFill>
                  <a:schemeClr val="bg1"/>
                </a:solidFill>
                <a:latin typeface="Monaco" charset="0"/>
                <a:ea typeface="Monaco" charset="0"/>
                <a:cs typeface="Monaco" charset="0"/>
                <a:sym typeface="Monaco" charset="0"/>
              </a:rPr>
              <a:t>~00000000</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Zapf Dingbats" charset="2"/>
                <a:cs typeface="Zapf Dingbats" charset="2"/>
                <a:sym typeface="Monaco" charset="0"/>
              </a:rPr>
              <a:t> </a:t>
            </a:r>
            <a:r>
              <a:rPr lang="en-US" sz="1800" dirty="0">
                <a:solidFill>
                  <a:schemeClr val="bg1"/>
                </a:solidFill>
                <a:ea typeface="Zapf Dingbats" charset="2"/>
                <a:cs typeface="Zapf Dingbats" charset="2"/>
                <a:sym typeface="Monaco" charset="0"/>
              </a:rPr>
              <a:t>→</a:t>
            </a:r>
            <a:r>
              <a:rPr lang="en-US" sz="1800" dirty="0">
                <a:solidFill>
                  <a:schemeClr val="bg1"/>
                </a:solidFill>
                <a:latin typeface="Monaco" charset="0"/>
                <a:ea typeface="Zapf Dingbats" charset="2"/>
                <a:cs typeface="Zapf Dingbats" charset="2"/>
                <a:sym typeface="Monaco" charset="0"/>
              </a:rPr>
              <a:t> 11111111</a:t>
            </a:r>
            <a:r>
              <a:rPr lang="en-US" sz="1800" baseline="-6000" dirty="0">
                <a:solidFill>
                  <a:schemeClr val="bg1"/>
                </a:solidFill>
                <a:latin typeface="Monaco" charset="0"/>
                <a:ea typeface="Monaco" charset="0"/>
                <a:cs typeface="Monaco" charset="0"/>
                <a:sym typeface="Monaco" charset="0"/>
              </a:rPr>
              <a:t>2</a:t>
            </a:r>
            <a:endParaRPr lang="en-US" sz="1800" dirty="0">
              <a:solidFill>
                <a:schemeClr val="bg1"/>
              </a:solidFill>
              <a:latin typeface="Monaco" charset="0"/>
              <a:sym typeface="Monaco" charset="0"/>
            </a:endParaRPr>
          </a:p>
          <a:p>
            <a:pPr marL="552450" lvl="1"/>
            <a:r>
              <a:rPr lang="en-US" sz="1800" dirty="0">
                <a:latin typeface="Monaco" charset="0"/>
                <a:ea typeface="Zapf Dingbats" charset="2"/>
                <a:cs typeface="Zapf Dingbats" charset="2"/>
                <a:sym typeface="Monaco" charset="0"/>
              </a:rPr>
              <a:t>0x69 &amp; 0x55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a:t>
            </a:r>
            <a:r>
              <a:rPr lang="en-US" sz="1800" dirty="0">
                <a:solidFill>
                  <a:schemeClr val="bg1"/>
                </a:solidFill>
                <a:latin typeface="Monaco" charset="0"/>
                <a:ea typeface="Zapf Dingbats" charset="2"/>
                <a:cs typeface="Zapf Dingbats" charset="2"/>
                <a:sym typeface="Monaco" charset="0"/>
              </a:rPr>
              <a:t>0x41</a:t>
            </a:r>
            <a:endParaRPr lang="en-US" sz="1800" dirty="0">
              <a:solidFill>
                <a:schemeClr val="bg1"/>
              </a:solidFill>
              <a:latin typeface="Monaco" charset="0"/>
              <a:sym typeface="Monaco" charset="0"/>
            </a:endParaRPr>
          </a:p>
          <a:p>
            <a:pPr marL="838200" lvl="2"/>
            <a:r>
              <a:rPr lang="en-US" sz="1800" dirty="0">
                <a:solidFill>
                  <a:schemeClr val="bg1"/>
                </a:solidFill>
                <a:latin typeface="Monaco" charset="0"/>
                <a:ea typeface="Monaco" charset="0"/>
                <a:cs typeface="Monaco" charset="0"/>
                <a:sym typeface="Monaco" charset="0"/>
              </a:rPr>
              <a:t>01101001</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Monaco" charset="0"/>
                <a:cs typeface="Monaco" charset="0"/>
                <a:sym typeface="Monaco" charset="0"/>
              </a:rPr>
              <a:t> &amp; 01010101</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Zapf Dingbats" charset="2"/>
                <a:cs typeface="Zapf Dingbats" charset="2"/>
                <a:sym typeface="Monaco" charset="0"/>
              </a:rPr>
              <a:t> </a:t>
            </a:r>
            <a:r>
              <a:rPr lang="en-US" sz="1800" dirty="0">
                <a:solidFill>
                  <a:schemeClr val="bg1"/>
                </a:solidFill>
                <a:ea typeface="Zapf Dingbats" charset="2"/>
                <a:cs typeface="Zapf Dingbats" charset="2"/>
                <a:sym typeface="Monaco" charset="0"/>
              </a:rPr>
              <a:t>→</a:t>
            </a:r>
            <a:r>
              <a:rPr lang="en-US" sz="1800" dirty="0">
                <a:solidFill>
                  <a:schemeClr val="bg1"/>
                </a:solidFill>
                <a:latin typeface="Monaco" charset="0"/>
                <a:ea typeface="Zapf Dingbats" charset="2"/>
                <a:cs typeface="Zapf Dingbats" charset="2"/>
                <a:sym typeface="Monaco" charset="0"/>
              </a:rPr>
              <a:t> 01000001</a:t>
            </a:r>
            <a:r>
              <a:rPr lang="en-US" sz="1800" baseline="-6000" dirty="0">
                <a:solidFill>
                  <a:schemeClr val="bg1"/>
                </a:solidFill>
                <a:latin typeface="Monaco" charset="0"/>
                <a:ea typeface="Monaco" charset="0"/>
                <a:cs typeface="Monaco" charset="0"/>
                <a:sym typeface="Monaco" charset="0"/>
              </a:rPr>
              <a:t>2</a:t>
            </a:r>
            <a:endParaRPr lang="en-US" sz="1800" dirty="0">
              <a:solidFill>
                <a:schemeClr val="bg1"/>
              </a:solidFill>
              <a:latin typeface="Monaco" charset="0"/>
              <a:sym typeface="Monaco" charset="0"/>
            </a:endParaRPr>
          </a:p>
          <a:p>
            <a:pPr marL="552450" lvl="1"/>
            <a:r>
              <a:rPr lang="en-US" sz="1800" dirty="0">
                <a:latin typeface="Monaco" charset="0"/>
                <a:ea typeface="Zapf Dingbats" charset="2"/>
                <a:cs typeface="Zapf Dingbats" charset="2"/>
                <a:sym typeface="Monaco" charset="0"/>
              </a:rPr>
              <a:t>0x69 | 0x55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a:t>
            </a:r>
            <a:r>
              <a:rPr lang="en-US" sz="1800" dirty="0">
                <a:solidFill>
                  <a:schemeClr val="bg1"/>
                </a:solidFill>
                <a:latin typeface="Monaco" charset="0"/>
                <a:ea typeface="Zapf Dingbats" charset="2"/>
                <a:cs typeface="Zapf Dingbats" charset="2"/>
                <a:sym typeface="Monaco" charset="0"/>
              </a:rPr>
              <a:t>0x7D</a:t>
            </a:r>
            <a:endParaRPr lang="en-US" sz="1800" dirty="0">
              <a:solidFill>
                <a:schemeClr val="bg1"/>
              </a:solidFill>
              <a:latin typeface="Monaco" charset="0"/>
              <a:sym typeface="Monaco" charset="0"/>
            </a:endParaRPr>
          </a:p>
          <a:p>
            <a:pPr marL="838200" lvl="2"/>
            <a:r>
              <a:rPr lang="en-US" sz="1800" dirty="0">
                <a:solidFill>
                  <a:schemeClr val="bg1"/>
                </a:solidFill>
                <a:latin typeface="Monaco" charset="0"/>
                <a:ea typeface="Monaco" charset="0"/>
                <a:cs typeface="Monaco" charset="0"/>
                <a:sym typeface="Monaco" charset="0"/>
              </a:rPr>
              <a:t>01101001</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Monaco" charset="0"/>
                <a:cs typeface="Monaco" charset="0"/>
                <a:sym typeface="Monaco" charset="0"/>
              </a:rPr>
              <a:t> | 01010101</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Monaco" charset="0"/>
                <a:cs typeface="Monaco" charset="0"/>
                <a:sym typeface="Monaco" charset="0"/>
              </a:rPr>
              <a:t> </a:t>
            </a:r>
            <a:r>
              <a:rPr lang="en-US" sz="1800" dirty="0">
                <a:solidFill>
                  <a:schemeClr val="bg1"/>
                </a:solidFill>
                <a:ea typeface="Zapf Dingbats" charset="2"/>
                <a:cs typeface="Zapf Dingbats" charset="2"/>
                <a:sym typeface="Monaco" charset="0"/>
              </a:rPr>
              <a:t>→</a:t>
            </a:r>
            <a:r>
              <a:rPr lang="en-US" sz="1800" dirty="0">
                <a:solidFill>
                  <a:schemeClr val="bg1"/>
                </a:solidFill>
                <a:latin typeface="Monaco" charset="0"/>
                <a:ea typeface="Monaco" charset="0"/>
                <a:cs typeface="Monaco" charset="0"/>
                <a:sym typeface="Monaco" charset="0"/>
              </a:rPr>
              <a:t> 01111101</a:t>
            </a:r>
            <a:r>
              <a:rPr lang="en-US" sz="1800" baseline="-6000" dirty="0">
                <a:solidFill>
                  <a:schemeClr val="bg1"/>
                </a:solidFill>
                <a:latin typeface="Monaco" charset="0"/>
                <a:ea typeface="Monaco" charset="0"/>
                <a:cs typeface="Monaco" charset="0"/>
                <a:sym typeface="Monaco" charset="0"/>
              </a:rPr>
              <a:t>2</a:t>
            </a:r>
            <a:endParaRPr lang="en-US" sz="1800" baseline="-6000" dirty="0">
              <a:solidFill>
                <a:schemeClr val="bg1"/>
              </a:solidFill>
              <a:latin typeface="Monaco" charset="0"/>
              <a:sym typeface="Monaco" charset="0"/>
            </a:endParaRPr>
          </a:p>
        </p:txBody>
      </p:sp>
      <p:grpSp>
        <p:nvGrpSpPr>
          <p:cNvPr id="4" name="Group 5"/>
          <p:cNvGrpSpPr>
            <a:grpSpLocks/>
          </p:cNvGrpSpPr>
          <p:nvPr/>
        </p:nvGrpSpPr>
        <p:grpSpPr bwMode="auto">
          <a:xfrm>
            <a:off x="8382001" y="1095373"/>
            <a:ext cx="1793875" cy="4321081"/>
            <a:chOff x="0" y="177"/>
            <a:chExt cx="1130" cy="2721"/>
          </a:xfrm>
        </p:grpSpPr>
        <p:grpSp>
          <p:nvGrpSpPr>
            <p:cNvPr id="5" name="Group 6"/>
            <p:cNvGrpSpPr>
              <a:grpSpLocks/>
            </p:cNvGrpSpPr>
            <p:nvPr/>
          </p:nvGrpSpPr>
          <p:grpSpPr bwMode="auto">
            <a:xfrm>
              <a:off x="0" y="499"/>
              <a:ext cx="1104" cy="2399"/>
              <a:chOff x="0" y="-8"/>
              <a:chExt cx="1104" cy="2399"/>
            </a:xfrm>
          </p:grpSpPr>
          <p:grpSp>
            <p:nvGrpSpPr>
              <p:cNvPr id="9" name="Group 7"/>
              <p:cNvGrpSpPr>
                <a:grpSpLocks/>
              </p:cNvGrpSpPr>
              <p:nvPr/>
            </p:nvGrpSpPr>
            <p:grpSpPr bwMode="auto">
              <a:xfrm>
                <a:off x="0" y="-8"/>
                <a:ext cx="288" cy="239"/>
                <a:chOff x="0" y="-8"/>
                <a:chExt cx="288" cy="239"/>
              </a:xfrm>
            </p:grpSpPr>
            <p:sp>
              <p:nvSpPr>
                <p:cNvPr id="151" name="Rectangle 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52" name="Rectangle 9"/>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a:t>
                  </a:r>
                </a:p>
              </p:txBody>
            </p:sp>
          </p:grpSp>
          <p:grpSp>
            <p:nvGrpSpPr>
              <p:cNvPr id="10" name="Group 10"/>
              <p:cNvGrpSpPr>
                <a:grpSpLocks/>
              </p:cNvGrpSpPr>
              <p:nvPr/>
            </p:nvGrpSpPr>
            <p:grpSpPr bwMode="auto">
              <a:xfrm>
                <a:off x="288" y="-8"/>
                <a:ext cx="288" cy="239"/>
                <a:chOff x="0" y="-8"/>
                <a:chExt cx="288" cy="239"/>
              </a:xfrm>
            </p:grpSpPr>
            <p:sp>
              <p:nvSpPr>
                <p:cNvPr id="149" name="Rectangle 1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50" name="Rectangle 12"/>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a:t>
                  </a:r>
                </a:p>
              </p:txBody>
            </p:sp>
          </p:grpSp>
          <p:grpSp>
            <p:nvGrpSpPr>
              <p:cNvPr id="11" name="Group 13"/>
              <p:cNvGrpSpPr>
                <a:grpSpLocks/>
              </p:cNvGrpSpPr>
              <p:nvPr/>
            </p:nvGrpSpPr>
            <p:grpSpPr bwMode="auto">
              <a:xfrm>
                <a:off x="576" y="-8"/>
                <a:ext cx="528" cy="239"/>
                <a:chOff x="0" y="-8"/>
                <a:chExt cx="528" cy="239"/>
              </a:xfrm>
            </p:grpSpPr>
            <p:sp>
              <p:nvSpPr>
                <p:cNvPr id="147" name="Rectangle 1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48" name="Rectangle 15"/>
                <p:cNvSpPr>
                  <a:spLocks/>
                </p:cNvSpPr>
                <p:nvPr/>
              </p:nvSpPr>
              <p:spPr bwMode="auto">
                <a:xfrm>
                  <a:off x="45" y="-8"/>
                  <a:ext cx="438"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0000</a:t>
                  </a:r>
                </a:p>
              </p:txBody>
            </p:sp>
          </p:grpSp>
          <p:grpSp>
            <p:nvGrpSpPr>
              <p:cNvPr id="12" name="Group 16"/>
              <p:cNvGrpSpPr>
                <a:grpSpLocks/>
              </p:cNvGrpSpPr>
              <p:nvPr/>
            </p:nvGrpSpPr>
            <p:grpSpPr bwMode="auto">
              <a:xfrm>
                <a:off x="0" y="136"/>
                <a:ext cx="288" cy="239"/>
                <a:chOff x="0" y="-8"/>
                <a:chExt cx="288" cy="239"/>
              </a:xfrm>
            </p:grpSpPr>
            <p:sp>
              <p:nvSpPr>
                <p:cNvPr id="145" name="Rectangle 1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46" name="Rectangle 18"/>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a:t>
                  </a:r>
                </a:p>
              </p:txBody>
            </p:sp>
          </p:grpSp>
          <p:grpSp>
            <p:nvGrpSpPr>
              <p:cNvPr id="13" name="Group 19"/>
              <p:cNvGrpSpPr>
                <a:grpSpLocks/>
              </p:cNvGrpSpPr>
              <p:nvPr/>
            </p:nvGrpSpPr>
            <p:grpSpPr bwMode="auto">
              <a:xfrm>
                <a:off x="288" y="136"/>
                <a:ext cx="288" cy="239"/>
                <a:chOff x="0" y="-8"/>
                <a:chExt cx="288" cy="239"/>
              </a:xfrm>
            </p:grpSpPr>
            <p:sp>
              <p:nvSpPr>
                <p:cNvPr id="143" name="Rectangle 2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44" name="Rectangle 21"/>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a:t>
                  </a:r>
                </a:p>
              </p:txBody>
            </p:sp>
          </p:grpSp>
          <p:grpSp>
            <p:nvGrpSpPr>
              <p:cNvPr id="14" name="Group 22"/>
              <p:cNvGrpSpPr>
                <a:grpSpLocks/>
              </p:cNvGrpSpPr>
              <p:nvPr/>
            </p:nvGrpSpPr>
            <p:grpSpPr bwMode="auto">
              <a:xfrm>
                <a:off x="576" y="136"/>
                <a:ext cx="528" cy="239"/>
                <a:chOff x="0" y="-8"/>
                <a:chExt cx="528" cy="239"/>
              </a:xfrm>
            </p:grpSpPr>
            <p:sp>
              <p:nvSpPr>
                <p:cNvPr id="141" name="Rectangle 2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42" name="Rectangle 24"/>
                <p:cNvSpPr>
                  <a:spLocks/>
                </p:cNvSpPr>
                <p:nvPr/>
              </p:nvSpPr>
              <p:spPr bwMode="auto">
                <a:xfrm>
                  <a:off x="45" y="-8"/>
                  <a:ext cx="438"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0001</a:t>
                  </a:r>
                </a:p>
              </p:txBody>
            </p:sp>
          </p:grpSp>
          <p:grpSp>
            <p:nvGrpSpPr>
              <p:cNvPr id="15" name="Group 25"/>
              <p:cNvGrpSpPr>
                <a:grpSpLocks/>
              </p:cNvGrpSpPr>
              <p:nvPr/>
            </p:nvGrpSpPr>
            <p:grpSpPr bwMode="auto">
              <a:xfrm>
                <a:off x="0" y="280"/>
                <a:ext cx="288" cy="239"/>
                <a:chOff x="0" y="-8"/>
                <a:chExt cx="288" cy="239"/>
              </a:xfrm>
            </p:grpSpPr>
            <p:sp>
              <p:nvSpPr>
                <p:cNvPr id="139" name="Rectangle 2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40" name="Rectangle 27"/>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2</a:t>
                  </a:r>
                </a:p>
              </p:txBody>
            </p:sp>
          </p:grpSp>
          <p:grpSp>
            <p:nvGrpSpPr>
              <p:cNvPr id="16" name="Group 28"/>
              <p:cNvGrpSpPr>
                <a:grpSpLocks/>
              </p:cNvGrpSpPr>
              <p:nvPr/>
            </p:nvGrpSpPr>
            <p:grpSpPr bwMode="auto">
              <a:xfrm>
                <a:off x="288" y="280"/>
                <a:ext cx="288" cy="239"/>
                <a:chOff x="0" y="-8"/>
                <a:chExt cx="288" cy="239"/>
              </a:xfrm>
            </p:grpSpPr>
            <p:sp>
              <p:nvSpPr>
                <p:cNvPr id="137" name="Rectangle 2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38" name="Rectangle 30"/>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2</a:t>
                  </a:r>
                </a:p>
              </p:txBody>
            </p:sp>
          </p:grpSp>
          <p:grpSp>
            <p:nvGrpSpPr>
              <p:cNvPr id="17" name="Group 31"/>
              <p:cNvGrpSpPr>
                <a:grpSpLocks/>
              </p:cNvGrpSpPr>
              <p:nvPr/>
            </p:nvGrpSpPr>
            <p:grpSpPr bwMode="auto">
              <a:xfrm>
                <a:off x="576" y="280"/>
                <a:ext cx="528" cy="239"/>
                <a:chOff x="0" y="-8"/>
                <a:chExt cx="528" cy="239"/>
              </a:xfrm>
            </p:grpSpPr>
            <p:sp>
              <p:nvSpPr>
                <p:cNvPr id="135" name="Rectangle 3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36" name="Rectangle 33"/>
                <p:cNvSpPr>
                  <a:spLocks/>
                </p:cNvSpPr>
                <p:nvPr/>
              </p:nvSpPr>
              <p:spPr bwMode="auto">
                <a:xfrm>
                  <a:off x="45" y="-8"/>
                  <a:ext cx="438"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0010</a:t>
                  </a:r>
                </a:p>
              </p:txBody>
            </p:sp>
          </p:grpSp>
          <p:grpSp>
            <p:nvGrpSpPr>
              <p:cNvPr id="18" name="Group 34"/>
              <p:cNvGrpSpPr>
                <a:grpSpLocks/>
              </p:cNvGrpSpPr>
              <p:nvPr/>
            </p:nvGrpSpPr>
            <p:grpSpPr bwMode="auto">
              <a:xfrm>
                <a:off x="0" y="424"/>
                <a:ext cx="288" cy="239"/>
                <a:chOff x="0" y="-8"/>
                <a:chExt cx="288" cy="239"/>
              </a:xfrm>
            </p:grpSpPr>
            <p:sp>
              <p:nvSpPr>
                <p:cNvPr id="133" name="Rectangle 3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34" name="Rectangle 36"/>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3</a:t>
                  </a:r>
                </a:p>
              </p:txBody>
            </p:sp>
          </p:grpSp>
          <p:grpSp>
            <p:nvGrpSpPr>
              <p:cNvPr id="19" name="Group 37"/>
              <p:cNvGrpSpPr>
                <a:grpSpLocks/>
              </p:cNvGrpSpPr>
              <p:nvPr/>
            </p:nvGrpSpPr>
            <p:grpSpPr bwMode="auto">
              <a:xfrm>
                <a:off x="288" y="424"/>
                <a:ext cx="288" cy="239"/>
                <a:chOff x="0" y="-8"/>
                <a:chExt cx="288" cy="239"/>
              </a:xfrm>
            </p:grpSpPr>
            <p:sp>
              <p:nvSpPr>
                <p:cNvPr id="131" name="Rectangle 3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32" name="Rectangle 39"/>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3</a:t>
                  </a:r>
                </a:p>
              </p:txBody>
            </p:sp>
          </p:grpSp>
          <p:grpSp>
            <p:nvGrpSpPr>
              <p:cNvPr id="20" name="Group 40"/>
              <p:cNvGrpSpPr>
                <a:grpSpLocks/>
              </p:cNvGrpSpPr>
              <p:nvPr/>
            </p:nvGrpSpPr>
            <p:grpSpPr bwMode="auto">
              <a:xfrm>
                <a:off x="576" y="424"/>
                <a:ext cx="528" cy="239"/>
                <a:chOff x="0" y="-8"/>
                <a:chExt cx="528" cy="239"/>
              </a:xfrm>
            </p:grpSpPr>
            <p:sp>
              <p:nvSpPr>
                <p:cNvPr id="129" name="Rectangle 4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30" name="Rectangle 42"/>
                <p:cNvSpPr>
                  <a:spLocks/>
                </p:cNvSpPr>
                <p:nvPr/>
              </p:nvSpPr>
              <p:spPr bwMode="auto">
                <a:xfrm>
                  <a:off x="45" y="-8"/>
                  <a:ext cx="438"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dirty="0">
                      <a:solidFill>
                        <a:srgbClr val="000066"/>
                      </a:solidFill>
                      <a:latin typeface="Courier New Bold" charset="0"/>
                      <a:ea typeface="Courier New Bold" charset="0"/>
                      <a:cs typeface="Courier New Bold" charset="0"/>
                      <a:sym typeface="Courier New Bold" charset="0"/>
                    </a:rPr>
                    <a:t>0011</a:t>
                  </a:r>
                </a:p>
              </p:txBody>
            </p:sp>
          </p:grpSp>
          <p:grpSp>
            <p:nvGrpSpPr>
              <p:cNvPr id="21" name="Group 43"/>
              <p:cNvGrpSpPr>
                <a:grpSpLocks/>
              </p:cNvGrpSpPr>
              <p:nvPr/>
            </p:nvGrpSpPr>
            <p:grpSpPr bwMode="auto">
              <a:xfrm>
                <a:off x="0" y="568"/>
                <a:ext cx="288" cy="239"/>
                <a:chOff x="0" y="-8"/>
                <a:chExt cx="288" cy="239"/>
              </a:xfrm>
            </p:grpSpPr>
            <p:sp>
              <p:nvSpPr>
                <p:cNvPr id="127" name="Rectangle 4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8" name="Rectangle 45"/>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4</a:t>
                  </a:r>
                </a:p>
              </p:txBody>
            </p:sp>
          </p:grpSp>
          <p:grpSp>
            <p:nvGrpSpPr>
              <p:cNvPr id="22" name="Group 46"/>
              <p:cNvGrpSpPr>
                <a:grpSpLocks/>
              </p:cNvGrpSpPr>
              <p:nvPr/>
            </p:nvGrpSpPr>
            <p:grpSpPr bwMode="auto">
              <a:xfrm>
                <a:off x="288" y="568"/>
                <a:ext cx="288" cy="239"/>
                <a:chOff x="0" y="-8"/>
                <a:chExt cx="288" cy="239"/>
              </a:xfrm>
            </p:grpSpPr>
            <p:sp>
              <p:nvSpPr>
                <p:cNvPr id="125" name="Rectangle 4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6" name="Rectangle 48"/>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4</a:t>
                  </a:r>
                </a:p>
              </p:txBody>
            </p:sp>
          </p:grpSp>
          <p:grpSp>
            <p:nvGrpSpPr>
              <p:cNvPr id="23" name="Group 49"/>
              <p:cNvGrpSpPr>
                <a:grpSpLocks/>
              </p:cNvGrpSpPr>
              <p:nvPr/>
            </p:nvGrpSpPr>
            <p:grpSpPr bwMode="auto">
              <a:xfrm>
                <a:off x="576" y="568"/>
                <a:ext cx="528" cy="239"/>
                <a:chOff x="0" y="-8"/>
                <a:chExt cx="528" cy="239"/>
              </a:xfrm>
            </p:grpSpPr>
            <p:sp>
              <p:nvSpPr>
                <p:cNvPr id="123" name="Rectangle 5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4" name="Rectangle 51"/>
                <p:cNvSpPr>
                  <a:spLocks/>
                </p:cNvSpPr>
                <p:nvPr/>
              </p:nvSpPr>
              <p:spPr bwMode="auto">
                <a:xfrm>
                  <a:off x="45" y="-8"/>
                  <a:ext cx="438"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0100</a:t>
                  </a:r>
                </a:p>
              </p:txBody>
            </p:sp>
          </p:grpSp>
          <p:grpSp>
            <p:nvGrpSpPr>
              <p:cNvPr id="24" name="Group 52"/>
              <p:cNvGrpSpPr>
                <a:grpSpLocks/>
              </p:cNvGrpSpPr>
              <p:nvPr/>
            </p:nvGrpSpPr>
            <p:grpSpPr bwMode="auto">
              <a:xfrm>
                <a:off x="0" y="712"/>
                <a:ext cx="288" cy="239"/>
                <a:chOff x="0" y="-8"/>
                <a:chExt cx="288" cy="239"/>
              </a:xfrm>
            </p:grpSpPr>
            <p:sp>
              <p:nvSpPr>
                <p:cNvPr id="121" name="Rectangle 5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2" name="Rectangle 54"/>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5</a:t>
                  </a:r>
                </a:p>
              </p:txBody>
            </p:sp>
          </p:grpSp>
          <p:grpSp>
            <p:nvGrpSpPr>
              <p:cNvPr id="25" name="Group 55"/>
              <p:cNvGrpSpPr>
                <a:grpSpLocks/>
              </p:cNvGrpSpPr>
              <p:nvPr/>
            </p:nvGrpSpPr>
            <p:grpSpPr bwMode="auto">
              <a:xfrm>
                <a:off x="288" y="712"/>
                <a:ext cx="288" cy="239"/>
                <a:chOff x="0" y="-8"/>
                <a:chExt cx="288" cy="239"/>
              </a:xfrm>
            </p:grpSpPr>
            <p:sp>
              <p:nvSpPr>
                <p:cNvPr id="119" name="Rectangle 5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0" name="Rectangle 57"/>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5</a:t>
                  </a:r>
                </a:p>
              </p:txBody>
            </p:sp>
          </p:grpSp>
          <p:grpSp>
            <p:nvGrpSpPr>
              <p:cNvPr id="26" name="Group 58"/>
              <p:cNvGrpSpPr>
                <a:grpSpLocks/>
              </p:cNvGrpSpPr>
              <p:nvPr/>
            </p:nvGrpSpPr>
            <p:grpSpPr bwMode="auto">
              <a:xfrm>
                <a:off x="576" y="712"/>
                <a:ext cx="528" cy="239"/>
                <a:chOff x="0" y="-8"/>
                <a:chExt cx="528" cy="239"/>
              </a:xfrm>
            </p:grpSpPr>
            <p:sp>
              <p:nvSpPr>
                <p:cNvPr id="117" name="Rectangle 5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18" name="Rectangle 60"/>
                <p:cNvSpPr>
                  <a:spLocks/>
                </p:cNvSpPr>
                <p:nvPr/>
              </p:nvSpPr>
              <p:spPr bwMode="auto">
                <a:xfrm>
                  <a:off x="45" y="-8"/>
                  <a:ext cx="438"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0101</a:t>
                  </a:r>
                </a:p>
              </p:txBody>
            </p:sp>
          </p:grpSp>
          <p:grpSp>
            <p:nvGrpSpPr>
              <p:cNvPr id="27" name="Group 61"/>
              <p:cNvGrpSpPr>
                <a:grpSpLocks/>
              </p:cNvGrpSpPr>
              <p:nvPr/>
            </p:nvGrpSpPr>
            <p:grpSpPr bwMode="auto">
              <a:xfrm>
                <a:off x="0" y="856"/>
                <a:ext cx="288" cy="239"/>
                <a:chOff x="0" y="-8"/>
                <a:chExt cx="288" cy="239"/>
              </a:xfrm>
            </p:grpSpPr>
            <p:sp>
              <p:nvSpPr>
                <p:cNvPr id="115" name="Rectangle 6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16" name="Rectangle 63"/>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6</a:t>
                  </a:r>
                </a:p>
              </p:txBody>
            </p:sp>
          </p:grpSp>
          <p:grpSp>
            <p:nvGrpSpPr>
              <p:cNvPr id="28" name="Group 64"/>
              <p:cNvGrpSpPr>
                <a:grpSpLocks/>
              </p:cNvGrpSpPr>
              <p:nvPr/>
            </p:nvGrpSpPr>
            <p:grpSpPr bwMode="auto">
              <a:xfrm>
                <a:off x="288" y="856"/>
                <a:ext cx="288" cy="239"/>
                <a:chOff x="0" y="-8"/>
                <a:chExt cx="288" cy="239"/>
              </a:xfrm>
            </p:grpSpPr>
            <p:sp>
              <p:nvSpPr>
                <p:cNvPr id="113" name="Rectangle 6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14" name="Rectangle 66"/>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6</a:t>
                  </a:r>
                </a:p>
              </p:txBody>
            </p:sp>
          </p:grpSp>
          <p:grpSp>
            <p:nvGrpSpPr>
              <p:cNvPr id="29" name="Group 67"/>
              <p:cNvGrpSpPr>
                <a:grpSpLocks/>
              </p:cNvGrpSpPr>
              <p:nvPr/>
            </p:nvGrpSpPr>
            <p:grpSpPr bwMode="auto">
              <a:xfrm>
                <a:off x="576" y="856"/>
                <a:ext cx="528" cy="239"/>
                <a:chOff x="0" y="-8"/>
                <a:chExt cx="528" cy="239"/>
              </a:xfrm>
            </p:grpSpPr>
            <p:sp>
              <p:nvSpPr>
                <p:cNvPr id="111" name="Rectangle 68"/>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12" name="Rectangle 69"/>
                <p:cNvSpPr>
                  <a:spLocks/>
                </p:cNvSpPr>
                <p:nvPr/>
              </p:nvSpPr>
              <p:spPr bwMode="auto">
                <a:xfrm>
                  <a:off x="45" y="-8"/>
                  <a:ext cx="438"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0110</a:t>
                  </a:r>
                </a:p>
              </p:txBody>
            </p:sp>
          </p:grpSp>
          <p:grpSp>
            <p:nvGrpSpPr>
              <p:cNvPr id="30" name="Group 70"/>
              <p:cNvGrpSpPr>
                <a:grpSpLocks/>
              </p:cNvGrpSpPr>
              <p:nvPr/>
            </p:nvGrpSpPr>
            <p:grpSpPr bwMode="auto">
              <a:xfrm>
                <a:off x="0" y="1000"/>
                <a:ext cx="288" cy="239"/>
                <a:chOff x="0" y="-8"/>
                <a:chExt cx="288" cy="239"/>
              </a:xfrm>
            </p:grpSpPr>
            <p:sp>
              <p:nvSpPr>
                <p:cNvPr id="109" name="Rectangle 7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10" name="Rectangle 72"/>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7</a:t>
                  </a:r>
                </a:p>
              </p:txBody>
            </p:sp>
          </p:grpSp>
          <p:grpSp>
            <p:nvGrpSpPr>
              <p:cNvPr id="31" name="Group 73"/>
              <p:cNvGrpSpPr>
                <a:grpSpLocks/>
              </p:cNvGrpSpPr>
              <p:nvPr/>
            </p:nvGrpSpPr>
            <p:grpSpPr bwMode="auto">
              <a:xfrm>
                <a:off x="288" y="1000"/>
                <a:ext cx="288" cy="239"/>
                <a:chOff x="0" y="-8"/>
                <a:chExt cx="288" cy="239"/>
              </a:xfrm>
            </p:grpSpPr>
            <p:sp>
              <p:nvSpPr>
                <p:cNvPr id="107" name="Rectangle 7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08" name="Rectangle 75"/>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7</a:t>
                  </a:r>
                </a:p>
              </p:txBody>
            </p:sp>
          </p:grpSp>
          <p:grpSp>
            <p:nvGrpSpPr>
              <p:cNvPr id="32" name="Group 76"/>
              <p:cNvGrpSpPr>
                <a:grpSpLocks/>
              </p:cNvGrpSpPr>
              <p:nvPr/>
            </p:nvGrpSpPr>
            <p:grpSpPr bwMode="auto">
              <a:xfrm>
                <a:off x="576" y="1000"/>
                <a:ext cx="528" cy="239"/>
                <a:chOff x="0" y="-8"/>
                <a:chExt cx="528" cy="239"/>
              </a:xfrm>
            </p:grpSpPr>
            <p:sp>
              <p:nvSpPr>
                <p:cNvPr id="105" name="Rectangle 77"/>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06" name="Rectangle 78"/>
                <p:cNvSpPr>
                  <a:spLocks/>
                </p:cNvSpPr>
                <p:nvPr/>
              </p:nvSpPr>
              <p:spPr bwMode="auto">
                <a:xfrm>
                  <a:off x="45" y="-8"/>
                  <a:ext cx="438"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0111</a:t>
                  </a:r>
                </a:p>
              </p:txBody>
            </p:sp>
          </p:grpSp>
          <p:grpSp>
            <p:nvGrpSpPr>
              <p:cNvPr id="33" name="Group 79"/>
              <p:cNvGrpSpPr>
                <a:grpSpLocks/>
              </p:cNvGrpSpPr>
              <p:nvPr/>
            </p:nvGrpSpPr>
            <p:grpSpPr bwMode="auto">
              <a:xfrm>
                <a:off x="0" y="1144"/>
                <a:ext cx="288" cy="239"/>
                <a:chOff x="0" y="-8"/>
                <a:chExt cx="288" cy="239"/>
              </a:xfrm>
            </p:grpSpPr>
            <p:sp>
              <p:nvSpPr>
                <p:cNvPr id="103" name="Rectangle 8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04" name="Rectangle 81"/>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8</a:t>
                  </a:r>
                </a:p>
              </p:txBody>
            </p:sp>
          </p:grpSp>
          <p:grpSp>
            <p:nvGrpSpPr>
              <p:cNvPr id="34" name="Group 82"/>
              <p:cNvGrpSpPr>
                <a:grpSpLocks/>
              </p:cNvGrpSpPr>
              <p:nvPr/>
            </p:nvGrpSpPr>
            <p:grpSpPr bwMode="auto">
              <a:xfrm>
                <a:off x="288" y="1144"/>
                <a:ext cx="288" cy="239"/>
                <a:chOff x="0" y="-8"/>
                <a:chExt cx="288" cy="239"/>
              </a:xfrm>
            </p:grpSpPr>
            <p:sp>
              <p:nvSpPr>
                <p:cNvPr id="101" name="Rectangle 8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02" name="Rectangle 84"/>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8</a:t>
                  </a:r>
                </a:p>
              </p:txBody>
            </p:sp>
          </p:grpSp>
          <p:grpSp>
            <p:nvGrpSpPr>
              <p:cNvPr id="35" name="Group 85"/>
              <p:cNvGrpSpPr>
                <a:grpSpLocks/>
              </p:cNvGrpSpPr>
              <p:nvPr/>
            </p:nvGrpSpPr>
            <p:grpSpPr bwMode="auto">
              <a:xfrm>
                <a:off x="576" y="1144"/>
                <a:ext cx="528" cy="239"/>
                <a:chOff x="0" y="-8"/>
                <a:chExt cx="528" cy="239"/>
              </a:xfrm>
            </p:grpSpPr>
            <p:sp>
              <p:nvSpPr>
                <p:cNvPr id="99" name="Rectangle 86"/>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00" name="Rectangle 87"/>
                <p:cNvSpPr>
                  <a:spLocks/>
                </p:cNvSpPr>
                <p:nvPr/>
              </p:nvSpPr>
              <p:spPr bwMode="auto">
                <a:xfrm>
                  <a:off x="45" y="-8"/>
                  <a:ext cx="438"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1000</a:t>
                  </a:r>
                </a:p>
              </p:txBody>
            </p:sp>
          </p:grpSp>
          <p:grpSp>
            <p:nvGrpSpPr>
              <p:cNvPr id="36" name="Group 88"/>
              <p:cNvGrpSpPr>
                <a:grpSpLocks/>
              </p:cNvGrpSpPr>
              <p:nvPr/>
            </p:nvGrpSpPr>
            <p:grpSpPr bwMode="auto">
              <a:xfrm>
                <a:off x="0" y="1288"/>
                <a:ext cx="288" cy="239"/>
                <a:chOff x="0" y="-8"/>
                <a:chExt cx="288" cy="239"/>
              </a:xfrm>
            </p:grpSpPr>
            <p:sp>
              <p:nvSpPr>
                <p:cNvPr id="97" name="Rectangle 8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98" name="Rectangle 90"/>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9</a:t>
                  </a:r>
                </a:p>
              </p:txBody>
            </p:sp>
          </p:grpSp>
          <p:grpSp>
            <p:nvGrpSpPr>
              <p:cNvPr id="37" name="Group 91"/>
              <p:cNvGrpSpPr>
                <a:grpSpLocks/>
              </p:cNvGrpSpPr>
              <p:nvPr/>
            </p:nvGrpSpPr>
            <p:grpSpPr bwMode="auto">
              <a:xfrm>
                <a:off x="288" y="1288"/>
                <a:ext cx="288" cy="239"/>
                <a:chOff x="0" y="-8"/>
                <a:chExt cx="288" cy="239"/>
              </a:xfrm>
            </p:grpSpPr>
            <p:sp>
              <p:nvSpPr>
                <p:cNvPr id="95" name="Rectangle 9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96" name="Rectangle 93"/>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9</a:t>
                  </a:r>
                </a:p>
              </p:txBody>
            </p:sp>
          </p:grpSp>
          <p:grpSp>
            <p:nvGrpSpPr>
              <p:cNvPr id="38" name="Group 94"/>
              <p:cNvGrpSpPr>
                <a:grpSpLocks/>
              </p:cNvGrpSpPr>
              <p:nvPr/>
            </p:nvGrpSpPr>
            <p:grpSpPr bwMode="auto">
              <a:xfrm>
                <a:off x="576" y="1288"/>
                <a:ext cx="528" cy="239"/>
                <a:chOff x="0" y="-8"/>
                <a:chExt cx="528" cy="239"/>
              </a:xfrm>
            </p:grpSpPr>
            <p:sp>
              <p:nvSpPr>
                <p:cNvPr id="93" name="Rectangle 95"/>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94" name="Rectangle 96"/>
                <p:cNvSpPr>
                  <a:spLocks/>
                </p:cNvSpPr>
                <p:nvPr/>
              </p:nvSpPr>
              <p:spPr bwMode="auto">
                <a:xfrm>
                  <a:off x="45" y="-8"/>
                  <a:ext cx="438"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1001</a:t>
                  </a:r>
                </a:p>
              </p:txBody>
            </p:sp>
          </p:grpSp>
          <p:grpSp>
            <p:nvGrpSpPr>
              <p:cNvPr id="39" name="Group 97"/>
              <p:cNvGrpSpPr>
                <a:grpSpLocks/>
              </p:cNvGrpSpPr>
              <p:nvPr/>
            </p:nvGrpSpPr>
            <p:grpSpPr bwMode="auto">
              <a:xfrm>
                <a:off x="0" y="1432"/>
                <a:ext cx="288" cy="239"/>
                <a:chOff x="0" y="-8"/>
                <a:chExt cx="288" cy="239"/>
              </a:xfrm>
            </p:grpSpPr>
            <p:sp>
              <p:nvSpPr>
                <p:cNvPr id="91" name="Rectangle 9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92" name="Rectangle 99"/>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A</a:t>
                  </a:r>
                </a:p>
              </p:txBody>
            </p:sp>
          </p:grpSp>
          <p:grpSp>
            <p:nvGrpSpPr>
              <p:cNvPr id="40" name="Group 100"/>
              <p:cNvGrpSpPr>
                <a:grpSpLocks/>
              </p:cNvGrpSpPr>
              <p:nvPr/>
            </p:nvGrpSpPr>
            <p:grpSpPr bwMode="auto">
              <a:xfrm>
                <a:off x="288" y="1432"/>
                <a:ext cx="288" cy="239"/>
                <a:chOff x="0" y="-8"/>
                <a:chExt cx="288" cy="239"/>
              </a:xfrm>
            </p:grpSpPr>
            <p:sp>
              <p:nvSpPr>
                <p:cNvPr id="89" name="Rectangle 10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90" name="Rectangle 102"/>
                <p:cNvSpPr>
                  <a:spLocks/>
                </p:cNvSpPr>
                <p:nvPr/>
              </p:nvSpPr>
              <p:spPr bwMode="auto">
                <a:xfrm>
                  <a:off x="11" y="-8"/>
                  <a:ext cx="264"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10</a:t>
                  </a:r>
                </a:p>
              </p:txBody>
            </p:sp>
          </p:grpSp>
          <p:grpSp>
            <p:nvGrpSpPr>
              <p:cNvPr id="41" name="Group 103"/>
              <p:cNvGrpSpPr>
                <a:grpSpLocks/>
              </p:cNvGrpSpPr>
              <p:nvPr/>
            </p:nvGrpSpPr>
            <p:grpSpPr bwMode="auto">
              <a:xfrm>
                <a:off x="576" y="1432"/>
                <a:ext cx="528" cy="239"/>
                <a:chOff x="0" y="-8"/>
                <a:chExt cx="528" cy="239"/>
              </a:xfrm>
            </p:grpSpPr>
            <p:sp>
              <p:nvSpPr>
                <p:cNvPr id="87" name="Rectangle 10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88" name="Rectangle 105"/>
                <p:cNvSpPr>
                  <a:spLocks/>
                </p:cNvSpPr>
                <p:nvPr/>
              </p:nvSpPr>
              <p:spPr bwMode="auto">
                <a:xfrm>
                  <a:off x="45" y="-8"/>
                  <a:ext cx="438"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1010</a:t>
                  </a:r>
                </a:p>
              </p:txBody>
            </p:sp>
          </p:grpSp>
          <p:grpSp>
            <p:nvGrpSpPr>
              <p:cNvPr id="42" name="Group 106"/>
              <p:cNvGrpSpPr>
                <a:grpSpLocks/>
              </p:cNvGrpSpPr>
              <p:nvPr/>
            </p:nvGrpSpPr>
            <p:grpSpPr bwMode="auto">
              <a:xfrm>
                <a:off x="0" y="1576"/>
                <a:ext cx="288" cy="239"/>
                <a:chOff x="0" y="-8"/>
                <a:chExt cx="288" cy="239"/>
              </a:xfrm>
            </p:grpSpPr>
            <p:sp>
              <p:nvSpPr>
                <p:cNvPr id="85" name="Rectangle 10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86" name="Rectangle 108"/>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B</a:t>
                  </a:r>
                </a:p>
              </p:txBody>
            </p:sp>
          </p:grpSp>
          <p:grpSp>
            <p:nvGrpSpPr>
              <p:cNvPr id="43" name="Group 109"/>
              <p:cNvGrpSpPr>
                <a:grpSpLocks/>
              </p:cNvGrpSpPr>
              <p:nvPr/>
            </p:nvGrpSpPr>
            <p:grpSpPr bwMode="auto">
              <a:xfrm>
                <a:off x="288" y="1576"/>
                <a:ext cx="288" cy="239"/>
                <a:chOff x="0" y="-8"/>
                <a:chExt cx="288" cy="239"/>
              </a:xfrm>
            </p:grpSpPr>
            <p:sp>
              <p:nvSpPr>
                <p:cNvPr id="83" name="Rectangle 11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84" name="Rectangle 111"/>
                <p:cNvSpPr>
                  <a:spLocks/>
                </p:cNvSpPr>
                <p:nvPr/>
              </p:nvSpPr>
              <p:spPr bwMode="auto">
                <a:xfrm>
                  <a:off x="11" y="-8"/>
                  <a:ext cx="264"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11</a:t>
                  </a:r>
                </a:p>
              </p:txBody>
            </p:sp>
          </p:grpSp>
          <p:grpSp>
            <p:nvGrpSpPr>
              <p:cNvPr id="44" name="Group 112"/>
              <p:cNvGrpSpPr>
                <a:grpSpLocks/>
              </p:cNvGrpSpPr>
              <p:nvPr/>
            </p:nvGrpSpPr>
            <p:grpSpPr bwMode="auto">
              <a:xfrm>
                <a:off x="576" y="1576"/>
                <a:ext cx="528" cy="239"/>
                <a:chOff x="0" y="-8"/>
                <a:chExt cx="528" cy="239"/>
              </a:xfrm>
            </p:grpSpPr>
            <p:sp>
              <p:nvSpPr>
                <p:cNvPr id="81" name="Rectangle 11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82" name="Rectangle 114"/>
                <p:cNvSpPr>
                  <a:spLocks/>
                </p:cNvSpPr>
                <p:nvPr/>
              </p:nvSpPr>
              <p:spPr bwMode="auto">
                <a:xfrm>
                  <a:off x="45" y="-8"/>
                  <a:ext cx="438"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1011</a:t>
                  </a:r>
                </a:p>
              </p:txBody>
            </p:sp>
          </p:grpSp>
          <p:grpSp>
            <p:nvGrpSpPr>
              <p:cNvPr id="45" name="Group 115"/>
              <p:cNvGrpSpPr>
                <a:grpSpLocks/>
              </p:cNvGrpSpPr>
              <p:nvPr/>
            </p:nvGrpSpPr>
            <p:grpSpPr bwMode="auto">
              <a:xfrm>
                <a:off x="0" y="1720"/>
                <a:ext cx="288" cy="239"/>
                <a:chOff x="0" y="-8"/>
                <a:chExt cx="288" cy="239"/>
              </a:xfrm>
            </p:grpSpPr>
            <p:sp>
              <p:nvSpPr>
                <p:cNvPr id="79" name="Rectangle 11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80" name="Rectangle 117"/>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dirty="0">
                      <a:solidFill>
                        <a:srgbClr val="000066"/>
                      </a:solidFill>
                      <a:latin typeface="Courier New Bold" charset="0"/>
                      <a:ea typeface="Courier New Bold" charset="0"/>
                      <a:cs typeface="Courier New Bold" charset="0"/>
                      <a:sym typeface="Courier New Bold" charset="0"/>
                    </a:rPr>
                    <a:t>C</a:t>
                  </a:r>
                </a:p>
              </p:txBody>
            </p:sp>
          </p:grpSp>
          <p:grpSp>
            <p:nvGrpSpPr>
              <p:cNvPr id="46" name="Group 118"/>
              <p:cNvGrpSpPr>
                <a:grpSpLocks/>
              </p:cNvGrpSpPr>
              <p:nvPr/>
            </p:nvGrpSpPr>
            <p:grpSpPr bwMode="auto">
              <a:xfrm>
                <a:off x="288" y="1720"/>
                <a:ext cx="288" cy="239"/>
                <a:chOff x="0" y="-8"/>
                <a:chExt cx="288" cy="239"/>
              </a:xfrm>
            </p:grpSpPr>
            <p:sp>
              <p:nvSpPr>
                <p:cNvPr id="77" name="Rectangle 11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78" name="Rectangle 120"/>
                <p:cNvSpPr>
                  <a:spLocks/>
                </p:cNvSpPr>
                <p:nvPr/>
              </p:nvSpPr>
              <p:spPr bwMode="auto">
                <a:xfrm>
                  <a:off x="11" y="-8"/>
                  <a:ext cx="264"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12</a:t>
                  </a:r>
                </a:p>
              </p:txBody>
            </p:sp>
          </p:grpSp>
          <p:grpSp>
            <p:nvGrpSpPr>
              <p:cNvPr id="47" name="Group 121"/>
              <p:cNvGrpSpPr>
                <a:grpSpLocks/>
              </p:cNvGrpSpPr>
              <p:nvPr/>
            </p:nvGrpSpPr>
            <p:grpSpPr bwMode="auto">
              <a:xfrm>
                <a:off x="576" y="1720"/>
                <a:ext cx="528" cy="239"/>
                <a:chOff x="0" y="-8"/>
                <a:chExt cx="528" cy="239"/>
              </a:xfrm>
            </p:grpSpPr>
            <p:sp>
              <p:nvSpPr>
                <p:cNvPr id="75" name="Rectangle 12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76" name="Rectangle 123"/>
                <p:cNvSpPr>
                  <a:spLocks/>
                </p:cNvSpPr>
                <p:nvPr/>
              </p:nvSpPr>
              <p:spPr bwMode="auto">
                <a:xfrm>
                  <a:off x="45" y="-8"/>
                  <a:ext cx="438"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1100</a:t>
                  </a:r>
                </a:p>
              </p:txBody>
            </p:sp>
          </p:grpSp>
          <p:grpSp>
            <p:nvGrpSpPr>
              <p:cNvPr id="48" name="Group 124"/>
              <p:cNvGrpSpPr>
                <a:grpSpLocks/>
              </p:cNvGrpSpPr>
              <p:nvPr/>
            </p:nvGrpSpPr>
            <p:grpSpPr bwMode="auto">
              <a:xfrm>
                <a:off x="0" y="1864"/>
                <a:ext cx="288" cy="239"/>
                <a:chOff x="0" y="-8"/>
                <a:chExt cx="288" cy="239"/>
              </a:xfrm>
            </p:grpSpPr>
            <p:sp>
              <p:nvSpPr>
                <p:cNvPr id="73" name="Rectangle 12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74" name="Rectangle 126"/>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D</a:t>
                  </a:r>
                </a:p>
              </p:txBody>
            </p:sp>
          </p:grpSp>
          <p:grpSp>
            <p:nvGrpSpPr>
              <p:cNvPr id="49" name="Group 127"/>
              <p:cNvGrpSpPr>
                <a:grpSpLocks/>
              </p:cNvGrpSpPr>
              <p:nvPr/>
            </p:nvGrpSpPr>
            <p:grpSpPr bwMode="auto">
              <a:xfrm>
                <a:off x="288" y="1864"/>
                <a:ext cx="288" cy="239"/>
                <a:chOff x="0" y="-8"/>
                <a:chExt cx="288" cy="239"/>
              </a:xfrm>
            </p:grpSpPr>
            <p:sp>
              <p:nvSpPr>
                <p:cNvPr id="71" name="Rectangle 12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72" name="Rectangle 129"/>
                <p:cNvSpPr>
                  <a:spLocks/>
                </p:cNvSpPr>
                <p:nvPr/>
              </p:nvSpPr>
              <p:spPr bwMode="auto">
                <a:xfrm>
                  <a:off x="11" y="-8"/>
                  <a:ext cx="264"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13</a:t>
                  </a:r>
                </a:p>
              </p:txBody>
            </p:sp>
          </p:grpSp>
          <p:grpSp>
            <p:nvGrpSpPr>
              <p:cNvPr id="50" name="Group 130"/>
              <p:cNvGrpSpPr>
                <a:grpSpLocks/>
              </p:cNvGrpSpPr>
              <p:nvPr/>
            </p:nvGrpSpPr>
            <p:grpSpPr bwMode="auto">
              <a:xfrm>
                <a:off x="576" y="1864"/>
                <a:ext cx="528" cy="239"/>
                <a:chOff x="0" y="-8"/>
                <a:chExt cx="528" cy="239"/>
              </a:xfrm>
            </p:grpSpPr>
            <p:sp>
              <p:nvSpPr>
                <p:cNvPr id="69" name="Rectangle 13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70" name="Rectangle 132"/>
                <p:cNvSpPr>
                  <a:spLocks/>
                </p:cNvSpPr>
                <p:nvPr/>
              </p:nvSpPr>
              <p:spPr bwMode="auto">
                <a:xfrm>
                  <a:off x="45" y="-8"/>
                  <a:ext cx="438"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1101</a:t>
                  </a:r>
                </a:p>
              </p:txBody>
            </p:sp>
          </p:grpSp>
          <p:grpSp>
            <p:nvGrpSpPr>
              <p:cNvPr id="51" name="Group 133"/>
              <p:cNvGrpSpPr>
                <a:grpSpLocks/>
              </p:cNvGrpSpPr>
              <p:nvPr/>
            </p:nvGrpSpPr>
            <p:grpSpPr bwMode="auto">
              <a:xfrm>
                <a:off x="0" y="2008"/>
                <a:ext cx="288" cy="239"/>
                <a:chOff x="0" y="-8"/>
                <a:chExt cx="288" cy="239"/>
              </a:xfrm>
            </p:grpSpPr>
            <p:sp>
              <p:nvSpPr>
                <p:cNvPr id="67" name="Rectangle 13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8" name="Rectangle 135"/>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E</a:t>
                  </a:r>
                </a:p>
              </p:txBody>
            </p:sp>
          </p:grpSp>
          <p:grpSp>
            <p:nvGrpSpPr>
              <p:cNvPr id="52" name="Group 136"/>
              <p:cNvGrpSpPr>
                <a:grpSpLocks/>
              </p:cNvGrpSpPr>
              <p:nvPr/>
            </p:nvGrpSpPr>
            <p:grpSpPr bwMode="auto">
              <a:xfrm>
                <a:off x="288" y="2008"/>
                <a:ext cx="288" cy="239"/>
                <a:chOff x="0" y="-8"/>
                <a:chExt cx="288" cy="239"/>
              </a:xfrm>
            </p:grpSpPr>
            <p:sp>
              <p:nvSpPr>
                <p:cNvPr id="65" name="Rectangle 13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6" name="Rectangle 138"/>
                <p:cNvSpPr>
                  <a:spLocks/>
                </p:cNvSpPr>
                <p:nvPr/>
              </p:nvSpPr>
              <p:spPr bwMode="auto">
                <a:xfrm>
                  <a:off x="11" y="-8"/>
                  <a:ext cx="264"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14</a:t>
                  </a:r>
                </a:p>
              </p:txBody>
            </p:sp>
          </p:grpSp>
          <p:grpSp>
            <p:nvGrpSpPr>
              <p:cNvPr id="53" name="Group 139"/>
              <p:cNvGrpSpPr>
                <a:grpSpLocks/>
              </p:cNvGrpSpPr>
              <p:nvPr/>
            </p:nvGrpSpPr>
            <p:grpSpPr bwMode="auto">
              <a:xfrm>
                <a:off x="576" y="2008"/>
                <a:ext cx="528" cy="239"/>
                <a:chOff x="0" y="-8"/>
                <a:chExt cx="528" cy="239"/>
              </a:xfrm>
            </p:grpSpPr>
            <p:sp>
              <p:nvSpPr>
                <p:cNvPr id="63" name="Rectangle 14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4" name="Rectangle 141"/>
                <p:cNvSpPr>
                  <a:spLocks/>
                </p:cNvSpPr>
                <p:nvPr/>
              </p:nvSpPr>
              <p:spPr bwMode="auto">
                <a:xfrm>
                  <a:off x="45" y="-8"/>
                  <a:ext cx="438"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1110</a:t>
                  </a:r>
                </a:p>
              </p:txBody>
            </p:sp>
          </p:grpSp>
          <p:grpSp>
            <p:nvGrpSpPr>
              <p:cNvPr id="54" name="Group 142"/>
              <p:cNvGrpSpPr>
                <a:grpSpLocks/>
              </p:cNvGrpSpPr>
              <p:nvPr/>
            </p:nvGrpSpPr>
            <p:grpSpPr bwMode="auto">
              <a:xfrm>
                <a:off x="0" y="2152"/>
                <a:ext cx="288" cy="239"/>
                <a:chOff x="0" y="-8"/>
                <a:chExt cx="288" cy="239"/>
              </a:xfrm>
            </p:grpSpPr>
            <p:sp>
              <p:nvSpPr>
                <p:cNvPr id="61" name="Rectangle 14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 name="Rectangle 144"/>
                <p:cNvSpPr>
                  <a:spLocks/>
                </p:cNvSpPr>
                <p:nvPr/>
              </p:nvSpPr>
              <p:spPr bwMode="auto">
                <a:xfrm>
                  <a:off x="55" y="-8"/>
                  <a:ext cx="177"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F</a:t>
                  </a:r>
                </a:p>
              </p:txBody>
            </p:sp>
          </p:grpSp>
          <p:grpSp>
            <p:nvGrpSpPr>
              <p:cNvPr id="55" name="Group 145"/>
              <p:cNvGrpSpPr>
                <a:grpSpLocks/>
              </p:cNvGrpSpPr>
              <p:nvPr/>
            </p:nvGrpSpPr>
            <p:grpSpPr bwMode="auto">
              <a:xfrm>
                <a:off x="288" y="2152"/>
                <a:ext cx="288" cy="239"/>
                <a:chOff x="0" y="-8"/>
                <a:chExt cx="288" cy="239"/>
              </a:xfrm>
            </p:grpSpPr>
            <p:sp>
              <p:nvSpPr>
                <p:cNvPr id="59" name="Rectangle 14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0" name="Rectangle 147"/>
                <p:cNvSpPr>
                  <a:spLocks/>
                </p:cNvSpPr>
                <p:nvPr/>
              </p:nvSpPr>
              <p:spPr bwMode="auto">
                <a:xfrm>
                  <a:off x="11" y="-8"/>
                  <a:ext cx="264"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15</a:t>
                  </a:r>
                </a:p>
              </p:txBody>
            </p:sp>
          </p:grpSp>
          <p:grpSp>
            <p:nvGrpSpPr>
              <p:cNvPr id="56" name="Group 148"/>
              <p:cNvGrpSpPr>
                <a:grpSpLocks/>
              </p:cNvGrpSpPr>
              <p:nvPr/>
            </p:nvGrpSpPr>
            <p:grpSpPr bwMode="auto">
              <a:xfrm>
                <a:off x="576" y="2152"/>
                <a:ext cx="528" cy="239"/>
                <a:chOff x="0" y="-8"/>
                <a:chExt cx="528" cy="239"/>
              </a:xfrm>
            </p:grpSpPr>
            <p:sp>
              <p:nvSpPr>
                <p:cNvPr id="57" name="Rectangle 14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58" name="Rectangle 150"/>
                <p:cNvSpPr>
                  <a:spLocks/>
                </p:cNvSpPr>
                <p:nvPr/>
              </p:nvSpPr>
              <p:spPr bwMode="auto">
                <a:xfrm>
                  <a:off x="45" y="-8"/>
                  <a:ext cx="438" cy="239"/>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1111</a:t>
                  </a:r>
                </a:p>
              </p:txBody>
            </p:sp>
          </p:grpSp>
        </p:grpSp>
        <p:sp>
          <p:nvSpPr>
            <p:cNvPr id="6" name="Rectangle 151"/>
            <p:cNvSpPr>
              <a:spLocks/>
            </p:cNvSpPr>
            <p:nvPr/>
          </p:nvSpPr>
          <p:spPr bwMode="auto">
            <a:xfrm rot="-2340000">
              <a:off x="50" y="267"/>
              <a:ext cx="362"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a:solidFill>
                    <a:srgbClr val="000066"/>
                  </a:solidFill>
                  <a:latin typeface="Helvetica" charset="0"/>
                  <a:ea typeface="Helvetica" charset="0"/>
                  <a:cs typeface="Helvetica" charset="0"/>
                  <a:sym typeface="Helvetica" charset="0"/>
                </a:rPr>
                <a:t>Hex</a:t>
              </a:r>
            </a:p>
          </p:txBody>
        </p:sp>
        <p:sp>
          <p:nvSpPr>
            <p:cNvPr id="7" name="Rectangle 152"/>
            <p:cNvSpPr>
              <a:spLocks/>
            </p:cNvSpPr>
            <p:nvPr/>
          </p:nvSpPr>
          <p:spPr bwMode="auto">
            <a:xfrm rot="19260000">
              <a:off x="324" y="177"/>
              <a:ext cx="616" cy="23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a:solidFill>
                    <a:srgbClr val="000066"/>
                  </a:solidFill>
                  <a:latin typeface="Helvetica" charset="0"/>
                  <a:ea typeface="Helvetica" charset="0"/>
                  <a:cs typeface="Helvetica" charset="0"/>
                  <a:sym typeface="Helvetica" charset="0"/>
                </a:rPr>
                <a:t>Decimal</a:t>
              </a:r>
            </a:p>
          </p:txBody>
        </p:sp>
        <p:sp>
          <p:nvSpPr>
            <p:cNvPr id="8" name="Rectangle 153"/>
            <p:cNvSpPr>
              <a:spLocks/>
            </p:cNvSpPr>
            <p:nvPr/>
          </p:nvSpPr>
          <p:spPr bwMode="auto">
            <a:xfrm rot="19260000">
              <a:off x="628" y="210"/>
              <a:ext cx="502" cy="23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a:solidFill>
                    <a:srgbClr val="000066"/>
                  </a:solidFill>
                  <a:latin typeface="Helvetica" charset="0"/>
                  <a:ea typeface="Helvetica" charset="0"/>
                  <a:cs typeface="Helvetica" charset="0"/>
                  <a:sym typeface="Helvetica" charset="0"/>
                </a:rPr>
                <a:t>Binary</a:t>
              </a:r>
            </a:p>
          </p:txBody>
        </p:sp>
      </p:grpSp>
    </p:spTree>
    <p:extLst>
      <p:ext uri="{BB962C8B-B14F-4D97-AF65-F5344CB8AC3E}">
        <p14:creationId xmlns:p14="http://schemas.microsoft.com/office/powerpoint/2010/main" val="8686372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Grp="1" noChangeArrowheads="1"/>
          </p:cNvSpPr>
          <p:nvPr>
            <p:ph type="title"/>
          </p:nvPr>
        </p:nvSpPr>
        <p:spPr/>
        <p:txBody>
          <a:bodyPr/>
          <a:lstStyle/>
          <a:p>
            <a:pPr marL="119063" indent="-119063"/>
            <a:r>
              <a:rPr lang="en-US"/>
              <a:t>Contrast: Logic Operations in C</a:t>
            </a:r>
          </a:p>
        </p:txBody>
      </p:sp>
      <p:sp>
        <p:nvSpPr>
          <p:cNvPr id="61445" name="Rectangle 4"/>
          <p:cNvSpPr>
            <a:spLocks noGrp="1" noChangeArrowheads="1"/>
          </p:cNvSpPr>
          <p:nvPr>
            <p:ph idx="1"/>
          </p:nvPr>
        </p:nvSpPr>
        <p:spPr/>
        <p:txBody>
          <a:bodyPr>
            <a:normAutofit fontScale="92500" lnSpcReduction="10000"/>
          </a:bodyPr>
          <a:lstStyle/>
          <a:p>
            <a:pPr eaLnBrk="1" hangingPunct="1"/>
            <a:r>
              <a:rPr lang="en-US" dirty="0"/>
              <a:t>Contrast to Bit-Level Operators</a:t>
            </a:r>
          </a:p>
          <a:p>
            <a:pPr marL="552450" lvl="1"/>
            <a:r>
              <a:rPr lang="en-US" b="1" dirty="0">
                <a:ea typeface="Monaco" charset="0"/>
                <a:cs typeface="Monaco" charset="0"/>
                <a:sym typeface="Monaco" charset="0"/>
              </a:rPr>
              <a:t>Logic Operations: &amp;&amp;, ||, !</a:t>
            </a:r>
            <a:endParaRPr lang="en-US" b="1" dirty="0">
              <a:sym typeface="Monaco" charset="0"/>
            </a:endParaRPr>
          </a:p>
          <a:p>
            <a:pPr marL="838200" lvl="2"/>
            <a:r>
              <a:rPr lang="en-US" dirty="0"/>
              <a:t>View 0 as “False”</a:t>
            </a:r>
          </a:p>
          <a:p>
            <a:pPr marL="838200" lvl="2"/>
            <a:r>
              <a:rPr lang="en-US" dirty="0">
                <a:solidFill>
                  <a:srgbClr val="C00000"/>
                </a:solidFill>
              </a:rPr>
              <a:t>Anything nonzero as “True”</a:t>
            </a:r>
          </a:p>
          <a:p>
            <a:pPr marL="838200" lvl="2"/>
            <a:r>
              <a:rPr lang="en-US" dirty="0"/>
              <a:t>Always return 0 or 1</a:t>
            </a:r>
          </a:p>
          <a:p>
            <a:pPr marL="838200" lvl="2"/>
            <a:r>
              <a:rPr lang="en-US" dirty="0">
                <a:solidFill>
                  <a:srgbClr val="C00000"/>
                </a:solidFill>
              </a:rPr>
              <a:t>Early termination</a:t>
            </a:r>
          </a:p>
          <a:p>
            <a:pPr eaLnBrk="1" hangingPunct="1"/>
            <a:r>
              <a:rPr lang="en-US" dirty="0"/>
              <a:t>Examples (char data type)</a:t>
            </a:r>
          </a:p>
          <a:p>
            <a:pPr marL="552450" lvl="1"/>
            <a:r>
              <a:rPr lang="en-US" sz="1800" dirty="0">
                <a:latin typeface="Monaco" charset="0"/>
                <a:ea typeface="Zapf Dingbats" charset="2"/>
                <a:cs typeface="Zapf Dingbats" charset="2"/>
                <a:sym typeface="Monaco" charset="0"/>
              </a:rPr>
              <a:t>!0x41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0x00</a:t>
            </a:r>
            <a:endParaRPr lang="en-US" sz="1800" dirty="0">
              <a:latin typeface="Monaco" charset="0"/>
              <a:sym typeface="Monaco" charset="0"/>
            </a:endParaRPr>
          </a:p>
          <a:p>
            <a:pPr marL="552450" lvl="1"/>
            <a:r>
              <a:rPr lang="en-US" sz="1800" dirty="0">
                <a:latin typeface="Monaco" charset="0"/>
                <a:ea typeface="Zapf Dingbats" charset="2"/>
                <a:cs typeface="Zapf Dingbats" charset="2"/>
                <a:sym typeface="Monaco" charset="0"/>
              </a:rPr>
              <a:t>!0x00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0x01</a:t>
            </a:r>
            <a:endParaRPr lang="en-US" sz="1800" dirty="0">
              <a:latin typeface="Monaco" charset="0"/>
              <a:sym typeface="Monaco" charset="0"/>
            </a:endParaRPr>
          </a:p>
          <a:p>
            <a:pPr marL="552450" lvl="1"/>
            <a:r>
              <a:rPr lang="en-US" sz="1800" dirty="0">
                <a:latin typeface="Monaco" charset="0"/>
                <a:ea typeface="Zapf Dingbats" charset="2"/>
                <a:cs typeface="Zapf Dingbats" charset="2"/>
                <a:sym typeface="Monaco" charset="0"/>
              </a:rPr>
              <a:t>!!0x41</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0x01</a:t>
            </a:r>
            <a:endParaRPr lang="en-US" sz="1800" dirty="0">
              <a:latin typeface="Monaco" charset="0"/>
              <a:sym typeface="Monaco" charset="0"/>
            </a:endParaRPr>
          </a:p>
          <a:p>
            <a:pPr marL="552450" lvl="1">
              <a:spcBef>
                <a:spcPts val="2100"/>
              </a:spcBef>
            </a:pPr>
            <a:r>
              <a:rPr lang="en-US" sz="1800" dirty="0">
                <a:latin typeface="Monaco" charset="0"/>
                <a:ea typeface="Zapf Dingbats" charset="2"/>
                <a:cs typeface="Zapf Dingbats" charset="2"/>
                <a:sym typeface="Monaco" charset="0"/>
              </a:rPr>
              <a:t>0x69 &amp;&amp; 0x55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0x01</a:t>
            </a:r>
            <a:endParaRPr lang="en-US" sz="1800" dirty="0">
              <a:latin typeface="Monaco" charset="0"/>
              <a:sym typeface="Monaco" charset="0"/>
            </a:endParaRPr>
          </a:p>
          <a:p>
            <a:pPr marL="552450" lvl="1"/>
            <a:r>
              <a:rPr lang="en-US" sz="1800" dirty="0">
                <a:latin typeface="Monaco" charset="0"/>
                <a:ea typeface="Zapf Dingbats" charset="2"/>
                <a:cs typeface="Zapf Dingbats" charset="2"/>
                <a:sym typeface="Monaco" charset="0"/>
              </a:rPr>
              <a:t>0x69 || 0x55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0x01</a:t>
            </a:r>
            <a:endParaRPr lang="en-US" sz="1800" dirty="0">
              <a:latin typeface="Monaco" charset="0"/>
              <a:sym typeface="Monaco" charset="0"/>
            </a:endParaRPr>
          </a:p>
          <a:p>
            <a:pPr marL="552450" lvl="1"/>
            <a:r>
              <a:rPr lang="en-US" sz="1800" dirty="0" err="1">
                <a:latin typeface="Monaco" charset="0"/>
                <a:ea typeface="Monaco" charset="0"/>
                <a:cs typeface="Monaco" charset="0"/>
                <a:sym typeface="Monaco" charset="0"/>
              </a:rPr>
              <a:t>p</a:t>
            </a:r>
            <a:r>
              <a:rPr lang="en-US" sz="1800" dirty="0">
                <a:latin typeface="Monaco" charset="0"/>
                <a:ea typeface="Monaco" charset="0"/>
                <a:cs typeface="Monaco" charset="0"/>
                <a:sym typeface="Monaco" charset="0"/>
              </a:rPr>
              <a:t> &amp;&amp; *</a:t>
            </a:r>
            <a:r>
              <a:rPr lang="en-US" sz="1800" dirty="0" err="1">
                <a:latin typeface="Monaco" charset="0"/>
                <a:ea typeface="Monaco" charset="0"/>
                <a:cs typeface="Monaco" charset="0"/>
                <a:sym typeface="Monaco" charset="0"/>
              </a:rPr>
              <a:t>p</a:t>
            </a:r>
            <a:r>
              <a:rPr lang="en-US" sz="1800" dirty="0">
                <a:latin typeface="Monaco" charset="0"/>
                <a:ea typeface="Monaco" charset="0"/>
                <a:cs typeface="Monaco" charset="0"/>
                <a:sym typeface="Monaco" charset="0"/>
              </a:rPr>
              <a:t> </a:t>
            </a:r>
            <a:r>
              <a:rPr lang="en-US" dirty="0"/>
              <a:t>	(avoids null pointer access)</a:t>
            </a:r>
          </a:p>
        </p:txBody>
      </p:sp>
      <p:sp>
        <p:nvSpPr>
          <p:cNvPr id="4" name="AutoShape 8"/>
          <p:cNvSpPr>
            <a:spLocks noChangeArrowheads="1"/>
          </p:cNvSpPr>
          <p:nvPr/>
        </p:nvSpPr>
        <p:spPr bwMode="auto">
          <a:xfrm>
            <a:off x="5343119" y="2760718"/>
            <a:ext cx="6400800" cy="1905000"/>
          </a:xfrm>
          <a:prstGeom prst="wedgeRoundRectCallout">
            <a:avLst>
              <a:gd name="adj1" fmla="val -37463"/>
              <a:gd name="adj2" fmla="val -102659"/>
              <a:gd name="adj3" fmla="val 16667"/>
            </a:avLst>
          </a:prstGeom>
          <a:solidFill>
            <a:srgbClr val="C00000"/>
          </a:solidFill>
          <a:ln w="19050">
            <a:solidFill>
              <a:schemeClr val="tx2"/>
            </a:solidFill>
            <a:miter lim="800000"/>
            <a:headEnd/>
            <a:tailEnd type="none" w="sm" len="sm"/>
          </a:ln>
          <a:effectLst/>
        </p:spPr>
        <p:txBody>
          <a:bodyPr lIns="45720" rIns="45720" anchor="ctr">
            <a:prstTxWarp prst="textNoShape">
              <a:avLst/>
            </a:prstTxWarp>
          </a:bodyPr>
          <a:lstStyle/>
          <a:p>
            <a:r>
              <a:rPr lang="en-US" sz="2800" dirty="0">
                <a:solidFill>
                  <a:schemeClr val="bg1"/>
                </a:solidFill>
                <a:latin typeface="Calibri" panose="020F0502020204030204" pitchFamily="34" charset="0"/>
              </a:rPr>
              <a:t>Watch out for &amp;&amp; vs. &amp; (and || vs. |)… </a:t>
            </a:r>
          </a:p>
          <a:p>
            <a:r>
              <a:rPr lang="en-US" sz="2800" dirty="0">
                <a:solidFill>
                  <a:schemeClr val="bg1"/>
                </a:solidFill>
                <a:latin typeface="Calibri" panose="020F0502020204030204" pitchFamily="34" charset="0"/>
              </a:rPr>
              <a:t>one of the more common </a:t>
            </a:r>
            <a:r>
              <a:rPr lang="en-US" sz="2800" dirty="0" err="1">
                <a:solidFill>
                  <a:schemeClr val="bg1"/>
                </a:solidFill>
                <a:latin typeface="Calibri" panose="020F0502020204030204" pitchFamily="34" charset="0"/>
              </a:rPr>
              <a:t>oopsies</a:t>
            </a:r>
            <a:r>
              <a:rPr lang="en-US" sz="2800" dirty="0">
                <a:solidFill>
                  <a:schemeClr val="bg1"/>
                </a:solidFill>
                <a:latin typeface="Calibri" panose="020F0502020204030204" pitchFamily="34" charset="0"/>
              </a:rPr>
              <a:t> in </a:t>
            </a:r>
          </a:p>
          <a:p>
            <a:r>
              <a:rPr lang="en-US" sz="2800" dirty="0">
                <a:solidFill>
                  <a:schemeClr val="bg1"/>
                </a:solidFill>
                <a:latin typeface="Calibri" panose="020F0502020204030204" pitchFamily="34" charset="0"/>
              </a:rPr>
              <a:t>C programming</a:t>
            </a:r>
          </a:p>
        </p:txBody>
      </p:sp>
    </p:spTree>
    <p:extLst>
      <p:ext uri="{BB962C8B-B14F-4D97-AF65-F5344CB8AC3E}">
        <p14:creationId xmlns:p14="http://schemas.microsoft.com/office/powerpoint/2010/main" val="30428888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5">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5">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5">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45">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45">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dissolv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p:cNvSpPr/>
          <p:nvPr/>
        </p:nvSpPr>
        <p:spPr bwMode="auto">
          <a:xfrm>
            <a:off x="8686800" y="4648200"/>
            <a:ext cx="838200" cy="152400"/>
          </a:xfrm>
          <a:prstGeom prst="rect">
            <a:avLst/>
          </a:prstGeom>
          <a:solidFill>
            <a:srgbClr val="A8E799"/>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b="1">
              <a:latin typeface="Arial Narrow" pitchFamily="34" charset="0"/>
            </a:endParaRPr>
          </a:p>
        </p:txBody>
      </p:sp>
      <p:sp>
        <p:nvSpPr>
          <p:cNvPr id="97" name="Rectangle 96"/>
          <p:cNvSpPr/>
          <p:nvPr/>
        </p:nvSpPr>
        <p:spPr bwMode="auto">
          <a:xfrm>
            <a:off x="8686801" y="5105400"/>
            <a:ext cx="838200" cy="152400"/>
          </a:xfrm>
          <a:prstGeom prst="rect">
            <a:avLst/>
          </a:prstGeom>
          <a:solidFill>
            <a:srgbClr val="A8E799"/>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b="1">
              <a:latin typeface="Arial Narrow" pitchFamily="34" charset="0"/>
            </a:endParaRPr>
          </a:p>
        </p:txBody>
      </p:sp>
      <p:sp>
        <p:nvSpPr>
          <p:cNvPr id="98" name="Rectangle 97"/>
          <p:cNvSpPr/>
          <p:nvPr/>
        </p:nvSpPr>
        <p:spPr bwMode="auto">
          <a:xfrm>
            <a:off x="8420418" y="4191000"/>
            <a:ext cx="703262" cy="152400"/>
          </a:xfrm>
          <a:prstGeom prst="rect">
            <a:avLst/>
          </a:prstGeom>
          <a:solidFill>
            <a:srgbClr val="F1C7C7"/>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b="1">
              <a:latin typeface="Arial Narrow" pitchFamily="34" charset="0"/>
            </a:endParaRPr>
          </a:p>
        </p:txBody>
      </p:sp>
      <p:cxnSp>
        <p:nvCxnSpPr>
          <p:cNvPr id="99" name="Straight Connector 98"/>
          <p:cNvCxnSpPr/>
          <p:nvPr/>
        </p:nvCxnSpPr>
        <p:spPr bwMode="auto">
          <a:xfrm flipH="1">
            <a:off x="8839202" y="3911600"/>
            <a:ext cx="685799" cy="0"/>
          </a:xfrm>
          <a:prstGeom prst="line">
            <a:avLst/>
          </a:prstGeom>
          <a:noFill/>
          <a:ln w="38100" cap="flat" cmpd="sng" algn="ctr">
            <a:solidFill>
              <a:srgbClr val="F1C7C7"/>
            </a:solidFill>
            <a:prstDash val="solid"/>
            <a:round/>
            <a:headEnd type="none" w="med" len="med"/>
            <a:tailEnd type="none" w="med" len="med"/>
          </a:ln>
          <a:effectLst/>
        </p:spPr>
      </p:cxnSp>
      <p:cxnSp>
        <p:nvCxnSpPr>
          <p:cNvPr id="100" name="Straight Connector 99"/>
          <p:cNvCxnSpPr/>
          <p:nvPr/>
        </p:nvCxnSpPr>
        <p:spPr bwMode="auto">
          <a:xfrm flipH="1">
            <a:off x="8437882" y="3698240"/>
            <a:ext cx="777238" cy="0"/>
          </a:xfrm>
          <a:prstGeom prst="line">
            <a:avLst/>
          </a:prstGeom>
          <a:noFill/>
          <a:ln w="38100" cap="flat" cmpd="sng" algn="ctr">
            <a:solidFill>
              <a:srgbClr val="A8E799"/>
            </a:solidFill>
            <a:prstDash val="solid"/>
            <a:round/>
            <a:headEnd type="none" w="med" len="med"/>
            <a:tailEnd type="none" w="med" len="med"/>
          </a:ln>
          <a:effectLst/>
        </p:spPr>
      </p:cxnSp>
      <p:sp>
        <p:nvSpPr>
          <p:cNvPr id="89" name="Rectangle 88"/>
          <p:cNvSpPr/>
          <p:nvPr/>
        </p:nvSpPr>
        <p:spPr bwMode="auto">
          <a:xfrm>
            <a:off x="8686800" y="2438400"/>
            <a:ext cx="838200" cy="152400"/>
          </a:xfrm>
          <a:prstGeom prst="rect">
            <a:avLst/>
          </a:prstGeom>
          <a:solidFill>
            <a:srgbClr val="A8E799"/>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b="1">
              <a:latin typeface="Arial Narrow" pitchFamily="34" charset="0"/>
            </a:endParaRPr>
          </a:p>
        </p:txBody>
      </p:sp>
      <p:sp>
        <p:nvSpPr>
          <p:cNvPr id="90" name="Rectangle 89"/>
          <p:cNvSpPr/>
          <p:nvPr/>
        </p:nvSpPr>
        <p:spPr bwMode="auto">
          <a:xfrm>
            <a:off x="8686801" y="2895600"/>
            <a:ext cx="838200" cy="152400"/>
          </a:xfrm>
          <a:prstGeom prst="rect">
            <a:avLst/>
          </a:prstGeom>
          <a:solidFill>
            <a:srgbClr val="A8E799"/>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b="1">
              <a:latin typeface="Arial Narrow" pitchFamily="34" charset="0"/>
            </a:endParaRPr>
          </a:p>
        </p:txBody>
      </p:sp>
      <p:sp>
        <p:nvSpPr>
          <p:cNvPr id="30" name="Rectangle 29"/>
          <p:cNvSpPr/>
          <p:nvPr/>
        </p:nvSpPr>
        <p:spPr bwMode="auto">
          <a:xfrm>
            <a:off x="8420418" y="1981200"/>
            <a:ext cx="703262" cy="152400"/>
          </a:xfrm>
          <a:prstGeom prst="rect">
            <a:avLst/>
          </a:prstGeom>
          <a:solidFill>
            <a:srgbClr val="F1C7C7"/>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b="1">
              <a:latin typeface="Arial Narrow" pitchFamily="34" charset="0"/>
            </a:endParaRPr>
          </a:p>
        </p:txBody>
      </p:sp>
      <p:sp>
        <p:nvSpPr>
          <p:cNvPr id="62468" name="Rectangle 3"/>
          <p:cNvSpPr>
            <a:spLocks noGrp="1" noChangeArrowheads="1"/>
          </p:cNvSpPr>
          <p:nvPr>
            <p:ph type="title"/>
          </p:nvPr>
        </p:nvSpPr>
        <p:spPr>
          <a:xfrm>
            <a:off x="838200" y="380206"/>
            <a:ext cx="10515600" cy="966788"/>
          </a:xfrm>
        </p:spPr>
        <p:txBody>
          <a:bodyPr/>
          <a:lstStyle/>
          <a:p>
            <a:pPr marL="119063" indent="-119063"/>
            <a:r>
              <a:rPr lang="en-US" dirty="0"/>
              <a:t>Shift Operations (IMPORTANT FOR DATALAB)</a:t>
            </a:r>
          </a:p>
        </p:txBody>
      </p:sp>
      <p:sp>
        <p:nvSpPr>
          <p:cNvPr id="62469" name="Rectangle 4"/>
          <p:cNvSpPr>
            <a:spLocks noGrp="1" noChangeArrowheads="1"/>
          </p:cNvSpPr>
          <p:nvPr>
            <p:ph idx="1"/>
          </p:nvPr>
        </p:nvSpPr>
        <p:spPr/>
        <p:txBody>
          <a:bodyPr>
            <a:normAutofit fontScale="92500" lnSpcReduction="20000"/>
          </a:bodyPr>
          <a:lstStyle/>
          <a:p>
            <a:pPr eaLnBrk="1" hangingPunct="1"/>
            <a:r>
              <a:rPr lang="en-US" dirty="0"/>
              <a:t>Left Shift: 	</a:t>
            </a:r>
            <a:r>
              <a:rPr lang="en-US" dirty="0" err="1">
                <a:latin typeface="Courier New"/>
                <a:ea typeface="Monaco" charset="0"/>
                <a:cs typeface="Courier New"/>
                <a:sym typeface="Monaco" charset="0"/>
              </a:rPr>
              <a:t>x</a:t>
            </a:r>
            <a:r>
              <a:rPr lang="en-US" dirty="0">
                <a:latin typeface="Courier New"/>
                <a:ea typeface="Monaco" charset="0"/>
                <a:cs typeface="Courier New"/>
                <a:sym typeface="Monaco" charset="0"/>
              </a:rPr>
              <a:t> &lt;&lt; </a:t>
            </a:r>
            <a:r>
              <a:rPr lang="en-US" dirty="0" err="1">
                <a:latin typeface="Courier New"/>
                <a:ea typeface="Monaco" charset="0"/>
                <a:cs typeface="Courier New"/>
                <a:sym typeface="Monaco" charset="0"/>
              </a:rPr>
              <a:t>y</a:t>
            </a:r>
            <a:endParaRPr lang="en-US" dirty="0">
              <a:latin typeface="Courier New"/>
              <a:cs typeface="Courier New"/>
            </a:endParaRPr>
          </a:p>
          <a:p>
            <a:pPr marL="552450" lvl="1"/>
            <a:r>
              <a:rPr lang="en-US" dirty="0"/>
              <a:t>Shift bit-vector </a:t>
            </a:r>
            <a:r>
              <a:rPr lang="en-US" b="1" dirty="0" err="1">
                <a:latin typeface="Courier New"/>
                <a:ea typeface="Monaco" charset="0"/>
                <a:cs typeface="Courier New"/>
                <a:sym typeface="Monaco" charset="0"/>
              </a:rPr>
              <a:t>x</a:t>
            </a:r>
            <a:r>
              <a:rPr lang="en-US" dirty="0"/>
              <a:t> left </a:t>
            </a:r>
            <a:r>
              <a:rPr lang="en-US" b="1" dirty="0" err="1">
                <a:latin typeface="Courier New"/>
                <a:ea typeface="Monaco" charset="0"/>
                <a:cs typeface="Courier New"/>
                <a:sym typeface="Monaco" charset="0"/>
              </a:rPr>
              <a:t>y</a:t>
            </a:r>
            <a:r>
              <a:rPr lang="en-US" dirty="0"/>
              <a:t> positions</a:t>
            </a:r>
          </a:p>
          <a:p>
            <a:pPr marL="1181100" lvl="3"/>
            <a:r>
              <a:rPr lang="en-US" dirty="0"/>
              <a:t>Throw away extra bits on left</a:t>
            </a:r>
          </a:p>
          <a:p>
            <a:pPr marL="838200" lvl="2"/>
            <a:r>
              <a:rPr lang="en-US" dirty="0"/>
              <a:t>Fill with </a:t>
            </a:r>
            <a:r>
              <a:rPr lang="en-US" sz="1800" dirty="0">
                <a:latin typeface="Calibri"/>
                <a:ea typeface="Monaco" charset="0"/>
                <a:cs typeface="Calibri"/>
                <a:sym typeface="Monaco" charset="0"/>
              </a:rPr>
              <a:t>0</a:t>
            </a:r>
            <a:r>
              <a:rPr lang="en-US" dirty="0"/>
              <a:t>’s on right</a:t>
            </a:r>
          </a:p>
          <a:p>
            <a:pPr eaLnBrk="1" hangingPunct="1"/>
            <a:r>
              <a:rPr lang="en-US" dirty="0"/>
              <a:t>Right Shift: 	</a:t>
            </a:r>
            <a:r>
              <a:rPr lang="en-US" dirty="0" err="1">
                <a:latin typeface="Courier New"/>
                <a:ea typeface="Monaco" charset="0"/>
                <a:cs typeface="Courier New"/>
                <a:sym typeface="Monaco" charset="0"/>
              </a:rPr>
              <a:t>x</a:t>
            </a:r>
            <a:r>
              <a:rPr lang="en-US" dirty="0">
                <a:latin typeface="Courier New"/>
                <a:ea typeface="Monaco" charset="0"/>
                <a:cs typeface="Courier New"/>
                <a:sym typeface="Monaco" charset="0"/>
              </a:rPr>
              <a:t> &gt;&gt; </a:t>
            </a:r>
            <a:r>
              <a:rPr lang="en-US" dirty="0" err="1">
                <a:latin typeface="Courier New"/>
                <a:ea typeface="Monaco" charset="0"/>
                <a:cs typeface="Courier New"/>
                <a:sym typeface="Monaco" charset="0"/>
              </a:rPr>
              <a:t>y</a:t>
            </a:r>
            <a:endParaRPr lang="en-US" dirty="0">
              <a:latin typeface="Courier New"/>
              <a:cs typeface="Courier New"/>
            </a:endParaRPr>
          </a:p>
          <a:p>
            <a:pPr marL="552450" lvl="1"/>
            <a:r>
              <a:rPr lang="en-US" dirty="0"/>
              <a:t>Shift bit-vector </a:t>
            </a:r>
            <a:r>
              <a:rPr lang="en-US" b="1" dirty="0" err="1">
                <a:latin typeface="Courier New"/>
                <a:ea typeface="Monaco" charset="0"/>
                <a:cs typeface="Courier New"/>
                <a:sym typeface="Monaco" charset="0"/>
              </a:rPr>
              <a:t>x</a:t>
            </a:r>
            <a:r>
              <a:rPr lang="en-US" dirty="0"/>
              <a:t> right </a:t>
            </a:r>
            <a:r>
              <a:rPr lang="en-US" b="1" dirty="0" err="1">
                <a:latin typeface="Courier New"/>
                <a:ea typeface="Monaco" charset="0"/>
                <a:cs typeface="Courier New"/>
                <a:sym typeface="Monaco" charset="0"/>
              </a:rPr>
              <a:t>y</a:t>
            </a:r>
            <a:r>
              <a:rPr lang="en-US" dirty="0"/>
              <a:t> positions</a:t>
            </a:r>
          </a:p>
          <a:p>
            <a:pPr marL="838200" lvl="2"/>
            <a:r>
              <a:rPr lang="en-US" dirty="0"/>
              <a:t>Throw away extra bits on right</a:t>
            </a:r>
          </a:p>
          <a:p>
            <a:pPr marL="552450" lvl="1"/>
            <a:r>
              <a:rPr lang="en-US" dirty="0"/>
              <a:t>Logical shift</a:t>
            </a:r>
          </a:p>
          <a:p>
            <a:pPr marL="838200" lvl="2"/>
            <a:r>
              <a:rPr lang="en-US" dirty="0"/>
              <a:t>Fill with </a:t>
            </a:r>
            <a:r>
              <a:rPr lang="en-US" sz="1800" dirty="0">
                <a:latin typeface="Calibri"/>
                <a:ea typeface="Monaco" charset="0"/>
                <a:cs typeface="Calibri"/>
                <a:sym typeface="Monaco" charset="0"/>
              </a:rPr>
              <a:t>0</a:t>
            </a:r>
            <a:r>
              <a:rPr lang="en-US" dirty="0"/>
              <a:t>’s on left</a:t>
            </a:r>
          </a:p>
          <a:p>
            <a:pPr marL="552450" lvl="1"/>
            <a:r>
              <a:rPr lang="en-US" dirty="0"/>
              <a:t>Arithmetic shift</a:t>
            </a:r>
          </a:p>
          <a:p>
            <a:pPr marL="838200" lvl="2"/>
            <a:r>
              <a:rPr lang="en-US" dirty="0"/>
              <a:t>Replicate most significant bit on left</a:t>
            </a:r>
          </a:p>
          <a:p>
            <a:pPr eaLnBrk="1" hangingPunct="1"/>
            <a:r>
              <a:rPr lang="en-US" dirty="0"/>
              <a:t>Undefined Behavior</a:t>
            </a:r>
          </a:p>
          <a:p>
            <a:pPr marL="552450" lvl="1"/>
            <a:r>
              <a:rPr lang="en-US" dirty="0"/>
              <a:t>Shift amount &lt; 0 or ≥ word size</a:t>
            </a:r>
          </a:p>
        </p:txBody>
      </p:sp>
      <p:grpSp>
        <p:nvGrpSpPr>
          <p:cNvPr id="2" name="Group 5"/>
          <p:cNvGrpSpPr>
            <a:grpSpLocks/>
          </p:cNvGrpSpPr>
          <p:nvPr/>
        </p:nvGrpSpPr>
        <p:grpSpPr bwMode="auto">
          <a:xfrm>
            <a:off x="8305800" y="1371600"/>
            <a:ext cx="1371600" cy="457200"/>
            <a:chOff x="0" y="0"/>
            <a:chExt cx="864" cy="288"/>
          </a:xfrm>
          <a:noFill/>
        </p:grpSpPr>
        <p:sp>
          <p:nvSpPr>
            <p:cNvPr id="62552" name="Rectangle 6"/>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53" name="Rectangle 7"/>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dirty="0">
                  <a:solidFill>
                    <a:srgbClr val="C00000"/>
                  </a:solidFill>
                  <a:latin typeface="Courier New Bold" charset="0"/>
                  <a:ea typeface="Courier New Bold" charset="0"/>
                  <a:cs typeface="Courier New Bold" charset="0"/>
                  <a:sym typeface="Courier New Bold" charset="0"/>
                </a:rPr>
                <a:t>0</a:t>
              </a:r>
              <a:r>
                <a:rPr lang="en-US" dirty="0">
                  <a:solidFill>
                    <a:srgbClr val="000066"/>
                  </a:solidFill>
                  <a:latin typeface="Courier New Bold" charset="0"/>
                  <a:ea typeface="Courier New Bold" charset="0"/>
                  <a:cs typeface="Courier New Bold" charset="0"/>
                  <a:sym typeface="Courier New Bold" charset="0"/>
                </a:rPr>
                <a:t>1100010</a:t>
              </a:r>
            </a:p>
          </p:txBody>
        </p:sp>
      </p:grpSp>
      <p:grpSp>
        <p:nvGrpSpPr>
          <p:cNvPr id="3" name="Group 8"/>
          <p:cNvGrpSpPr>
            <a:grpSpLocks/>
          </p:cNvGrpSpPr>
          <p:nvPr/>
        </p:nvGrpSpPr>
        <p:grpSpPr bwMode="auto">
          <a:xfrm>
            <a:off x="6932649" y="1371600"/>
            <a:ext cx="1373117" cy="457200"/>
            <a:chOff x="20" y="0"/>
            <a:chExt cx="864" cy="288"/>
          </a:xfrm>
          <a:noFill/>
        </p:grpSpPr>
        <p:sp>
          <p:nvSpPr>
            <p:cNvPr id="62550" name="Rectangle 9"/>
            <p:cNvSpPr>
              <a:spLocks/>
            </p:cNvSpPr>
            <p:nvPr/>
          </p:nvSpPr>
          <p:spPr bwMode="auto">
            <a:xfrm>
              <a:off x="2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51" name="Rectangle 10"/>
            <p:cNvSpPr>
              <a:spLocks/>
            </p:cNvSpPr>
            <p:nvPr/>
          </p:nvSpPr>
          <p:spPr bwMode="auto">
            <a:xfrm>
              <a:off x="29" y="24"/>
              <a:ext cx="847"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dirty="0">
                  <a:solidFill>
                    <a:srgbClr val="000066"/>
                  </a:solidFill>
                  <a:latin typeface="Helvetica" charset="0"/>
                  <a:ea typeface="Helvetica" charset="0"/>
                  <a:cs typeface="Helvetica" charset="0"/>
                  <a:sym typeface="Helvetica" charset="0"/>
                </a:rPr>
                <a:t>Argument </a:t>
              </a:r>
              <a:r>
                <a:rPr lang="en-US" dirty="0">
                  <a:solidFill>
                    <a:srgbClr val="000066"/>
                  </a:solidFill>
                  <a:latin typeface="Courier New Bold" charset="0"/>
                  <a:ea typeface="Courier New Bold" charset="0"/>
                  <a:cs typeface="Courier New Bold" charset="0"/>
                  <a:sym typeface="Courier New Bold" charset="0"/>
                </a:rPr>
                <a:t>x</a:t>
              </a:r>
            </a:p>
          </p:txBody>
        </p:sp>
      </p:grpSp>
      <p:grpSp>
        <p:nvGrpSpPr>
          <p:cNvPr id="4" name="Group 11"/>
          <p:cNvGrpSpPr>
            <a:grpSpLocks/>
          </p:cNvGrpSpPr>
          <p:nvPr/>
        </p:nvGrpSpPr>
        <p:grpSpPr bwMode="auto">
          <a:xfrm>
            <a:off x="8305800" y="1828800"/>
            <a:ext cx="1371600" cy="457200"/>
            <a:chOff x="0" y="0"/>
            <a:chExt cx="864" cy="288"/>
          </a:xfrm>
          <a:noFill/>
        </p:grpSpPr>
        <p:sp>
          <p:nvSpPr>
            <p:cNvPr id="62548" name="Rectangle 12"/>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49" name="Rectangle 13"/>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FFFFFF"/>
                  </a:solidFill>
                  <a:latin typeface="Courier New Bold" charset="0"/>
                  <a:ea typeface="Courier New Bold" charset="0"/>
                  <a:cs typeface="Courier New Bold" charset="0"/>
                  <a:sym typeface="Courier New Bold" charset="0"/>
                </a:rPr>
                <a:t>00010</a:t>
              </a:r>
              <a:r>
                <a:rPr lang="en-US">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5" name="Group 14"/>
          <p:cNvGrpSpPr>
            <a:grpSpLocks/>
          </p:cNvGrpSpPr>
          <p:nvPr/>
        </p:nvGrpSpPr>
        <p:grpSpPr bwMode="auto">
          <a:xfrm>
            <a:off x="6934200" y="1828800"/>
            <a:ext cx="1371600" cy="457200"/>
            <a:chOff x="0" y="0"/>
            <a:chExt cx="864" cy="288"/>
          </a:xfrm>
          <a:noFill/>
        </p:grpSpPr>
        <p:sp>
          <p:nvSpPr>
            <p:cNvPr id="62546" name="Rectangle 15"/>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47" name="Rectangle 16"/>
            <p:cNvSpPr>
              <a:spLocks/>
            </p:cNvSpPr>
            <p:nvPr/>
          </p:nvSpPr>
          <p:spPr bwMode="auto">
            <a:xfrm>
              <a:off x="213" y="24"/>
              <a:ext cx="438"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dirty="0">
                  <a:solidFill>
                    <a:srgbClr val="000066"/>
                  </a:solidFill>
                  <a:latin typeface="Courier New Bold" charset="0"/>
                  <a:ea typeface="Courier New Bold" charset="0"/>
                  <a:cs typeface="Courier New Bold" charset="0"/>
                  <a:sym typeface="Courier New Bold" charset="0"/>
                </a:rPr>
                <a:t>&lt;&lt; 3</a:t>
              </a:r>
            </a:p>
          </p:txBody>
        </p:sp>
      </p:grpSp>
      <p:grpSp>
        <p:nvGrpSpPr>
          <p:cNvPr id="6" name="Group 17"/>
          <p:cNvGrpSpPr>
            <a:grpSpLocks/>
          </p:cNvGrpSpPr>
          <p:nvPr/>
        </p:nvGrpSpPr>
        <p:grpSpPr bwMode="auto">
          <a:xfrm>
            <a:off x="8305800" y="2286000"/>
            <a:ext cx="1371600" cy="457200"/>
            <a:chOff x="0" y="0"/>
            <a:chExt cx="864" cy="288"/>
          </a:xfrm>
          <a:noFill/>
        </p:grpSpPr>
        <p:sp>
          <p:nvSpPr>
            <p:cNvPr id="62544" name="Rectangle 18"/>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45" name="Rectangle 19"/>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FFFFFF"/>
                  </a:solidFill>
                  <a:latin typeface="Courier New Bold Italic" charset="0"/>
                  <a:ea typeface="Courier New Bold Italic" charset="0"/>
                  <a:cs typeface="Courier New Bold Italic" charset="0"/>
                  <a:sym typeface="Courier New Bold Italic" charset="0"/>
                </a:rPr>
                <a:t>00</a:t>
              </a:r>
              <a:r>
                <a:rPr lang="en-US">
                  <a:solidFill>
                    <a:srgbClr val="FFFFFF"/>
                  </a:solidFill>
                  <a:latin typeface="Courier New Bold" charset="0"/>
                  <a:ea typeface="Courier New Bold" charset="0"/>
                  <a:cs typeface="Courier New Bold" charset="0"/>
                  <a:sym typeface="Courier New Bold" charset="0"/>
                </a:rPr>
                <a:t>011000</a:t>
              </a:r>
            </a:p>
          </p:txBody>
        </p:sp>
      </p:grpSp>
      <p:grpSp>
        <p:nvGrpSpPr>
          <p:cNvPr id="7" name="Group 20"/>
          <p:cNvGrpSpPr>
            <a:grpSpLocks/>
          </p:cNvGrpSpPr>
          <p:nvPr/>
        </p:nvGrpSpPr>
        <p:grpSpPr bwMode="auto">
          <a:xfrm>
            <a:off x="6934200" y="2286000"/>
            <a:ext cx="1371600" cy="457200"/>
            <a:chOff x="0" y="0"/>
            <a:chExt cx="864" cy="288"/>
          </a:xfrm>
          <a:noFill/>
        </p:grpSpPr>
        <p:sp>
          <p:nvSpPr>
            <p:cNvPr id="62542" name="Rectangle 21"/>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43" name="Rectangle 22"/>
            <p:cNvSpPr>
              <a:spLocks/>
            </p:cNvSpPr>
            <p:nvPr/>
          </p:nvSpPr>
          <p:spPr bwMode="auto">
            <a:xfrm>
              <a:off x="51" y="24"/>
              <a:ext cx="761"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dirty="0">
                  <a:solidFill>
                    <a:srgbClr val="000066"/>
                  </a:solidFill>
                  <a:latin typeface="Helvetica" charset="0"/>
                  <a:ea typeface="Helvetica" charset="0"/>
                  <a:cs typeface="Helvetica" charset="0"/>
                  <a:sym typeface="Helvetica" charset="0"/>
                </a:rPr>
                <a:t>Log. </a:t>
              </a:r>
              <a:r>
                <a:rPr lang="en-US" dirty="0">
                  <a:solidFill>
                    <a:srgbClr val="000066"/>
                  </a:solidFill>
                  <a:latin typeface="Courier New Bold" charset="0"/>
                  <a:ea typeface="Courier New Bold" charset="0"/>
                  <a:cs typeface="Courier New Bold" charset="0"/>
                  <a:sym typeface="Courier New Bold" charset="0"/>
                </a:rPr>
                <a:t>&gt;&gt; 2</a:t>
              </a:r>
            </a:p>
          </p:txBody>
        </p:sp>
      </p:grpSp>
      <p:grpSp>
        <p:nvGrpSpPr>
          <p:cNvPr id="8" name="Group 23"/>
          <p:cNvGrpSpPr>
            <a:grpSpLocks/>
          </p:cNvGrpSpPr>
          <p:nvPr/>
        </p:nvGrpSpPr>
        <p:grpSpPr bwMode="auto">
          <a:xfrm>
            <a:off x="8305800" y="2743200"/>
            <a:ext cx="1371600" cy="457200"/>
            <a:chOff x="0" y="0"/>
            <a:chExt cx="864" cy="288"/>
          </a:xfrm>
          <a:noFill/>
        </p:grpSpPr>
        <p:sp>
          <p:nvSpPr>
            <p:cNvPr id="62540" name="Rectangle 24"/>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41" name="Rectangle 25"/>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FFFFFF"/>
                  </a:solidFill>
                  <a:latin typeface="Courier New Bold Italic" charset="0"/>
                  <a:ea typeface="Courier New Bold Italic" charset="0"/>
                  <a:cs typeface="Courier New Bold Italic" charset="0"/>
                  <a:sym typeface="Courier New Bold Italic" charset="0"/>
                </a:rPr>
                <a:t>00</a:t>
              </a:r>
              <a:r>
                <a:rPr lang="en-US">
                  <a:solidFill>
                    <a:srgbClr val="FFFFFF"/>
                  </a:solidFill>
                  <a:latin typeface="Courier New Bold" charset="0"/>
                  <a:ea typeface="Courier New Bold" charset="0"/>
                  <a:cs typeface="Courier New Bold" charset="0"/>
                  <a:sym typeface="Courier New Bold" charset="0"/>
                </a:rPr>
                <a:t>011000</a:t>
              </a:r>
            </a:p>
          </p:txBody>
        </p:sp>
      </p:grpSp>
      <p:grpSp>
        <p:nvGrpSpPr>
          <p:cNvPr id="9" name="Group 26"/>
          <p:cNvGrpSpPr>
            <a:grpSpLocks/>
          </p:cNvGrpSpPr>
          <p:nvPr/>
        </p:nvGrpSpPr>
        <p:grpSpPr bwMode="auto">
          <a:xfrm>
            <a:off x="6934200" y="2743200"/>
            <a:ext cx="1371600" cy="457200"/>
            <a:chOff x="0" y="0"/>
            <a:chExt cx="864" cy="288"/>
          </a:xfrm>
          <a:noFill/>
        </p:grpSpPr>
        <p:sp>
          <p:nvSpPr>
            <p:cNvPr id="62538" name="Rectangle 27"/>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39" name="Rectangle 28"/>
            <p:cNvSpPr>
              <a:spLocks/>
            </p:cNvSpPr>
            <p:nvPr/>
          </p:nvSpPr>
          <p:spPr bwMode="auto">
            <a:xfrm>
              <a:off x="23" y="24"/>
              <a:ext cx="818"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Helvetica" charset="0"/>
                  <a:ea typeface="Helvetica" charset="0"/>
                  <a:cs typeface="Helvetica" charset="0"/>
                  <a:sym typeface="Helvetica" charset="0"/>
                </a:rPr>
                <a:t>Arith. </a:t>
              </a:r>
              <a:r>
                <a:rPr lang="en-US">
                  <a:solidFill>
                    <a:srgbClr val="000066"/>
                  </a:solidFill>
                  <a:latin typeface="Courier New Bold" charset="0"/>
                  <a:ea typeface="Courier New Bold" charset="0"/>
                  <a:cs typeface="Courier New Bold" charset="0"/>
                  <a:sym typeface="Courier New Bold" charset="0"/>
                </a:rPr>
                <a:t>&gt;&gt; 2</a:t>
              </a:r>
            </a:p>
          </p:txBody>
        </p:sp>
      </p:grpSp>
      <p:grpSp>
        <p:nvGrpSpPr>
          <p:cNvPr id="10" name="Group 29"/>
          <p:cNvGrpSpPr>
            <a:grpSpLocks/>
          </p:cNvGrpSpPr>
          <p:nvPr/>
        </p:nvGrpSpPr>
        <p:grpSpPr bwMode="auto">
          <a:xfrm>
            <a:off x="8305800" y="3581400"/>
            <a:ext cx="1371600" cy="457200"/>
            <a:chOff x="0" y="0"/>
            <a:chExt cx="864" cy="288"/>
          </a:xfrm>
          <a:noFill/>
        </p:grpSpPr>
        <p:sp>
          <p:nvSpPr>
            <p:cNvPr id="62536" name="Rectangle 30"/>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37" name="Rectangle 31"/>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dirty="0">
                  <a:solidFill>
                    <a:srgbClr val="C00000"/>
                  </a:solidFill>
                  <a:latin typeface="Courier New Bold" charset="0"/>
                  <a:ea typeface="Courier New Bold" charset="0"/>
                  <a:cs typeface="Courier New Bold" charset="0"/>
                  <a:sym typeface="Courier New Bold" charset="0"/>
                </a:rPr>
                <a:t>1</a:t>
              </a:r>
              <a:r>
                <a:rPr lang="en-US" dirty="0">
                  <a:solidFill>
                    <a:srgbClr val="000066"/>
                  </a:solidFill>
                  <a:latin typeface="Courier New Bold" charset="0"/>
                  <a:ea typeface="Courier New Bold" charset="0"/>
                  <a:cs typeface="Courier New Bold" charset="0"/>
                  <a:sym typeface="Courier New Bold" charset="0"/>
                </a:rPr>
                <a:t>0100010</a:t>
              </a:r>
            </a:p>
          </p:txBody>
        </p:sp>
      </p:grpSp>
      <p:grpSp>
        <p:nvGrpSpPr>
          <p:cNvPr id="11" name="Group 32"/>
          <p:cNvGrpSpPr>
            <a:grpSpLocks/>
          </p:cNvGrpSpPr>
          <p:nvPr/>
        </p:nvGrpSpPr>
        <p:grpSpPr bwMode="auto">
          <a:xfrm>
            <a:off x="6932649" y="3581400"/>
            <a:ext cx="1373117" cy="457200"/>
            <a:chOff x="20" y="0"/>
            <a:chExt cx="864" cy="288"/>
          </a:xfrm>
          <a:noFill/>
        </p:grpSpPr>
        <p:sp>
          <p:nvSpPr>
            <p:cNvPr id="62534" name="Rectangle 33"/>
            <p:cNvSpPr>
              <a:spLocks/>
            </p:cNvSpPr>
            <p:nvPr/>
          </p:nvSpPr>
          <p:spPr bwMode="auto">
            <a:xfrm>
              <a:off x="2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35" name="Rectangle 34"/>
            <p:cNvSpPr>
              <a:spLocks/>
            </p:cNvSpPr>
            <p:nvPr/>
          </p:nvSpPr>
          <p:spPr bwMode="auto">
            <a:xfrm>
              <a:off x="29" y="24"/>
              <a:ext cx="847"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Helvetica" charset="0"/>
                  <a:ea typeface="Helvetica" charset="0"/>
                  <a:cs typeface="Helvetica" charset="0"/>
                  <a:sym typeface="Helvetica" charset="0"/>
                </a:rPr>
                <a:t>Argument </a:t>
              </a:r>
              <a:r>
                <a:rPr lang="en-US">
                  <a:solidFill>
                    <a:srgbClr val="000066"/>
                  </a:solidFill>
                  <a:latin typeface="Courier New Bold" charset="0"/>
                  <a:ea typeface="Courier New Bold" charset="0"/>
                  <a:cs typeface="Courier New Bold" charset="0"/>
                  <a:sym typeface="Courier New Bold" charset="0"/>
                </a:rPr>
                <a:t>x</a:t>
              </a:r>
            </a:p>
          </p:txBody>
        </p:sp>
      </p:grpSp>
      <p:grpSp>
        <p:nvGrpSpPr>
          <p:cNvPr id="12" name="Group 35"/>
          <p:cNvGrpSpPr>
            <a:grpSpLocks/>
          </p:cNvGrpSpPr>
          <p:nvPr/>
        </p:nvGrpSpPr>
        <p:grpSpPr bwMode="auto">
          <a:xfrm>
            <a:off x="8305800" y="4038600"/>
            <a:ext cx="1371600" cy="457200"/>
            <a:chOff x="0" y="0"/>
            <a:chExt cx="864" cy="288"/>
          </a:xfrm>
          <a:noFill/>
        </p:grpSpPr>
        <p:sp>
          <p:nvSpPr>
            <p:cNvPr id="62532" name="Rectangle 36"/>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33" name="Rectangle 37"/>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FFFFFF"/>
                  </a:solidFill>
                  <a:latin typeface="Courier New Bold" charset="0"/>
                  <a:ea typeface="Courier New Bold" charset="0"/>
                  <a:cs typeface="Courier New Bold" charset="0"/>
                  <a:sym typeface="Courier New Bold" charset="0"/>
                </a:rPr>
                <a:t>00010</a:t>
              </a:r>
              <a:r>
                <a:rPr lang="en-US">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13" name="Group 38"/>
          <p:cNvGrpSpPr>
            <a:grpSpLocks/>
          </p:cNvGrpSpPr>
          <p:nvPr/>
        </p:nvGrpSpPr>
        <p:grpSpPr bwMode="auto">
          <a:xfrm>
            <a:off x="6934200" y="4038600"/>
            <a:ext cx="1371600" cy="457200"/>
            <a:chOff x="0" y="0"/>
            <a:chExt cx="864" cy="288"/>
          </a:xfrm>
          <a:noFill/>
        </p:grpSpPr>
        <p:sp>
          <p:nvSpPr>
            <p:cNvPr id="62530" name="Rectangle 39"/>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31" name="Rectangle 40"/>
            <p:cNvSpPr>
              <a:spLocks/>
            </p:cNvSpPr>
            <p:nvPr/>
          </p:nvSpPr>
          <p:spPr bwMode="auto">
            <a:xfrm>
              <a:off x="213" y="24"/>
              <a:ext cx="438"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dirty="0">
                  <a:solidFill>
                    <a:srgbClr val="000066"/>
                  </a:solidFill>
                  <a:latin typeface="Courier New Bold" charset="0"/>
                  <a:ea typeface="Courier New Bold" charset="0"/>
                  <a:cs typeface="Courier New Bold" charset="0"/>
                  <a:sym typeface="Courier New Bold" charset="0"/>
                </a:rPr>
                <a:t>&lt;&lt; 3</a:t>
              </a:r>
            </a:p>
          </p:txBody>
        </p:sp>
      </p:grpSp>
      <p:grpSp>
        <p:nvGrpSpPr>
          <p:cNvPr id="14" name="Group 41"/>
          <p:cNvGrpSpPr>
            <a:grpSpLocks/>
          </p:cNvGrpSpPr>
          <p:nvPr/>
        </p:nvGrpSpPr>
        <p:grpSpPr bwMode="auto">
          <a:xfrm>
            <a:off x="8305800" y="4495800"/>
            <a:ext cx="1371600" cy="457200"/>
            <a:chOff x="0" y="0"/>
            <a:chExt cx="864" cy="288"/>
          </a:xfrm>
          <a:noFill/>
        </p:grpSpPr>
        <p:sp>
          <p:nvSpPr>
            <p:cNvPr id="62528" name="Rectangle 42"/>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29" name="Rectangle 43"/>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FFFFFF"/>
                  </a:solidFill>
                  <a:latin typeface="Courier New Bold Italic" charset="0"/>
                  <a:ea typeface="Courier New Bold Italic" charset="0"/>
                  <a:cs typeface="Courier New Bold Italic" charset="0"/>
                  <a:sym typeface="Courier New Bold Italic" charset="0"/>
                </a:rPr>
                <a:t>00</a:t>
              </a:r>
              <a:r>
                <a:rPr lang="en-US">
                  <a:solidFill>
                    <a:srgbClr val="FFFFFF"/>
                  </a:solidFill>
                  <a:latin typeface="Courier New Bold" charset="0"/>
                  <a:ea typeface="Courier New Bold" charset="0"/>
                  <a:cs typeface="Courier New Bold" charset="0"/>
                  <a:sym typeface="Courier New Bold" charset="0"/>
                </a:rPr>
                <a:t>101000</a:t>
              </a:r>
            </a:p>
          </p:txBody>
        </p:sp>
      </p:grpSp>
      <p:grpSp>
        <p:nvGrpSpPr>
          <p:cNvPr id="15" name="Group 44"/>
          <p:cNvGrpSpPr>
            <a:grpSpLocks/>
          </p:cNvGrpSpPr>
          <p:nvPr/>
        </p:nvGrpSpPr>
        <p:grpSpPr bwMode="auto">
          <a:xfrm>
            <a:off x="6934200" y="4495800"/>
            <a:ext cx="1371600" cy="457200"/>
            <a:chOff x="0" y="0"/>
            <a:chExt cx="864" cy="288"/>
          </a:xfrm>
          <a:noFill/>
        </p:grpSpPr>
        <p:sp>
          <p:nvSpPr>
            <p:cNvPr id="62526" name="Rectangle 45"/>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27" name="Rectangle 46"/>
            <p:cNvSpPr>
              <a:spLocks/>
            </p:cNvSpPr>
            <p:nvPr/>
          </p:nvSpPr>
          <p:spPr bwMode="auto">
            <a:xfrm>
              <a:off x="51" y="24"/>
              <a:ext cx="761"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Helvetica" charset="0"/>
                  <a:ea typeface="Helvetica" charset="0"/>
                  <a:cs typeface="Helvetica" charset="0"/>
                  <a:sym typeface="Helvetica" charset="0"/>
                </a:rPr>
                <a:t>Log. </a:t>
              </a:r>
              <a:r>
                <a:rPr lang="en-US">
                  <a:solidFill>
                    <a:srgbClr val="000066"/>
                  </a:solidFill>
                  <a:latin typeface="Courier New Bold" charset="0"/>
                  <a:ea typeface="Courier New Bold" charset="0"/>
                  <a:cs typeface="Courier New Bold" charset="0"/>
                  <a:sym typeface="Courier New Bold" charset="0"/>
                </a:rPr>
                <a:t>&gt;&gt; 2</a:t>
              </a:r>
            </a:p>
          </p:txBody>
        </p:sp>
      </p:grpSp>
      <p:grpSp>
        <p:nvGrpSpPr>
          <p:cNvPr id="16" name="Group 47"/>
          <p:cNvGrpSpPr>
            <a:grpSpLocks/>
          </p:cNvGrpSpPr>
          <p:nvPr/>
        </p:nvGrpSpPr>
        <p:grpSpPr bwMode="auto">
          <a:xfrm>
            <a:off x="8305800" y="4953000"/>
            <a:ext cx="1371600" cy="457200"/>
            <a:chOff x="0" y="0"/>
            <a:chExt cx="864" cy="288"/>
          </a:xfrm>
          <a:noFill/>
        </p:grpSpPr>
        <p:sp>
          <p:nvSpPr>
            <p:cNvPr id="62524" name="Rectangle 48"/>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25" name="Rectangle 49"/>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FFFFFF"/>
                  </a:solidFill>
                  <a:latin typeface="Courier New Bold Italic" charset="0"/>
                  <a:ea typeface="Courier New Bold Italic" charset="0"/>
                  <a:cs typeface="Courier New Bold Italic" charset="0"/>
                  <a:sym typeface="Courier New Bold Italic" charset="0"/>
                </a:rPr>
                <a:t>11</a:t>
              </a:r>
              <a:r>
                <a:rPr lang="en-US">
                  <a:solidFill>
                    <a:srgbClr val="FFFFFF"/>
                  </a:solidFill>
                  <a:latin typeface="Courier New Bold" charset="0"/>
                  <a:ea typeface="Courier New Bold" charset="0"/>
                  <a:cs typeface="Courier New Bold" charset="0"/>
                  <a:sym typeface="Courier New Bold" charset="0"/>
                </a:rPr>
                <a:t>101000</a:t>
              </a:r>
            </a:p>
          </p:txBody>
        </p:sp>
      </p:grpSp>
      <p:grpSp>
        <p:nvGrpSpPr>
          <p:cNvPr id="17" name="Group 50"/>
          <p:cNvGrpSpPr>
            <a:grpSpLocks/>
          </p:cNvGrpSpPr>
          <p:nvPr/>
        </p:nvGrpSpPr>
        <p:grpSpPr bwMode="auto">
          <a:xfrm>
            <a:off x="6934200" y="4953000"/>
            <a:ext cx="1371600" cy="457200"/>
            <a:chOff x="0" y="0"/>
            <a:chExt cx="864" cy="288"/>
          </a:xfrm>
          <a:noFill/>
        </p:grpSpPr>
        <p:sp>
          <p:nvSpPr>
            <p:cNvPr id="62522" name="Rectangle 51"/>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23" name="Rectangle 52"/>
            <p:cNvSpPr>
              <a:spLocks/>
            </p:cNvSpPr>
            <p:nvPr/>
          </p:nvSpPr>
          <p:spPr bwMode="auto">
            <a:xfrm>
              <a:off x="23" y="24"/>
              <a:ext cx="818"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Helvetica" charset="0"/>
                  <a:ea typeface="Helvetica" charset="0"/>
                  <a:cs typeface="Helvetica" charset="0"/>
                  <a:sym typeface="Helvetica" charset="0"/>
                </a:rPr>
                <a:t>Arith. </a:t>
              </a:r>
              <a:r>
                <a:rPr lang="en-US">
                  <a:solidFill>
                    <a:srgbClr val="000066"/>
                  </a:solidFill>
                  <a:latin typeface="Courier New Bold" charset="0"/>
                  <a:ea typeface="Courier New Bold" charset="0"/>
                  <a:cs typeface="Courier New Bold" charset="0"/>
                  <a:sym typeface="Courier New Bold" charset="0"/>
                </a:rPr>
                <a:t>&gt;&gt; 2</a:t>
              </a:r>
            </a:p>
          </p:txBody>
        </p:sp>
      </p:grpSp>
      <p:grpSp>
        <p:nvGrpSpPr>
          <p:cNvPr id="18" name="Group 53"/>
          <p:cNvGrpSpPr>
            <a:grpSpLocks/>
          </p:cNvGrpSpPr>
          <p:nvPr/>
        </p:nvGrpSpPr>
        <p:grpSpPr bwMode="auto">
          <a:xfrm>
            <a:off x="8305800" y="1828800"/>
            <a:ext cx="1371600" cy="457200"/>
            <a:chOff x="0" y="0"/>
            <a:chExt cx="864" cy="288"/>
          </a:xfrm>
          <a:noFill/>
        </p:grpSpPr>
        <p:sp>
          <p:nvSpPr>
            <p:cNvPr id="62520" name="Rectangle 54"/>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21" name="Rectangle 55"/>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00010</a:t>
              </a:r>
              <a:r>
                <a:rPr lang="en-US">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19" name="Group 56"/>
          <p:cNvGrpSpPr>
            <a:grpSpLocks/>
          </p:cNvGrpSpPr>
          <p:nvPr/>
        </p:nvGrpSpPr>
        <p:grpSpPr bwMode="auto">
          <a:xfrm>
            <a:off x="8305800" y="1828800"/>
            <a:ext cx="1371600" cy="457200"/>
            <a:chOff x="0" y="0"/>
            <a:chExt cx="864" cy="288"/>
          </a:xfrm>
          <a:noFill/>
        </p:grpSpPr>
        <p:sp>
          <p:nvSpPr>
            <p:cNvPr id="62518" name="Rectangle 57"/>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19" name="Rectangle 58"/>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dirty="0">
                  <a:solidFill>
                    <a:srgbClr val="000066"/>
                  </a:solidFill>
                  <a:latin typeface="Courier New Bold" charset="0"/>
                  <a:ea typeface="Courier New Bold" charset="0"/>
                  <a:cs typeface="Courier New Bold" charset="0"/>
                  <a:sym typeface="Courier New Bold" charset="0"/>
                </a:rPr>
                <a:t>00010</a:t>
              </a:r>
              <a:r>
                <a:rPr lang="en-US" dirty="0">
                  <a:solidFill>
                    <a:srgbClr val="000066"/>
                  </a:solidFill>
                  <a:latin typeface="Courier New Bold Italic" charset="0"/>
                  <a:ea typeface="Courier New Bold Italic" charset="0"/>
                  <a:cs typeface="Courier New Bold Italic" charset="0"/>
                  <a:sym typeface="Courier New Bold Italic" charset="0"/>
                </a:rPr>
                <a:t>000</a:t>
              </a:r>
            </a:p>
          </p:txBody>
        </p:sp>
      </p:grpSp>
      <p:grpSp>
        <p:nvGrpSpPr>
          <p:cNvPr id="20" name="Group 59"/>
          <p:cNvGrpSpPr>
            <a:grpSpLocks/>
          </p:cNvGrpSpPr>
          <p:nvPr/>
        </p:nvGrpSpPr>
        <p:grpSpPr bwMode="auto">
          <a:xfrm>
            <a:off x="8305800" y="2286000"/>
            <a:ext cx="1371600" cy="457200"/>
            <a:chOff x="0" y="0"/>
            <a:chExt cx="864" cy="288"/>
          </a:xfrm>
          <a:noFill/>
        </p:grpSpPr>
        <p:sp>
          <p:nvSpPr>
            <p:cNvPr id="62516" name="Rectangle 60"/>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17" name="Rectangle 61"/>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FFFFFF"/>
                  </a:solidFill>
                  <a:latin typeface="Courier New Bold Italic" charset="0"/>
                  <a:ea typeface="Courier New Bold Italic" charset="0"/>
                  <a:cs typeface="Courier New Bold Italic" charset="0"/>
                  <a:sym typeface="Courier New Bold Italic" charset="0"/>
                </a:rPr>
                <a:t>00</a:t>
              </a:r>
              <a:r>
                <a:rPr lang="en-US">
                  <a:solidFill>
                    <a:srgbClr val="000066"/>
                  </a:solidFill>
                  <a:latin typeface="Courier New Bold" charset="0"/>
                  <a:ea typeface="Courier New Bold" charset="0"/>
                  <a:cs typeface="Courier New Bold" charset="0"/>
                  <a:sym typeface="Courier New Bold" charset="0"/>
                </a:rPr>
                <a:t>011000</a:t>
              </a:r>
            </a:p>
          </p:txBody>
        </p:sp>
      </p:grpSp>
      <p:grpSp>
        <p:nvGrpSpPr>
          <p:cNvPr id="21" name="Group 62"/>
          <p:cNvGrpSpPr>
            <a:grpSpLocks/>
          </p:cNvGrpSpPr>
          <p:nvPr/>
        </p:nvGrpSpPr>
        <p:grpSpPr bwMode="auto">
          <a:xfrm>
            <a:off x="8305800" y="2286000"/>
            <a:ext cx="1371600" cy="457200"/>
            <a:chOff x="0" y="0"/>
            <a:chExt cx="864" cy="288"/>
          </a:xfrm>
          <a:noFill/>
        </p:grpSpPr>
        <p:sp>
          <p:nvSpPr>
            <p:cNvPr id="62514" name="Rectangle 63"/>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15" name="Rectangle 64"/>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dirty="0">
                  <a:solidFill>
                    <a:srgbClr val="000066"/>
                  </a:solidFill>
                  <a:latin typeface="Courier New Bold Italic" charset="0"/>
                  <a:ea typeface="Courier New Bold Italic" charset="0"/>
                  <a:cs typeface="Courier New Bold Italic" charset="0"/>
                  <a:sym typeface="Courier New Bold Italic" charset="0"/>
                </a:rPr>
                <a:t>00</a:t>
              </a:r>
              <a:r>
                <a:rPr lang="en-US" dirty="0">
                  <a:solidFill>
                    <a:srgbClr val="000066"/>
                  </a:solidFill>
                  <a:latin typeface="Courier New Bold" charset="0"/>
                  <a:ea typeface="Courier New Bold" charset="0"/>
                  <a:cs typeface="Courier New Bold" charset="0"/>
                  <a:sym typeface="Courier New Bold" charset="0"/>
                </a:rPr>
                <a:t>011000</a:t>
              </a:r>
            </a:p>
          </p:txBody>
        </p:sp>
      </p:grpSp>
      <p:grpSp>
        <p:nvGrpSpPr>
          <p:cNvPr id="22" name="Group 65"/>
          <p:cNvGrpSpPr>
            <a:grpSpLocks/>
          </p:cNvGrpSpPr>
          <p:nvPr/>
        </p:nvGrpSpPr>
        <p:grpSpPr bwMode="auto">
          <a:xfrm>
            <a:off x="8305800" y="2743200"/>
            <a:ext cx="1371600" cy="457200"/>
            <a:chOff x="0" y="0"/>
            <a:chExt cx="864" cy="288"/>
          </a:xfrm>
          <a:noFill/>
        </p:grpSpPr>
        <p:sp>
          <p:nvSpPr>
            <p:cNvPr id="62512" name="Rectangle 66"/>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13" name="Rectangle 67"/>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FFFFFF"/>
                  </a:solidFill>
                  <a:latin typeface="Courier New Bold Italic" charset="0"/>
                  <a:ea typeface="Courier New Bold Italic" charset="0"/>
                  <a:cs typeface="Courier New Bold Italic" charset="0"/>
                  <a:sym typeface="Courier New Bold Italic" charset="0"/>
                </a:rPr>
                <a:t>00</a:t>
              </a:r>
              <a:r>
                <a:rPr lang="en-US">
                  <a:solidFill>
                    <a:srgbClr val="000066"/>
                  </a:solidFill>
                  <a:latin typeface="Courier New Bold" charset="0"/>
                  <a:ea typeface="Courier New Bold" charset="0"/>
                  <a:cs typeface="Courier New Bold" charset="0"/>
                  <a:sym typeface="Courier New Bold" charset="0"/>
                </a:rPr>
                <a:t>011000</a:t>
              </a:r>
            </a:p>
          </p:txBody>
        </p:sp>
      </p:grpSp>
      <p:grpSp>
        <p:nvGrpSpPr>
          <p:cNvPr id="23" name="Group 68"/>
          <p:cNvGrpSpPr>
            <a:grpSpLocks/>
          </p:cNvGrpSpPr>
          <p:nvPr/>
        </p:nvGrpSpPr>
        <p:grpSpPr bwMode="auto">
          <a:xfrm>
            <a:off x="8305800" y="2743200"/>
            <a:ext cx="1371600" cy="457200"/>
            <a:chOff x="0" y="0"/>
            <a:chExt cx="864" cy="288"/>
          </a:xfrm>
          <a:noFill/>
        </p:grpSpPr>
        <p:sp>
          <p:nvSpPr>
            <p:cNvPr id="62510" name="Rectangle 69"/>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11" name="Rectangle 70"/>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dirty="0">
                  <a:solidFill>
                    <a:srgbClr val="C00000"/>
                  </a:solidFill>
                  <a:latin typeface="Courier New Bold Italic" charset="0"/>
                  <a:ea typeface="Courier New Bold Italic" charset="0"/>
                  <a:cs typeface="Courier New Bold Italic" charset="0"/>
                  <a:sym typeface="Courier New Bold Italic" charset="0"/>
                </a:rPr>
                <a:t>00</a:t>
              </a:r>
              <a:r>
                <a:rPr lang="en-US" dirty="0">
                  <a:solidFill>
                    <a:srgbClr val="000066"/>
                  </a:solidFill>
                  <a:latin typeface="Courier New Bold" charset="0"/>
                  <a:ea typeface="Courier New Bold" charset="0"/>
                  <a:cs typeface="Courier New Bold" charset="0"/>
                  <a:sym typeface="Courier New Bold" charset="0"/>
                </a:rPr>
                <a:t>011000</a:t>
              </a:r>
            </a:p>
          </p:txBody>
        </p:sp>
      </p:grpSp>
      <p:grpSp>
        <p:nvGrpSpPr>
          <p:cNvPr id="24" name="Group 71"/>
          <p:cNvGrpSpPr>
            <a:grpSpLocks/>
          </p:cNvGrpSpPr>
          <p:nvPr/>
        </p:nvGrpSpPr>
        <p:grpSpPr bwMode="auto">
          <a:xfrm>
            <a:off x="8305800" y="4038600"/>
            <a:ext cx="1371600" cy="457200"/>
            <a:chOff x="0" y="0"/>
            <a:chExt cx="864" cy="288"/>
          </a:xfrm>
          <a:noFill/>
        </p:grpSpPr>
        <p:sp>
          <p:nvSpPr>
            <p:cNvPr id="62508" name="Rectangle 72"/>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09" name="Rectangle 73"/>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00010</a:t>
              </a:r>
              <a:r>
                <a:rPr lang="en-US">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25" name="Group 74"/>
          <p:cNvGrpSpPr>
            <a:grpSpLocks/>
          </p:cNvGrpSpPr>
          <p:nvPr/>
        </p:nvGrpSpPr>
        <p:grpSpPr bwMode="auto">
          <a:xfrm>
            <a:off x="8305800" y="4495800"/>
            <a:ext cx="1371600" cy="457200"/>
            <a:chOff x="0" y="0"/>
            <a:chExt cx="864" cy="288"/>
          </a:xfrm>
          <a:noFill/>
        </p:grpSpPr>
        <p:sp>
          <p:nvSpPr>
            <p:cNvPr id="62506" name="Rectangle 75"/>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07" name="Rectangle 76"/>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FFFFFF"/>
                  </a:solidFill>
                  <a:latin typeface="Courier New Bold Italic" charset="0"/>
                  <a:ea typeface="Courier New Bold Italic" charset="0"/>
                  <a:cs typeface="Courier New Bold Italic" charset="0"/>
                  <a:sym typeface="Courier New Bold Italic" charset="0"/>
                </a:rPr>
                <a:t>00</a:t>
              </a:r>
              <a:r>
                <a:rPr lang="en-US">
                  <a:solidFill>
                    <a:srgbClr val="000066"/>
                  </a:solidFill>
                  <a:latin typeface="Courier New Bold" charset="0"/>
                  <a:ea typeface="Courier New Bold" charset="0"/>
                  <a:cs typeface="Courier New Bold" charset="0"/>
                  <a:sym typeface="Courier New Bold" charset="0"/>
                </a:rPr>
                <a:t>101000</a:t>
              </a:r>
            </a:p>
          </p:txBody>
        </p:sp>
      </p:grpSp>
      <p:grpSp>
        <p:nvGrpSpPr>
          <p:cNvPr id="26" name="Group 77"/>
          <p:cNvGrpSpPr>
            <a:grpSpLocks/>
          </p:cNvGrpSpPr>
          <p:nvPr/>
        </p:nvGrpSpPr>
        <p:grpSpPr bwMode="auto">
          <a:xfrm>
            <a:off x="8305800" y="4953000"/>
            <a:ext cx="1371600" cy="457200"/>
            <a:chOff x="0" y="0"/>
            <a:chExt cx="864" cy="288"/>
          </a:xfrm>
          <a:noFill/>
        </p:grpSpPr>
        <p:sp>
          <p:nvSpPr>
            <p:cNvPr id="62504" name="Rectangle 78"/>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05" name="Rectangle 79"/>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FFFFFF"/>
                  </a:solidFill>
                  <a:latin typeface="Courier New Bold Italic" charset="0"/>
                  <a:ea typeface="Courier New Bold Italic" charset="0"/>
                  <a:cs typeface="Courier New Bold Italic" charset="0"/>
                  <a:sym typeface="Courier New Bold Italic" charset="0"/>
                </a:rPr>
                <a:t>11</a:t>
              </a:r>
              <a:r>
                <a:rPr lang="en-US">
                  <a:solidFill>
                    <a:srgbClr val="000066"/>
                  </a:solidFill>
                  <a:latin typeface="Courier New Bold" charset="0"/>
                  <a:ea typeface="Courier New Bold" charset="0"/>
                  <a:cs typeface="Courier New Bold" charset="0"/>
                  <a:sym typeface="Courier New Bold" charset="0"/>
                </a:rPr>
                <a:t>101000</a:t>
              </a:r>
            </a:p>
          </p:txBody>
        </p:sp>
      </p:grpSp>
      <p:grpSp>
        <p:nvGrpSpPr>
          <p:cNvPr id="27" name="Group 80"/>
          <p:cNvGrpSpPr>
            <a:grpSpLocks/>
          </p:cNvGrpSpPr>
          <p:nvPr/>
        </p:nvGrpSpPr>
        <p:grpSpPr bwMode="auto">
          <a:xfrm>
            <a:off x="8305800" y="4038600"/>
            <a:ext cx="1371600" cy="457200"/>
            <a:chOff x="0" y="0"/>
            <a:chExt cx="864" cy="288"/>
          </a:xfrm>
          <a:noFill/>
        </p:grpSpPr>
        <p:sp>
          <p:nvSpPr>
            <p:cNvPr id="62502" name="Rectangle 81"/>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03" name="Rectangle 82"/>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00010</a:t>
              </a:r>
              <a:r>
                <a:rPr lang="en-US">
                  <a:solidFill>
                    <a:srgbClr val="000066"/>
                  </a:solidFill>
                  <a:latin typeface="Courier New Bold Italic" charset="0"/>
                  <a:ea typeface="Courier New Bold Italic" charset="0"/>
                  <a:cs typeface="Courier New Bold Italic" charset="0"/>
                  <a:sym typeface="Courier New Bold Italic" charset="0"/>
                </a:rPr>
                <a:t>000</a:t>
              </a:r>
            </a:p>
          </p:txBody>
        </p:sp>
      </p:grpSp>
      <p:grpSp>
        <p:nvGrpSpPr>
          <p:cNvPr id="28" name="Group 83"/>
          <p:cNvGrpSpPr>
            <a:grpSpLocks/>
          </p:cNvGrpSpPr>
          <p:nvPr/>
        </p:nvGrpSpPr>
        <p:grpSpPr bwMode="auto">
          <a:xfrm>
            <a:off x="8305800" y="4495800"/>
            <a:ext cx="1371600" cy="457200"/>
            <a:chOff x="0" y="0"/>
            <a:chExt cx="864" cy="288"/>
          </a:xfrm>
          <a:noFill/>
        </p:grpSpPr>
        <p:sp>
          <p:nvSpPr>
            <p:cNvPr id="62500" name="Rectangle 84"/>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501" name="Rectangle 85"/>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dirty="0">
                  <a:solidFill>
                    <a:srgbClr val="000066"/>
                  </a:solidFill>
                  <a:latin typeface="Courier New Bold Italic" charset="0"/>
                  <a:ea typeface="Courier New Bold Italic" charset="0"/>
                  <a:cs typeface="Courier New Bold Italic" charset="0"/>
                  <a:sym typeface="Courier New Bold Italic" charset="0"/>
                </a:rPr>
                <a:t>00</a:t>
              </a:r>
              <a:r>
                <a:rPr lang="en-US" dirty="0">
                  <a:solidFill>
                    <a:srgbClr val="000066"/>
                  </a:solidFill>
                  <a:latin typeface="Courier New Bold" charset="0"/>
                  <a:ea typeface="Courier New Bold" charset="0"/>
                  <a:cs typeface="Courier New Bold" charset="0"/>
                  <a:sym typeface="Courier New Bold" charset="0"/>
                </a:rPr>
                <a:t>101000</a:t>
              </a:r>
            </a:p>
          </p:txBody>
        </p:sp>
      </p:grpSp>
      <p:grpSp>
        <p:nvGrpSpPr>
          <p:cNvPr id="29" name="Group 86"/>
          <p:cNvGrpSpPr>
            <a:grpSpLocks/>
          </p:cNvGrpSpPr>
          <p:nvPr/>
        </p:nvGrpSpPr>
        <p:grpSpPr bwMode="auto">
          <a:xfrm>
            <a:off x="8305800" y="4953000"/>
            <a:ext cx="1371600" cy="457200"/>
            <a:chOff x="0" y="0"/>
            <a:chExt cx="864" cy="288"/>
          </a:xfrm>
          <a:noFill/>
        </p:grpSpPr>
        <p:sp>
          <p:nvSpPr>
            <p:cNvPr id="62498" name="Rectangle 87"/>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2499" name="Rectangle 88"/>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dirty="0">
                  <a:solidFill>
                    <a:srgbClr val="C00000"/>
                  </a:solidFill>
                  <a:latin typeface="Courier New Bold Italic" charset="0"/>
                  <a:ea typeface="Courier New Bold Italic" charset="0"/>
                  <a:cs typeface="Courier New Bold Italic" charset="0"/>
                  <a:sym typeface="Courier New Bold Italic" charset="0"/>
                </a:rPr>
                <a:t>11</a:t>
              </a:r>
              <a:r>
                <a:rPr lang="en-US" dirty="0">
                  <a:solidFill>
                    <a:srgbClr val="000066"/>
                  </a:solidFill>
                  <a:latin typeface="Courier New Bold" charset="0"/>
                  <a:ea typeface="Courier New Bold" charset="0"/>
                  <a:cs typeface="Courier New Bold" charset="0"/>
                  <a:sym typeface="Courier New Bold" charset="0"/>
                </a:rPr>
                <a:t>101000</a:t>
              </a:r>
            </a:p>
          </p:txBody>
        </p:sp>
      </p:grpSp>
      <p:cxnSp>
        <p:nvCxnSpPr>
          <p:cNvPr id="62496" name="Straight Connector 62495"/>
          <p:cNvCxnSpPr/>
          <p:nvPr/>
        </p:nvCxnSpPr>
        <p:spPr bwMode="auto">
          <a:xfrm flipH="1">
            <a:off x="8839202" y="1701800"/>
            <a:ext cx="685799" cy="0"/>
          </a:xfrm>
          <a:prstGeom prst="line">
            <a:avLst/>
          </a:prstGeom>
          <a:noFill/>
          <a:ln w="38100" cap="flat" cmpd="sng" algn="ctr">
            <a:solidFill>
              <a:srgbClr val="F1C7C7"/>
            </a:solidFill>
            <a:prstDash val="solid"/>
            <a:round/>
            <a:headEnd type="none" w="med" len="med"/>
            <a:tailEnd type="none" w="med" len="med"/>
          </a:ln>
          <a:effectLst/>
        </p:spPr>
      </p:cxnSp>
      <p:cxnSp>
        <p:nvCxnSpPr>
          <p:cNvPr id="94" name="Straight Connector 93"/>
          <p:cNvCxnSpPr/>
          <p:nvPr/>
        </p:nvCxnSpPr>
        <p:spPr bwMode="auto">
          <a:xfrm flipH="1">
            <a:off x="8437882" y="1488440"/>
            <a:ext cx="777238" cy="0"/>
          </a:xfrm>
          <a:prstGeom prst="line">
            <a:avLst/>
          </a:prstGeom>
          <a:noFill/>
          <a:ln w="38100" cap="flat" cmpd="sng" algn="ctr">
            <a:solidFill>
              <a:srgbClr val="A8E799"/>
            </a:solidFill>
            <a:prstDash val="solid"/>
            <a:round/>
            <a:headEnd type="none" w="med" len="med"/>
            <a:tailEnd type="none" w="med" len="med"/>
          </a:ln>
          <a:effectLst/>
        </p:spPr>
      </p:cxnSp>
    </p:spTree>
    <p:extLst>
      <p:ext uri="{BB962C8B-B14F-4D97-AF65-F5344CB8AC3E}">
        <p14:creationId xmlns:p14="http://schemas.microsoft.com/office/powerpoint/2010/main" val="4795432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89" grpId="0" animBg="1"/>
      <p:bldP spid="90" grpId="0"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E52B4-703D-4626-99DC-BC8DFEDFB568}"/>
              </a:ext>
            </a:extLst>
          </p:cNvPr>
          <p:cNvSpPr>
            <a:spLocks noGrp="1"/>
          </p:cNvSpPr>
          <p:nvPr>
            <p:ph type="title"/>
          </p:nvPr>
        </p:nvSpPr>
        <p:spPr/>
        <p:txBody>
          <a:bodyPr/>
          <a:lstStyle/>
          <a:p>
            <a:r>
              <a:rPr lang="en-US" dirty="0"/>
              <a:t>Data </a:t>
            </a:r>
            <a:r>
              <a:rPr lang="en-US" altLang="zh-CN" dirty="0"/>
              <a:t>Lab: WriteUp.pdf</a:t>
            </a:r>
            <a:endParaRPr lang="en-US" dirty="0"/>
          </a:p>
        </p:txBody>
      </p:sp>
      <p:sp>
        <p:nvSpPr>
          <p:cNvPr id="4" name="TextBox 3">
            <a:extLst>
              <a:ext uri="{FF2B5EF4-FFF2-40B4-BE49-F238E27FC236}">
                <a16:creationId xmlns:a16="http://schemas.microsoft.com/office/drawing/2014/main" id="{23734106-49A3-425B-A954-3809AD590E31}"/>
              </a:ext>
            </a:extLst>
          </p:cNvPr>
          <p:cNvSpPr txBox="1"/>
          <p:nvPr/>
        </p:nvSpPr>
        <p:spPr>
          <a:xfrm>
            <a:off x="695960" y="1808480"/>
            <a:ext cx="10145278" cy="5139869"/>
          </a:xfrm>
          <a:prstGeom prst="rect">
            <a:avLst/>
          </a:prstGeom>
          <a:noFill/>
        </p:spPr>
        <p:txBody>
          <a:bodyPr wrap="none" rtlCol="0">
            <a:spAutoFit/>
          </a:bodyPr>
          <a:lstStyle/>
          <a:p>
            <a:r>
              <a:rPr lang="en-US" sz="2800" b="1" dirty="0"/>
              <a:t>Handout instructions:</a:t>
            </a:r>
          </a:p>
          <a:p>
            <a:pPr marL="457200" indent="-457200">
              <a:buFontTx/>
              <a:buChar char="-"/>
            </a:pPr>
            <a:r>
              <a:rPr lang="en-US" sz="2800" dirty="0"/>
              <a:t>copy “datalab-handout.tar.gz” to some directory and unpack it:</a:t>
            </a:r>
          </a:p>
          <a:p>
            <a:pPr marL="914400" lvl="1" indent="-457200">
              <a:buFontTx/>
              <a:buChar char="-"/>
            </a:pPr>
            <a:r>
              <a:rPr lang="en-US" sz="2000" dirty="0">
                <a:solidFill>
                  <a:srgbClr val="000000"/>
                </a:solidFill>
                <a:latin typeface="CourierNewPSMT"/>
              </a:rPr>
              <a:t>tar -</a:t>
            </a:r>
            <a:r>
              <a:rPr lang="en-US" sz="2000" dirty="0" err="1">
                <a:solidFill>
                  <a:srgbClr val="000000"/>
                </a:solidFill>
                <a:latin typeface="CourierNewPSMT"/>
              </a:rPr>
              <a:t>xvf</a:t>
            </a:r>
            <a:r>
              <a:rPr lang="en-US" sz="2000" dirty="0">
                <a:solidFill>
                  <a:srgbClr val="000000"/>
                </a:solidFill>
                <a:latin typeface="CourierNewPSMT"/>
              </a:rPr>
              <a:t> datalab-handout.tar.gz</a:t>
            </a:r>
            <a:r>
              <a:rPr lang="en-US" sz="2000" dirty="0"/>
              <a:t> </a:t>
            </a:r>
            <a:endParaRPr lang="en-US" sz="2800" dirty="0"/>
          </a:p>
          <a:p>
            <a:pPr marL="457200" indent="-457200">
              <a:buFontTx/>
              <a:buChar char="-"/>
            </a:pPr>
            <a:r>
              <a:rPr lang="en-US" sz="2800" dirty="0"/>
              <a:t>inside “</a:t>
            </a:r>
            <a:r>
              <a:rPr lang="en-US" sz="2800" dirty="0" err="1"/>
              <a:t>datalab</a:t>
            </a:r>
            <a:r>
              <a:rPr lang="en-US" sz="2800" dirty="0"/>
              <a:t>-handout” directory:</a:t>
            </a:r>
          </a:p>
          <a:p>
            <a:pPr marL="914400" lvl="1" indent="-457200">
              <a:buFontTx/>
              <a:buChar char="-"/>
            </a:pPr>
            <a:r>
              <a:rPr lang="en-US" sz="2800" dirty="0" err="1"/>
              <a:t>bits.c</a:t>
            </a:r>
            <a:r>
              <a:rPr lang="en-US" sz="2800" dirty="0"/>
              <a:t>:  file to write your code, total 15 functions to implement</a:t>
            </a:r>
          </a:p>
          <a:p>
            <a:pPr marL="914400" lvl="1" indent="-457200">
              <a:buFontTx/>
              <a:buChar char="-"/>
            </a:pPr>
            <a:r>
              <a:rPr lang="en-US" sz="2800" dirty="0" err="1"/>
              <a:t>btest.c</a:t>
            </a:r>
            <a:r>
              <a:rPr lang="en-US" sz="2800" dirty="0"/>
              <a:t>/</a:t>
            </a:r>
            <a:r>
              <a:rPr lang="en-US" sz="2800" dirty="0" err="1"/>
              <a:t>btest</a:t>
            </a:r>
            <a:r>
              <a:rPr lang="en-US" sz="2800" dirty="0"/>
              <a:t>:  to test the correctness of your code</a:t>
            </a:r>
          </a:p>
          <a:p>
            <a:pPr marL="914400" lvl="1" indent="-457200">
              <a:buFontTx/>
              <a:buChar char="-"/>
            </a:pPr>
            <a:r>
              <a:rPr lang="en-US" sz="2800" dirty="0" err="1"/>
              <a:t>dlc</a:t>
            </a:r>
            <a:r>
              <a:rPr lang="en-US" sz="2800" dirty="0"/>
              <a:t>:  to test your code for compliance with “coding rules”</a:t>
            </a:r>
          </a:p>
          <a:p>
            <a:pPr marL="1371600" lvl="2" indent="-457200">
              <a:buFontTx/>
              <a:buChar char="-"/>
            </a:pPr>
            <a:r>
              <a:rPr lang="en-US" sz="2800" dirty="0"/>
              <a:t>“rules” are documented in </a:t>
            </a:r>
            <a:r>
              <a:rPr lang="en-US" sz="2800" dirty="0" err="1"/>
              <a:t>bits.c</a:t>
            </a:r>
            <a:endParaRPr lang="en-US" sz="2800" dirty="0"/>
          </a:p>
          <a:p>
            <a:pPr marL="1371600" lvl="2" indent="-457200">
              <a:buFontTx/>
              <a:buChar char="-"/>
            </a:pPr>
            <a:r>
              <a:rPr lang="en-US" sz="2800" dirty="0"/>
              <a:t>read the “rules” in </a:t>
            </a:r>
            <a:r>
              <a:rPr lang="en-US" sz="2800" dirty="0" err="1"/>
              <a:t>bits.c</a:t>
            </a:r>
            <a:r>
              <a:rPr lang="en-US" sz="2800" dirty="0"/>
              <a:t> before start coding</a:t>
            </a:r>
          </a:p>
          <a:p>
            <a:pPr marL="457200" indent="-457200">
              <a:buFontTx/>
              <a:buChar char="-"/>
            </a:pPr>
            <a:r>
              <a:rPr lang="en-US" sz="2800" dirty="0"/>
              <a:t>demo</a:t>
            </a:r>
          </a:p>
          <a:p>
            <a:pPr marL="914400" lvl="1" indent="-457200">
              <a:buFontTx/>
              <a:buChar char="-"/>
            </a:pPr>
            <a:endParaRPr lang="en-US" sz="2800" dirty="0"/>
          </a:p>
          <a:p>
            <a:pPr marL="914400" lvl="1" indent="-457200">
              <a:buFontTx/>
              <a:buChar char="-"/>
            </a:pPr>
            <a:endParaRPr lang="en-US" sz="2800" dirty="0"/>
          </a:p>
        </p:txBody>
      </p:sp>
    </p:spTree>
    <p:extLst>
      <p:ext uri="{BB962C8B-B14F-4D97-AF65-F5344CB8AC3E}">
        <p14:creationId xmlns:p14="http://schemas.microsoft.com/office/powerpoint/2010/main" val="3444012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A463-1E95-4FAE-ADC9-8B4126753DC3}"/>
              </a:ext>
            </a:extLst>
          </p:cNvPr>
          <p:cNvSpPr>
            <a:spLocks noGrp="1"/>
          </p:cNvSpPr>
          <p:nvPr>
            <p:ph type="title"/>
          </p:nvPr>
        </p:nvSpPr>
        <p:spPr/>
        <p:txBody>
          <a:bodyPr/>
          <a:lstStyle/>
          <a:p>
            <a:r>
              <a:rPr lang="en-US" dirty="0"/>
              <a:t>Data Lab: tips</a:t>
            </a:r>
          </a:p>
        </p:txBody>
      </p:sp>
      <p:sp>
        <p:nvSpPr>
          <p:cNvPr id="3" name="Content Placeholder 2">
            <a:extLst>
              <a:ext uri="{FF2B5EF4-FFF2-40B4-BE49-F238E27FC236}">
                <a16:creationId xmlns:a16="http://schemas.microsoft.com/office/drawing/2014/main" id="{6E6FA7BA-DDA9-4AF9-BD1A-A80196D129A3}"/>
              </a:ext>
            </a:extLst>
          </p:cNvPr>
          <p:cNvSpPr>
            <a:spLocks noGrp="1"/>
          </p:cNvSpPr>
          <p:nvPr>
            <p:ph idx="1"/>
          </p:nvPr>
        </p:nvSpPr>
        <p:spPr/>
        <p:txBody>
          <a:bodyPr/>
          <a:lstStyle/>
          <a:p>
            <a:pPr marL="514350" indent="-514350">
              <a:buAutoNum type="arabicPeriod"/>
            </a:pPr>
            <a:r>
              <a:rPr lang="en-US" dirty="0"/>
              <a:t>Be careful of operator precedence	</a:t>
            </a:r>
          </a:p>
          <a:p>
            <a:pPr lvl="1">
              <a:buFontTx/>
              <a:buChar char="-"/>
            </a:pPr>
            <a:r>
              <a:rPr lang="en-US" dirty="0"/>
              <a:t>what’s the execution order of “~</a:t>
            </a:r>
            <a:r>
              <a:rPr lang="en-US" altLang="zh-CN" dirty="0"/>
              <a:t>a+1+b*c&lt;&lt;3*2”?</a:t>
            </a:r>
          </a:p>
          <a:p>
            <a:pPr lvl="1">
              <a:buFontTx/>
              <a:buChar char="-"/>
            </a:pPr>
            <a:r>
              <a:rPr lang="en-US" dirty="0"/>
              <a:t>If in confusion, use parentheses: (~a)+1</a:t>
            </a:r>
            <a:r>
              <a:rPr lang="en-US" altLang="zh-CN" dirty="0"/>
              <a:t>+(b*(c&lt;&lt;3)*2)</a:t>
            </a:r>
          </a:p>
          <a:p>
            <a:pPr lvl="1">
              <a:buFontTx/>
              <a:buChar char="-"/>
            </a:pPr>
            <a:endParaRPr lang="en-US" altLang="zh-CN" dirty="0"/>
          </a:p>
          <a:p>
            <a:pPr marL="514350" indent="-514350">
              <a:buAutoNum type="arabicPeriod" startAt="2"/>
            </a:pPr>
            <a:r>
              <a:rPr lang="en-US" altLang="zh-CN" dirty="0"/>
              <a:t>some online tools</a:t>
            </a:r>
          </a:p>
          <a:p>
            <a:pPr lvl="1">
              <a:buFontTx/>
              <a:buChar char="-"/>
            </a:pPr>
            <a:r>
              <a:rPr lang="en-US" altLang="zh-CN" dirty="0"/>
              <a:t>bitwise calculator:  </a:t>
            </a:r>
            <a:r>
              <a:rPr lang="en-US" altLang="zh-CN" dirty="0">
                <a:hlinkClick r:id="rId3"/>
              </a:rPr>
              <a:t>http://bitwisecmd.com/</a:t>
            </a:r>
            <a:endParaRPr lang="en-US" altLang="zh-CN" dirty="0"/>
          </a:p>
          <a:p>
            <a:pPr lvl="1">
              <a:buFontTx/>
              <a:buChar char="-"/>
            </a:pPr>
            <a:r>
              <a:rPr lang="en-US" altLang="zh-CN" dirty="0"/>
              <a:t>hex/binary table</a:t>
            </a:r>
          </a:p>
          <a:p>
            <a:pPr lvl="1">
              <a:buFontTx/>
              <a:buChar char="-"/>
            </a:pPr>
            <a:endParaRPr lang="en-US" altLang="zh-CN" dirty="0"/>
          </a:p>
          <a:p>
            <a:pPr marL="457200" lvl="1" indent="0">
              <a:buNone/>
            </a:pPr>
            <a:r>
              <a:rPr lang="en-US" altLang="zh-CN" dirty="0"/>
              <a:t>	</a:t>
            </a:r>
          </a:p>
          <a:p>
            <a:pPr marL="0" indent="0">
              <a:buNone/>
            </a:pPr>
            <a:endParaRPr lang="en-US" altLang="zh-CN" dirty="0"/>
          </a:p>
          <a:p>
            <a:pPr marL="0" indent="0">
              <a:buNone/>
            </a:pPr>
            <a:endParaRPr lang="en-US" altLang="zh-CN" dirty="0"/>
          </a:p>
        </p:txBody>
      </p:sp>
      <p:pic>
        <p:nvPicPr>
          <p:cNvPr id="4" name="Picture 2" descr="Image result for hex binary table">
            <a:extLst>
              <a:ext uri="{FF2B5EF4-FFF2-40B4-BE49-F238E27FC236}">
                <a16:creationId xmlns:a16="http://schemas.microsoft.com/office/drawing/2014/main" id="{16D4AA46-16C2-4ED3-A96E-77BD1535A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1540" y="3253386"/>
            <a:ext cx="2726402" cy="352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472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9D7E-3FCC-4DF2-80DF-E74CD073ABED}"/>
              </a:ext>
            </a:extLst>
          </p:cNvPr>
          <p:cNvSpPr>
            <a:spLocks noGrp="1"/>
          </p:cNvSpPr>
          <p:nvPr>
            <p:ph type="title"/>
          </p:nvPr>
        </p:nvSpPr>
        <p:spPr/>
        <p:txBody>
          <a:bodyPr/>
          <a:lstStyle/>
          <a:p>
            <a:r>
              <a:rPr lang="en-US" dirty="0"/>
              <a:t>Data Lab</a:t>
            </a:r>
          </a:p>
        </p:txBody>
      </p:sp>
      <p:sp>
        <p:nvSpPr>
          <p:cNvPr id="3" name="Content Placeholder 2">
            <a:extLst>
              <a:ext uri="{FF2B5EF4-FFF2-40B4-BE49-F238E27FC236}">
                <a16:creationId xmlns:a16="http://schemas.microsoft.com/office/drawing/2014/main" id="{F8AE8B4A-7CB4-470F-BC91-01A295CBBF85}"/>
              </a:ext>
            </a:extLst>
          </p:cNvPr>
          <p:cNvSpPr>
            <a:spLocks noGrp="1"/>
          </p:cNvSpPr>
          <p:nvPr>
            <p:ph idx="1"/>
          </p:nvPr>
        </p:nvSpPr>
        <p:spPr/>
        <p:txBody>
          <a:bodyPr/>
          <a:lstStyle/>
          <a:p>
            <a:r>
              <a:rPr lang="en-US" dirty="0"/>
              <a:t>I will give you guidance/hints for some of the questions</a:t>
            </a:r>
          </a:p>
          <a:p>
            <a:pPr lvl="1"/>
            <a:r>
              <a:rPr lang="en-US" dirty="0"/>
              <a:t>but not the solutions.</a:t>
            </a:r>
          </a:p>
          <a:p>
            <a:pPr lvl="1"/>
            <a:r>
              <a:rPr lang="en-US" dirty="0"/>
              <a:t>you can also try on your own, some question may have multiple solutions.</a:t>
            </a:r>
          </a:p>
          <a:p>
            <a:pPr lvl="1"/>
            <a:r>
              <a:rPr lang="en-US" dirty="0"/>
              <a:t>use </a:t>
            </a:r>
            <a:r>
              <a:rPr lang="en-US" dirty="0" err="1"/>
              <a:t>dlc</a:t>
            </a:r>
            <a:r>
              <a:rPr lang="en-US" dirty="0"/>
              <a:t>, </a:t>
            </a:r>
            <a:r>
              <a:rPr lang="en-US" dirty="0" err="1"/>
              <a:t>btest</a:t>
            </a:r>
            <a:r>
              <a:rPr lang="en-US" dirty="0"/>
              <a:t> to check your answer.</a:t>
            </a:r>
          </a:p>
        </p:txBody>
      </p:sp>
    </p:spTree>
    <p:extLst>
      <p:ext uri="{BB962C8B-B14F-4D97-AF65-F5344CB8AC3E}">
        <p14:creationId xmlns:p14="http://schemas.microsoft.com/office/powerpoint/2010/main" val="3733930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E01D-6FDC-4132-AC24-BA08716367E4}"/>
              </a:ext>
            </a:extLst>
          </p:cNvPr>
          <p:cNvSpPr>
            <a:spLocks noGrp="1"/>
          </p:cNvSpPr>
          <p:nvPr>
            <p:ph type="title"/>
          </p:nvPr>
        </p:nvSpPr>
        <p:spPr/>
        <p:txBody>
          <a:bodyPr/>
          <a:lstStyle/>
          <a:p>
            <a:r>
              <a:rPr lang="en-US" dirty="0"/>
              <a:t>Data Lab: 1. </a:t>
            </a:r>
            <a:r>
              <a:rPr lang="en-US" dirty="0" err="1"/>
              <a:t>bitAnd</a:t>
            </a:r>
            <a:r>
              <a:rPr lang="en-US" dirty="0"/>
              <a:t>  </a:t>
            </a:r>
          </a:p>
        </p:txBody>
      </p:sp>
      <p:sp>
        <p:nvSpPr>
          <p:cNvPr id="6" name="TextBox 5">
            <a:extLst>
              <a:ext uri="{FF2B5EF4-FFF2-40B4-BE49-F238E27FC236}">
                <a16:creationId xmlns:a16="http://schemas.microsoft.com/office/drawing/2014/main" id="{CB9E542A-00AC-4BB3-8E66-C9D3FD9E7A8B}"/>
              </a:ext>
            </a:extLst>
          </p:cNvPr>
          <p:cNvSpPr txBox="1"/>
          <p:nvPr/>
        </p:nvSpPr>
        <p:spPr>
          <a:xfrm>
            <a:off x="1097280" y="4236720"/>
            <a:ext cx="295274" cy="369332"/>
          </a:xfrm>
          <a:prstGeom prst="rect">
            <a:avLst/>
          </a:prstGeom>
          <a:noFill/>
        </p:spPr>
        <p:txBody>
          <a:bodyPr wrap="none" rtlCol="0">
            <a:spAutoFit/>
          </a:bodyPr>
          <a:lstStyle/>
          <a:p>
            <a:r>
              <a:rPr lang="en-US" dirty="0"/>
              <a:t>. </a:t>
            </a:r>
          </a:p>
        </p:txBody>
      </p:sp>
      <p:sp>
        <p:nvSpPr>
          <p:cNvPr id="5" name="Rectangle 4">
            <a:extLst>
              <a:ext uri="{FF2B5EF4-FFF2-40B4-BE49-F238E27FC236}">
                <a16:creationId xmlns:a16="http://schemas.microsoft.com/office/drawing/2014/main" id="{5E6FF0B3-CB7A-4BC1-9113-8AEA0D612851}"/>
              </a:ext>
            </a:extLst>
          </p:cNvPr>
          <p:cNvSpPr/>
          <p:nvPr/>
        </p:nvSpPr>
        <p:spPr>
          <a:xfrm>
            <a:off x="1097280" y="1882616"/>
            <a:ext cx="6096000" cy="2308324"/>
          </a:xfrm>
          <a:prstGeom prst="rect">
            <a:avLst/>
          </a:prstGeom>
        </p:spPr>
        <p:txBody>
          <a:bodyPr>
            <a:spAutoFit/>
          </a:bodyPr>
          <a:lstStyle/>
          <a:p>
            <a:r>
              <a:rPr lang="en-US" sz="2400" dirty="0"/>
              <a:t>* </a:t>
            </a:r>
            <a:r>
              <a:rPr lang="en-US" sz="2400" dirty="0" err="1"/>
              <a:t>bitAnd</a:t>
            </a:r>
            <a:r>
              <a:rPr lang="en-US" sz="2400" dirty="0"/>
              <a:t> - </a:t>
            </a:r>
            <a:r>
              <a:rPr lang="en-US" sz="2400" dirty="0" err="1"/>
              <a:t>x&amp;y</a:t>
            </a:r>
            <a:r>
              <a:rPr lang="en-US" sz="2400" dirty="0"/>
              <a:t> using only ~ and | </a:t>
            </a:r>
            <a:br>
              <a:rPr lang="en-US" sz="2400" dirty="0"/>
            </a:br>
            <a:r>
              <a:rPr lang="en-US" sz="2400" dirty="0"/>
              <a:t> *   Example: </a:t>
            </a:r>
            <a:r>
              <a:rPr lang="en-US" sz="2400" dirty="0" err="1"/>
              <a:t>bitAnd</a:t>
            </a:r>
            <a:r>
              <a:rPr lang="en-US" sz="2400" dirty="0"/>
              <a:t>(6, 5) = 4</a:t>
            </a:r>
            <a:br>
              <a:rPr lang="en-US" sz="2400" dirty="0"/>
            </a:br>
            <a:r>
              <a:rPr lang="en-US" sz="2400" dirty="0"/>
              <a:t> *   Legal ops: ~ |</a:t>
            </a:r>
            <a:br>
              <a:rPr lang="en-US" sz="2400" dirty="0"/>
            </a:br>
            <a:r>
              <a:rPr lang="en-US" sz="2400" dirty="0"/>
              <a:t> *   Max ops: 8</a:t>
            </a:r>
            <a:br>
              <a:rPr lang="en-US" sz="2400" dirty="0"/>
            </a:br>
            <a:r>
              <a:rPr lang="en-US" sz="2400" dirty="0"/>
              <a:t> *   Rating: 1</a:t>
            </a:r>
            <a:br>
              <a:rPr lang="en-US" sz="2400" dirty="0"/>
            </a:br>
            <a:r>
              <a:rPr lang="en-US" sz="2400" dirty="0"/>
              <a:t> */</a:t>
            </a:r>
          </a:p>
        </p:txBody>
      </p:sp>
      <p:sp>
        <p:nvSpPr>
          <p:cNvPr id="3" name="TextBox 2">
            <a:extLst>
              <a:ext uri="{FF2B5EF4-FFF2-40B4-BE49-F238E27FC236}">
                <a16:creationId xmlns:a16="http://schemas.microsoft.com/office/drawing/2014/main" id="{535CFCA2-3C28-4C5A-9AC8-8AD5A24E8A6B}"/>
              </a:ext>
            </a:extLst>
          </p:cNvPr>
          <p:cNvSpPr txBox="1"/>
          <p:nvPr/>
        </p:nvSpPr>
        <p:spPr>
          <a:xfrm>
            <a:off x="1097280" y="4889241"/>
            <a:ext cx="8550573" cy="1200329"/>
          </a:xfrm>
          <a:prstGeom prst="rect">
            <a:avLst/>
          </a:prstGeom>
          <a:noFill/>
        </p:spPr>
        <p:txBody>
          <a:bodyPr wrap="square" rtlCol="0">
            <a:spAutoFit/>
          </a:bodyPr>
          <a:lstStyle/>
          <a:p>
            <a:r>
              <a:rPr lang="en-US" sz="2400" dirty="0"/>
              <a:t>Hint:</a:t>
            </a:r>
          </a:p>
          <a:p>
            <a:r>
              <a:rPr lang="en-US" sz="2400" dirty="0"/>
              <a:t>Double negation property  </a:t>
            </a:r>
          </a:p>
          <a:p>
            <a:r>
              <a:rPr lang="en-US" sz="2400" dirty="0"/>
              <a:t>Ex: ~~(</a:t>
            </a:r>
            <a:r>
              <a:rPr lang="en-US" sz="2400" dirty="0" err="1"/>
              <a:t>x|y</a:t>
            </a:r>
            <a:r>
              <a:rPr lang="en-US" sz="2400" dirty="0"/>
              <a:t>)=~(~x &amp; ~y)</a:t>
            </a:r>
          </a:p>
        </p:txBody>
      </p:sp>
    </p:spTree>
    <p:extLst>
      <p:ext uri="{BB962C8B-B14F-4D97-AF65-F5344CB8AC3E}">
        <p14:creationId xmlns:p14="http://schemas.microsoft.com/office/powerpoint/2010/main" val="1177338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E01D-6FDC-4132-AC24-BA08716367E4}"/>
              </a:ext>
            </a:extLst>
          </p:cNvPr>
          <p:cNvSpPr>
            <a:spLocks noGrp="1"/>
          </p:cNvSpPr>
          <p:nvPr>
            <p:ph type="title"/>
          </p:nvPr>
        </p:nvSpPr>
        <p:spPr/>
        <p:txBody>
          <a:bodyPr/>
          <a:lstStyle/>
          <a:p>
            <a:r>
              <a:rPr lang="en-US" dirty="0"/>
              <a:t>Data Lab: 2. </a:t>
            </a:r>
            <a:r>
              <a:rPr lang="en-US" dirty="0" err="1"/>
              <a:t>getByte</a:t>
            </a:r>
            <a:endParaRPr lang="en-US" dirty="0"/>
          </a:p>
        </p:txBody>
      </p:sp>
      <p:sp>
        <p:nvSpPr>
          <p:cNvPr id="6" name="TextBox 5">
            <a:extLst>
              <a:ext uri="{FF2B5EF4-FFF2-40B4-BE49-F238E27FC236}">
                <a16:creationId xmlns:a16="http://schemas.microsoft.com/office/drawing/2014/main" id="{CB9E542A-00AC-4BB3-8E66-C9D3FD9E7A8B}"/>
              </a:ext>
            </a:extLst>
          </p:cNvPr>
          <p:cNvSpPr txBox="1"/>
          <p:nvPr/>
        </p:nvSpPr>
        <p:spPr>
          <a:xfrm>
            <a:off x="1097280" y="4236720"/>
            <a:ext cx="9278361" cy="2862322"/>
          </a:xfrm>
          <a:prstGeom prst="rect">
            <a:avLst/>
          </a:prstGeom>
          <a:noFill/>
        </p:spPr>
        <p:txBody>
          <a:bodyPr wrap="square" rtlCol="0">
            <a:spAutoFit/>
          </a:bodyPr>
          <a:lstStyle/>
          <a:p>
            <a:r>
              <a:rPr lang="en-US" dirty="0"/>
              <a:t>Hint:</a:t>
            </a:r>
          </a:p>
          <a:p>
            <a:endParaRPr lang="en-US" dirty="0"/>
          </a:p>
          <a:p>
            <a:r>
              <a:rPr lang="en-US" dirty="0"/>
              <a:t>Define mask, what is mask? How to set it? Ex: if you want number to be a byte then mask is 0xff, if you want number to be 16 bits then mask is 0xffff. </a:t>
            </a:r>
          </a:p>
          <a:p>
            <a:r>
              <a:rPr lang="en-US" dirty="0"/>
              <a:t>0xf-&gt; 1111 hence it should give you same number.</a:t>
            </a:r>
          </a:p>
          <a:p>
            <a:endParaRPr lang="en-US" dirty="0"/>
          </a:p>
          <a:p>
            <a:r>
              <a:rPr lang="en-US" dirty="0"/>
              <a:t>&gt;&gt; /&lt;&lt; should help you to get byte to a location. &lt;&lt; means multiply and &gt;&gt; shift means divide. Given n is byte position. You need bits to shift.</a:t>
            </a:r>
          </a:p>
          <a:p>
            <a:endParaRPr lang="en-US" dirty="0"/>
          </a:p>
          <a:p>
            <a:endParaRPr lang="en-US" dirty="0"/>
          </a:p>
        </p:txBody>
      </p:sp>
      <p:sp>
        <p:nvSpPr>
          <p:cNvPr id="5" name="Rectangle 4">
            <a:extLst>
              <a:ext uri="{FF2B5EF4-FFF2-40B4-BE49-F238E27FC236}">
                <a16:creationId xmlns:a16="http://schemas.microsoft.com/office/drawing/2014/main" id="{5E6FF0B3-CB7A-4BC1-9113-8AEA0D612851}"/>
              </a:ext>
            </a:extLst>
          </p:cNvPr>
          <p:cNvSpPr/>
          <p:nvPr/>
        </p:nvSpPr>
        <p:spPr>
          <a:xfrm>
            <a:off x="1097280" y="1882616"/>
            <a:ext cx="6096000" cy="2246769"/>
          </a:xfrm>
          <a:prstGeom prst="rect">
            <a:avLst/>
          </a:prstGeom>
        </p:spPr>
        <p:txBody>
          <a:bodyPr>
            <a:spAutoFit/>
          </a:bodyPr>
          <a:lstStyle/>
          <a:p>
            <a:r>
              <a:rPr lang="en-US" sz="2000" dirty="0"/>
              <a:t>* </a:t>
            </a:r>
            <a:r>
              <a:rPr lang="en-US" sz="2000" dirty="0" err="1"/>
              <a:t>getByte</a:t>
            </a:r>
            <a:r>
              <a:rPr lang="en-US" sz="2000" dirty="0"/>
              <a:t> - Extract byte n from word x</a:t>
            </a:r>
            <a:br>
              <a:rPr lang="en-US" sz="2000" dirty="0"/>
            </a:br>
            <a:r>
              <a:rPr lang="en-US" sz="2000" dirty="0"/>
              <a:t> *   Bytes numbered from 0 (LSB) to 3 (MSB)</a:t>
            </a:r>
            <a:br>
              <a:rPr lang="en-US" sz="2000" dirty="0"/>
            </a:br>
            <a:r>
              <a:rPr lang="en-US" sz="2000" dirty="0"/>
              <a:t> *   Examples: </a:t>
            </a:r>
            <a:r>
              <a:rPr lang="en-US" sz="2000" dirty="0" err="1"/>
              <a:t>getByte</a:t>
            </a:r>
            <a:r>
              <a:rPr lang="en-US" sz="2000" dirty="0"/>
              <a:t>(0x12345678,1) = 0x56</a:t>
            </a:r>
            <a:br>
              <a:rPr lang="en-US" sz="2000" dirty="0"/>
            </a:br>
            <a:r>
              <a:rPr lang="en-US" sz="2000" dirty="0"/>
              <a:t> *   Legal ops: ! ~ &amp; ^ | + &lt;&lt; &gt;&gt;</a:t>
            </a:r>
            <a:br>
              <a:rPr lang="en-US" sz="2000" dirty="0"/>
            </a:br>
            <a:r>
              <a:rPr lang="en-US" sz="2000" dirty="0"/>
              <a:t> *   Max ops: 6</a:t>
            </a:r>
            <a:br>
              <a:rPr lang="en-US" sz="2000" dirty="0"/>
            </a:br>
            <a:r>
              <a:rPr lang="en-US" sz="2000" dirty="0"/>
              <a:t> *   Rating: 2</a:t>
            </a:r>
            <a:br>
              <a:rPr lang="en-US" sz="2000" dirty="0"/>
            </a:br>
            <a:r>
              <a:rPr lang="en-US" sz="2000" dirty="0"/>
              <a:t> */</a:t>
            </a:r>
          </a:p>
        </p:txBody>
      </p:sp>
    </p:spTree>
    <p:extLst>
      <p:ext uri="{BB962C8B-B14F-4D97-AF65-F5344CB8AC3E}">
        <p14:creationId xmlns:p14="http://schemas.microsoft.com/office/powerpoint/2010/main" val="1127740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AFA41-8001-48AF-9423-8A176BA90A96}"/>
              </a:ext>
            </a:extLst>
          </p:cNvPr>
          <p:cNvSpPr>
            <a:spLocks noGrp="1"/>
          </p:cNvSpPr>
          <p:nvPr>
            <p:ph type="title"/>
          </p:nvPr>
        </p:nvSpPr>
        <p:spPr/>
        <p:txBody>
          <a:bodyPr/>
          <a:lstStyle/>
          <a:p>
            <a:r>
              <a:rPr lang="en-US" dirty="0"/>
              <a:t>Data Lab: 3. </a:t>
            </a:r>
            <a:r>
              <a:rPr lang="en-US" dirty="0" err="1"/>
              <a:t>logicalShift</a:t>
            </a:r>
            <a:endParaRPr lang="en-US" dirty="0"/>
          </a:p>
        </p:txBody>
      </p:sp>
      <p:sp>
        <p:nvSpPr>
          <p:cNvPr id="3" name="TextBox 2">
            <a:extLst>
              <a:ext uri="{FF2B5EF4-FFF2-40B4-BE49-F238E27FC236}">
                <a16:creationId xmlns:a16="http://schemas.microsoft.com/office/drawing/2014/main" id="{EF65CA03-3423-4352-B866-C557A3D917A2}"/>
              </a:ext>
            </a:extLst>
          </p:cNvPr>
          <p:cNvSpPr txBox="1"/>
          <p:nvPr/>
        </p:nvSpPr>
        <p:spPr>
          <a:xfrm>
            <a:off x="838200" y="1690688"/>
            <a:ext cx="9761376" cy="5632311"/>
          </a:xfrm>
          <a:prstGeom prst="rect">
            <a:avLst/>
          </a:prstGeom>
          <a:noFill/>
        </p:spPr>
        <p:txBody>
          <a:bodyPr wrap="square" rtlCol="0">
            <a:spAutoFit/>
          </a:bodyPr>
          <a:lstStyle/>
          <a:p>
            <a:r>
              <a:rPr lang="en-US" sz="2400" dirty="0"/>
              <a:t>/* </a:t>
            </a:r>
            <a:br>
              <a:rPr lang="en-US" sz="2400" dirty="0"/>
            </a:br>
            <a:r>
              <a:rPr lang="en-US" sz="2400" dirty="0"/>
              <a:t> * </a:t>
            </a:r>
            <a:r>
              <a:rPr lang="en-US" sz="2400" dirty="0" err="1"/>
              <a:t>logicalShift</a:t>
            </a:r>
            <a:r>
              <a:rPr lang="en-US" sz="2400" dirty="0"/>
              <a:t> - shift x to the right by n, using a logical shift</a:t>
            </a:r>
            <a:br>
              <a:rPr lang="en-US" sz="2400" dirty="0"/>
            </a:br>
            <a:r>
              <a:rPr lang="en-US" sz="2400" dirty="0"/>
              <a:t> *   Can assume that 0 &lt;= n &lt;= 31</a:t>
            </a:r>
            <a:br>
              <a:rPr lang="en-US" sz="2400" dirty="0"/>
            </a:br>
            <a:r>
              <a:rPr lang="en-US" sz="2400" dirty="0"/>
              <a:t> *   Examples: </a:t>
            </a:r>
            <a:r>
              <a:rPr lang="en-US" sz="2400" dirty="0" err="1"/>
              <a:t>logicalShift</a:t>
            </a:r>
            <a:r>
              <a:rPr lang="en-US" sz="2400" dirty="0"/>
              <a:t>(0x87654321,4) = 0x08765432</a:t>
            </a:r>
            <a:br>
              <a:rPr lang="en-US" sz="2400" dirty="0"/>
            </a:br>
            <a:r>
              <a:rPr lang="en-US" sz="2400" dirty="0"/>
              <a:t> *   Legal ops: ~ &amp; ^ | + &lt;&lt; &gt;&gt;</a:t>
            </a:r>
            <a:br>
              <a:rPr lang="en-US" sz="2400" dirty="0"/>
            </a:br>
            <a:r>
              <a:rPr lang="en-US" sz="2400" dirty="0"/>
              <a:t> *   Max ops: 20</a:t>
            </a:r>
            <a:br>
              <a:rPr lang="en-US" sz="2400" dirty="0"/>
            </a:br>
            <a:r>
              <a:rPr lang="en-US" sz="2400" dirty="0"/>
              <a:t> *   Rating: 3 </a:t>
            </a:r>
            <a:br>
              <a:rPr lang="en-US" sz="2400" dirty="0"/>
            </a:br>
            <a:r>
              <a:rPr lang="en-US" sz="2400" dirty="0"/>
              <a:t> */</a:t>
            </a:r>
          </a:p>
          <a:p>
            <a:endParaRPr lang="en-US" sz="2400" dirty="0"/>
          </a:p>
          <a:p>
            <a:r>
              <a:rPr lang="en-US" sz="2400" dirty="0"/>
              <a:t>Hint: - =~+1 </a:t>
            </a:r>
            <a:r>
              <a:rPr lang="en-US" sz="2400" dirty="0" err="1"/>
              <a:t>i.e</a:t>
            </a:r>
            <a:r>
              <a:rPr lang="en-US" sz="2400" dirty="0"/>
              <a:t> –x=~x+1.</a:t>
            </a:r>
          </a:p>
          <a:p>
            <a:r>
              <a:rPr lang="en-US" sz="2400" dirty="0"/>
              <a:t>Right shift in c is default </a:t>
            </a:r>
            <a:r>
              <a:rPr lang="en-US" sz="2400" dirty="0" err="1"/>
              <a:t>airthmatic</a:t>
            </a:r>
            <a:r>
              <a:rPr lang="en-US" sz="2400" dirty="0"/>
              <a:t> right shift. Hence you would have to set the MSB n bits as zero. </a:t>
            </a:r>
          </a:p>
          <a:p>
            <a:r>
              <a:rPr lang="en-US" sz="2400" dirty="0"/>
              <a:t>Obtain the number with MSB n bits set to 0 and use it as mask.</a:t>
            </a:r>
          </a:p>
          <a:p>
            <a:endParaRPr lang="en-US" sz="2400" dirty="0"/>
          </a:p>
          <a:p>
            <a:endParaRPr lang="en-US" sz="2400" dirty="0"/>
          </a:p>
        </p:txBody>
      </p:sp>
    </p:spTree>
    <p:extLst>
      <p:ext uri="{BB962C8B-B14F-4D97-AF65-F5344CB8AC3E}">
        <p14:creationId xmlns:p14="http://schemas.microsoft.com/office/powerpoint/2010/main" val="34720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0AC6-197E-4C06-A911-4D8B4E2DCDF7}"/>
              </a:ext>
            </a:extLst>
          </p:cNvPr>
          <p:cNvSpPr>
            <a:spLocks noGrp="1"/>
          </p:cNvSpPr>
          <p:nvPr>
            <p:ph type="title"/>
          </p:nvPr>
        </p:nvSpPr>
        <p:spPr/>
        <p:txBody>
          <a:bodyPr/>
          <a:lstStyle/>
          <a:p>
            <a:r>
              <a:rPr lang="en-US" dirty="0"/>
              <a:t>Labs: 5labs/assignment </a:t>
            </a:r>
          </a:p>
        </p:txBody>
      </p:sp>
      <p:sp>
        <p:nvSpPr>
          <p:cNvPr id="3" name="Content Placeholder 2">
            <a:extLst>
              <a:ext uri="{FF2B5EF4-FFF2-40B4-BE49-F238E27FC236}">
                <a16:creationId xmlns:a16="http://schemas.microsoft.com/office/drawing/2014/main" id="{A2EDE2DB-CED4-40DA-B2AC-29B77B6E8D06}"/>
              </a:ext>
            </a:extLst>
          </p:cNvPr>
          <p:cNvSpPr>
            <a:spLocks noGrp="1"/>
          </p:cNvSpPr>
          <p:nvPr>
            <p:ph idx="1"/>
          </p:nvPr>
        </p:nvSpPr>
        <p:spPr>
          <a:xfrm>
            <a:off x="838200" y="1418253"/>
            <a:ext cx="10515600" cy="4758710"/>
          </a:xfrm>
        </p:spPr>
        <p:txBody>
          <a:bodyPr>
            <a:normAutofit fontScale="92500" lnSpcReduction="10000"/>
          </a:bodyPr>
          <a:lstStyle/>
          <a:p>
            <a:r>
              <a:rPr lang="en-US" dirty="0"/>
              <a:t>All labs are given timeline ~ 3 weeks</a:t>
            </a:r>
          </a:p>
          <a:p>
            <a:pPr lvl="1"/>
            <a:r>
              <a:rPr lang="en-US" dirty="0"/>
              <a:t>Data Lab</a:t>
            </a:r>
          </a:p>
          <a:p>
            <a:pPr lvl="1"/>
            <a:r>
              <a:rPr lang="en-US" dirty="0"/>
              <a:t>Bomb Lab</a:t>
            </a:r>
          </a:p>
          <a:p>
            <a:pPr lvl="1"/>
            <a:r>
              <a:rPr lang="en-US" dirty="0"/>
              <a:t>Attack Lab</a:t>
            </a:r>
          </a:p>
          <a:p>
            <a:pPr lvl="1"/>
            <a:r>
              <a:rPr lang="en-US" dirty="0"/>
              <a:t>Performance Lab</a:t>
            </a:r>
          </a:p>
          <a:p>
            <a:pPr lvl="1"/>
            <a:r>
              <a:rPr lang="en-US" dirty="0"/>
              <a:t>Shell Lab</a:t>
            </a:r>
          </a:p>
          <a:p>
            <a:r>
              <a:rPr lang="en-US" dirty="0"/>
              <a:t> Please start all labs ASAP, don't wait for last week or last minute so you understand lab completely by taking CA/TA’s help.</a:t>
            </a:r>
          </a:p>
          <a:p>
            <a:r>
              <a:rPr lang="en-US" dirty="0"/>
              <a:t>If all students access the servers last minute server might, and you could face lot of issues and hence start soon.</a:t>
            </a:r>
          </a:p>
          <a:p>
            <a:r>
              <a:rPr lang="en-US" dirty="0"/>
              <a:t>Suggestion: If you taking multiple credit hours with this class it will be harder to manage and do well. Talk to your advisors about previous student’s experience taking more credit hours and dropping at the end.</a:t>
            </a:r>
          </a:p>
        </p:txBody>
      </p:sp>
    </p:spTree>
    <p:extLst>
      <p:ext uri="{BB962C8B-B14F-4D97-AF65-F5344CB8AC3E}">
        <p14:creationId xmlns:p14="http://schemas.microsoft.com/office/powerpoint/2010/main" val="2263765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AFA41-8001-48AF-9423-8A176BA90A96}"/>
              </a:ext>
            </a:extLst>
          </p:cNvPr>
          <p:cNvSpPr>
            <a:spLocks noGrp="1"/>
          </p:cNvSpPr>
          <p:nvPr>
            <p:ph type="title"/>
          </p:nvPr>
        </p:nvSpPr>
        <p:spPr/>
        <p:txBody>
          <a:bodyPr/>
          <a:lstStyle/>
          <a:p>
            <a:r>
              <a:rPr lang="en-US" dirty="0"/>
              <a:t>Data Lab: 4.</a:t>
            </a:r>
            <a:r>
              <a:rPr lang="en-US" i="1" dirty="0"/>
              <a:t> </a:t>
            </a:r>
            <a:r>
              <a:rPr lang="en-US" dirty="0" err="1"/>
              <a:t>bitCount</a:t>
            </a:r>
            <a:endParaRPr lang="en-US" dirty="0"/>
          </a:p>
        </p:txBody>
      </p:sp>
      <p:sp>
        <p:nvSpPr>
          <p:cNvPr id="5" name="TextBox 4">
            <a:extLst>
              <a:ext uri="{FF2B5EF4-FFF2-40B4-BE49-F238E27FC236}">
                <a16:creationId xmlns:a16="http://schemas.microsoft.com/office/drawing/2014/main" id="{28A2A4AF-0365-4EA5-8CEC-7C30C8E38E9D}"/>
              </a:ext>
            </a:extLst>
          </p:cNvPr>
          <p:cNvSpPr txBox="1"/>
          <p:nvPr/>
        </p:nvSpPr>
        <p:spPr>
          <a:xfrm>
            <a:off x="1097280" y="4236720"/>
            <a:ext cx="10256520" cy="2308324"/>
          </a:xfrm>
          <a:prstGeom prst="rect">
            <a:avLst/>
          </a:prstGeom>
          <a:noFill/>
        </p:spPr>
        <p:txBody>
          <a:bodyPr wrap="square" rtlCol="0">
            <a:spAutoFit/>
          </a:bodyPr>
          <a:lstStyle/>
          <a:p>
            <a:r>
              <a:rPr lang="en-US" dirty="0"/>
              <a:t>Hint:</a:t>
            </a:r>
          </a:p>
          <a:p>
            <a:r>
              <a:rPr lang="en-US" dirty="0"/>
              <a:t>You need to count number of 1 in the given number.</a:t>
            </a:r>
          </a:p>
          <a:p>
            <a:r>
              <a:rPr lang="en-US" dirty="0"/>
              <a:t>Create mask of your choice and try to group the numbers. How to get 32 bit mask using 8 bit mask?</a:t>
            </a:r>
          </a:p>
          <a:p>
            <a:r>
              <a:rPr lang="en-US" dirty="0"/>
              <a:t>Use &lt;&lt; and |.</a:t>
            </a:r>
          </a:p>
          <a:p>
            <a:r>
              <a:rPr lang="en-US" dirty="0"/>
              <a:t>Ex: you have 0x11 and you want to create 32 bit mask of same. It would be 0x11|(0x11&lt;&lt;24)|(0x11&lt;&lt;16)|(0x11&lt;&lt;8).  Now you can use this to compute the bits.</a:t>
            </a:r>
          </a:p>
          <a:p>
            <a:endParaRPr lang="en-US" dirty="0"/>
          </a:p>
          <a:p>
            <a:endParaRPr lang="en-US" dirty="0"/>
          </a:p>
        </p:txBody>
      </p:sp>
      <p:sp>
        <p:nvSpPr>
          <p:cNvPr id="3" name="Rectangle 2">
            <a:extLst>
              <a:ext uri="{FF2B5EF4-FFF2-40B4-BE49-F238E27FC236}">
                <a16:creationId xmlns:a16="http://schemas.microsoft.com/office/drawing/2014/main" id="{3E03AD18-B1E1-4429-AF01-58C7C2B9B7AD}"/>
              </a:ext>
            </a:extLst>
          </p:cNvPr>
          <p:cNvSpPr/>
          <p:nvPr/>
        </p:nvSpPr>
        <p:spPr>
          <a:xfrm>
            <a:off x="1097279" y="2007851"/>
            <a:ext cx="6999585" cy="2554545"/>
          </a:xfrm>
          <a:prstGeom prst="rect">
            <a:avLst/>
          </a:prstGeom>
        </p:spPr>
        <p:txBody>
          <a:bodyPr wrap="square">
            <a:spAutoFit/>
          </a:bodyPr>
          <a:lstStyle/>
          <a:p>
            <a:r>
              <a:rPr lang="en-US" sz="2000" dirty="0"/>
              <a:t>/*</a:t>
            </a:r>
            <a:br>
              <a:rPr lang="en-US" sz="2000" dirty="0"/>
            </a:br>
            <a:r>
              <a:rPr lang="en-US" sz="2000" dirty="0"/>
              <a:t> * </a:t>
            </a:r>
            <a:r>
              <a:rPr lang="en-US" sz="2000" dirty="0" err="1"/>
              <a:t>bitCount</a:t>
            </a:r>
            <a:r>
              <a:rPr lang="en-US" sz="2000" dirty="0"/>
              <a:t> - returns count of number of 1's in word</a:t>
            </a:r>
            <a:br>
              <a:rPr lang="en-US" sz="2000" dirty="0"/>
            </a:br>
            <a:r>
              <a:rPr lang="en-US" sz="2000" dirty="0"/>
              <a:t> *   Examples: </a:t>
            </a:r>
            <a:r>
              <a:rPr lang="en-US" sz="2000" dirty="0" err="1"/>
              <a:t>bitCount</a:t>
            </a:r>
            <a:r>
              <a:rPr lang="en-US" sz="2000" dirty="0"/>
              <a:t>(5) = 2, </a:t>
            </a:r>
            <a:r>
              <a:rPr lang="en-US" sz="2000" dirty="0" err="1"/>
              <a:t>bitCount</a:t>
            </a:r>
            <a:r>
              <a:rPr lang="en-US" sz="2000" dirty="0"/>
              <a:t>(7) = 3</a:t>
            </a:r>
            <a:br>
              <a:rPr lang="en-US" sz="2000" dirty="0"/>
            </a:br>
            <a:r>
              <a:rPr lang="en-US" sz="2000" dirty="0"/>
              <a:t> *   Legal ops: ! ~ &amp; ^ | + &lt;&lt; &gt;&gt;</a:t>
            </a:r>
            <a:br>
              <a:rPr lang="en-US" sz="2000" dirty="0"/>
            </a:br>
            <a:r>
              <a:rPr lang="en-US" sz="2000" dirty="0"/>
              <a:t> *   Max ops: 40</a:t>
            </a:r>
            <a:br>
              <a:rPr lang="en-US" sz="2000" dirty="0"/>
            </a:br>
            <a:r>
              <a:rPr lang="en-US" sz="2000" dirty="0"/>
              <a:t> *   Rating: 4</a:t>
            </a:r>
            <a:br>
              <a:rPr lang="en-US" sz="2000" dirty="0"/>
            </a:br>
            <a:r>
              <a:rPr lang="en-US" sz="2000" dirty="0"/>
              <a:t>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225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BB65B-DC4A-4E92-98A6-018C99F7069F}"/>
              </a:ext>
            </a:extLst>
          </p:cNvPr>
          <p:cNvSpPr>
            <a:spLocks noGrp="1"/>
          </p:cNvSpPr>
          <p:nvPr>
            <p:ph type="title"/>
          </p:nvPr>
        </p:nvSpPr>
        <p:spPr/>
        <p:txBody>
          <a:bodyPr/>
          <a:lstStyle/>
          <a:p>
            <a:r>
              <a:rPr lang="en-US" dirty="0"/>
              <a:t>Data Lab: 5. bang </a:t>
            </a:r>
          </a:p>
        </p:txBody>
      </p:sp>
      <p:sp>
        <p:nvSpPr>
          <p:cNvPr id="7" name="TextBox 6">
            <a:extLst>
              <a:ext uri="{FF2B5EF4-FFF2-40B4-BE49-F238E27FC236}">
                <a16:creationId xmlns:a16="http://schemas.microsoft.com/office/drawing/2014/main" id="{0828D3E8-AA74-47CE-8BFF-D311922B8552}"/>
              </a:ext>
            </a:extLst>
          </p:cNvPr>
          <p:cNvSpPr txBox="1"/>
          <p:nvPr/>
        </p:nvSpPr>
        <p:spPr>
          <a:xfrm>
            <a:off x="838200" y="1690688"/>
            <a:ext cx="10283890" cy="3693319"/>
          </a:xfrm>
          <a:prstGeom prst="rect">
            <a:avLst/>
          </a:prstGeom>
          <a:noFill/>
        </p:spPr>
        <p:txBody>
          <a:bodyPr wrap="square" rtlCol="0">
            <a:spAutoFit/>
          </a:bodyPr>
          <a:lstStyle/>
          <a:p>
            <a:r>
              <a:rPr lang="en-US" dirty="0"/>
              <a:t>/* </a:t>
            </a:r>
            <a:br>
              <a:rPr lang="en-US" dirty="0"/>
            </a:br>
            <a:r>
              <a:rPr lang="en-US" dirty="0"/>
              <a:t> * bang - Compute !x without using !</a:t>
            </a:r>
            <a:br>
              <a:rPr lang="en-US" dirty="0"/>
            </a:br>
            <a:r>
              <a:rPr lang="en-US" dirty="0"/>
              <a:t> *   Examples: bang(3) = 0, bang(0) = 1</a:t>
            </a:r>
            <a:br>
              <a:rPr lang="en-US" dirty="0"/>
            </a:br>
            <a:r>
              <a:rPr lang="en-US" dirty="0"/>
              <a:t> *   Legal ops: ~ &amp; ^ | + &lt;&lt; &gt;&gt;</a:t>
            </a:r>
            <a:br>
              <a:rPr lang="en-US" dirty="0"/>
            </a:br>
            <a:r>
              <a:rPr lang="en-US" dirty="0"/>
              <a:t> *   Max ops: 12</a:t>
            </a:r>
            <a:br>
              <a:rPr lang="en-US" dirty="0"/>
            </a:br>
            <a:r>
              <a:rPr lang="en-US" dirty="0"/>
              <a:t> *   Rating: 4 </a:t>
            </a:r>
            <a:br>
              <a:rPr lang="en-US" dirty="0"/>
            </a:br>
            <a:r>
              <a:rPr lang="en-US" dirty="0"/>
              <a:t> */</a:t>
            </a:r>
            <a:br>
              <a:rPr lang="en-US" dirty="0"/>
            </a:br>
            <a:endParaRPr lang="en-US" dirty="0"/>
          </a:p>
          <a:p>
            <a:endParaRPr lang="en-US" dirty="0"/>
          </a:p>
          <a:p>
            <a:endParaRPr lang="en-US" dirty="0"/>
          </a:p>
          <a:p>
            <a:r>
              <a:rPr lang="en-US" dirty="0"/>
              <a:t>! Means return true if given number is </a:t>
            </a:r>
          </a:p>
          <a:p>
            <a:r>
              <a:rPr lang="en-US" dirty="0"/>
              <a:t>Only clue you need here is that 0 is only number whose sign bits for both positive and negative number is same.</a:t>
            </a:r>
          </a:p>
        </p:txBody>
      </p:sp>
    </p:spTree>
    <p:extLst>
      <p:ext uri="{BB962C8B-B14F-4D97-AF65-F5344CB8AC3E}">
        <p14:creationId xmlns:p14="http://schemas.microsoft.com/office/powerpoint/2010/main" val="1352958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295A-BCA4-496A-94EF-95F278C2AA3D}"/>
              </a:ext>
            </a:extLst>
          </p:cNvPr>
          <p:cNvSpPr>
            <a:spLocks noGrp="1"/>
          </p:cNvSpPr>
          <p:nvPr>
            <p:ph type="title"/>
          </p:nvPr>
        </p:nvSpPr>
        <p:spPr/>
        <p:txBody>
          <a:bodyPr/>
          <a:lstStyle/>
          <a:p>
            <a:r>
              <a:rPr lang="en-US" dirty="0"/>
              <a:t>Data Lab:6 </a:t>
            </a:r>
            <a:r>
              <a:rPr lang="en-US" dirty="0" err="1"/>
              <a:t>tmin</a:t>
            </a:r>
            <a:endParaRPr lang="en-US" dirty="0"/>
          </a:p>
        </p:txBody>
      </p:sp>
      <p:sp>
        <p:nvSpPr>
          <p:cNvPr id="3" name="Content Placeholder 2">
            <a:extLst>
              <a:ext uri="{FF2B5EF4-FFF2-40B4-BE49-F238E27FC236}">
                <a16:creationId xmlns:a16="http://schemas.microsoft.com/office/drawing/2014/main" id="{52B4B3A3-DA86-4BA1-97C6-13A221B481CD}"/>
              </a:ext>
            </a:extLst>
          </p:cNvPr>
          <p:cNvSpPr>
            <a:spLocks noGrp="1"/>
          </p:cNvSpPr>
          <p:nvPr>
            <p:ph idx="1"/>
          </p:nvPr>
        </p:nvSpPr>
        <p:spPr/>
        <p:txBody>
          <a:bodyPr>
            <a:normAutofit lnSpcReduction="10000"/>
          </a:bodyPr>
          <a:lstStyle/>
          <a:p>
            <a:r>
              <a:rPr lang="en-US" dirty="0"/>
              <a:t>/* </a:t>
            </a:r>
            <a:br>
              <a:rPr lang="en-US" dirty="0"/>
            </a:br>
            <a:r>
              <a:rPr lang="en-US" dirty="0"/>
              <a:t> * </a:t>
            </a:r>
            <a:r>
              <a:rPr lang="en-US" dirty="0" err="1"/>
              <a:t>tmin</a:t>
            </a:r>
            <a:r>
              <a:rPr lang="en-US" dirty="0"/>
              <a:t> - return minimum two's complement integer </a:t>
            </a:r>
            <a:br>
              <a:rPr lang="en-US" dirty="0"/>
            </a:br>
            <a:r>
              <a:rPr lang="en-US" dirty="0"/>
              <a:t> *   Legal ops: ! ~ &amp; ^ | + &lt;&lt; &gt;&gt;</a:t>
            </a:r>
            <a:br>
              <a:rPr lang="en-US" dirty="0"/>
            </a:br>
            <a:r>
              <a:rPr lang="en-US" dirty="0"/>
              <a:t> *   Max ops: 4</a:t>
            </a:r>
            <a:br>
              <a:rPr lang="en-US" dirty="0"/>
            </a:br>
            <a:r>
              <a:rPr lang="en-US" dirty="0"/>
              <a:t> *   Rating: 1</a:t>
            </a:r>
            <a:br>
              <a:rPr lang="en-US" dirty="0"/>
            </a:br>
            <a:r>
              <a:rPr lang="en-US" dirty="0"/>
              <a:t> */</a:t>
            </a:r>
            <a:br>
              <a:rPr lang="en-US" dirty="0"/>
            </a:br>
            <a:endParaRPr lang="en-US" dirty="0"/>
          </a:p>
          <a:p>
            <a:r>
              <a:rPr lang="en-US" dirty="0"/>
              <a:t>Hint:</a:t>
            </a:r>
          </a:p>
          <a:p>
            <a:r>
              <a:rPr lang="en-US" dirty="0"/>
              <a:t>Very easy problem. In 32 bit number system least number is -2</a:t>
            </a:r>
            <a:r>
              <a:rPr lang="en-US" sz="3600" dirty="0"/>
              <a:t> (pow) 31.</a:t>
            </a:r>
            <a:endParaRPr lang="en-US" dirty="0"/>
          </a:p>
        </p:txBody>
      </p:sp>
    </p:spTree>
    <p:extLst>
      <p:ext uri="{BB962C8B-B14F-4D97-AF65-F5344CB8AC3E}">
        <p14:creationId xmlns:p14="http://schemas.microsoft.com/office/powerpoint/2010/main" val="1258074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3F85-CD83-483B-A661-1B56E9C20B9F}"/>
              </a:ext>
            </a:extLst>
          </p:cNvPr>
          <p:cNvSpPr>
            <a:spLocks noGrp="1"/>
          </p:cNvSpPr>
          <p:nvPr>
            <p:ph type="title"/>
          </p:nvPr>
        </p:nvSpPr>
        <p:spPr/>
        <p:txBody>
          <a:bodyPr/>
          <a:lstStyle/>
          <a:p>
            <a:r>
              <a:rPr lang="en-US" dirty="0"/>
              <a:t>Data Lab: 7 </a:t>
            </a:r>
            <a:r>
              <a:rPr lang="en-US" dirty="0" err="1"/>
              <a:t>fitBits</a:t>
            </a:r>
            <a:r>
              <a:rPr lang="en-US" dirty="0"/>
              <a:t> </a:t>
            </a:r>
          </a:p>
        </p:txBody>
      </p:sp>
      <p:sp>
        <p:nvSpPr>
          <p:cNvPr id="3" name="Content Placeholder 2">
            <a:extLst>
              <a:ext uri="{FF2B5EF4-FFF2-40B4-BE49-F238E27FC236}">
                <a16:creationId xmlns:a16="http://schemas.microsoft.com/office/drawing/2014/main" id="{9DEC981F-5097-41A4-BD9E-2DC6B43D8878}"/>
              </a:ext>
            </a:extLst>
          </p:cNvPr>
          <p:cNvSpPr>
            <a:spLocks noGrp="1"/>
          </p:cNvSpPr>
          <p:nvPr>
            <p:ph idx="1"/>
          </p:nvPr>
        </p:nvSpPr>
        <p:spPr/>
        <p:txBody>
          <a:bodyPr>
            <a:normAutofit fontScale="92500" lnSpcReduction="20000"/>
          </a:bodyPr>
          <a:lstStyle/>
          <a:p>
            <a:r>
              <a:rPr lang="en-US" dirty="0"/>
              <a:t>/* </a:t>
            </a:r>
            <a:br>
              <a:rPr lang="en-US" dirty="0"/>
            </a:br>
            <a:r>
              <a:rPr lang="en-US" dirty="0"/>
              <a:t> * </a:t>
            </a:r>
            <a:r>
              <a:rPr lang="en-US" dirty="0" err="1"/>
              <a:t>fitsBits</a:t>
            </a:r>
            <a:r>
              <a:rPr lang="en-US" dirty="0"/>
              <a:t> - return 1 if x can be represented as an </a:t>
            </a:r>
            <a:br>
              <a:rPr lang="en-US" dirty="0"/>
            </a:br>
            <a:r>
              <a:rPr lang="en-US" dirty="0"/>
              <a:t> *  n-bit, two's complement integer.</a:t>
            </a:r>
            <a:br>
              <a:rPr lang="en-US" dirty="0"/>
            </a:br>
            <a:r>
              <a:rPr lang="en-US" dirty="0"/>
              <a:t> *   1 &lt;= n &lt;= 32</a:t>
            </a:r>
            <a:br>
              <a:rPr lang="en-US" dirty="0"/>
            </a:br>
            <a:r>
              <a:rPr lang="en-US" dirty="0"/>
              <a:t> *   Examples: </a:t>
            </a:r>
            <a:r>
              <a:rPr lang="en-US" dirty="0" err="1"/>
              <a:t>fitsBits</a:t>
            </a:r>
            <a:r>
              <a:rPr lang="en-US" dirty="0"/>
              <a:t>(5,3) = 0, </a:t>
            </a:r>
            <a:r>
              <a:rPr lang="en-US" dirty="0" err="1"/>
              <a:t>fitsBits</a:t>
            </a:r>
            <a:r>
              <a:rPr lang="en-US" dirty="0"/>
              <a:t>(-4,3) = 1</a:t>
            </a:r>
            <a:br>
              <a:rPr lang="en-US" dirty="0"/>
            </a:br>
            <a:r>
              <a:rPr lang="en-US" dirty="0"/>
              <a:t> *   Legal ops: ! ~ &amp; ^ | + &lt;&lt; &gt;&gt;</a:t>
            </a:r>
            <a:br>
              <a:rPr lang="en-US" dirty="0"/>
            </a:br>
            <a:r>
              <a:rPr lang="en-US" dirty="0"/>
              <a:t> *   Max ops: 15</a:t>
            </a:r>
            <a:br>
              <a:rPr lang="en-US" dirty="0"/>
            </a:br>
            <a:r>
              <a:rPr lang="en-US" dirty="0"/>
              <a:t> *   Rating: 2</a:t>
            </a:r>
            <a:br>
              <a:rPr lang="en-US" dirty="0"/>
            </a:br>
            <a:r>
              <a:rPr lang="en-US" dirty="0"/>
              <a:t> */</a:t>
            </a:r>
          </a:p>
          <a:p>
            <a:r>
              <a:rPr lang="en-US" dirty="0"/>
              <a:t>Hint:</a:t>
            </a:r>
          </a:p>
          <a:p>
            <a:r>
              <a:rPr lang="en-US" dirty="0"/>
              <a:t>Obtain the given n bits from the x using shift operators and set rest bits to zero. </a:t>
            </a:r>
          </a:p>
          <a:p>
            <a:r>
              <a:rPr lang="en-US" dirty="0"/>
              <a:t>You must use ^ to check if any two numbers are same or not.</a:t>
            </a:r>
          </a:p>
        </p:txBody>
      </p:sp>
    </p:spTree>
    <p:extLst>
      <p:ext uri="{BB962C8B-B14F-4D97-AF65-F5344CB8AC3E}">
        <p14:creationId xmlns:p14="http://schemas.microsoft.com/office/powerpoint/2010/main" val="1010276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AE80-2A1C-4D7F-A8C0-DC05724C97BC}"/>
              </a:ext>
            </a:extLst>
          </p:cNvPr>
          <p:cNvSpPr>
            <a:spLocks noGrp="1"/>
          </p:cNvSpPr>
          <p:nvPr>
            <p:ph type="title"/>
          </p:nvPr>
        </p:nvSpPr>
        <p:spPr/>
        <p:txBody>
          <a:bodyPr/>
          <a:lstStyle/>
          <a:p>
            <a:r>
              <a:rPr lang="en-US" dirty="0"/>
              <a:t>Data Lab: 8 divpwr2</a:t>
            </a:r>
          </a:p>
        </p:txBody>
      </p:sp>
      <p:sp>
        <p:nvSpPr>
          <p:cNvPr id="3" name="Content Placeholder 2">
            <a:extLst>
              <a:ext uri="{FF2B5EF4-FFF2-40B4-BE49-F238E27FC236}">
                <a16:creationId xmlns:a16="http://schemas.microsoft.com/office/drawing/2014/main" id="{2170B9E1-FCB2-4718-BB73-A3A133627D08}"/>
              </a:ext>
            </a:extLst>
          </p:cNvPr>
          <p:cNvSpPr>
            <a:spLocks noGrp="1"/>
          </p:cNvSpPr>
          <p:nvPr>
            <p:ph idx="1"/>
          </p:nvPr>
        </p:nvSpPr>
        <p:spPr/>
        <p:txBody>
          <a:bodyPr>
            <a:normAutofit fontScale="92500" lnSpcReduction="20000"/>
          </a:bodyPr>
          <a:lstStyle/>
          <a:p>
            <a:r>
              <a:rPr lang="en-US" dirty="0"/>
              <a:t>/* </a:t>
            </a:r>
            <a:br>
              <a:rPr lang="en-US" dirty="0"/>
            </a:br>
            <a:r>
              <a:rPr lang="en-US" dirty="0"/>
              <a:t> * divpwr2 - Compute x/(2^n), for 0 &lt;= n &lt;= 30</a:t>
            </a:r>
            <a:br>
              <a:rPr lang="en-US" dirty="0"/>
            </a:br>
            <a:r>
              <a:rPr lang="en-US" dirty="0"/>
              <a:t> *  Round toward zero</a:t>
            </a:r>
            <a:br>
              <a:rPr lang="en-US" dirty="0"/>
            </a:br>
            <a:r>
              <a:rPr lang="en-US" dirty="0"/>
              <a:t> *   Examples: divpwr2(15,1) = 7, divpwr2(-33,4) = -2</a:t>
            </a:r>
            <a:br>
              <a:rPr lang="en-US" dirty="0"/>
            </a:br>
            <a:r>
              <a:rPr lang="en-US" dirty="0"/>
              <a:t> *   Legal ops: ! ~ &amp; ^ | + &lt;&lt; &gt;&gt;</a:t>
            </a:r>
            <a:br>
              <a:rPr lang="en-US" dirty="0"/>
            </a:br>
            <a:r>
              <a:rPr lang="en-US" dirty="0"/>
              <a:t> *   Max ops: 15</a:t>
            </a:r>
            <a:br>
              <a:rPr lang="en-US" dirty="0"/>
            </a:br>
            <a:r>
              <a:rPr lang="en-US" dirty="0"/>
              <a:t> *   Rating: 2</a:t>
            </a:r>
            <a:br>
              <a:rPr lang="en-US" dirty="0"/>
            </a:br>
            <a:r>
              <a:rPr lang="en-US" dirty="0"/>
              <a:t> */</a:t>
            </a:r>
          </a:p>
          <a:p>
            <a:pPr marL="0" indent="0">
              <a:buNone/>
            </a:pPr>
            <a:r>
              <a:rPr lang="en-US" dirty="0"/>
              <a:t>Hint:</a:t>
            </a:r>
          </a:p>
          <a:p>
            <a:pPr marL="0" indent="0">
              <a:buNone/>
            </a:pPr>
            <a:r>
              <a:rPr lang="en-US" dirty="0"/>
              <a:t>Division means right shift</a:t>
            </a:r>
          </a:p>
          <a:p>
            <a:pPr marL="0" indent="0">
              <a:buNone/>
            </a:pPr>
            <a:r>
              <a:rPr lang="en-US" dirty="0"/>
              <a:t>Since you must round to zero, you must create a bias and this bias is based on if x&lt;0 or x&gt;0.</a:t>
            </a:r>
            <a:br>
              <a:rPr lang="en-US" dirty="0"/>
            </a:br>
            <a:endParaRPr lang="en-US" dirty="0"/>
          </a:p>
          <a:p>
            <a:endParaRPr lang="en-US" dirty="0"/>
          </a:p>
        </p:txBody>
      </p:sp>
    </p:spTree>
    <p:extLst>
      <p:ext uri="{BB962C8B-B14F-4D97-AF65-F5344CB8AC3E}">
        <p14:creationId xmlns:p14="http://schemas.microsoft.com/office/powerpoint/2010/main" val="3730772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93B3-7672-4E26-A426-DB935EEDEFFE}"/>
              </a:ext>
            </a:extLst>
          </p:cNvPr>
          <p:cNvSpPr>
            <a:spLocks noGrp="1"/>
          </p:cNvSpPr>
          <p:nvPr>
            <p:ph type="title"/>
          </p:nvPr>
        </p:nvSpPr>
        <p:spPr/>
        <p:txBody>
          <a:bodyPr/>
          <a:lstStyle/>
          <a:p>
            <a:r>
              <a:rPr lang="en-US" dirty="0"/>
              <a:t>Data Lab: 9 negate</a:t>
            </a:r>
          </a:p>
        </p:txBody>
      </p:sp>
      <p:sp>
        <p:nvSpPr>
          <p:cNvPr id="3" name="Content Placeholder 2">
            <a:extLst>
              <a:ext uri="{FF2B5EF4-FFF2-40B4-BE49-F238E27FC236}">
                <a16:creationId xmlns:a16="http://schemas.microsoft.com/office/drawing/2014/main" id="{20804162-5599-40E0-8A48-B37BDFEB2784}"/>
              </a:ext>
            </a:extLst>
          </p:cNvPr>
          <p:cNvSpPr>
            <a:spLocks noGrp="1"/>
          </p:cNvSpPr>
          <p:nvPr>
            <p:ph idx="1"/>
          </p:nvPr>
        </p:nvSpPr>
        <p:spPr/>
        <p:txBody>
          <a:bodyPr/>
          <a:lstStyle/>
          <a:p>
            <a:r>
              <a:rPr lang="en-US" dirty="0"/>
              <a:t>/* </a:t>
            </a:r>
            <a:br>
              <a:rPr lang="en-US" dirty="0"/>
            </a:br>
            <a:r>
              <a:rPr lang="en-US" dirty="0"/>
              <a:t> * negate - return -x </a:t>
            </a:r>
            <a:br>
              <a:rPr lang="en-US" dirty="0"/>
            </a:br>
            <a:r>
              <a:rPr lang="en-US" dirty="0"/>
              <a:t> *   Example: negate(1) = -1.</a:t>
            </a:r>
            <a:br>
              <a:rPr lang="en-US" dirty="0"/>
            </a:br>
            <a:r>
              <a:rPr lang="en-US" dirty="0"/>
              <a:t> *   Legal ops: ! ~ &amp; ^ | + &lt;&lt; &gt;&gt;</a:t>
            </a:r>
            <a:br>
              <a:rPr lang="en-US" dirty="0"/>
            </a:br>
            <a:r>
              <a:rPr lang="en-US" dirty="0"/>
              <a:t> *   Max ops: 5</a:t>
            </a:r>
            <a:br>
              <a:rPr lang="en-US" dirty="0"/>
            </a:br>
            <a:r>
              <a:rPr lang="en-US" dirty="0"/>
              <a:t> *   Rating: 2</a:t>
            </a:r>
            <a:br>
              <a:rPr lang="en-US" dirty="0"/>
            </a:br>
            <a:r>
              <a:rPr lang="en-US" dirty="0"/>
              <a:t> */</a:t>
            </a:r>
            <a:br>
              <a:rPr lang="en-US" dirty="0"/>
            </a:br>
            <a:r>
              <a:rPr lang="en-US" dirty="0"/>
              <a:t>Hint: Very easy problem</a:t>
            </a:r>
          </a:p>
          <a:p>
            <a:r>
              <a:rPr lang="en-US" dirty="0"/>
              <a:t>-x=~x+1</a:t>
            </a:r>
          </a:p>
          <a:p>
            <a:endParaRPr lang="en-US" dirty="0"/>
          </a:p>
        </p:txBody>
      </p:sp>
    </p:spTree>
    <p:extLst>
      <p:ext uri="{BB962C8B-B14F-4D97-AF65-F5344CB8AC3E}">
        <p14:creationId xmlns:p14="http://schemas.microsoft.com/office/powerpoint/2010/main" val="2773765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4033A-D65B-4DF7-9891-7D2C612EEA8F}"/>
              </a:ext>
            </a:extLst>
          </p:cNvPr>
          <p:cNvSpPr>
            <a:spLocks noGrp="1"/>
          </p:cNvSpPr>
          <p:nvPr>
            <p:ph type="title"/>
          </p:nvPr>
        </p:nvSpPr>
        <p:spPr/>
        <p:txBody>
          <a:bodyPr/>
          <a:lstStyle/>
          <a:p>
            <a:r>
              <a:rPr lang="en-US" dirty="0"/>
              <a:t>Data Lab: 10 </a:t>
            </a:r>
            <a:r>
              <a:rPr lang="en-US" dirty="0" err="1"/>
              <a:t>isPositive</a:t>
            </a:r>
            <a:endParaRPr lang="en-US" dirty="0"/>
          </a:p>
        </p:txBody>
      </p:sp>
      <p:sp>
        <p:nvSpPr>
          <p:cNvPr id="3" name="Content Placeholder 2">
            <a:extLst>
              <a:ext uri="{FF2B5EF4-FFF2-40B4-BE49-F238E27FC236}">
                <a16:creationId xmlns:a16="http://schemas.microsoft.com/office/drawing/2014/main" id="{0548C1E0-C209-4010-AB98-25EC31F97ACB}"/>
              </a:ext>
            </a:extLst>
          </p:cNvPr>
          <p:cNvSpPr>
            <a:spLocks noGrp="1"/>
          </p:cNvSpPr>
          <p:nvPr>
            <p:ph idx="1"/>
          </p:nvPr>
        </p:nvSpPr>
        <p:spPr/>
        <p:txBody>
          <a:bodyPr/>
          <a:lstStyle/>
          <a:p>
            <a:r>
              <a:rPr lang="en-US" dirty="0"/>
              <a:t>/* </a:t>
            </a:r>
            <a:br>
              <a:rPr lang="en-US" dirty="0"/>
            </a:br>
            <a:r>
              <a:rPr lang="en-US" dirty="0"/>
              <a:t> * </a:t>
            </a:r>
            <a:r>
              <a:rPr lang="en-US" dirty="0" err="1"/>
              <a:t>isPositive</a:t>
            </a:r>
            <a:r>
              <a:rPr lang="en-US" dirty="0"/>
              <a:t> - return 1 if x &gt; 0, return 0 otherwise </a:t>
            </a:r>
            <a:br>
              <a:rPr lang="en-US" dirty="0"/>
            </a:br>
            <a:r>
              <a:rPr lang="en-US" dirty="0"/>
              <a:t> *   Example: </a:t>
            </a:r>
            <a:r>
              <a:rPr lang="en-US" dirty="0" err="1"/>
              <a:t>isPositive</a:t>
            </a:r>
            <a:r>
              <a:rPr lang="en-US" dirty="0"/>
              <a:t>(-1) = 0.</a:t>
            </a:r>
            <a:br>
              <a:rPr lang="en-US" dirty="0"/>
            </a:br>
            <a:r>
              <a:rPr lang="en-US" dirty="0"/>
              <a:t> *   Legal ops: ! ~ &amp; ^ | + &lt;&lt; &gt;&gt;</a:t>
            </a:r>
            <a:br>
              <a:rPr lang="en-US" dirty="0"/>
            </a:br>
            <a:r>
              <a:rPr lang="en-US" dirty="0"/>
              <a:t> *   Max ops: 8</a:t>
            </a:r>
            <a:br>
              <a:rPr lang="en-US" dirty="0"/>
            </a:br>
            <a:r>
              <a:rPr lang="en-US" dirty="0"/>
              <a:t> *   Rating: 3</a:t>
            </a:r>
            <a:br>
              <a:rPr lang="en-US" dirty="0"/>
            </a:br>
            <a:r>
              <a:rPr lang="en-US" dirty="0"/>
              <a:t> */</a:t>
            </a:r>
          </a:p>
          <a:p>
            <a:r>
              <a:rPr lang="en-US" dirty="0"/>
              <a:t>Hint:</a:t>
            </a:r>
          </a:p>
          <a:p>
            <a:r>
              <a:rPr lang="en-US" dirty="0"/>
              <a:t>You just have to check if MSB bit is zero or one.</a:t>
            </a:r>
          </a:p>
        </p:txBody>
      </p:sp>
    </p:spTree>
    <p:extLst>
      <p:ext uri="{BB962C8B-B14F-4D97-AF65-F5344CB8AC3E}">
        <p14:creationId xmlns:p14="http://schemas.microsoft.com/office/powerpoint/2010/main" val="3976797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A715-8250-4D77-9BE5-47FF51D30A1A}"/>
              </a:ext>
            </a:extLst>
          </p:cNvPr>
          <p:cNvSpPr>
            <a:spLocks noGrp="1"/>
          </p:cNvSpPr>
          <p:nvPr>
            <p:ph type="title"/>
          </p:nvPr>
        </p:nvSpPr>
        <p:spPr/>
        <p:txBody>
          <a:bodyPr/>
          <a:lstStyle/>
          <a:p>
            <a:r>
              <a:rPr lang="en-US" dirty="0"/>
              <a:t>Data Lab: 11 </a:t>
            </a:r>
            <a:r>
              <a:rPr lang="en-US" dirty="0" err="1"/>
              <a:t>isLessOrEqual</a:t>
            </a:r>
            <a:r>
              <a:rPr lang="en-US" dirty="0"/>
              <a:t> </a:t>
            </a:r>
          </a:p>
        </p:txBody>
      </p:sp>
      <p:sp>
        <p:nvSpPr>
          <p:cNvPr id="3" name="Content Placeholder 2">
            <a:extLst>
              <a:ext uri="{FF2B5EF4-FFF2-40B4-BE49-F238E27FC236}">
                <a16:creationId xmlns:a16="http://schemas.microsoft.com/office/drawing/2014/main" id="{E1A527B7-DA49-40A9-8E7D-F1F274405942}"/>
              </a:ext>
            </a:extLst>
          </p:cNvPr>
          <p:cNvSpPr>
            <a:spLocks noGrp="1"/>
          </p:cNvSpPr>
          <p:nvPr>
            <p:ph idx="1"/>
          </p:nvPr>
        </p:nvSpPr>
        <p:spPr/>
        <p:txBody>
          <a:bodyPr/>
          <a:lstStyle/>
          <a:p>
            <a:r>
              <a:rPr lang="en-US" dirty="0"/>
              <a:t>/* </a:t>
            </a:r>
            <a:br>
              <a:rPr lang="en-US" dirty="0"/>
            </a:br>
            <a:r>
              <a:rPr lang="en-US" dirty="0"/>
              <a:t> * </a:t>
            </a:r>
            <a:r>
              <a:rPr lang="en-US" dirty="0" err="1"/>
              <a:t>isLessOrEqual</a:t>
            </a:r>
            <a:r>
              <a:rPr lang="en-US" dirty="0"/>
              <a:t> - if x &lt;= y  then return 1, else return 0 </a:t>
            </a:r>
            <a:br>
              <a:rPr lang="en-US" dirty="0"/>
            </a:br>
            <a:r>
              <a:rPr lang="en-US" dirty="0"/>
              <a:t> *   Example: </a:t>
            </a:r>
            <a:r>
              <a:rPr lang="en-US" dirty="0" err="1"/>
              <a:t>isLessOrEqual</a:t>
            </a:r>
            <a:r>
              <a:rPr lang="en-US" dirty="0"/>
              <a:t>(4,5) = 1.</a:t>
            </a:r>
            <a:br>
              <a:rPr lang="en-US" dirty="0"/>
            </a:br>
            <a:r>
              <a:rPr lang="en-US" dirty="0"/>
              <a:t> *   Legal ops: ! ~ &amp; ^ | + &lt;&lt; &gt;&gt;</a:t>
            </a:r>
            <a:br>
              <a:rPr lang="en-US" dirty="0"/>
            </a:br>
            <a:r>
              <a:rPr lang="en-US" dirty="0"/>
              <a:t> *   Max ops: 24</a:t>
            </a:r>
            <a:br>
              <a:rPr lang="en-US" dirty="0"/>
            </a:br>
            <a:r>
              <a:rPr lang="en-US" dirty="0"/>
              <a:t> *   Rating: 3</a:t>
            </a:r>
            <a:br>
              <a:rPr lang="en-US" dirty="0"/>
            </a:br>
            <a:r>
              <a:rPr lang="en-US" dirty="0"/>
              <a:t> */</a:t>
            </a:r>
          </a:p>
          <a:p>
            <a:endParaRPr lang="en-US" dirty="0"/>
          </a:p>
          <a:p>
            <a:r>
              <a:rPr lang="en-US" dirty="0"/>
              <a:t>Hint: You should observe the MSB sign bit and then take decision based on if both numbers are positive or negative.</a:t>
            </a:r>
          </a:p>
        </p:txBody>
      </p:sp>
    </p:spTree>
    <p:extLst>
      <p:ext uri="{BB962C8B-B14F-4D97-AF65-F5344CB8AC3E}">
        <p14:creationId xmlns:p14="http://schemas.microsoft.com/office/powerpoint/2010/main" val="508543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6880-E8A6-41F8-9046-DC600AA26982}"/>
              </a:ext>
            </a:extLst>
          </p:cNvPr>
          <p:cNvSpPr>
            <a:spLocks noGrp="1"/>
          </p:cNvSpPr>
          <p:nvPr>
            <p:ph type="title"/>
          </p:nvPr>
        </p:nvSpPr>
        <p:spPr/>
        <p:txBody>
          <a:bodyPr/>
          <a:lstStyle/>
          <a:p>
            <a:r>
              <a:rPr lang="en-US" dirty="0"/>
              <a:t>Extra credit</a:t>
            </a:r>
          </a:p>
        </p:txBody>
      </p:sp>
      <p:sp>
        <p:nvSpPr>
          <p:cNvPr id="3" name="Content Placeholder 2">
            <a:extLst>
              <a:ext uri="{FF2B5EF4-FFF2-40B4-BE49-F238E27FC236}">
                <a16:creationId xmlns:a16="http://schemas.microsoft.com/office/drawing/2014/main" id="{3EBC83AB-5569-4484-98A9-F7AFD7CA7225}"/>
              </a:ext>
            </a:extLst>
          </p:cNvPr>
          <p:cNvSpPr>
            <a:spLocks noGrp="1"/>
          </p:cNvSpPr>
          <p:nvPr>
            <p:ph idx="1"/>
          </p:nvPr>
        </p:nvSpPr>
        <p:spPr/>
        <p:txBody>
          <a:bodyPr/>
          <a:lstStyle/>
          <a:p>
            <a:r>
              <a:rPr lang="en-US" dirty="0"/>
              <a:t>Try to solve by yourself</a:t>
            </a:r>
          </a:p>
          <a:p>
            <a:r>
              <a:rPr lang="en-US" dirty="0"/>
              <a:t>Contact TA during office hours.</a:t>
            </a:r>
          </a:p>
          <a:p>
            <a:r>
              <a:rPr lang="en-US" dirty="0"/>
              <a:t>Usually extra credits should be solved by students with self interest and taking help </a:t>
            </a:r>
          </a:p>
        </p:txBody>
      </p:sp>
    </p:spTree>
    <p:extLst>
      <p:ext uri="{BB962C8B-B14F-4D97-AF65-F5344CB8AC3E}">
        <p14:creationId xmlns:p14="http://schemas.microsoft.com/office/powerpoint/2010/main" val="3708456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C4EE-0F61-4C9D-B50F-FCF76A6038F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7410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CD9D-CE90-4266-B9B7-08F8848BA9C3}"/>
              </a:ext>
            </a:extLst>
          </p:cNvPr>
          <p:cNvSpPr>
            <a:spLocks noGrp="1"/>
          </p:cNvSpPr>
          <p:nvPr>
            <p:ph type="title"/>
          </p:nvPr>
        </p:nvSpPr>
        <p:spPr/>
        <p:txBody>
          <a:bodyPr/>
          <a:lstStyle/>
          <a:p>
            <a:r>
              <a:rPr lang="en-US" dirty="0"/>
              <a:t>Expectations</a:t>
            </a:r>
          </a:p>
        </p:txBody>
      </p:sp>
      <p:sp>
        <p:nvSpPr>
          <p:cNvPr id="3" name="Content Placeholder 2">
            <a:extLst>
              <a:ext uri="{FF2B5EF4-FFF2-40B4-BE49-F238E27FC236}">
                <a16:creationId xmlns:a16="http://schemas.microsoft.com/office/drawing/2014/main" id="{C16F8C5B-F179-49C1-9D38-BD09458E156A}"/>
              </a:ext>
            </a:extLst>
          </p:cNvPr>
          <p:cNvSpPr>
            <a:spLocks noGrp="1"/>
          </p:cNvSpPr>
          <p:nvPr>
            <p:ph idx="1"/>
          </p:nvPr>
        </p:nvSpPr>
        <p:spPr>
          <a:xfrm>
            <a:off x="838200" y="1418253"/>
            <a:ext cx="10515600" cy="4758710"/>
          </a:xfrm>
        </p:spPr>
        <p:txBody>
          <a:bodyPr>
            <a:normAutofit fontScale="92500"/>
          </a:bodyPr>
          <a:lstStyle/>
          <a:p>
            <a:r>
              <a:rPr lang="en-US" dirty="0"/>
              <a:t>All the questions or doubts needs to asked in Discussion forum. TA’s will answer the same by EOD /12 PM of the same day.</a:t>
            </a:r>
          </a:p>
          <a:p>
            <a:pPr lvl="1"/>
            <a:r>
              <a:rPr lang="en-US" dirty="0"/>
              <a:t>Will help other students with same problem</a:t>
            </a:r>
          </a:p>
          <a:p>
            <a:pPr lvl="1"/>
            <a:r>
              <a:rPr lang="en-US" dirty="0"/>
              <a:t>If any other student had similar problems, they are encouraged to respond.</a:t>
            </a:r>
          </a:p>
          <a:p>
            <a:r>
              <a:rPr lang="en-US" dirty="0"/>
              <a:t> Emails to fix the code with attached code/ any questions regarding solving the problems will be ignored (Discussion forum is platform for that)</a:t>
            </a:r>
          </a:p>
          <a:p>
            <a:r>
              <a:rPr lang="en-US" dirty="0"/>
              <a:t>you are not supposed send CA/TA code and ask them to fix it. You can meet in office hours and discuss and get help to solve problems on own.</a:t>
            </a:r>
          </a:p>
          <a:p>
            <a:r>
              <a:rPr lang="en-US" dirty="0"/>
              <a:t>TA/CA will not give answers they only help you to reach to answer.</a:t>
            </a:r>
          </a:p>
          <a:p>
            <a:r>
              <a:rPr lang="en-US" b="1" dirty="0">
                <a:solidFill>
                  <a:srgbClr val="FF0000"/>
                </a:solidFill>
              </a:rPr>
              <a:t>Any logistics issues with deadline/interview slots needs to be resolved with TA before deadline-Email communication. </a:t>
            </a:r>
          </a:p>
        </p:txBody>
      </p:sp>
    </p:spTree>
    <p:extLst>
      <p:ext uri="{BB962C8B-B14F-4D97-AF65-F5344CB8AC3E}">
        <p14:creationId xmlns:p14="http://schemas.microsoft.com/office/powerpoint/2010/main" val="823610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E9B6-7EF1-4D80-9D87-AA1D366081E5}"/>
              </a:ext>
            </a:extLst>
          </p:cNvPr>
          <p:cNvSpPr>
            <a:spLocks noGrp="1"/>
          </p:cNvSpPr>
          <p:nvPr>
            <p:ph type="title"/>
          </p:nvPr>
        </p:nvSpPr>
        <p:spPr/>
        <p:txBody>
          <a:bodyPr/>
          <a:lstStyle/>
          <a:p>
            <a:r>
              <a:rPr lang="en-US" dirty="0"/>
              <a:t>Cheating:</a:t>
            </a:r>
          </a:p>
        </p:txBody>
      </p:sp>
      <p:sp>
        <p:nvSpPr>
          <p:cNvPr id="3" name="Content Placeholder 2">
            <a:extLst>
              <a:ext uri="{FF2B5EF4-FFF2-40B4-BE49-F238E27FC236}">
                <a16:creationId xmlns:a16="http://schemas.microsoft.com/office/drawing/2014/main" id="{A3635900-C1CA-4AB0-9C11-7A08B6EEB790}"/>
              </a:ext>
            </a:extLst>
          </p:cNvPr>
          <p:cNvSpPr>
            <a:spLocks noGrp="1"/>
          </p:cNvSpPr>
          <p:nvPr>
            <p:ph idx="1"/>
          </p:nvPr>
        </p:nvSpPr>
        <p:spPr>
          <a:xfrm>
            <a:off x="838200" y="1399592"/>
            <a:ext cx="10515600" cy="5458408"/>
          </a:xfrm>
        </p:spPr>
        <p:txBody>
          <a:bodyPr>
            <a:normAutofit fontScale="92500" lnSpcReduction="10000"/>
          </a:bodyPr>
          <a:lstStyle/>
          <a:p>
            <a:r>
              <a:rPr lang="en-US" b="1" dirty="0"/>
              <a:t>It is considered very serious in this </a:t>
            </a:r>
            <a:r>
              <a:rPr lang="en-US" dirty="0"/>
              <a:t>class.</a:t>
            </a:r>
          </a:p>
          <a:p>
            <a:r>
              <a:rPr lang="en-US" dirty="0"/>
              <a:t>Syllabus: “Students may work in teams of up to two for the labs only, but each student will still be responsible for scheduling their own grading meeting with the TA for each lab.  You may help others only to the extent of answering typical questions that arise during compiling, debugging, and executing your lab assignments”</a:t>
            </a:r>
          </a:p>
          <a:p>
            <a:r>
              <a:rPr lang="en-US" dirty="0"/>
              <a:t>We have plagiarism tool in the </a:t>
            </a:r>
            <a:r>
              <a:rPr lang="en-US" dirty="0" err="1"/>
              <a:t>moodle</a:t>
            </a:r>
            <a:r>
              <a:rPr lang="en-US" dirty="0"/>
              <a:t> , this gives us report how similar each submission from rest of class and internet . So don’t cheat. </a:t>
            </a:r>
          </a:p>
          <a:p>
            <a:r>
              <a:rPr lang="en-US" dirty="0"/>
              <a:t>If you answer all question in grading, we don’t check your plagiarism report but if you have the submission running but cannot explain what you have done then we cross check everything.</a:t>
            </a:r>
          </a:p>
          <a:p>
            <a:r>
              <a:rPr lang="en-US" dirty="0"/>
              <a:t>If you have trouble explaining the labs, explain to TA in the beginning so he can ask you questions in different way. (Taking slot under you TA will help here)</a:t>
            </a:r>
          </a:p>
          <a:p>
            <a:endParaRPr lang="en-US" dirty="0"/>
          </a:p>
        </p:txBody>
      </p:sp>
    </p:spTree>
    <p:extLst>
      <p:ext uri="{BB962C8B-B14F-4D97-AF65-F5344CB8AC3E}">
        <p14:creationId xmlns:p14="http://schemas.microsoft.com/office/powerpoint/2010/main" val="207357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BC15-6D87-4B26-9A46-EE3286E022BF}"/>
              </a:ext>
            </a:extLst>
          </p:cNvPr>
          <p:cNvSpPr>
            <a:spLocks noGrp="1"/>
          </p:cNvSpPr>
          <p:nvPr>
            <p:ph type="title"/>
          </p:nvPr>
        </p:nvSpPr>
        <p:spPr/>
        <p:txBody>
          <a:bodyPr/>
          <a:lstStyle/>
          <a:p>
            <a:r>
              <a:rPr lang="en-US" dirty="0"/>
              <a:t>Grading interview slots</a:t>
            </a:r>
          </a:p>
        </p:txBody>
      </p:sp>
      <p:sp>
        <p:nvSpPr>
          <p:cNvPr id="3" name="Content Placeholder 2">
            <a:extLst>
              <a:ext uri="{FF2B5EF4-FFF2-40B4-BE49-F238E27FC236}">
                <a16:creationId xmlns:a16="http://schemas.microsoft.com/office/drawing/2014/main" id="{AA149A45-79F3-444F-A981-87C2F5694B2E}"/>
              </a:ext>
            </a:extLst>
          </p:cNvPr>
          <p:cNvSpPr>
            <a:spLocks noGrp="1"/>
          </p:cNvSpPr>
          <p:nvPr>
            <p:ph idx="1"/>
          </p:nvPr>
        </p:nvSpPr>
        <p:spPr>
          <a:xfrm>
            <a:off x="838200" y="1825625"/>
            <a:ext cx="10515600" cy="4667250"/>
          </a:xfrm>
        </p:spPr>
        <p:txBody>
          <a:bodyPr>
            <a:normAutofit lnSpcReduction="10000"/>
          </a:bodyPr>
          <a:lstStyle/>
          <a:p>
            <a:r>
              <a:rPr lang="en-US" dirty="0"/>
              <a:t>All the slots be released a week before the submission deadline and announcement will be done in Moodle Announcement page.</a:t>
            </a:r>
          </a:p>
          <a:p>
            <a:r>
              <a:rPr lang="en-US" dirty="0"/>
              <a:t>Slots need to be taken before the deadline of the lab.</a:t>
            </a:r>
          </a:p>
          <a:p>
            <a:r>
              <a:rPr lang="en-US" dirty="0"/>
              <a:t>If you don’t get slots or cannot make it any o f them, contact your recitation TA. This needs to be resolved before your lab deadline</a:t>
            </a:r>
          </a:p>
          <a:p>
            <a:r>
              <a:rPr lang="en-US" dirty="0"/>
              <a:t>If you book slot and don’t show up for interview grading without any email commination, you will not get any other slots from any TA’s </a:t>
            </a:r>
          </a:p>
          <a:p>
            <a:r>
              <a:rPr lang="en-US" dirty="0"/>
              <a:t>If you miss it because of emergency (</a:t>
            </a:r>
            <a:r>
              <a:rPr lang="en-US" dirty="0" err="1"/>
              <a:t>health,family</a:t>
            </a:r>
            <a:r>
              <a:rPr lang="en-US" dirty="0"/>
              <a:t> </a:t>
            </a:r>
            <a:r>
              <a:rPr lang="en-US" dirty="0" err="1"/>
              <a:t>etc</a:t>
            </a:r>
            <a:r>
              <a:rPr lang="en-US" dirty="0"/>
              <a:t>) send email to TA , you will be given a new slot.</a:t>
            </a:r>
          </a:p>
          <a:p>
            <a:r>
              <a:rPr lang="en-US" dirty="0"/>
              <a:t>Reasons like overslept, forgot, had an appointments  booked </a:t>
            </a:r>
            <a:r>
              <a:rPr lang="en-US" dirty="0" err="1"/>
              <a:t>etc</a:t>
            </a:r>
            <a:r>
              <a:rPr lang="en-US" dirty="0"/>
              <a:t> will not be considered.</a:t>
            </a:r>
          </a:p>
          <a:p>
            <a:endParaRPr lang="en-US" dirty="0"/>
          </a:p>
        </p:txBody>
      </p:sp>
    </p:spTree>
    <p:extLst>
      <p:ext uri="{BB962C8B-B14F-4D97-AF65-F5344CB8AC3E}">
        <p14:creationId xmlns:p14="http://schemas.microsoft.com/office/powerpoint/2010/main" val="3222746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4502-2DAA-4502-8832-3CF1C2CC7355}"/>
              </a:ext>
            </a:extLst>
          </p:cNvPr>
          <p:cNvSpPr>
            <a:spLocks noGrp="1"/>
          </p:cNvSpPr>
          <p:nvPr>
            <p:ph type="title"/>
          </p:nvPr>
        </p:nvSpPr>
        <p:spPr/>
        <p:txBody>
          <a:bodyPr/>
          <a:lstStyle/>
          <a:p>
            <a:r>
              <a:rPr lang="en-US" dirty="0"/>
              <a:t>Grades for the submission</a:t>
            </a:r>
          </a:p>
        </p:txBody>
      </p:sp>
      <p:sp>
        <p:nvSpPr>
          <p:cNvPr id="3" name="Content Placeholder 2">
            <a:extLst>
              <a:ext uri="{FF2B5EF4-FFF2-40B4-BE49-F238E27FC236}">
                <a16:creationId xmlns:a16="http://schemas.microsoft.com/office/drawing/2014/main" id="{9E77BA86-6581-4545-8209-C269DF1E79A2}"/>
              </a:ext>
            </a:extLst>
          </p:cNvPr>
          <p:cNvSpPr>
            <a:spLocks noGrp="1"/>
          </p:cNvSpPr>
          <p:nvPr>
            <p:ph idx="1"/>
          </p:nvPr>
        </p:nvSpPr>
        <p:spPr/>
        <p:txBody>
          <a:bodyPr/>
          <a:lstStyle/>
          <a:p>
            <a:r>
              <a:rPr lang="en-US" dirty="0"/>
              <a:t>You will see your grades 3 / 4 days after your interview grading in your </a:t>
            </a:r>
            <a:r>
              <a:rPr lang="en-US" dirty="0" err="1"/>
              <a:t>moodle</a:t>
            </a:r>
            <a:r>
              <a:rPr lang="en-US" dirty="0"/>
              <a:t>.</a:t>
            </a:r>
          </a:p>
          <a:p>
            <a:r>
              <a:rPr lang="en-US" dirty="0"/>
              <a:t>Make sure you cannot see the grades and contact TA’s who did your interview grading ASAP.</a:t>
            </a:r>
          </a:p>
          <a:p>
            <a:r>
              <a:rPr lang="en-US" b="1" dirty="0"/>
              <a:t>Take interview slots under your recitation TA</a:t>
            </a:r>
            <a:r>
              <a:rPr lang="en-US" dirty="0"/>
              <a:t>, so if modification needs to be done to your grade TA can change it. </a:t>
            </a:r>
          </a:p>
          <a:p>
            <a:r>
              <a:rPr lang="en-US" dirty="0"/>
              <a:t>Your Recitation TA should be your point of contact for all your grade issues.</a:t>
            </a:r>
          </a:p>
        </p:txBody>
      </p:sp>
    </p:spTree>
    <p:extLst>
      <p:ext uri="{BB962C8B-B14F-4D97-AF65-F5344CB8AC3E}">
        <p14:creationId xmlns:p14="http://schemas.microsoft.com/office/powerpoint/2010/main" val="1923123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2C2E-7993-4397-BFC5-91C2B182F409}"/>
              </a:ext>
            </a:extLst>
          </p:cNvPr>
          <p:cNvSpPr>
            <a:spLocks noGrp="1"/>
          </p:cNvSpPr>
          <p:nvPr>
            <p:ph type="title"/>
          </p:nvPr>
        </p:nvSpPr>
        <p:spPr>
          <a:xfrm>
            <a:off x="838200" y="365125"/>
            <a:ext cx="10515600" cy="1325563"/>
          </a:xfrm>
        </p:spPr>
        <p:txBody>
          <a:bodyPr/>
          <a:lstStyle/>
          <a:p>
            <a:r>
              <a:rPr lang="en-US" dirty="0"/>
              <a:t>Lab setup:</a:t>
            </a:r>
          </a:p>
        </p:txBody>
      </p:sp>
      <p:sp>
        <p:nvSpPr>
          <p:cNvPr id="3" name="Content Placeholder 2">
            <a:extLst>
              <a:ext uri="{FF2B5EF4-FFF2-40B4-BE49-F238E27FC236}">
                <a16:creationId xmlns:a16="http://schemas.microsoft.com/office/drawing/2014/main" id="{20814CDA-E7DE-469B-A456-8936727C2FD4}"/>
              </a:ext>
            </a:extLst>
          </p:cNvPr>
          <p:cNvSpPr>
            <a:spLocks noGrp="1"/>
          </p:cNvSpPr>
          <p:nvPr>
            <p:ph idx="1"/>
          </p:nvPr>
        </p:nvSpPr>
        <p:spPr>
          <a:xfrm>
            <a:off x="838200" y="1825625"/>
            <a:ext cx="10515600" cy="4351338"/>
          </a:xfrm>
        </p:spPr>
        <p:txBody>
          <a:bodyPr/>
          <a:lstStyle/>
          <a:p>
            <a:r>
              <a:rPr lang="en-US" dirty="0"/>
              <a:t>All the labs will be done in Jupiter Hub and link is in </a:t>
            </a:r>
            <a:r>
              <a:rPr lang="en-US" dirty="0" err="1"/>
              <a:t>moodle</a:t>
            </a:r>
            <a:r>
              <a:rPr lang="en-US" dirty="0"/>
              <a:t> page.</a:t>
            </a:r>
          </a:p>
          <a:p>
            <a:r>
              <a:rPr lang="en-US" dirty="0">
                <a:hlinkClick r:id="rId3"/>
              </a:rPr>
              <a:t>https://moodle.cs.colorado.edu/course/view.php?id=1257</a:t>
            </a:r>
            <a:r>
              <a:rPr lang="en-US" dirty="0"/>
              <a:t>   -&gt;  </a:t>
            </a:r>
            <a:r>
              <a:rPr lang="en-US" dirty="0">
                <a:hlinkClick r:id="rId4"/>
              </a:rPr>
              <a:t>https://coding.csel.io/</a:t>
            </a:r>
            <a:r>
              <a:rPr lang="en-US" dirty="0"/>
              <a:t> </a:t>
            </a:r>
          </a:p>
          <a:p>
            <a:r>
              <a:rPr lang="en-US" dirty="0"/>
              <a:t>Orientation video is also attached.</a:t>
            </a:r>
          </a:p>
          <a:p>
            <a:r>
              <a:rPr lang="en-US" dirty="0"/>
              <a:t>If you have problem accessing the Jupiter Hub, contact </a:t>
            </a:r>
            <a:r>
              <a:rPr lang="en-US" dirty="0">
                <a:hlinkClick r:id="rId5"/>
              </a:rPr>
              <a:t>help@cs.colorado.edu</a:t>
            </a:r>
            <a:r>
              <a:rPr lang="en-US" dirty="0"/>
              <a:t> and this will not account for your extension of deadline.</a:t>
            </a:r>
          </a:p>
        </p:txBody>
      </p:sp>
      <p:pic>
        <p:nvPicPr>
          <p:cNvPr id="4" name="Picture 3">
            <a:extLst>
              <a:ext uri="{FF2B5EF4-FFF2-40B4-BE49-F238E27FC236}">
                <a16:creationId xmlns:a16="http://schemas.microsoft.com/office/drawing/2014/main" id="{58BBF898-FE56-B84D-94C5-2AD74D44F9CF}"/>
              </a:ext>
            </a:extLst>
          </p:cNvPr>
          <p:cNvPicPr>
            <a:picLocks noChangeAspect="1"/>
          </p:cNvPicPr>
          <p:nvPr/>
        </p:nvPicPr>
        <p:blipFill>
          <a:blip r:embed="rId6"/>
          <a:stretch>
            <a:fillRect/>
          </a:stretch>
        </p:blipFill>
        <p:spPr>
          <a:xfrm>
            <a:off x="0" y="6176962"/>
            <a:ext cx="12192000" cy="681037"/>
          </a:xfrm>
          <a:prstGeom prst="rect">
            <a:avLst/>
          </a:prstGeom>
        </p:spPr>
      </p:pic>
    </p:spTree>
    <p:extLst>
      <p:ext uri="{BB962C8B-B14F-4D97-AF65-F5344CB8AC3E}">
        <p14:creationId xmlns:p14="http://schemas.microsoft.com/office/powerpoint/2010/main" val="327583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8723-5A04-47E7-A764-9D55C25A9091}"/>
              </a:ext>
            </a:extLst>
          </p:cNvPr>
          <p:cNvSpPr>
            <a:spLocks noGrp="1"/>
          </p:cNvSpPr>
          <p:nvPr>
            <p:ph type="title"/>
          </p:nvPr>
        </p:nvSpPr>
        <p:spPr/>
        <p:txBody>
          <a:bodyPr/>
          <a:lstStyle/>
          <a:p>
            <a:r>
              <a:rPr lang="en-US" dirty="0"/>
              <a:t>Let's start</a:t>
            </a:r>
          </a:p>
        </p:txBody>
      </p:sp>
      <p:sp>
        <p:nvSpPr>
          <p:cNvPr id="3" name="Content Placeholder 2">
            <a:extLst>
              <a:ext uri="{FF2B5EF4-FFF2-40B4-BE49-F238E27FC236}">
                <a16:creationId xmlns:a16="http://schemas.microsoft.com/office/drawing/2014/main" id="{BCCC0991-9F73-47FD-AF10-C96A06737204}"/>
              </a:ext>
            </a:extLst>
          </p:cNvPr>
          <p:cNvSpPr>
            <a:spLocks noGrp="1"/>
          </p:cNvSpPr>
          <p:nvPr>
            <p:ph idx="1"/>
          </p:nvPr>
        </p:nvSpPr>
        <p:spPr/>
        <p:txBody>
          <a:bodyPr/>
          <a:lstStyle/>
          <a:p>
            <a:r>
              <a:rPr lang="en-US" dirty="0"/>
              <a:t>Go to class page and under data lab download : </a:t>
            </a:r>
            <a:r>
              <a:rPr lang="en-US" u="sng" dirty="0">
                <a:hlinkClick r:id="rId2"/>
              </a:rPr>
              <a:t>datalab-handout.tar.gz</a:t>
            </a:r>
            <a:endParaRPr lang="en-US" u="sng" dirty="0"/>
          </a:p>
          <a:p>
            <a:r>
              <a:rPr lang="en-US" dirty="0"/>
              <a:t>Save it into local directory.</a:t>
            </a:r>
          </a:p>
          <a:p>
            <a:r>
              <a:rPr lang="en-US" dirty="0"/>
              <a:t>Go to CSEL and upload same to the folder you would create using “</a:t>
            </a:r>
            <a:r>
              <a:rPr lang="en-US" dirty="0" err="1"/>
              <a:t>mkdir</a:t>
            </a:r>
            <a:r>
              <a:rPr lang="en-US" dirty="0"/>
              <a:t>”</a:t>
            </a:r>
          </a:p>
          <a:p>
            <a:r>
              <a:rPr lang="en-US" dirty="0" err="1"/>
              <a:t>Untar</a:t>
            </a:r>
            <a:r>
              <a:rPr lang="en-US" dirty="0"/>
              <a:t> it using tar –</a:t>
            </a:r>
            <a:r>
              <a:rPr lang="en-US" dirty="0" err="1"/>
              <a:t>xvzf</a:t>
            </a:r>
            <a:r>
              <a:rPr lang="en-US" dirty="0"/>
              <a:t> datalab-handout.tar.gz and start editing </a:t>
            </a:r>
            <a:r>
              <a:rPr lang="en-US" dirty="0" err="1"/>
              <a:t>bits.c</a:t>
            </a:r>
            <a:endParaRPr lang="en-US" dirty="0"/>
          </a:p>
          <a:p>
            <a:r>
              <a:rPr lang="en-US" dirty="0"/>
              <a:t>Read </a:t>
            </a:r>
            <a:r>
              <a:rPr lang="en-US" u="sng" dirty="0">
                <a:hlinkClick r:id="rId3"/>
              </a:rPr>
              <a:t>datalab.pdf</a:t>
            </a:r>
            <a:r>
              <a:rPr lang="en-US" u="sng" dirty="0"/>
              <a:t> </a:t>
            </a:r>
            <a:r>
              <a:rPr lang="en-US" dirty="0"/>
              <a:t>for compilation steps and how to run. Make sure you </a:t>
            </a:r>
            <a:r>
              <a:rPr lang="en-US" b="1" dirty="0"/>
              <a:t>read it completely</a:t>
            </a:r>
            <a:r>
              <a:rPr lang="en-US" dirty="0"/>
              <a:t>.</a:t>
            </a:r>
          </a:p>
        </p:txBody>
      </p:sp>
    </p:spTree>
    <p:extLst>
      <p:ext uri="{BB962C8B-B14F-4D97-AF65-F5344CB8AC3E}">
        <p14:creationId xmlns:p14="http://schemas.microsoft.com/office/powerpoint/2010/main" val="2233120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type="title"/>
          </p:nvPr>
        </p:nvSpPr>
        <p:spPr/>
        <p:txBody>
          <a:bodyPr/>
          <a:lstStyle/>
          <a:p>
            <a:pPr marL="119063" indent="-119063"/>
            <a:r>
              <a:rPr lang="en-US"/>
              <a:t>Boolean Algebra</a:t>
            </a:r>
          </a:p>
        </p:txBody>
      </p:sp>
      <p:sp>
        <p:nvSpPr>
          <p:cNvPr id="56325" name="Rectangle 4"/>
          <p:cNvSpPr>
            <a:spLocks noGrp="1" noChangeArrowheads="1"/>
          </p:cNvSpPr>
          <p:nvPr>
            <p:ph idx="1"/>
          </p:nvPr>
        </p:nvSpPr>
        <p:spPr/>
        <p:txBody>
          <a:bodyPr/>
          <a:lstStyle/>
          <a:p>
            <a:pPr eaLnBrk="1" hangingPunct="1"/>
            <a:r>
              <a:rPr lang="en-US" dirty="0"/>
              <a:t>Developed by George Boole in 19th Century Algebraic representation of logic Encode “True” as 1 and “False” as 0</a:t>
            </a:r>
          </a:p>
        </p:txBody>
      </p:sp>
      <p:sp>
        <p:nvSpPr>
          <p:cNvPr id="56326" name="Rectangle 5"/>
          <p:cNvSpPr>
            <a:spLocks/>
          </p:cNvSpPr>
          <p:nvPr/>
        </p:nvSpPr>
        <p:spPr bwMode="auto">
          <a:xfrm>
            <a:off x="1841500" y="2603500"/>
            <a:ext cx="3746500" cy="825500"/>
          </a:xfrm>
          <a:prstGeom prst="rect">
            <a:avLst/>
          </a:prstGeom>
          <a:noFill/>
          <a:ln w="12700">
            <a:noFill/>
            <a:miter lim="800000"/>
            <a:headEnd/>
            <a:tailEnd/>
          </a:ln>
        </p:spPr>
        <p:txBody>
          <a:bodyPr lIns="0" tIns="0" rIns="0" bIns="0">
            <a:prstTxWarp prst="textNoShape">
              <a:avLst/>
            </a:prstTxWarp>
          </a:bodyPr>
          <a:lstStyle/>
          <a:p>
            <a:pPr>
              <a:spcBef>
                <a:spcPts val="575"/>
              </a:spcBef>
            </a:pPr>
            <a:r>
              <a:rPr lang="en-US" dirty="0">
                <a:solidFill>
                  <a:srgbClr val="000000"/>
                </a:solidFill>
                <a:latin typeface="Calibri Bold" charset="0"/>
                <a:ea typeface="Calibri Bold" charset="0"/>
                <a:cs typeface="Calibri Bold" charset="0"/>
                <a:sym typeface="Calibri Bold" charset="0"/>
              </a:rPr>
              <a:t>And</a:t>
            </a:r>
          </a:p>
          <a:p>
            <a:pPr>
              <a:spcBef>
                <a:spcPts val="575"/>
              </a:spcBef>
              <a:buClr>
                <a:srgbClr val="980002"/>
              </a:buClr>
              <a:buSzPct val="60000"/>
              <a:buFont typeface="Wingdings" charset="2"/>
              <a:buChar char="n"/>
            </a:pPr>
            <a:r>
              <a:rPr lang="en-US" sz="2000" dirty="0">
                <a:solidFill>
                  <a:srgbClr val="000000"/>
                </a:solidFill>
                <a:latin typeface="Calibri Bold" charset="0"/>
                <a:ea typeface="Calibri Bold" charset="0"/>
                <a:cs typeface="Calibri Bold" charset="0"/>
                <a:sym typeface="Calibri Bold" charset="0"/>
              </a:rPr>
              <a:t> A&amp;B = 1 when both A=1 and B=1</a:t>
            </a:r>
          </a:p>
        </p:txBody>
      </p:sp>
      <p:pic>
        <p:nvPicPr>
          <p:cNvPr id="56327" name="Picture 6"/>
          <p:cNvPicPr>
            <a:picLocks noChangeArrowheads="1"/>
          </p:cNvPicPr>
          <p:nvPr/>
        </p:nvPicPr>
        <p:blipFill>
          <a:blip r:embed="rId2"/>
          <a:srcRect r="77623"/>
          <a:stretch>
            <a:fillRect/>
          </a:stretch>
        </p:blipFill>
        <p:spPr bwMode="auto">
          <a:xfrm>
            <a:off x="2108200" y="3429001"/>
            <a:ext cx="1397000" cy="1376363"/>
          </a:xfrm>
          <a:prstGeom prst="rect">
            <a:avLst/>
          </a:prstGeom>
          <a:noFill/>
          <a:ln w="9525">
            <a:noFill/>
            <a:miter lim="800000"/>
            <a:headEnd/>
            <a:tailEnd/>
          </a:ln>
        </p:spPr>
      </p:pic>
      <p:sp>
        <p:nvSpPr>
          <p:cNvPr id="56328" name="Rectangle 7"/>
          <p:cNvSpPr>
            <a:spLocks/>
          </p:cNvSpPr>
          <p:nvPr/>
        </p:nvSpPr>
        <p:spPr bwMode="auto">
          <a:xfrm>
            <a:off x="5943600" y="2603500"/>
            <a:ext cx="3746500" cy="825500"/>
          </a:xfrm>
          <a:prstGeom prst="rect">
            <a:avLst/>
          </a:prstGeom>
          <a:noFill/>
          <a:ln w="12700">
            <a:noFill/>
            <a:miter lim="800000"/>
            <a:headEnd/>
            <a:tailEnd/>
          </a:ln>
        </p:spPr>
        <p:txBody>
          <a:bodyPr lIns="0" tIns="0" rIns="0" bIns="0">
            <a:prstTxWarp prst="textNoShape">
              <a:avLst/>
            </a:prstTxWarp>
          </a:bodyPr>
          <a:lstStyle/>
          <a:p>
            <a:pPr>
              <a:spcBef>
                <a:spcPts val="575"/>
              </a:spcBef>
            </a:pPr>
            <a:r>
              <a:rPr lang="en-US" dirty="0">
                <a:solidFill>
                  <a:srgbClr val="000000"/>
                </a:solidFill>
                <a:latin typeface="Calibri Bold" charset="0"/>
                <a:ea typeface="Calibri Bold" charset="0"/>
                <a:cs typeface="Calibri Bold" charset="0"/>
                <a:sym typeface="Calibri Bold" charset="0"/>
              </a:rPr>
              <a:t>Or</a:t>
            </a:r>
          </a:p>
          <a:p>
            <a:pPr>
              <a:spcBef>
                <a:spcPts val="575"/>
              </a:spcBef>
              <a:buClr>
                <a:srgbClr val="980002"/>
              </a:buClr>
              <a:buSzPct val="60000"/>
              <a:buFont typeface="Wingdings" charset="2"/>
              <a:buChar char="n"/>
            </a:pPr>
            <a:r>
              <a:rPr lang="en-US" sz="2000" dirty="0">
                <a:solidFill>
                  <a:srgbClr val="000000"/>
                </a:solidFill>
                <a:latin typeface="Calibri Bold" charset="0"/>
                <a:ea typeface="Calibri Bold" charset="0"/>
                <a:cs typeface="Calibri Bold" charset="0"/>
                <a:sym typeface="Calibri Bold" charset="0"/>
              </a:rPr>
              <a:t> A|B = 1 when either A=1 or B=1</a:t>
            </a:r>
          </a:p>
        </p:txBody>
      </p:sp>
      <p:pic>
        <p:nvPicPr>
          <p:cNvPr id="56329" name="Picture 8"/>
          <p:cNvPicPr>
            <a:picLocks noChangeArrowheads="1"/>
          </p:cNvPicPr>
          <p:nvPr/>
        </p:nvPicPr>
        <p:blipFill>
          <a:blip r:embed="rId3"/>
          <a:srcRect r="77623"/>
          <a:stretch>
            <a:fillRect/>
          </a:stretch>
        </p:blipFill>
        <p:spPr bwMode="auto">
          <a:xfrm>
            <a:off x="6286500" y="3436938"/>
            <a:ext cx="1397000" cy="1376362"/>
          </a:xfrm>
          <a:prstGeom prst="rect">
            <a:avLst/>
          </a:prstGeom>
          <a:noFill/>
          <a:ln w="9525">
            <a:noFill/>
            <a:miter lim="800000"/>
            <a:headEnd/>
            <a:tailEnd/>
          </a:ln>
        </p:spPr>
      </p:pic>
      <p:pic>
        <p:nvPicPr>
          <p:cNvPr id="56330" name="Picture 9"/>
          <p:cNvPicPr>
            <a:picLocks noChangeArrowheads="1"/>
          </p:cNvPicPr>
          <p:nvPr/>
        </p:nvPicPr>
        <p:blipFill>
          <a:blip r:embed="rId4"/>
          <a:srcRect r="77623"/>
          <a:stretch>
            <a:fillRect/>
          </a:stretch>
        </p:blipFill>
        <p:spPr bwMode="auto">
          <a:xfrm>
            <a:off x="2108200" y="5461001"/>
            <a:ext cx="1397000" cy="1376363"/>
          </a:xfrm>
          <a:prstGeom prst="rect">
            <a:avLst/>
          </a:prstGeom>
          <a:noFill/>
          <a:ln w="9525">
            <a:noFill/>
            <a:miter lim="800000"/>
            <a:headEnd/>
            <a:tailEnd/>
          </a:ln>
        </p:spPr>
      </p:pic>
      <p:sp>
        <p:nvSpPr>
          <p:cNvPr id="56331" name="Rectangle 10"/>
          <p:cNvSpPr>
            <a:spLocks/>
          </p:cNvSpPr>
          <p:nvPr/>
        </p:nvSpPr>
        <p:spPr bwMode="auto">
          <a:xfrm>
            <a:off x="1841500" y="4635500"/>
            <a:ext cx="2095500" cy="825500"/>
          </a:xfrm>
          <a:prstGeom prst="rect">
            <a:avLst/>
          </a:prstGeom>
          <a:noFill/>
          <a:ln w="12700">
            <a:noFill/>
            <a:miter lim="800000"/>
            <a:headEnd/>
            <a:tailEnd/>
          </a:ln>
        </p:spPr>
        <p:txBody>
          <a:bodyPr lIns="0" tIns="0" rIns="0" bIns="0">
            <a:prstTxWarp prst="textNoShape">
              <a:avLst/>
            </a:prstTxWarp>
          </a:bodyPr>
          <a:lstStyle/>
          <a:p>
            <a:pPr>
              <a:spcBef>
                <a:spcPts val="575"/>
              </a:spcBef>
            </a:pPr>
            <a:r>
              <a:rPr lang="en-US" dirty="0">
                <a:solidFill>
                  <a:srgbClr val="000000"/>
                </a:solidFill>
                <a:latin typeface="Calibri Bold" charset="0"/>
                <a:ea typeface="Calibri Bold" charset="0"/>
                <a:cs typeface="Calibri Bold" charset="0"/>
                <a:sym typeface="Calibri Bold" charset="0"/>
              </a:rPr>
              <a:t>Not</a:t>
            </a:r>
          </a:p>
          <a:p>
            <a:pPr>
              <a:spcBef>
                <a:spcPts val="575"/>
              </a:spcBef>
              <a:buClr>
                <a:srgbClr val="980002"/>
              </a:buClr>
              <a:buSzPct val="60000"/>
              <a:buFont typeface="Wingdings" charset="2"/>
              <a:buChar char="n"/>
            </a:pPr>
            <a:r>
              <a:rPr lang="en-US" sz="2000" dirty="0">
                <a:solidFill>
                  <a:srgbClr val="000000"/>
                </a:solidFill>
                <a:latin typeface="Calibri Bold" charset="0"/>
                <a:ea typeface="Calibri Bold" charset="0"/>
                <a:cs typeface="Calibri Bold" charset="0"/>
                <a:sym typeface="Calibri Bold" charset="0"/>
              </a:rPr>
              <a:t> ~A = 1 when A=0</a:t>
            </a:r>
          </a:p>
        </p:txBody>
      </p:sp>
      <p:pic>
        <p:nvPicPr>
          <p:cNvPr id="56332" name="Picture 11"/>
          <p:cNvPicPr>
            <a:picLocks noChangeArrowheads="1"/>
          </p:cNvPicPr>
          <p:nvPr/>
        </p:nvPicPr>
        <p:blipFill>
          <a:blip r:embed="rId5"/>
          <a:srcRect r="77623"/>
          <a:stretch>
            <a:fillRect/>
          </a:stretch>
        </p:blipFill>
        <p:spPr bwMode="auto">
          <a:xfrm>
            <a:off x="6286500" y="5468938"/>
            <a:ext cx="1397000" cy="1376362"/>
          </a:xfrm>
          <a:prstGeom prst="rect">
            <a:avLst/>
          </a:prstGeom>
          <a:noFill/>
          <a:ln w="9525">
            <a:noFill/>
            <a:miter lim="800000"/>
            <a:headEnd/>
            <a:tailEnd/>
          </a:ln>
        </p:spPr>
      </p:pic>
      <p:sp>
        <p:nvSpPr>
          <p:cNvPr id="56333" name="Rectangle 12"/>
          <p:cNvSpPr>
            <a:spLocks/>
          </p:cNvSpPr>
          <p:nvPr/>
        </p:nvSpPr>
        <p:spPr bwMode="auto">
          <a:xfrm>
            <a:off x="5092700" y="4635500"/>
            <a:ext cx="5181600" cy="825500"/>
          </a:xfrm>
          <a:prstGeom prst="rect">
            <a:avLst/>
          </a:prstGeom>
          <a:noFill/>
          <a:ln w="12700">
            <a:noFill/>
            <a:miter lim="800000"/>
            <a:headEnd/>
            <a:tailEnd/>
          </a:ln>
        </p:spPr>
        <p:txBody>
          <a:bodyPr lIns="0" tIns="0" rIns="0" bIns="0">
            <a:prstTxWarp prst="textNoShape">
              <a:avLst/>
            </a:prstTxWarp>
          </a:bodyPr>
          <a:lstStyle/>
          <a:p>
            <a:pPr>
              <a:spcBef>
                <a:spcPts val="575"/>
              </a:spcBef>
            </a:pPr>
            <a:r>
              <a:rPr lang="en-US" dirty="0">
                <a:solidFill>
                  <a:srgbClr val="000000"/>
                </a:solidFill>
                <a:latin typeface="Calibri Bold" charset="0"/>
                <a:ea typeface="Calibri Bold" charset="0"/>
                <a:cs typeface="Calibri Bold" charset="0"/>
                <a:sym typeface="Calibri Bold" charset="0"/>
              </a:rPr>
              <a:t>Exclusive-Or (</a:t>
            </a:r>
            <a:r>
              <a:rPr lang="en-US" dirty="0" err="1">
                <a:solidFill>
                  <a:srgbClr val="000000"/>
                </a:solidFill>
                <a:latin typeface="Calibri Bold" charset="0"/>
                <a:ea typeface="Calibri Bold" charset="0"/>
                <a:cs typeface="Calibri Bold" charset="0"/>
                <a:sym typeface="Calibri Bold" charset="0"/>
              </a:rPr>
              <a:t>Xor</a:t>
            </a:r>
            <a:r>
              <a:rPr lang="en-US" dirty="0">
                <a:solidFill>
                  <a:srgbClr val="000000"/>
                </a:solidFill>
                <a:latin typeface="Calibri Bold" charset="0"/>
                <a:ea typeface="Calibri Bold" charset="0"/>
                <a:cs typeface="Calibri Bold" charset="0"/>
                <a:sym typeface="Calibri Bold" charset="0"/>
              </a:rPr>
              <a:t>)</a:t>
            </a:r>
          </a:p>
          <a:p>
            <a:pPr>
              <a:spcBef>
                <a:spcPts val="575"/>
              </a:spcBef>
              <a:buClr>
                <a:srgbClr val="980002"/>
              </a:buClr>
              <a:buSzPct val="60000"/>
              <a:buFont typeface="Wingdings" charset="2"/>
              <a:buChar char="n"/>
            </a:pPr>
            <a:r>
              <a:rPr lang="en-US" sz="2000" dirty="0">
                <a:solidFill>
                  <a:srgbClr val="000000"/>
                </a:solidFill>
                <a:latin typeface="Calibri Bold" charset="0"/>
                <a:ea typeface="Calibri Bold" charset="0"/>
                <a:cs typeface="Calibri Bold" charset="0"/>
                <a:sym typeface="Calibri Bold" charset="0"/>
              </a:rPr>
              <a:t> A^B = 1 when either A=1 or B=1, but not both</a:t>
            </a:r>
          </a:p>
        </p:txBody>
      </p:sp>
    </p:spTree>
    <p:extLst>
      <p:ext uri="{BB962C8B-B14F-4D97-AF65-F5344CB8AC3E}">
        <p14:creationId xmlns:p14="http://schemas.microsoft.com/office/powerpoint/2010/main" val="3965942988"/>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12798</TotalTime>
  <Words>1629</Words>
  <Application>Microsoft Office PowerPoint</Application>
  <PresentationFormat>Widescreen</PresentationFormat>
  <Paragraphs>307</Paragraphs>
  <Slides>29</Slides>
  <Notes>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29</vt:i4>
      </vt:variant>
    </vt:vector>
  </HeadingPairs>
  <TitlesOfParts>
    <vt:vector size="44" baseType="lpstr">
      <vt:lpstr>Arial</vt:lpstr>
      <vt:lpstr>Arial Narrow</vt:lpstr>
      <vt:lpstr>Calibri</vt:lpstr>
      <vt:lpstr>Calibri Bold</vt:lpstr>
      <vt:lpstr>Calibri Light</vt:lpstr>
      <vt:lpstr>Courier New</vt:lpstr>
      <vt:lpstr>Courier New Bold</vt:lpstr>
      <vt:lpstr>Courier New Bold Italic</vt:lpstr>
      <vt:lpstr>CourierNewPSMT</vt:lpstr>
      <vt:lpstr>Gill Sans</vt:lpstr>
      <vt:lpstr>Helvetica</vt:lpstr>
      <vt:lpstr>Monaco</vt:lpstr>
      <vt:lpstr>Times New Roman</vt:lpstr>
      <vt:lpstr>Wingdings</vt:lpstr>
      <vt:lpstr>Office Theme</vt:lpstr>
      <vt:lpstr>CSCI 2400 Computer Systems</vt:lpstr>
      <vt:lpstr>Labs: 5labs/assignment </vt:lpstr>
      <vt:lpstr>Expectations</vt:lpstr>
      <vt:lpstr>Cheating:</vt:lpstr>
      <vt:lpstr>Grading interview slots</vt:lpstr>
      <vt:lpstr>Grades for the submission</vt:lpstr>
      <vt:lpstr>Lab setup:</vt:lpstr>
      <vt:lpstr>Let's start</vt:lpstr>
      <vt:lpstr>Boolean Algebra</vt:lpstr>
      <vt:lpstr>General Boolean Algebras</vt:lpstr>
      <vt:lpstr>Bit-Level Operations in C</vt:lpstr>
      <vt:lpstr>Contrast: Logic Operations in C</vt:lpstr>
      <vt:lpstr>Shift Operations (IMPORTANT FOR DATALAB)</vt:lpstr>
      <vt:lpstr>Data Lab: WriteUp.pdf</vt:lpstr>
      <vt:lpstr>Data Lab: tips</vt:lpstr>
      <vt:lpstr>Data Lab</vt:lpstr>
      <vt:lpstr>Data Lab: 1. bitAnd  </vt:lpstr>
      <vt:lpstr>Data Lab: 2. getByte</vt:lpstr>
      <vt:lpstr>Data Lab: 3. logicalShift</vt:lpstr>
      <vt:lpstr>Data Lab: 4. bitCount</vt:lpstr>
      <vt:lpstr>Data Lab: 5. bang </vt:lpstr>
      <vt:lpstr>Data Lab:6 tmin</vt:lpstr>
      <vt:lpstr>Data Lab: 7 fitBits </vt:lpstr>
      <vt:lpstr>Data Lab: 8 divpwr2</vt:lpstr>
      <vt:lpstr>Data Lab: 9 negate</vt:lpstr>
      <vt:lpstr>Data Lab: 10 isPositive</vt:lpstr>
      <vt:lpstr>Data Lab: 11 isLessOrEqual </vt:lpstr>
      <vt:lpstr>Extra credit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2400 Computer Systems</dc:title>
  <dc:creator>Si Shen</dc:creator>
  <cp:lastModifiedBy>Sandesh Dhawaskar Sathyanarayana</cp:lastModifiedBy>
  <cp:revision>198</cp:revision>
  <dcterms:created xsi:type="dcterms:W3CDTF">2018-06-02T16:04:41Z</dcterms:created>
  <dcterms:modified xsi:type="dcterms:W3CDTF">2019-08-24T16:27:28Z</dcterms:modified>
</cp:coreProperties>
</file>