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1.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1"/>
  </p:notesMasterIdLst>
  <p:sldIdLst>
    <p:sldId id="280" r:id="rId2"/>
    <p:sldId id="261" r:id="rId3"/>
    <p:sldId id="263" r:id="rId4"/>
    <p:sldId id="262" r:id="rId5"/>
    <p:sldId id="264" r:id="rId6"/>
    <p:sldId id="265"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1"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82" d="100"/>
          <a:sy n="82" d="100"/>
        </p:scale>
        <p:origin x="6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OneDrive\Desktop\Dataset%20(AutoRecovered).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OneDrive\Desktop\Dataset%20(AutoRecover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enovo\OneDrive\Desktop\Dataset%20(AutoRecover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enovo\OneDrive\Desktop\Dataset%20(AutoRecover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enovo\OneDrive\Desktop\Dataset%20(AutoRecovered).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 (AutoRecovered).xlsx] Q2!PivotTable3</c:name>
    <c:fmtId val="-1"/>
  </c:pivotSource>
  <c:chart>
    <c:title>
      <c:overlay val="0"/>
      <c:spPr>
        <a:noFill/>
        <a:ln>
          <a:noFill/>
        </a:ln>
        <a:effectLst/>
      </c:spPr>
      <c:txPr>
        <a:bodyPr rot="0" spcFirstLastPara="1" vertOverflow="ellipsis" vert="horz" wrap="square" anchor="ctr" anchorCtr="1"/>
        <a:lstStyle/>
        <a:p>
          <a:pPr>
            <a:defRPr lang="en-US" sz="1600" b="1" i="0" u="none" strike="noStrike" kern="1200" baseline="0">
              <a:solidFill>
                <a:schemeClr val="tx2"/>
              </a:solidFill>
              <a:latin typeface="+mn-lt"/>
              <a:ea typeface="+mn-ea"/>
              <a:cs typeface="+mn-cs"/>
            </a:defRPr>
          </a:pPr>
          <a:endParaRPr lang="en-US"/>
        </a:p>
      </c:txPr>
    </c:title>
    <c:autoTitleDeleted val="0"/>
    <c:plotArea>
      <c:layout>
        <c:manualLayout>
          <c:layoutTarget val="inner"/>
          <c:xMode val="edge"/>
          <c:yMode val="edge"/>
          <c:x val="0.12686832740213499"/>
          <c:y val="0.19097222222222199"/>
          <c:w val="0.86868327402135204"/>
          <c:h val="0.70101851851851804"/>
        </c:manualLayout>
      </c:layout>
      <c:barChart>
        <c:barDir val="col"/>
        <c:grouping val="clustered"/>
        <c:varyColors val="0"/>
        <c:ser>
          <c:idx val="0"/>
          <c:order val="0"/>
          <c:tx>
            <c:strRef>
              <c:f>'[Dataset (AutoRecovered).xlsx] Q2'!$B$1</c:f>
              <c:strCache>
                <c:ptCount val="1"/>
                <c:pt idx="0">
                  <c:v>Total</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lang="en-US"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'[Dataset (AutoRecovered).xlsx] Q2'!$A$2:$A$7</c:f>
              <c:strCache>
                <c:ptCount val="5"/>
                <c:pt idx="0">
                  <c:v>0</c:v>
                </c:pt>
                <c:pt idx="1">
                  <c:v>1-2</c:v>
                </c:pt>
                <c:pt idx="2">
                  <c:v>2.1-3</c:v>
                </c:pt>
                <c:pt idx="3">
                  <c:v>3.1-4</c:v>
                </c:pt>
                <c:pt idx="4">
                  <c:v>4.1-5</c:v>
                </c:pt>
              </c:strCache>
            </c:strRef>
          </c:cat>
          <c:val>
            <c:numRef>
              <c:f>'[Dataset (AutoRecovered).xlsx] Q2'!$B$2:$B$7</c:f>
              <c:numCache>
                <c:formatCode>General</c:formatCode>
                <c:ptCount val="5"/>
                <c:pt idx="0">
                  <c:v>2148</c:v>
                </c:pt>
                <c:pt idx="1">
                  <c:v>10</c:v>
                </c:pt>
                <c:pt idx="2">
                  <c:v>1891</c:v>
                </c:pt>
                <c:pt idx="3">
                  <c:v>4388</c:v>
                </c:pt>
                <c:pt idx="4">
                  <c:v>1114</c:v>
                </c:pt>
              </c:numCache>
            </c:numRef>
          </c:val>
          <c:extLst>
            <c:ext xmlns:c16="http://schemas.microsoft.com/office/drawing/2014/chart" uri="{C3380CC4-5D6E-409C-BE32-E72D297353CC}">
              <c16:uniqueId val="{00000000-E528-4FD4-9552-1CCA7B1A1832}"/>
            </c:ext>
          </c:extLst>
        </c:ser>
        <c:dLbls>
          <c:showLegendKey val="0"/>
          <c:showVal val="1"/>
          <c:showCatName val="0"/>
          <c:showSerName val="0"/>
          <c:showPercent val="0"/>
          <c:showBubbleSize val="0"/>
        </c:dLbls>
        <c:gapWidth val="100"/>
        <c:axId val="1909379471"/>
        <c:axId val="2049033631"/>
      </c:barChart>
      <c:catAx>
        <c:axId val="1909379471"/>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2"/>
                </a:solidFill>
                <a:latin typeface="+mn-lt"/>
                <a:ea typeface="+mn-ea"/>
                <a:cs typeface="+mn-cs"/>
              </a:defRPr>
            </a:pPr>
            <a:endParaRPr lang="en-US"/>
          </a:p>
        </c:txPr>
        <c:crossAx val="2049033631"/>
        <c:crosses val="autoZero"/>
        <c:auto val="1"/>
        <c:lblAlgn val="ctr"/>
        <c:lblOffset val="100"/>
        <c:noMultiLvlLbl val="0"/>
      </c:catAx>
      <c:valAx>
        <c:axId val="20490336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2"/>
                </a:solidFill>
                <a:latin typeface="+mn-lt"/>
                <a:ea typeface="+mn-ea"/>
                <a:cs typeface="+mn-cs"/>
              </a:defRPr>
            </a:pPr>
            <a:endParaRPr lang="en-US"/>
          </a:p>
        </c:txPr>
        <c:crossAx val="1909379471"/>
        <c:crosses val="autoZero"/>
        <c:crossBetween val="between"/>
      </c:valAx>
      <c:spPr>
        <a:noFill/>
        <a:ln w="25400">
          <a:noFill/>
        </a:ln>
        <a:effectLst/>
      </c:spPr>
    </c:plotArea>
    <c:plotVisOnly val="1"/>
    <c:dispBlanksAs val="gap"/>
    <c:showDLblsOverMax val="0"/>
    <c:extLst>
      <c:ext uri="{0b15fc19-7d7d-44ad-8c2d-2c3a37ce22c3}">
        <chartProps xmlns="https://web.wps.cn/et/2018/main" chartId="{d624e0ee-a732-4534-be68-054285f847bd}"/>
      </c:ext>
    </c:extLst>
  </c:chart>
  <c:spPr>
    <a:solidFill>
      <a:schemeClr val="bg1"/>
    </a:solidFill>
    <a:ln w="9525" cap="flat" cmpd="sng" algn="ctr">
      <a:no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 (AutoRecovered).xlsx]Q4!PivotTable1</c:name>
    <c:fmtId val="-1"/>
  </c:pivotSource>
  <c:chart>
    <c:autoTitleDeleted val="1"/>
    <c:plotArea>
      <c:layout>
        <c:manualLayout>
          <c:layoutTarget val="inner"/>
          <c:xMode val="edge"/>
          <c:yMode val="edge"/>
          <c:x val="5.0387159548981597E-2"/>
          <c:y val="0.161016331291922"/>
          <c:w val="0.92105624647386397"/>
          <c:h val="0.37098352289297198"/>
        </c:manualLayout>
      </c:layout>
      <c:barChart>
        <c:barDir val="col"/>
        <c:grouping val="clustered"/>
        <c:varyColors val="0"/>
        <c:ser>
          <c:idx val="0"/>
          <c:order val="0"/>
          <c:tx>
            <c:strRef>
              <c:f>'[Dataset (AutoRecovered).xlsx]Q4'!$B$3</c:f>
              <c:strCache>
                <c:ptCount val="1"/>
                <c:pt idx="0">
                  <c:v>Total</c:v>
                </c:pt>
              </c:strCache>
            </c:strRef>
          </c:tx>
          <c:spPr>
            <a:solidFill>
              <a:schemeClr val="accent2"/>
            </a:solidFill>
            <a:ln>
              <a:noFill/>
            </a:ln>
            <a:effectLst/>
          </c:spPr>
          <c:invertIfNegative val="0"/>
          <c:cat>
            <c:strRef>
              <c:f>'[Dataset (AutoRecovered).xlsx]Q4'!$A$4:$A$6</c:f>
              <c:strCache>
                <c:ptCount val="2"/>
                <c:pt idx="0">
                  <c:v>Inner City</c:v>
                </c:pt>
                <c:pt idx="1">
                  <c:v>Quezon City</c:v>
                </c:pt>
              </c:strCache>
            </c:strRef>
          </c:cat>
          <c:val>
            <c:numRef>
              <c:f>'[Dataset (AutoRecovered).xlsx]Q4'!$B$4:$B$6</c:f>
              <c:numCache>
                <c:formatCode>General</c:formatCode>
                <c:ptCount val="2"/>
                <c:pt idx="0">
                  <c:v>4.9000000000000004</c:v>
                </c:pt>
                <c:pt idx="1">
                  <c:v>4.8</c:v>
                </c:pt>
              </c:numCache>
            </c:numRef>
          </c:val>
          <c:extLst>
            <c:ext xmlns:c16="http://schemas.microsoft.com/office/drawing/2014/chart" uri="{C3380CC4-5D6E-409C-BE32-E72D297353CC}">
              <c16:uniqueId val="{00000000-191A-4EDB-B9D2-CA47C6A0EF31}"/>
            </c:ext>
          </c:extLst>
        </c:ser>
        <c:dLbls>
          <c:showLegendKey val="0"/>
          <c:showVal val="0"/>
          <c:showCatName val="0"/>
          <c:showSerName val="0"/>
          <c:showPercent val="0"/>
          <c:showBubbleSize val="0"/>
        </c:dLbls>
        <c:gapWidth val="267"/>
        <c:overlap val="-43"/>
        <c:axId val="1969020751"/>
        <c:axId val="1969022671"/>
      </c:barChart>
      <c:catAx>
        <c:axId val="1969020751"/>
        <c:scaling>
          <c:orientation val="minMax"/>
        </c:scaling>
        <c:delete val="0"/>
        <c:axPos val="b"/>
        <c:numFmt formatCode="General"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lang="en-US" sz="900" b="0" i="0" u="none" strike="noStrike" kern="1200" cap="none" spc="0" normalizeH="0" baseline="0">
                <a:solidFill>
                  <a:schemeClr val="dk1">
                    <a:lumMod val="65000"/>
                    <a:lumOff val="35000"/>
                  </a:schemeClr>
                </a:solidFill>
                <a:latin typeface="+mn-lt"/>
                <a:ea typeface="+mn-ea"/>
                <a:cs typeface="+mn-cs"/>
              </a:defRPr>
            </a:pPr>
            <a:endParaRPr lang="en-US"/>
          </a:p>
        </c:txPr>
        <c:crossAx val="1969022671"/>
        <c:crosses val="autoZero"/>
        <c:auto val="1"/>
        <c:lblAlgn val="ctr"/>
        <c:lblOffset val="100"/>
        <c:noMultiLvlLbl val="0"/>
      </c:catAx>
      <c:valAx>
        <c:axId val="196902267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dk1">
                    <a:lumMod val="65000"/>
                    <a:lumOff val="35000"/>
                  </a:schemeClr>
                </a:solidFill>
                <a:latin typeface="+mn-lt"/>
                <a:ea typeface="+mn-ea"/>
                <a:cs typeface="+mn-cs"/>
              </a:defRPr>
            </a:pPr>
            <a:endParaRPr lang="en-US"/>
          </a:p>
        </c:txPr>
        <c:crossAx val="1969020751"/>
        <c:crosses val="autoZero"/>
        <c:crossBetween val="between"/>
      </c:valAx>
      <c:spPr>
        <a:pattFill prst="ltDnDiag">
          <a:fgClr>
            <a:schemeClr val="dk1">
              <a:lumMod val="15000"/>
              <a:lumOff val="85000"/>
            </a:schemeClr>
          </a:fgClr>
          <a:bgClr>
            <a:schemeClr val="lt1"/>
          </a:bgClr>
        </a:pattFill>
        <a:ln>
          <a:noFill/>
        </a:ln>
        <a:effectLst/>
      </c:spPr>
    </c:plotArea>
    <c:plotVisOnly val="1"/>
    <c:dispBlanksAs val="gap"/>
    <c:showDLblsOverMax val="0"/>
    <c:extLst>
      <c:ext uri="{0b15fc19-7d7d-44ad-8c2d-2c3a37ce22c3}">
        <chartProps xmlns="https://web.wps.cn/et/2018/main" chartId="{32ae6de3-0ae5-48b1-9d1b-b06f4baa29bd}"/>
      </c:ext>
    </c:extLst>
  </c:chart>
  <c:spPr>
    <a:solidFill>
      <a:schemeClr val="lt1"/>
    </a:solidFill>
    <a:ln w="9525" cap="flat" cmpd="sng" algn="ctr">
      <a:solidFill>
        <a:schemeClr val="dk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 (AutoRecovered).xlsx]Q3!PivotTable4</c:name>
    <c:fmtId val="-1"/>
  </c:pivotSource>
  <c:chart>
    <c:autoTitleDeleted val="1"/>
    <c:plotArea>
      <c:layout>
        <c:manualLayout>
          <c:layoutTarget val="inner"/>
          <c:xMode val="edge"/>
          <c:yMode val="edge"/>
          <c:x val="4.0268270455591199E-2"/>
          <c:y val="5.0548240831606903E-2"/>
          <c:w val="0.64285268998192102"/>
          <c:h val="0.65587962962962998"/>
        </c:manualLayout>
      </c:layout>
      <c:barChart>
        <c:barDir val="col"/>
        <c:grouping val="clustered"/>
        <c:varyColors val="0"/>
        <c:ser>
          <c:idx val="0"/>
          <c:order val="0"/>
          <c:tx>
            <c:strRef>
              <c:f>'[Dataset (AutoRecovered).xlsx]Q3'!$B$1:$B$2</c:f>
              <c:strCache>
                <c:ptCount val="1"/>
                <c:pt idx="0">
                  <c:v>American, BBQ, Sandwich</c:v>
                </c:pt>
              </c:strCache>
            </c:strRef>
          </c:tx>
          <c:spPr>
            <a:noFill/>
            <a:ln w="25400" cap="flat" cmpd="sng" algn="ctr">
              <a:solidFill>
                <a:schemeClr val="accent1"/>
              </a:solidFill>
              <a:miter lim="800000"/>
            </a:ln>
            <a:effectLst/>
          </c:spPr>
          <c:invertIfNegative val="0"/>
          <c:cat>
            <c:strRef>
              <c:f>'[Dataset (AutoRecovered).xlsx]Q3'!$A$3:$A$20</c:f>
              <c:strCache>
                <c:ptCount val="17"/>
                <c:pt idx="0">
                  <c:v>Ankara</c:v>
                </c:pt>
                <c:pt idx="1">
                  <c:v>Augusta</c:v>
                </c:pt>
                <c:pt idx="2">
                  <c:v>Dalton</c:v>
                </c:pt>
                <c:pt idx="3">
                  <c:v>Des Moines</c:v>
                </c:pt>
                <c:pt idx="4">
                  <c:v>Dubai</c:v>
                </c:pt>
                <c:pt idx="5">
                  <c:v>Gurgaon</c:v>
                </c:pt>
                <c:pt idx="6">
                  <c:v>Inner City</c:v>
                </c:pt>
                <c:pt idx="7">
                  <c:v>Jaipur</c:v>
                </c:pt>
                <c:pt idx="8">
                  <c:v>Jakarta</c:v>
                </c:pt>
                <c:pt idx="9">
                  <c:v>Lucknow</c:v>
                </c:pt>
                <c:pt idx="10">
                  <c:v>Manchester</c:v>
                </c:pt>
                <c:pt idx="11">
                  <c:v>Orlando</c:v>
                </c:pt>
                <c:pt idx="12">
                  <c:v>Pasay City</c:v>
                </c:pt>
                <c:pt idx="13">
                  <c:v>Pensacola</c:v>
                </c:pt>
                <c:pt idx="14">
                  <c:v>Rest of Hawaii</c:v>
                </c:pt>
                <c:pt idx="15">
                  <c:v>Tampa Bay</c:v>
                </c:pt>
                <c:pt idx="16">
                  <c:v>Tangerang</c:v>
                </c:pt>
              </c:strCache>
            </c:strRef>
          </c:cat>
          <c:val>
            <c:numRef>
              <c:f>'[Dataset (AutoRecovered).xlsx]Q3'!$B$3:$B$20</c:f>
              <c:numCache>
                <c:formatCode>General</c:formatCode>
                <c:ptCount val="17"/>
                <c:pt idx="11">
                  <c:v>4.9000000000000004</c:v>
                </c:pt>
              </c:numCache>
            </c:numRef>
          </c:val>
          <c:extLst>
            <c:ext xmlns:c16="http://schemas.microsoft.com/office/drawing/2014/chart" uri="{C3380CC4-5D6E-409C-BE32-E72D297353CC}">
              <c16:uniqueId val="{00000000-F959-4E28-9910-A68699933E07}"/>
            </c:ext>
          </c:extLst>
        </c:ser>
        <c:ser>
          <c:idx val="1"/>
          <c:order val="1"/>
          <c:tx>
            <c:strRef>
              <c:f>'[Dataset (AutoRecovered).xlsx]Q3'!$C$1:$C$2</c:f>
              <c:strCache>
                <c:ptCount val="1"/>
                <c:pt idx="0">
                  <c:v>American, Burger, Grill</c:v>
                </c:pt>
              </c:strCache>
            </c:strRef>
          </c:tx>
          <c:spPr>
            <a:noFill/>
            <a:ln w="25400" cap="flat" cmpd="sng" algn="ctr">
              <a:solidFill>
                <a:schemeClr val="accent2"/>
              </a:solidFill>
              <a:miter lim="800000"/>
            </a:ln>
            <a:effectLst/>
          </c:spPr>
          <c:invertIfNegative val="0"/>
          <c:cat>
            <c:strRef>
              <c:f>'[Dataset (AutoRecovered).xlsx]Q3'!$A$3:$A$20</c:f>
              <c:strCache>
                <c:ptCount val="17"/>
                <c:pt idx="0">
                  <c:v>Ankara</c:v>
                </c:pt>
                <c:pt idx="1">
                  <c:v>Augusta</c:v>
                </c:pt>
                <c:pt idx="2">
                  <c:v>Dalton</c:v>
                </c:pt>
                <c:pt idx="3">
                  <c:v>Des Moines</c:v>
                </c:pt>
                <c:pt idx="4">
                  <c:v>Dubai</c:v>
                </c:pt>
                <c:pt idx="5">
                  <c:v>Gurgaon</c:v>
                </c:pt>
                <c:pt idx="6">
                  <c:v>Inner City</c:v>
                </c:pt>
                <c:pt idx="7">
                  <c:v>Jaipur</c:v>
                </c:pt>
                <c:pt idx="8">
                  <c:v>Jakarta</c:v>
                </c:pt>
                <c:pt idx="9">
                  <c:v>Lucknow</c:v>
                </c:pt>
                <c:pt idx="10">
                  <c:v>Manchester</c:v>
                </c:pt>
                <c:pt idx="11">
                  <c:v>Orlando</c:v>
                </c:pt>
                <c:pt idx="12">
                  <c:v>Pasay City</c:v>
                </c:pt>
                <c:pt idx="13">
                  <c:v>Pensacola</c:v>
                </c:pt>
                <c:pt idx="14">
                  <c:v>Rest of Hawaii</c:v>
                </c:pt>
                <c:pt idx="15">
                  <c:v>Tampa Bay</c:v>
                </c:pt>
                <c:pt idx="16">
                  <c:v>Tangerang</c:v>
                </c:pt>
              </c:strCache>
            </c:strRef>
          </c:cat>
          <c:val>
            <c:numRef>
              <c:f>'[Dataset (AutoRecovered).xlsx]Q3'!$C$3:$C$20</c:f>
              <c:numCache>
                <c:formatCode>General</c:formatCode>
                <c:ptCount val="17"/>
                <c:pt idx="10">
                  <c:v>4.9000000000000004</c:v>
                </c:pt>
              </c:numCache>
            </c:numRef>
          </c:val>
          <c:extLst>
            <c:ext xmlns:c16="http://schemas.microsoft.com/office/drawing/2014/chart" uri="{C3380CC4-5D6E-409C-BE32-E72D297353CC}">
              <c16:uniqueId val="{00000001-F959-4E28-9910-A68699933E07}"/>
            </c:ext>
          </c:extLst>
        </c:ser>
        <c:ser>
          <c:idx val="2"/>
          <c:order val="2"/>
          <c:tx>
            <c:strRef>
              <c:f>'[Dataset (AutoRecovered).xlsx]Q3'!$D$1:$D$2</c:f>
              <c:strCache>
                <c:ptCount val="1"/>
                <c:pt idx="0">
                  <c:v>American, Caribbean, Seafood</c:v>
                </c:pt>
              </c:strCache>
            </c:strRef>
          </c:tx>
          <c:spPr>
            <a:noFill/>
            <a:ln w="25400" cap="flat" cmpd="sng" algn="ctr">
              <a:solidFill>
                <a:schemeClr val="accent3"/>
              </a:solidFill>
              <a:miter lim="800000"/>
            </a:ln>
            <a:effectLst/>
          </c:spPr>
          <c:invertIfNegative val="0"/>
          <c:cat>
            <c:strRef>
              <c:f>'[Dataset (AutoRecovered).xlsx]Q3'!$A$3:$A$20</c:f>
              <c:strCache>
                <c:ptCount val="17"/>
                <c:pt idx="0">
                  <c:v>Ankara</c:v>
                </c:pt>
                <c:pt idx="1">
                  <c:v>Augusta</c:v>
                </c:pt>
                <c:pt idx="2">
                  <c:v>Dalton</c:v>
                </c:pt>
                <c:pt idx="3">
                  <c:v>Des Moines</c:v>
                </c:pt>
                <c:pt idx="4">
                  <c:v>Dubai</c:v>
                </c:pt>
                <c:pt idx="5">
                  <c:v>Gurgaon</c:v>
                </c:pt>
                <c:pt idx="6">
                  <c:v>Inner City</c:v>
                </c:pt>
                <c:pt idx="7">
                  <c:v>Jaipur</c:v>
                </c:pt>
                <c:pt idx="8">
                  <c:v>Jakarta</c:v>
                </c:pt>
                <c:pt idx="9">
                  <c:v>Lucknow</c:v>
                </c:pt>
                <c:pt idx="10">
                  <c:v>Manchester</c:v>
                </c:pt>
                <c:pt idx="11">
                  <c:v>Orlando</c:v>
                </c:pt>
                <c:pt idx="12">
                  <c:v>Pasay City</c:v>
                </c:pt>
                <c:pt idx="13">
                  <c:v>Pensacola</c:v>
                </c:pt>
                <c:pt idx="14">
                  <c:v>Rest of Hawaii</c:v>
                </c:pt>
                <c:pt idx="15">
                  <c:v>Tampa Bay</c:v>
                </c:pt>
                <c:pt idx="16">
                  <c:v>Tangerang</c:v>
                </c:pt>
              </c:strCache>
            </c:strRef>
          </c:cat>
          <c:val>
            <c:numRef>
              <c:f>'[Dataset (AutoRecovered).xlsx]Q3'!$D$3:$D$20</c:f>
              <c:numCache>
                <c:formatCode>General</c:formatCode>
                <c:ptCount val="17"/>
                <c:pt idx="1">
                  <c:v>4.9000000000000004</c:v>
                </c:pt>
              </c:numCache>
            </c:numRef>
          </c:val>
          <c:extLst>
            <c:ext xmlns:c16="http://schemas.microsoft.com/office/drawing/2014/chart" uri="{C3380CC4-5D6E-409C-BE32-E72D297353CC}">
              <c16:uniqueId val="{00000002-F959-4E28-9910-A68699933E07}"/>
            </c:ext>
          </c:extLst>
        </c:ser>
        <c:ser>
          <c:idx val="3"/>
          <c:order val="3"/>
          <c:tx>
            <c:strRef>
              <c:f>'[Dataset (AutoRecovered).xlsx]Q3'!$E$1:$E$2</c:f>
              <c:strCache>
                <c:ptCount val="1"/>
                <c:pt idx="0">
                  <c:v>American, Coffee and Tea</c:v>
                </c:pt>
              </c:strCache>
            </c:strRef>
          </c:tx>
          <c:spPr>
            <a:noFill/>
            <a:ln w="25400" cap="flat" cmpd="sng" algn="ctr">
              <a:solidFill>
                <a:schemeClr val="accent4"/>
              </a:solidFill>
              <a:miter lim="800000"/>
            </a:ln>
            <a:effectLst/>
          </c:spPr>
          <c:invertIfNegative val="0"/>
          <c:cat>
            <c:strRef>
              <c:f>'[Dataset (AutoRecovered).xlsx]Q3'!$A$3:$A$20</c:f>
              <c:strCache>
                <c:ptCount val="17"/>
                <c:pt idx="0">
                  <c:v>Ankara</c:v>
                </c:pt>
                <c:pt idx="1">
                  <c:v>Augusta</c:v>
                </c:pt>
                <c:pt idx="2">
                  <c:v>Dalton</c:v>
                </c:pt>
                <c:pt idx="3">
                  <c:v>Des Moines</c:v>
                </c:pt>
                <c:pt idx="4">
                  <c:v>Dubai</c:v>
                </c:pt>
                <c:pt idx="5">
                  <c:v>Gurgaon</c:v>
                </c:pt>
                <c:pt idx="6">
                  <c:v>Inner City</c:v>
                </c:pt>
                <c:pt idx="7">
                  <c:v>Jaipur</c:v>
                </c:pt>
                <c:pt idx="8">
                  <c:v>Jakarta</c:v>
                </c:pt>
                <c:pt idx="9">
                  <c:v>Lucknow</c:v>
                </c:pt>
                <c:pt idx="10">
                  <c:v>Manchester</c:v>
                </c:pt>
                <c:pt idx="11">
                  <c:v>Orlando</c:v>
                </c:pt>
                <c:pt idx="12">
                  <c:v>Pasay City</c:v>
                </c:pt>
                <c:pt idx="13">
                  <c:v>Pensacola</c:v>
                </c:pt>
                <c:pt idx="14">
                  <c:v>Rest of Hawaii</c:v>
                </c:pt>
                <c:pt idx="15">
                  <c:v>Tampa Bay</c:v>
                </c:pt>
                <c:pt idx="16">
                  <c:v>Tangerang</c:v>
                </c:pt>
              </c:strCache>
            </c:strRef>
          </c:cat>
          <c:val>
            <c:numRef>
              <c:f>'[Dataset (AutoRecovered).xlsx]Q3'!$E$3:$E$20</c:f>
              <c:numCache>
                <c:formatCode>General</c:formatCode>
                <c:ptCount val="17"/>
                <c:pt idx="3">
                  <c:v>4.9000000000000004</c:v>
                </c:pt>
              </c:numCache>
            </c:numRef>
          </c:val>
          <c:extLst>
            <c:ext xmlns:c16="http://schemas.microsoft.com/office/drawing/2014/chart" uri="{C3380CC4-5D6E-409C-BE32-E72D297353CC}">
              <c16:uniqueId val="{00000003-F959-4E28-9910-A68699933E07}"/>
            </c:ext>
          </c:extLst>
        </c:ser>
        <c:ser>
          <c:idx val="4"/>
          <c:order val="4"/>
          <c:tx>
            <c:strRef>
              <c:f>'[Dataset (AutoRecovered).xlsx]Q3'!$F$1:$F$2</c:f>
              <c:strCache>
                <c:ptCount val="1"/>
                <c:pt idx="0">
                  <c:v>American, Sandwich, Tea</c:v>
                </c:pt>
              </c:strCache>
            </c:strRef>
          </c:tx>
          <c:spPr>
            <a:noFill/>
            <a:ln w="25400" cap="flat" cmpd="sng" algn="ctr">
              <a:solidFill>
                <a:schemeClr val="accent5"/>
              </a:solidFill>
              <a:miter lim="800000"/>
            </a:ln>
            <a:effectLst/>
          </c:spPr>
          <c:invertIfNegative val="0"/>
          <c:cat>
            <c:strRef>
              <c:f>'[Dataset (AutoRecovered).xlsx]Q3'!$A$3:$A$20</c:f>
              <c:strCache>
                <c:ptCount val="17"/>
                <c:pt idx="0">
                  <c:v>Ankara</c:v>
                </c:pt>
                <c:pt idx="1">
                  <c:v>Augusta</c:v>
                </c:pt>
                <c:pt idx="2">
                  <c:v>Dalton</c:v>
                </c:pt>
                <c:pt idx="3">
                  <c:v>Des Moines</c:v>
                </c:pt>
                <c:pt idx="4">
                  <c:v>Dubai</c:v>
                </c:pt>
                <c:pt idx="5">
                  <c:v>Gurgaon</c:v>
                </c:pt>
                <c:pt idx="6">
                  <c:v>Inner City</c:v>
                </c:pt>
                <c:pt idx="7">
                  <c:v>Jaipur</c:v>
                </c:pt>
                <c:pt idx="8">
                  <c:v>Jakarta</c:v>
                </c:pt>
                <c:pt idx="9">
                  <c:v>Lucknow</c:v>
                </c:pt>
                <c:pt idx="10">
                  <c:v>Manchester</c:v>
                </c:pt>
                <c:pt idx="11">
                  <c:v>Orlando</c:v>
                </c:pt>
                <c:pt idx="12">
                  <c:v>Pasay City</c:v>
                </c:pt>
                <c:pt idx="13">
                  <c:v>Pensacola</c:v>
                </c:pt>
                <c:pt idx="14">
                  <c:v>Rest of Hawaii</c:v>
                </c:pt>
                <c:pt idx="15">
                  <c:v>Tampa Bay</c:v>
                </c:pt>
                <c:pt idx="16">
                  <c:v>Tangerang</c:v>
                </c:pt>
              </c:strCache>
            </c:strRef>
          </c:cat>
          <c:val>
            <c:numRef>
              <c:f>'[Dataset (AutoRecovered).xlsx]Q3'!$F$3:$F$20</c:f>
              <c:numCache>
                <c:formatCode>General</c:formatCode>
                <c:ptCount val="17"/>
                <c:pt idx="11">
                  <c:v>4.9000000000000004</c:v>
                </c:pt>
              </c:numCache>
            </c:numRef>
          </c:val>
          <c:extLst>
            <c:ext xmlns:c16="http://schemas.microsoft.com/office/drawing/2014/chart" uri="{C3380CC4-5D6E-409C-BE32-E72D297353CC}">
              <c16:uniqueId val="{00000004-F959-4E28-9910-A68699933E07}"/>
            </c:ext>
          </c:extLst>
        </c:ser>
        <c:ser>
          <c:idx val="5"/>
          <c:order val="5"/>
          <c:tx>
            <c:strRef>
              <c:f>'[Dataset (AutoRecovered).xlsx]Q3'!$G$1:$G$2</c:f>
              <c:strCache>
                <c:ptCount val="1"/>
                <c:pt idx="0">
                  <c:v>BBQ, Breakfast, Southern</c:v>
                </c:pt>
              </c:strCache>
            </c:strRef>
          </c:tx>
          <c:spPr>
            <a:noFill/>
            <a:ln w="25400" cap="flat" cmpd="sng" algn="ctr">
              <a:solidFill>
                <a:schemeClr val="accent6"/>
              </a:solidFill>
              <a:miter lim="800000"/>
            </a:ln>
            <a:effectLst/>
          </c:spPr>
          <c:invertIfNegative val="0"/>
          <c:cat>
            <c:strRef>
              <c:f>'[Dataset (AutoRecovered).xlsx]Q3'!$A$3:$A$20</c:f>
              <c:strCache>
                <c:ptCount val="17"/>
                <c:pt idx="0">
                  <c:v>Ankara</c:v>
                </c:pt>
                <c:pt idx="1">
                  <c:v>Augusta</c:v>
                </c:pt>
                <c:pt idx="2">
                  <c:v>Dalton</c:v>
                </c:pt>
                <c:pt idx="3">
                  <c:v>Des Moines</c:v>
                </c:pt>
                <c:pt idx="4">
                  <c:v>Dubai</c:v>
                </c:pt>
                <c:pt idx="5">
                  <c:v>Gurgaon</c:v>
                </c:pt>
                <c:pt idx="6">
                  <c:v>Inner City</c:v>
                </c:pt>
                <c:pt idx="7">
                  <c:v>Jaipur</c:v>
                </c:pt>
                <c:pt idx="8">
                  <c:v>Jakarta</c:v>
                </c:pt>
                <c:pt idx="9">
                  <c:v>Lucknow</c:v>
                </c:pt>
                <c:pt idx="10">
                  <c:v>Manchester</c:v>
                </c:pt>
                <c:pt idx="11">
                  <c:v>Orlando</c:v>
                </c:pt>
                <c:pt idx="12">
                  <c:v>Pasay City</c:v>
                </c:pt>
                <c:pt idx="13">
                  <c:v>Pensacola</c:v>
                </c:pt>
                <c:pt idx="14">
                  <c:v>Rest of Hawaii</c:v>
                </c:pt>
                <c:pt idx="15">
                  <c:v>Tampa Bay</c:v>
                </c:pt>
                <c:pt idx="16">
                  <c:v>Tangerang</c:v>
                </c:pt>
              </c:strCache>
            </c:strRef>
          </c:cat>
          <c:val>
            <c:numRef>
              <c:f>'[Dataset (AutoRecovered).xlsx]Q3'!$G$3:$G$20</c:f>
              <c:numCache>
                <c:formatCode>General</c:formatCode>
                <c:ptCount val="17"/>
                <c:pt idx="2">
                  <c:v>4.9000000000000004</c:v>
                </c:pt>
              </c:numCache>
            </c:numRef>
          </c:val>
          <c:extLst>
            <c:ext xmlns:c16="http://schemas.microsoft.com/office/drawing/2014/chart" uri="{C3380CC4-5D6E-409C-BE32-E72D297353CC}">
              <c16:uniqueId val="{00000005-F959-4E28-9910-A68699933E07}"/>
            </c:ext>
          </c:extLst>
        </c:ser>
        <c:ser>
          <c:idx val="6"/>
          <c:order val="6"/>
          <c:tx>
            <c:strRef>
              <c:f>'[Dataset (AutoRecovered).xlsx]Q3'!$H$1:$H$2</c:f>
              <c:strCache>
                <c:ptCount val="1"/>
                <c:pt idx="0">
                  <c:v>Burger, Bar Food, Steak</c:v>
                </c:pt>
              </c:strCache>
            </c:strRef>
          </c:tx>
          <c:spPr>
            <a:noFill/>
            <a:ln w="25400" cap="flat" cmpd="sng" algn="ctr">
              <a:solidFill>
                <a:schemeClr val="accent1">
                  <a:lumMod val="60000"/>
                </a:schemeClr>
              </a:solidFill>
              <a:miter lim="800000"/>
            </a:ln>
            <a:effectLst/>
          </c:spPr>
          <c:invertIfNegative val="0"/>
          <c:cat>
            <c:strRef>
              <c:f>'[Dataset (AutoRecovered).xlsx]Q3'!$A$3:$A$20</c:f>
              <c:strCache>
                <c:ptCount val="17"/>
                <c:pt idx="0">
                  <c:v>Ankara</c:v>
                </c:pt>
                <c:pt idx="1">
                  <c:v>Augusta</c:v>
                </c:pt>
                <c:pt idx="2">
                  <c:v>Dalton</c:v>
                </c:pt>
                <c:pt idx="3">
                  <c:v>Des Moines</c:v>
                </c:pt>
                <c:pt idx="4">
                  <c:v>Dubai</c:v>
                </c:pt>
                <c:pt idx="5">
                  <c:v>Gurgaon</c:v>
                </c:pt>
                <c:pt idx="6">
                  <c:v>Inner City</c:v>
                </c:pt>
                <c:pt idx="7">
                  <c:v>Jaipur</c:v>
                </c:pt>
                <c:pt idx="8">
                  <c:v>Jakarta</c:v>
                </c:pt>
                <c:pt idx="9">
                  <c:v>Lucknow</c:v>
                </c:pt>
                <c:pt idx="10">
                  <c:v>Manchester</c:v>
                </c:pt>
                <c:pt idx="11">
                  <c:v>Orlando</c:v>
                </c:pt>
                <c:pt idx="12">
                  <c:v>Pasay City</c:v>
                </c:pt>
                <c:pt idx="13">
                  <c:v>Pensacola</c:v>
                </c:pt>
                <c:pt idx="14">
                  <c:v>Rest of Hawaii</c:v>
                </c:pt>
                <c:pt idx="15">
                  <c:v>Tampa Bay</c:v>
                </c:pt>
                <c:pt idx="16">
                  <c:v>Tangerang</c:v>
                </c:pt>
              </c:strCache>
            </c:strRef>
          </c:cat>
          <c:val>
            <c:numRef>
              <c:f>'[Dataset (AutoRecovered).xlsx]Q3'!$H$3:$H$20</c:f>
              <c:numCache>
                <c:formatCode>General</c:formatCode>
                <c:ptCount val="17"/>
                <c:pt idx="13">
                  <c:v>4.9000000000000004</c:v>
                </c:pt>
              </c:numCache>
            </c:numRef>
          </c:val>
          <c:extLst>
            <c:ext xmlns:c16="http://schemas.microsoft.com/office/drawing/2014/chart" uri="{C3380CC4-5D6E-409C-BE32-E72D297353CC}">
              <c16:uniqueId val="{00000006-F959-4E28-9910-A68699933E07}"/>
            </c:ext>
          </c:extLst>
        </c:ser>
        <c:ser>
          <c:idx val="7"/>
          <c:order val="7"/>
          <c:tx>
            <c:strRef>
              <c:f>'[Dataset (AutoRecovered).xlsx]Q3'!$I$1:$I$2</c:f>
              <c:strCache>
                <c:ptCount val="1"/>
                <c:pt idx="0">
                  <c:v>Continental, Indian</c:v>
                </c:pt>
              </c:strCache>
            </c:strRef>
          </c:tx>
          <c:spPr>
            <a:noFill/>
            <a:ln w="25400" cap="flat" cmpd="sng" algn="ctr">
              <a:solidFill>
                <a:schemeClr val="accent2">
                  <a:lumMod val="60000"/>
                </a:schemeClr>
              </a:solidFill>
              <a:miter lim="800000"/>
            </a:ln>
            <a:effectLst/>
          </c:spPr>
          <c:invertIfNegative val="0"/>
          <c:cat>
            <c:strRef>
              <c:f>'[Dataset (AutoRecovered).xlsx]Q3'!$A$3:$A$20</c:f>
              <c:strCache>
                <c:ptCount val="17"/>
                <c:pt idx="0">
                  <c:v>Ankara</c:v>
                </c:pt>
                <c:pt idx="1">
                  <c:v>Augusta</c:v>
                </c:pt>
                <c:pt idx="2">
                  <c:v>Dalton</c:v>
                </c:pt>
                <c:pt idx="3">
                  <c:v>Des Moines</c:v>
                </c:pt>
                <c:pt idx="4">
                  <c:v>Dubai</c:v>
                </c:pt>
                <c:pt idx="5">
                  <c:v>Gurgaon</c:v>
                </c:pt>
                <c:pt idx="6">
                  <c:v>Inner City</c:v>
                </c:pt>
                <c:pt idx="7">
                  <c:v>Jaipur</c:v>
                </c:pt>
                <c:pt idx="8">
                  <c:v>Jakarta</c:v>
                </c:pt>
                <c:pt idx="9">
                  <c:v>Lucknow</c:v>
                </c:pt>
                <c:pt idx="10">
                  <c:v>Manchester</c:v>
                </c:pt>
                <c:pt idx="11">
                  <c:v>Orlando</c:v>
                </c:pt>
                <c:pt idx="12">
                  <c:v>Pasay City</c:v>
                </c:pt>
                <c:pt idx="13">
                  <c:v>Pensacola</c:v>
                </c:pt>
                <c:pt idx="14">
                  <c:v>Rest of Hawaii</c:v>
                </c:pt>
                <c:pt idx="15">
                  <c:v>Tampa Bay</c:v>
                </c:pt>
                <c:pt idx="16">
                  <c:v>Tangerang</c:v>
                </c:pt>
              </c:strCache>
            </c:strRef>
          </c:cat>
          <c:val>
            <c:numRef>
              <c:f>'[Dataset (AutoRecovered).xlsx]Q3'!$I$3:$I$20</c:f>
              <c:numCache>
                <c:formatCode>General</c:formatCode>
                <c:ptCount val="17"/>
                <c:pt idx="4">
                  <c:v>4.9000000000000004</c:v>
                </c:pt>
              </c:numCache>
            </c:numRef>
          </c:val>
          <c:extLst>
            <c:ext xmlns:c16="http://schemas.microsoft.com/office/drawing/2014/chart" uri="{C3380CC4-5D6E-409C-BE32-E72D297353CC}">
              <c16:uniqueId val="{00000007-F959-4E28-9910-A68699933E07}"/>
            </c:ext>
          </c:extLst>
        </c:ser>
        <c:ser>
          <c:idx val="8"/>
          <c:order val="8"/>
          <c:tx>
            <c:strRef>
              <c:f>'[Dataset (AutoRecovered).xlsx]Q3'!$J$1:$J$2</c:f>
              <c:strCache>
                <c:ptCount val="1"/>
                <c:pt idx="0">
                  <c:v>European, Asian, Indian</c:v>
                </c:pt>
              </c:strCache>
            </c:strRef>
          </c:tx>
          <c:spPr>
            <a:noFill/>
            <a:ln w="25400" cap="flat" cmpd="sng" algn="ctr">
              <a:solidFill>
                <a:schemeClr val="accent3">
                  <a:lumMod val="60000"/>
                </a:schemeClr>
              </a:solidFill>
              <a:miter lim="800000"/>
            </a:ln>
            <a:effectLst/>
          </c:spPr>
          <c:invertIfNegative val="0"/>
          <c:cat>
            <c:strRef>
              <c:f>'[Dataset (AutoRecovered).xlsx]Q3'!$A$3:$A$20</c:f>
              <c:strCache>
                <c:ptCount val="17"/>
                <c:pt idx="0">
                  <c:v>Ankara</c:v>
                </c:pt>
                <c:pt idx="1">
                  <c:v>Augusta</c:v>
                </c:pt>
                <c:pt idx="2">
                  <c:v>Dalton</c:v>
                </c:pt>
                <c:pt idx="3">
                  <c:v>Des Moines</c:v>
                </c:pt>
                <c:pt idx="4">
                  <c:v>Dubai</c:v>
                </c:pt>
                <c:pt idx="5">
                  <c:v>Gurgaon</c:v>
                </c:pt>
                <c:pt idx="6">
                  <c:v>Inner City</c:v>
                </c:pt>
                <c:pt idx="7">
                  <c:v>Jaipur</c:v>
                </c:pt>
                <c:pt idx="8">
                  <c:v>Jakarta</c:v>
                </c:pt>
                <c:pt idx="9">
                  <c:v>Lucknow</c:v>
                </c:pt>
                <c:pt idx="10">
                  <c:v>Manchester</c:v>
                </c:pt>
                <c:pt idx="11">
                  <c:v>Orlando</c:v>
                </c:pt>
                <c:pt idx="12">
                  <c:v>Pasay City</c:v>
                </c:pt>
                <c:pt idx="13">
                  <c:v>Pensacola</c:v>
                </c:pt>
                <c:pt idx="14">
                  <c:v>Rest of Hawaii</c:v>
                </c:pt>
                <c:pt idx="15">
                  <c:v>Tampa Bay</c:v>
                </c:pt>
                <c:pt idx="16">
                  <c:v>Tangerang</c:v>
                </c:pt>
              </c:strCache>
            </c:strRef>
          </c:cat>
          <c:val>
            <c:numRef>
              <c:f>'[Dataset (AutoRecovered).xlsx]Q3'!$J$3:$J$20</c:f>
              <c:numCache>
                <c:formatCode>General</c:formatCode>
                <c:ptCount val="17"/>
                <c:pt idx="12">
                  <c:v>4.9000000000000004</c:v>
                </c:pt>
              </c:numCache>
            </c:numRef>
          </c:val>
          <c:extLst>
            <c:ext xmlns:c16="http://schemas.microsoft.com/office/drawing/2014/chart" uri="{C3380CC4-5D6E-409C-BE32-E72D297353CC}">
              <c16:uniqueId val="{00000008-F959-4E28-9910-A68699933E07}"/>
            </c:ext>
          </c:extLst>
        </c:ser>
        <c:ser>
          <c:idx val="9"/>
          <c:order val="9"/>
          <c:tx>
            <c:strRef>
              <c:f>'[Dataset (AutoRecovered).xlsx]Q3'!$K$1:$K$2</c:f>
              <c:strCache>
                <c:ptCount val="1"/>
                <c:pt idx="0">
                  <c:v>European, Contemporary</c:v>
                </c:pt>
              </c:strCache>
            </c:strRef>
          </c:tx>
          <c:spPr>
            <a:noFill/>
            <a:ln w="25400" cap="flat" cmpd="sng" algn="ctr">
              <a:solidFill>
                <a:schemeClr val="accent4">
                  <a:lumMod val="60000"/>
                </a:schemeClr>
              </a:solidFill>
              <a:miter lim="800000"/>
            </a:ln>
            <a:effectLst/>
          </c:spPr>
          <c:invertIfNegative val="0"/>
          <c:cat>
            <c:strRef>
              <c:f>'[Dataset (AutoRecovered).xlsx]Q3'!$A$3:$A$20</c:f>
              <c:strCache>
                <c:ptCount val="17"/>
                <c:pt idx="0">
                  <c:v>Ankara</c:v>
                </c:pt>
                <c:pt idx="1">
                  <c:v>Augusta</c:v>
                </c:pt>
                <c:pt idx="2">
                  <c:v>Dalton</c:v>
                </c:pt>
                <c:pt idx="3">
                  <c:v>Des Moines</c:v>
                </c:pt>
                <c:pt idx="4">
                  <c:v>Dubai</c:v>
                </c:pt>
                <c:pt idx="5">
                  <c:v>Gurgaon</c:v>
                </c:pt>
                <c:pt idx="6">
                  <c:v>Inner City</c:v>
                </c:pt>
                <c:pt idx="7">
                  <c:v>Jaipur</c:v>
                </c:pt>
                <c:pt idx="8">
                  <c:v>Jakarta</c:v>
                </c:pt>
                <c:pt idx="9">
                  <c:v>Lucknow</c:v>
                </c:pt>
                <c:pt idx="10">
                  <c:v>Manchester</c:v>
                </c:pt>
                <c:pt idx="11">
                  <c:v>Orlando</c:v>
                </c:pt>
                <c:pt idx="12">
                  <c:v>Pasay City</c:v>
                </c:pt>
                <c:pt idx="13">
                  <c:v>Pensacola</c:v>
                </c:pt>
                <c:pt idx="14">
                  <c:v>Rest of Hawaii</c:v>
                </c:pt>
                <c:pt idx="15">
                  <c:v>Tampa Bay</c:v>
                </c:pt>
                <c:pt idx="16">
                  <c:v>Tangerang</c:v>
                </c:pt>
              </c:strCache>
            </c:strRef>
          </c:cat>
          <c:val>
            <c:numRef>
              <c:f>'[Dataset (AutoRecovered).xlsx]Q3'!$K$3:$K$20</c:f>
              <c:numCache>
                <c:formatCode>General</c:formatCode>
                <c:ptCount val="17"/>
                <c:pt idx="6">
                  <c:v>4.9000000000000004</c:v>
                </c:pt>
              </c:numCache>
            </c:numRef>
          </c:val>
          <c:extLst>
            <c:ext xmlns:c16="http://schemas.microsoft.com/office/drawing/2014/chart" uri="{C3380CC4-5D6E-409C-BE32-E72D297353CC}">
              <c16:uniqueId val="{00000009-F959-4E28-9910-A68699933E07}"/>
            </c:ext>
          </c:extLst>
        </c:ser>
        <c:ser>
          <c:idx val="10"/>
          <c:order val="10"/>
          <c:tx>
            <c:strRef>
              <c:f>'[Dataset (AutoRecovered).xlsx]Q3'!$L$1:$L$2</c:f>
              <c:strCache>
                <c:ptCount val="1"/>
                <c:pt idx="0">
                  <c:v>European, German</c:v>
                </c:pt>
              </c:strCache>
            </c:strRef>
          </c:tx>
          <c:spPr>
            <a:noFill/>
            <a:ln w="25400" cap="flat" cmpd="sng" algn="ctr">
              <a:solidFill>
                <a:schemeClr val="accent5">
                  <a:lumMod val="60000"/>
                </a:schemeClr>
              </a:solidFill>
              <a:miter lim="800000"/>
            </a:ln>
            <a:effectLst/>
          </c:spPr>
          <c:invertIfNegative val="0"/>
          <c:cat>
            <c:strRef>
              <c:f>'[Dataset (AutoRecovered).xlsx]Q3'!$A$3:$A$20</c:f>
              <c:strCache>
                <c:ptCount val="17"/>
                <c:pt idx="0">
                  <c:v>Ankara</c:v>
                </c:pt>
                <c:pt idx="1">
                  <c:v>Augusta</c:v>
                </c:pt>
                <c:pt idx="2">
                  <c:v>Dalton</c:v>
                </c:pt>
                <c:pt idx="3">
                  <c:v>Des Moines</c:v>
                </c:pt>
                <c:pt idx="4">
                  <c:v>Dubai</c:v>
                </c:pt>
                <c:pt idx="5">
                  <c:v>Gurgaon</c:v>
                </c:pt>
                <c:pt idx="6">
                  <c:v>Inner City</c:v>
                </c:pt>
                <c:pt idx="7">
                  <c:v>Jaipur</c:v>
                </c:pt>
                <c:pt idx="8">
                  <c:v>Jakarta</c:v>
                </c:pt>
                <c:pt idx="9">
                  <c:v>Lucknow</c:v>
                </c:pt>
                <c:pt idx="10">
                  <c:v>Manchester</c:v>
                </c:pt>
                <c:pt idx="11">
                  <c:v>Orlando</c:v>
                </c:pt>
                <c:pt idx="12">
                  <c:v>Pasay City</c:v>
                </c:pt>
                <c:pt idx="13">
                  <c:v>Pensacola</c:v>
                </c:pt>
                <c:pt idx="14">
                  <c:v>Rest of Hawaii</c:v>
                </c:pt>
                <c:pt idx="15">
                  <c:v>Tampa Bay</c:v>
                </c:pt>
                <c:pt idx="16">
                  <c:v>Tangerang</c:v>
                </c:pt>
              </c:strCache>
            </c:strRef>
          </c:cat>
          <c:val>
            <c:numRef>
              <c:f>'[Dataset (AutoRecovered).xlsx]Q3'!$L$3:$L$20</c:f>
              <c:numCache>
                <c:formatCode>General</c:formatCode>
                <c:ptCount val="17"/>
                <c:pt idx="15">
                  <c:v>4.9000000000000004</c:v>
                </c:pt>
              </c:numCache>
            </c:numRef>
          </c:val>
          <c:extLst>
            <c:ext xmlns:c16="http://schemas.microsoft.com/office/drawing/2014/chart" uri="{C3380CC4-5D6E-409C-BE32-E72D297353CC}">
              <c16:uniqueId val="{0000000A-F959-4E28-9910-A68699933E07}"/>
            </c:ext>
          </c:extLst>
        </c:ser>
        <c:ser>
          <c:idx val="11"/>
          <c:order val="11"/>
          <c:tx>
            <c:strRef>
              <c:f>'[Dataset (AutoRecovered).xlsx]Q3'!$M$1:$M$2</c:f>
              <c:strCache>
                <c:ptCount val="1"/>
                <c:pt idx="0">
                  <c:v>Hawaiian, Seafood</c:v>
                </c:pt>
              </c:strCache>
            </c:strRef>
          </c:tx>
          <c:spPr>
            <a:noFill/>
            <a:ln w="25400" cap="flat" cmpd="sng" algn="ctr">
              <a:solidFill>
                <a:schemeClr val="accent6">
                  <a:lumMod val="60000"/>
                </a:schemeClr>
              </a:solidFill>
              <a:miter lim="800000"/>
            </a:ln>
            <a:effectLst/>
          </c:spPr>
          <c:invertIfNegative val="0"/>
          <c:cat>
            <c:strRef>
              <c:f>'[Dataset (AutoRecovered).xlsx]Q3'!$A$3:$A$20</c:f>
              <c:strCache>
                <c:ptCount val="17"/>
                <c:pt idx="0">
                  <c:v>Ankara</c:v>
                </c:pt>
                <c:pt idx="1">
                  <c:v>Augusta</c:v>
                </c:pt>
                <c:pt idx="2">
                  <c:v>Dalton</c:v>
                </c:pt>
                <c:pt idx="3">
                  <c:v>Des Moines</c:v>
                </c:pt>
                <c:pt idx="4">
                  <c:v>Dubai</c:v>
                </c:pt>
                <c:pt idx="5">
                  <c:v>Gurgaon</c:v>
                </c:pt>
                <c:pt idx="6">
                  <c:v>Inner City</c:v>
                </c:pt>
                <c:pt idx="7">
                  <c:v>Jaipur</c:v>
                </c:pt>
                <c:pt idx="8">
                  <c:v>Jakarta</c:v>
                </c:pt>
                <c:pt idx="9">
                  <c:v>Lucknow</c:v>
                </c:pt>
                <c:pt idx="10">
                  <c:v>Manchester</c:v>
                </c:pt>
                <c:pt idx="11">
                  <c:v>Orlando</c:v>
                </c:pt>
                <c:pt idx="12">
                  <c:v>Pasay City</c:v>
                </c:pt>
                <c:pt idx="13">
                  <c:v>Pensacola</c:v>
                </c:pt>
                <c:pt idx="14">
                  <c:v>Rest of Hawaii</c:v>
                </c:pt>
                <c:pt idx="15">
                  <c:v>Tampa Bay</c:v>
                </c:pt>
                <c:pt idx="16">
                  <c:v>Tangerang</c:v>
                </c:pt>
              </c:strCache>
            </c:strRef>
          </c:cat>
          <c:val>
            <c:numRef>
              <c:f>'[Dataset (AutoRecovered).xlsx]Q3'!$M$3:$M$20</c:f>
              <c:numCache>
                <c:formatCode>General</c:formatCode>
                <c:ptCount val="17"/>
                <c:pt idx="14">
                  <c:v>4.9000000000000004</c:v>
                </c:pt>
              </c:numCache>
            </c:numRef>
          </c:val>
          <c:extLst>
            <c:ext xmlns:c16="http://schemas.microsoft.com/office/drawing/2014/chart" uri="{C3380CC4-5D6E-409C-BE32-E72D297353CC}">
              <c16:uniqueId val="{0000000B-F959-4E28-9910-A68699933E07}"/>
            </c:ext>
          </c:extLst>
        </c:ser>
        <c:ser>
          <c:idx val="12"/>
          <c:order val="12"/>
          <c:tx>
            <c:strRef>
              <c:f>'[Dataset (AutoRecovered).xlsx]Q3'!$N$1:$N$2</c:f>
              <c:strCache>
                <c:ptCount val="1"/>
                <c:pt idx="0">
                  <c:v>Italian, Bakery, Continental</c:v>
                </c:pt>
              </c:strCache>
            </c:strRef>
          </c:tx>
          <c:spPr>
            <a:noFill/>
            <a:ln w="25400" cap="flat" cmpd="sng" algn="ctr">
              <a:solidFill>
                <a:schemeClr val="accent1">
                  <a:lumMod val="80000"/>
                  <a:lumOff val="20000"/>
                </a:schemeClr>
              </a:solidFill>
              <a:miter lim="800000"/>
            </a:ln>
            <a:effectLst/>
          </c:spPr>
          <c:invertIfNegative val="0"/>
          <c:cat>
            <c:strRef>
              <c:f>'[Dataset (AutoRecovered).xlsx]Q3'!$A$3:$A$20</c:f>
              <c:strCache>
                <c:ptCount val="17"/>
                <c:pt idx="0">
                  <c:v>Ankara</c:v>
                </c:pt>
                <c:pt idx="1">
                  <c:v>Augusta</c:v>
                </c:pt>
                <c:pt idx="2">
                  <c:v>Dalton</c:v>
                </c:pt>
                <c:pt idx="3">
                  <c:v>Des Moines</c:v>
                </c:pt>
                <c:pt idx="4">
                  <c:v>Dubai</c:v>
                </c:pt>
                <c:pt idx="5">
                  <c:v>Gurgaon</c:v>
                </c:pt>
                <c:pt idx="6">
                  <c:v>Inner City</c:v>
                </c:pt>
                <c:pt idx="7">
                  <c:v>Jaipur</c:v>
                </c:pt>
                <c:pt idx="8">
                  <c:v>Jakarta</c:v>
                </c:pt>
                <c:pt idx="9">
                  <c:v>Lucknow</c:v>
                </c:pt>
                <c:pt idx="10">
                  <c:v>Manchester</c:v>
                </c:pt>
                <c:pt idx="11">
                  <c:v>Orlando</c:v>
                </c:pt>
                <c:pt idx="12">
                  <c:v>Pasay City</c:v>
                </c:pt>
                <c:pt idx="13">
                  <c:v>Pensacola</c:v>
                </c:pt>
                <c:pt idx="14">
                  <c:v>Rest of Hawaii</c:v>
                </c:pt>
                <c:pt idx="15">
                  <c:v>Tampa Bay</c:v>
                </c:pt>
                <c:pt idx="16">
                  <c:v>Tangerang</c:v>
                </c:pt>
              </c:strCache>
            </c:strRef>
          </c:cat>
          <c:val>
            <c:numRef>
              <c:f>'[Dataset (AutoRecovered).xlsx]Q3'!$N$3:$N$20</c:f>
              <c:numCache>
                <c:formatCode>General</c:formatCode>
                <c:ptCount val="17"/>
                <c:pt idx="7">
                  <c:v>4.9000000000000004</c:v>
                </c:pt>
              </c:numCache>
            </c:numRef>
          </c:val>
          <c:extLst>
            <c:ext xmlns:c16="http://schemas.microsoft.com/office/drawing/2014/chart" uri="{C3380CC4-5D6E-409C-BE32-E72D297353CC}">
              <c16:uniqueId val="{0000000C-F959-4E28-9910-A68699933E07}"/>
            </c:ext>
          </c:extLst>
        </c:ser>
        <c:ser>
          <c:idx val="13"/>
          <c:order val="13"/>
          <c:tx>
            <c:strRef>
              <c:f>'[Dataset (AutoRecovered).xlsx]Q3'!$O$1:$O$2</c:f>
              <c:strCache>
                <c:ptCount val="1"/>
                <c:pt idx="0">
                  <c:v>Italian, Deli</c:v>
                </c:pt>
              </c:strCache>
            </c:strRef>
          </c:tx>
          <c:spPr>
            <a:noFill/>
            <a:ln w="25400" cap="flat" cmpd="sng" algn="ctr">
              <a:solidFill>
                <a:schemeClr val="accent2">
                  <a:lumMod val="80000"/>
                  <a:lumOff val="20000"/>
                </a:schemeClr>
              </a:solidFill>
              <a:miter lim="800000"/>
            </a:ln>
            <a:effectLst/>
          </c:spPr>
          <c:invertIfNegative val="0"/>
          <c:cat>
            <c:strRef>
              <c:f>'[Dataset (AutoRecovered).xlsx]Q3'!$A$3:$A$20</c:f>
              <c:strCache>
                <c:ptCount val="17"/>
                <c:pt idx="0">
                  <c:v>Ankara</c:v>
                </c:pt>
                <c:pt idx="1">
                  <c:v>Augusta</c:v>
                </c:pt>
                <c:pt idx="2">
                  <c:v>Dalton</c:v>
                </c:pt>
                <c:pt idx="3">
                  <c:v>Des Moines</c:v>
                </c:pt>
                <c:pt idx="4">
                  <c:v>Dubai</c:v>
                </c:pt>
                <c:pt idx="5">
                  <c:v>Gurgaon</c:v>
                </c:pt>
                <c:pt idx="6">
                  <c:v>Inner City</c:v>
                </c:pt>
                <c:pt idx="7">
                  <c:v>Jaipur</c:v>
                </c:pt>
                <c:pt idx="8">
                  <c:v>Jakarta</c:v>
                </c:pt>
                <c:pt idx="9">
                  <c:v>Lucknow</c:v>
                </c:pt>
                <c:pt idx="10">
                  <c:v>Manchester</c:v>
                </c:pt>
                <c:pt idx="11">
                  <c:v>Orlando</c:v>
                </c:pt>
                <c:pt idx="12">
                  <c:v>Pasay City</c:v>
                </c:pt>
                <c:pt idx="13">
                  <c:v>Pensacola</c:v>
                </c:pt>
                <c:pt idx="14">
                  <c:v>Rest of Hawaii</c:v>
                </c:pt>
                <c:pt idx="15">
                  <c:v>Tampa Bay</c:v>
                </c:pt>
                <c:pt idx="16">
                  <c:v>Tangerang</c:v>
                </c:pt>
              </c:strCache>
            </c:strRef>
          </c:cat>
          <c:val>
            <c:numRef>
              <c:f>'[Dataset (AutoRecovered).xlsx]Q3'!$O$3:$O$20</c:f>
              <c:numCache>
                <c:formatCode>General</c:formatCode>
                <c:ptCount val="17"/>
                <c:pt idx="15">
                  <c:v>4.9000000000000004</c:v>
                </c:pt>
              </c:numCache>
            </c:numRef>
          </c:val>
          <c:extLst>
            <c:ext xmlns:c16="http://schemas.microsoft.com/office/drawing/2014/chart" uri="{C3380CC4-5D6E-409C-BE32-E72D297353CC}">
              <c16:uniqueId val="{0000000D-F959-4E28-9910-A68699933E07}"/>
            </c:ext>
          </c:extLst>
        </c:ser>
        <c:ser>
          <c:idx val="14"/>
          <c:order val="14"/>
          <c:tx>
            <c:strRef>
              <c:f>'[Dataset (AutoRecovered).xlsx]Q3'!$P$1:$P$2</c:f>
              <c:strCache>
                <c:ptCount val="1"/>
                <c:pt idx="0">
                  <c:v>Mexican, American, Healthy Food</c:v>
                </c:pt>
              </c:strCache>
            </c:strRef>
          </c:tx>
          <c:spPr>
            <a:noFill/>
            <a:ln w="25400" cap="flat" cmpd="sng" algn="ctr">
              <a:solidFill>
                <a:schemeClr val="accent3">
                  <a:lumMod val="80000"/>
                  <a:lumOff val="20000"/>
                </a:schemeClr>
              </a:solidFill>
              <a:miter lim="800000"/>
            </a:ln>
            <a:effectLst/>
          </c:spPr>
          <c:invertIfNegative val="0"/>
          <c:cat>
            <c:strRef>
              <c:f>'[Dataset (AutoRecovered).xlsx]Q3'!$A$3:$A$20</c:f>
              <c:strCache>
                <c:ptCount val="17"/>
                <c:pt idx="0">
                  <c:v>Ankara</c:v>
                </c:pt>
                <c:pt idx="1">
                  <c:v>Augusta</c:v>
                </c:pt>
                <c:pt idx="2">
                  <c:v>Dalton</c:v>
                </c:pt>
                <c:pt idx="3">
                  <c:v>Des Moines</c:v>
                </c:pt>
                <c:pt idx="4">
                  <c:v>Dubai</c:v>
                </c:pt>
                <c:pt idx="5">
                  <c:v>Gurgaon</c:v>
                </c:pt>
                <c:pt idx="6">
                  <c:v>Inner City</c:v>
                </c:pt>
                <c:pt idx="7">
                  <c:v>Jaipur</c:v>
                </c:pt>
                <c:pt idx="8">
                  <c:v>Jakarta</c:v>
                </c:pt>
                <c:pt idx="9">
                  <c:v>Lucknow</c:v>
                </c:pt>
                <c:pt idx="10">
                  <c:v>Manchester</c:v>
                </c:pt>
                <c:pt idx="11">
                  <c:v>Orlando</c:v>
                </c:pt>
                <c:pt idx="12">
                  <c:v>Pasay City</c:v>
                </c:pt>
                <c:pt idx="13">
                  <c:v>Pensacola</c:v>
                </c:pt>
                <c:pt idx="14">
                  <c:v>Rest of Hawaii</c:v>
                </c:pt>
                <c:pt idx="15">
                  <c:v>Tampa Bay</c:v>
                </c:pt>
                <c:pt idx="16">
                  <c:v>Tangerang</c:v>
                </c:pt>
              </c:strCache>
            </c:strRef>
          </c:cat>
          <c:val>
            <c:numRef>
              <c:f>'[Dataset (AutoRecovered).xlsx]Q3'!$P$3:$P$20</c:f>
              <c:numCache>
                <c:formatCode>General</c:formatCode>
                <c:ptCount val="17"/>
                <c:pt idx="5">
                  <c:v>4.9000000000000004</c:v>
                </c:pt>
              </c:numCache>
            </c:numRef>
          </c:val>
          <c:extLst>
            <c:ext xmlns:c16="http://schemas.microsoft.com/office/drawing/2014/chart" uri="{C3380CC4-5D6E-409C-BE32-E72D297353CC}">
              <c16:uniqueId val="{0000000E-F959-4E28-9910-A68699933E07}"/>
            </c:ext>
          </c:extLst>
        </c:ser>
        <c:ser>
          <c:idx val="15"/>
          <c:order val="15"/>
          <c:tx>
            <c:strRef>
              <c:f>'[Dataset (AutoRecovered).xlsx]Q3'!$Q$1:$Q$2</c:f>
              <c:strCache>
                <c:ptCount val="1"/>
                <c:pt idx="0">
                  <c:v>Mughlai, Lucknowi</c:v>
                </c:pt>
              </c:strCache>
            </c:strRef>
          </c:tx>
          <c:spPr>
            <a:noFill/>
            <a:ln w="25400" cap="flat" cmpd="sng" algn="ctr">
              <a:solidFill>
                <a:schemeClr val="accent4">
                  <a:lumMod val="80000"/>
                  <a:lumOff val="20000"/>
                </a:schemeClr>
              </a:solidFill>
              <a:miter lim="800000"/>
            </a:ln>
            <a:effectLst/>
          </c:spPr>
          <c:invertIfNegative val="0"/>
          <c:cat>
            <c:strRef>
              <c:f>'[Dataset (AutoRecovered).xlsx]Q3'!$A$3:$A$20</c:f>
              <c:strCache>
                <c:ptCount val="17"/>
                <c:pt idx="0">
                  <c:v>Ankara</c:v>
                </c:pt>
                <c:pt idx="1">
                  <c:v>Augusta</c:v>
                </c:pt>
                <c:pt idx="2">
                  <c:v>Dalton</c:v>
                </c:pt>
                <c:pt idx="3">
                  <c:v>Des Moines</c:v>
                </c:pt>
                <c:pt idx="4">
                  <c:v>Dubai</c:v>
                </c:pt>
                <c:pt idx="5">
                  <c:v>Gurgaon</c:v>
                </c:pt>
                <c:pt idx="6">
                  <c:v>Inner City</c:v>
                </c:pt>
                <c:pt idx="7">
                  <c:v>Jaipur</c:v>
                </c:pt>
                <c:pt idx="8">
                  <c:v>Jakarta</c:v>
                </c:pt>
                <c:pt idx="9">
                  <c:v>Lucknow</c:v>
                </c:pt>
                <c:pt idx="10">
                  <c:v>Manchester</c:v>
                </c:pt>
                <c:pt idx="11">
                  <c:v>Orlando</c:v>
                </c:pt>
                <c:pt idx="12">
                  <c:v>Pasay City</c:v>
                </c:pt>
                <c:pt idx="13">
                  <c:v>Pensacola</c:v>
                </c:pt>
                <c:pt idx="14">
                  <c:v>Rest of Hawaii</c:v>
                </c:pt>
                <c:pt idx="15">
                  <c:v>Tampa Bay</c:v>
                </c:pt>
                <c:pt idx="16">
                  <c:v>Tangerang</c:v>
                </c:pt>
              </c:strCache>
            </c:strRef>
          </c:cat>
          <c:val>
            <c:numRef>
              <c:f>'[Dataset (AutoRecovered).xlsx]Q3'!$Q$3:$Q$20</c:f>
              <c:numCache>
                <c:formatCode>General</c:formatCode>
                <c:ptCount val="17"/>
                <c:pt idx="9">
                  <c:v>4.9000000000000004</c:v>
                </c:pt>
              </c:numCache>
            </c:numRef>
          </c:val>
          <c:extLst>
            <c:ext xmlns:c16="http://schemas.microsoft.com/office/drawing/2014/chart" uri="{C3380CC4-5D6E-409C-BE32-E72D297353CC}">
              <c16:uniqueId val="{0000000F-F959-4E28-9910-A68699933E07}"/>
            </c:ext>
          </c:extLst>
        </c:ser>
        <c:ser>
          <c:idx val="16"/>
          <c:order val="16"/>
          <c:tx>
            <c:strRef>
              <c:f>'[Dataset (AutoRecovered).xlsx]Q3'!$R$1:$R$2</c:f>
              <c:strCache>
                <c:ptCount val="1"/>
                <c:pt idx="0">
                  <c:v>Sunda, Indonesian</c:v>
                </c:pt>
              </c:strCache>
            </c:strRef>
          </c:tx>
          <c:spPr>
            <a:noFill/>
            <a:ln w="25400" cap="flat" cmpd="sng" algn="ctr">
              <a:solidFill>
                <a:schemeClr val="accent5">
                  <a:lumMod val="80000"/>
                  <a:lumOff val="20000"/>
                </a:schemeClr>
              </a:solidFill>
              <a:miter lim="800000"/>
            </a:ln>
            <a:effectLst/>
          </c:spPr>
          <c:invertIfNegative val="0"/>
          <c:cat>
            <c:strRef>
              <c:f>'[Dataset (AutoRecovered).xlsx]Q3'!$A$3:$A$20</c:f>
              <c:strCache>
                <c:ptCount val="17"/>
                <c:pt idx="0">
                  <c:v>Ankara</c:v>
                </c:pt>
                <c:pt idx="1">
                  <c:v>Augusta</c:v>
                </c:pt>
                <c:pt idx="2">
                  <c:v>Dalton</c:v>
                </c:pt>
                <c:pt idx="3">
                  <c:v>Des Moines</c:v>
                </c:pt>
                <c:pt idx="4">
                  <c:v>Dubai</c:v>
                </c:pt>
                <c:pt idx="5">
                  <c:v>Gurgaon</c:v>
                </c:pt>
                <c:pt idx="6">
                  <c:v>Inner City</c:v>
                </c:pt>
                <c:pt idx="7">
                  <c:v>Jaipur</c:v>
                </c:pt>
                <c:pt idx="8">
                  <c:v>Jakarta</c:v>
                </c:pt>
                <c:pt idx="9">
                  <c:v>Lucknow</c:v>
                </c:pt>
                <c:pt idx="10">
                  <c:v>Manchester</c:v>
                </c:pt>
                <c:pt idx="11">
                  <c:v>Orlando</c:v>
                </c:pt>
                <c:pt idx="12">
                  <c:v>Pasay City</c:v>
                </c:pt>
                <c:pt idx="13">
                  <c:v>Pensacola</c:v>
                </c:pt>
                <c:pt idx="14">
                  <c:v>Rest of Hawaii</c:v>
                </c:pt>
                <c:pt idx="15">
                  <c:v>Tampa Bay</c:v>
                </c:pt>
                <c:pt idx="16">
                  <c:v>Tangerang</c:v>
                </c:pt>
              </c:strCache>
            </c:strRef>
          </c:cat>
          <c:val>
            <c:numRef>
              <c:f>'[Dataset (AutoRecovered).xlsx]Q3'!$R$3:$R$20</c:f>
              <c:numCache>
                <c:formatCode>General</c:formatCode>
                <c:ptCount val="17"/>
                <c:pt idx="8">
                  <c:v>4.9000000000000004</c:v>
                </c:pt>
                <c:pt idx="16">
                  <c:v>4.9000000000000004</c:v>
                </c:pt>
              </c:numCache>
            </c:numRef>
          </c:val>
          <c:extLst>
            <c:ext xmlns:c16="http://schemas.microsoft.com/office/drawing/2014/chart" uri="{C3380CC4-5D6E-409C-BE32-E72D297353CC}">
              <c16:uniqueId val="{00000010-F959-4E28-9910-A68699933E07}"/>
            </c:ext>
          </c:extLst>
        </c:ser>
        <c:ser>
          <c:idx val="17"/>
          <c:order val="17"/>
          <c:tx>
            <c:strRef>
              <c:f>'[Dataset (AutoRecovered).xlsx]Q3'!$S$1:$S$2</c:f>
              <c:strCache>
                <c:ptCount val="1"/>
                <c:pt idx="0">
                  <c:v>World Cuisine</c:v>
                </c:pt>
              </c:strCache>
            </c:strRef>
          </c:tx>
          <c:spPr>
            <a:noFill/>
            <a:ln w="25400" cap="flat" cmpd="sng" algn="ctr">
              <a:solidFill>
                <a:schemeClr val="accent6">
                  <a:lumMod val="80000"/>
                  <a:lumOff val="20000"/>
                </a:schemeClr>
              </a:solidFill>
              <a:miter lim="800000"/>
            </a:ln>
            <a:effectLst/>
          </c:spPr>
          <c:invertIfNegative val="0"/>
          <c:cat>
            <c:strRef>
              <c:f>'[Dataset (AutoRecovered).xlsx]Q3'!$A$3:$A$20</c:f>
              <c:strCache>
                <c:ptCount val="17"/>
                <c:pt idx="0">
                  <c:v>Ankara</c:v>
                </c:pt>
                <c:pt idx="1">
                  <c:v>Augusta</c:v>
                </c:pt>
                <c:pt idx="2">
                  <c:v>Dalton</c:v>
                </c:pt>
                <c:pt idx="3">
                  <c:v>Des Moines</c:v>
                </c:pt>
                <c:pt idx="4">
                  <c:v>Dubai</c:v>
                </c:pt>
                <c:pt idx="5">
                  <c:v>Gurgaon</c:v>
                </c:pt>
                <c:pt idx="6">
                  <c:v>Inner City</c:v>
                </c:pt>
                <c:pt idx="7">
                  <c:v>Jaipur</c:v>
                </c:pt>
                <c:pt idx="8">
                  <c:v>Jakarta</c:v>
                </c:pt>
                <c:pt idx="9">
                  <c:v>Lucknow</c:v>
                </c:pt>
                <c:pt idx="10">
                  <c:v>Manchester</c:v>
                </c:pt>
                <c:pt idx="11">
                  <c:v>Orlando</c:v>
                </c:pt>
                <c:pt idx="12">
                  <c:v>Pasay City</c:v>
                </c:pt>
                <c:pt idx="13">
                  <c:v>Pensacola</c:v>
                </c:pt>
                <c:pt idx="14">
                  <c:v>Rest of Hawaii</c:v>
                </c:pt>
                <c:pt idx="15">
                  <c:v>Tampa Bay</c:v>
                </c:pt>
                <c:pt idx="16">
                  <c:v>Tangerang</c:v>
                </c:pt>
              </c:strCache>
            </c:strRef>
          </c:cat>
          <c:val>
            <c:numRef>
              <c:f>'[Dataset (AutoRecovered).xlsx]Q3'!$S$3:$S$20</c:f>
              <c:numCache>
                <c:formatCode>General</c:formatCode>
                <c:ptCount val="17"/>
                <c:pt idx="0">
                  <c:v>4.9000000000000004</c:v>
                </c:pt>
              </c:numCache>
            </c:numRef>
          </c:val>
          <c:extLst>
            <c:ext xmlns:c16="http://schemas.microsoft.com/office/drawing/2014/chart" uri="{C3380CC4-5D6E-409C-BE32-E72D297353CC}">
              <c16:uniqueId val="{00000011-F959-4E28-9910-A68699933E07}"/>
            </c:ext>
          </c:extLst>
        </c:ser>
        <c:dLbls>
          <c:showLegendKey val="0"/>
          <c:showVal val="0"/>
          <c:showCatName val="0"/>
          <c:showSerName val="0"/>
          <c:showPercent val="0"/>
          <c:showBubbleSize val="0"/>
        </c:dLbls>
        <c:gapWidth val="164"/>
        <c:overlap val="-35"/>
        <c:axId val="2015617199"/>
        <c:axId val="2015620079"/>
      </c:barChart>
      <c:catAx>
        <c:axId val="2015617199"/>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50000"/>
                    <a:lumOff val="50000"/>
                  </a:schemeClr>
                </a:solidFill>
                <a:latin typeface="+mn-lt"/>
                <a:ea typeface="+mn-ea"/>
                <a:cs typeface="+mn-cs"/>
              </a:defRPr>
            </a:pPr>
            <a:endParaRPr lang="en-US"/>
          </a:p>
        </c:txPr>
        <c:crossAx val="2015620079"/>
        <c:crosses val="autoZero"/>
        <c:auto val="1"/>
        <c:lblAlgn val="ctr"/>
        <c:lblOffset val="100"/>
        <c:noMultiLvlLbl val="0"/>
      </c:catAx>
      <c:valAx>
        <c:axId val="2015620079"/>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50000"/>
                    <a:lumOff val="50000"/>
                  </a:schemeClr>
                </a:solidFill>
                <a:latin typeface="+mn-lt"/>
                <a:ea typeface="+mn-ea"/>
                <a:cs typeface="+mn-cs"/>
              </a:defRPr>
            </a:pPr>
            <a:endParaRPr lang="en-US"/>
          </a:p>
        </c:txPr>
        <c:crossAx val="20156171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50000"/>
                  <a:lumOff val="50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c0c60e31-2126-4ebe-964e-bd4d3c7d9979}"/>
      </c:ext>
    </c:extLst>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[Dataset (AutoRecovered).xlsx]Q5!PivotTable1</c:name>
    <c:fmtId val="-1"/>
  </c:pivotSource>
  <c:chart>
    <c:autoTitleDeleted val="1"/>
    <c:plotArea>
      <c:layout>
        <c:manualLayout>
          <c:layoutTarget val="inner"/>
          <c:xMode val="edge"/>
          <c:yMode val="edge"/>
          <c:x val="0.10180314960629901"/>
          <c:y val="0.156258384368621"/>
          <c:w val="0.86486351706036702"/>
          <c:h val="0.40280949256343002"/>
        </c:manualLayout>
      </c:layout>
      <c:barChart>
        <c:barDir val="col"/>
        <c:grouping val="clustered"/>
        <c:varyColors val="0"/>
        <c:ser>
          <c:idx val="0"/>
          <c:order val="0"/>
          <c:tx>
            <c:strRef>
              <c:f>'[Dataset (AutoRecovered).xlsx]Q5'!$B$1</c:f>
              <c:strCache>
                <c:ptCount val="1"/>
                <c:pt idx="0">
                  <c:v>Total</c:v>
                </c:pt>
              </c:strCache>
            </c:strRef>
          </c:tx>
          <c:spPr>
            <a:solidFill>
              <a:schemeClr val="accent1"/>
            </a:solidFill>
            <a:ln>
              <a:noFill/>
            </a:ln>
            <a:effectLst/>
          </c:spPr>
          <c:invertIfNegative val="0"/>
          <c:dLbls>
            <c:delete val="1"/>
          </c:dLbls>
          <c:cat>
            <c:strRef>
              <c:f>'[Dataset (AutoRecovered).xlsx]Q5'!$A$2:$A$12</c:f>
              <c:strCache>
                <c:ptCount val="10"/>
                <c:pt idx="0">
                  <c:v>Italian</c:v>
                </c:pt>
                <c:pt idx="1">
                  <c:v>Mughlai, North Indian</c:v>
                </c:pt>
                <c:pt idx="2">
                  <c:v>South Indian</c:v>
                </c:pt>
                <c:pt idx="3">
                  <c:v>Fast Food</c:v>
                </c:pt>
                <c:pt idx="4">
                  <c:v>North Indian, Mughlai, Chinese</c:v>
                </c:pt>
                <c:pt idx="5">
                  <c:v>Chinese</c:v>
                </c:pt>
                <c:pt idx="6">
                  <c:v>Cafe</c:v>
                </c:pt>
                <c:pt idx="7">
                  <c:v>North Indian, Chinese</c:v>
                </c:pt>
                <c:pt idx="8">
                  <c:v>North Indian</c:v>
                </c:pt>
                <c:pt idx="9">
                  <c:v>North Indian, Mughlai</c:v>
                </c:pt>
              </c:strCache>
            </c:strRef>
          </c:cat>
          <c:val>
            <c:numRef>
              <c:f>'[Dataset (AutoRecovered).xlsx]Q5'!$B$2:$B$12</c:f>
              <c:numCache>
                <c:formatCode>General</c:formatCode>
                <c:ptCount val="10"/>
                <c:pt idx="0">
                  <c:v>14799</c:v>
                </c:pt>
                <c:pt idx="1">
                  <c:v>15275</c:v>
                </c:pt>
                <c:pt idx="2">
                  <c:v>16433</c:v>
                </c:pt>
                <c:pt idx="3">
                  <c:v>17852</c:v>
                </c:pt>
                <c:pt idx="4">
                  <c:v>20115</c:v>
                </c:pt>
                <c:pt idx="5">
                  <c:v>21925</c:v>
                </c:pt>
                <c:pt idx="6">
                  <c:v>30657</c:v>
                </c:pt>
                <c:pt idx="7">
                  <c:v>42012</c:v>
                </c:pt>
                <c:pt idx="8">
                  <c:v>46241</c:v>
                </c:pt>
                <c:pt idx="9">
                  <c:v>53747</c:v>
                </c:pt>
              </c:numCache>
            </c:numRef>
          </c:val>
          <c:extLst>
            <c:ext xmlns:c16="http://schemas.microsoft.com/office/drawing/2014/chart" uri="{C3380CC4-5D6E-409C-BE32-E72D297353CC}">
              <c16:uniqueId val="{00000000-6EE4-402B-81A0-001CFC3EA6FB}"/>
            </c:ext>
          </c:extLst>
        </c:ser>
        <c:dLbls>
          <c:showLegendKey val="0"/>
          <c:showVal val="1"/>
          <c:showCatName val="0"/>
          <c:showSerName val="0"/>
          <c:showPercent val="0"/>
          <c:showBubbleSize val="0"/>
        </c:dLbls>
        <c:gapWidth val="219"/>
        <c:overlap val="-27"/>
        <c:axId val="1888491087"/>
        <c:axId val="1888491567"/>
      </c:barChart>
      <c:catAx>
        <c:axId val="18884910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888491567"/>
        <c:crosses val="autoZero"/>
        <c:auto val="1"/>
        <c:lblAlgn val="ctr"/>
        <c:lblOffset val="100"/>
        <c:noMultiLvlLbl val="0"/>
      </c:catAx>
      <c:valAx>
        <c:axId val="1888491567"/>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888491087"/>
        <c:crosses val="autoZero"/>
        <c:crossBetween val="between"/>
      </c:valAx>
      <c:spPr>
        <a:noFill/>
        <a:ln>
          <a:noFill/>
        </a:ln>
        <a:effectLst/>
      </c:spPr>
    </c:plotArea>
    <c:plotVisOnly val="1"/>
    <c:dispBlanksAs val="gap"/>
    <c:showDLblsOverMax val="0"/>
    <c:extLst>
      <c:ext uri="{0b15fc19-7d7d-44ad-8c2d-2c3a37ce22c3}">
        <chartProps xmlns="https://web.wps.cn/et/2018/main" chartId="{02954f60-5c8c-4f9e-bf51-6c5334a09c15}"/>
      </c:ext>
    </c:extLst>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[Dataset (AutoRecovered).xlsx]Q6!PivotTable2</c:name>
    <c:fmtId val="-1"/>
  </c:pivotSource>
  <c:chart>
    <c:title>
      <c:layout>
        <c:manualLayout>
          <c:xMode val="edge"/>
          <c:yMode val="edge"/>
          <c:x val="0.43914978514426001"/>
          <c:y val="2.7777777777777801E-2"/>
        </c:manualLayout>
      </c:layout>
      <c:overlay val="0"/>
      <c:spPr>
        <a:noFill/>
        <a:ln>
          <a:noFill/>
        </a:ln>
        <a:effectLst/>
      </c:spPr>
      <c:txPr>
        <a:bodyPr rot="0" spcFirstLastPara="1" vertOverflow="ellipsis" vert="horz" wrap="square" anchor="ctr" anchorCtr="1"/>
        <a:lstStyle/>
        <a:p>
          <a:pPr>
            <a:defRPr lang="en-US"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'[Dataset (AutoRecovered).xlsx]Q6'!$B$1</c:f>
              <c:strCache>
                <c:ptCount val="1"/>
                <c:pt idx="0">
                  <c:v>Total</c:v>
                </c:pt>
              </c:strCache>
            </c:strRef>
          </c:tx>
          <c:spPr>
            <a:solidFill>
              <a:schemeClr val="accent2"/>
            </a:solidFill>
            <a:ln>
              <a:noFill/>
            </a:ln>
            <a:effectLst/>
          </c:spPr>
          <c:invertIfNegative val="0"/>
          <c:cat>
            <c:strRef>
              <c:f>'[Dataset (AutoRecovered).xlsx]Q6'!$A$2:$A$12</c:f>
              <c:strCache>
                <c:ptCount val="10"/>
                <c:pt idx="0">
                  <c:v>Bakery</c:v>
                </c:pt>
                <c:pt idx="1">
                  <c:v>Bakery, Desserts</c:v>
                </c:pt>
                <c:pt idx="2">
                  <c:v>Cafe</c:v>
                </c:pt>
                <c:pt idx="3">
                  <c:v>Chinese</c:v>
                </c:pt>
                <c:pt idx="4">
                  <c:v>Fast Food</c:v>
                </c:pt>
                <c:pt idx="5">
                  <c:v>North Indian</c:v>
                </c:pt>
                <c:pt idx="6">
                  <c:v>North Indian, Chinese</c:v>
                </c:pt>
                <c:pt idx="7">
                  <c:v>North Indian, Mughlai</c:v>
                </c:pt>
                <c:pt idx="8">
                  <c:v>North Indian, Mughlai, Chinese</c:v>
                </c:pt>
                <c:pt idx="9">
                  <c:v>Street Food</c:v>
                </c:pt>
              </c:strCache>
            </c:strRef>
          </c:cat>
          <c:val>
            <c:numRef>
              <c:f>'[Dataset (AutoRecovered).xlsx]Q6'!$B$2:$B$12</c:f>
              <c:numCache>
                <c:formatCode>General</c:formatCode>
                <c:ptCount val="10"/>
                <c:pt idx="0">
                  <c:v>219</c:v>
                </c:pt>
                <c:pt idx="1">
                  <c:v>170</c:v>
                </c:pt>
                <c:pt idx="2">
                  <c:v>299</c:v>
                </c:pt>
                <c:pt idx="3">
                  <c:v>354</c:v>
                </c:pt>
                <c:pt idx="4">
                  <c:v>354</c:v>
                </c:pt>
                <c:pt idx="5">
                  <c:v>936</c:v>
                </c:pt>
                <c:pt idx="6">
                  <c:v>511</c:v>
                </c:pt>
                <c:pt idx="7">
                  <c:v>334</c:v>
                </c:pt>
                <c:pt idx="8">
                  <c:v>197</c:v>
                </c:pt>
                <c:pt idx="9">
                  <c:v>149</c:v>
                </c:pt>
              </c:numCache>
            </c:numRef>
          </c:val>
          <c:extLst>
            <c:ext xmlns:c16="http://schemas.microsoft.com/office/drawing/2014/chart" uri="{C3380CC4-5D6E-409C-BE32-E72D297353CC}">
              <c16:uniqueId val="{00000000-1381-46DE-A073-F351D01C3589}"/>
            </c:ext>
          </c:extLst>
        </c:ser>
        <c:dLbls>
          <c:showLegendKey val="0"/>
          <c:showVal val="0"/>
          <c:showCatName val="0"/>
          <c:showSerName val="0"/>
          <c:showPercent val="0"/>
          <c:showBubbleSize val="0"/>
        </c:dLbls>
        <c:gapWidth val="219"/>
        <c:axId val="1914578431"/>
        <c:axId val="104179455"/>
      </c:barChart>
      <c:catAx>
        <c:axId val="19145784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04179455"/>
        <c:crosses val="autoZero"/>
        <c:auto val="1"/>
        <c:lblAlgn val="ctr"/>
        <c:lblOffset val="100"/>
        <c:noMultiLvlLbl val="0"/>
      </c:catAx>
      <c:valAx>
        <c:axId val="104179455"/>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crossAx val="19145784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ext uri="{0b15fc19-7d7d-44ad-8c2d-2c3a37ce22c3}">
        <chartProps xmlns="https://web.wps.cn/et/2018/main" chartId="{325b6c83-fca2-42d2-b3eb-3e280c4e8efd}"/>
      </c:ext>
    </c:extLst>
  </c:chart>
  <c:spPr>
    <a:solidFill>
      <a:schemeClr val="bg1"/>
    </a:solidFill>
    <a:ln w="9525" cap="flat" cmpd="sng" algn="ctr">
      <a:solidFill>
        <a:schemeClr val="tx1">
          <a:lumMod val="15000"/>
          <a:lumOff val="85000"/>
        </a:schemeClr>
      </a:solidFill>
      <a:round/>
    </a:ln>
    <a:effectLst/>
  </c:spPr>
  <c:txPr>
    <a:bodyPr/>
    <a:lstStyle/>
    <a:p>
      <a:pPr>
        <a:defRPr lang="en-US"/>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withinLinear" id="15">
  <a:schemeClr val="accent2"/>
</cs:colorStyle>
</file>

<file path=ppt/charts/style1.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2.xml><?xml version="1.0" encoding="utf-8"?>
<cs:chartStyle xmlns:cs="http://schemas.microsoft.com/office/drawing/2012/chartStyle" xmlns:a="http://schemas.openxmlformats.org/drawingml/2006/main" id="208">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900" kern="1200"/>
  </cs:chartArea>
  <cs:dataLabel>
    <cs:lnRef idx="0"/>
    <cs:fillRef idx="0"/>
    <cs:effectRef idx="0"/>
    <cs:fontRef idx="minor">
      <a:schemeClr val="dk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800"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900"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1600"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harts/style3.xml><?xml version="1.0" encoding="utf-8"?>
<cs:chartStyle xmlns:cs="http://schemas.microsoft.com/office/drawing/2012/chartStyle" xmlns:a="http://schemas.openxmlformats.org/drawingml/2006/main" id="211">
  <cs:axisTitle>
    <cs:lnRef idx="0"/>
    <cs:fillRef idx="0"/>
    <cs:effectRef idx="0"/>
    <cs:fontRef idx="minor">
      <a:schemeClr val="tx1">
        <a:lumMod val="50000"/>
        <a:lumOff val="50000"/>
      </a:schemeClr>
    </cs:fontRef>
    <cs:defRPr sz="900" kern="1200"/>
  </cs:axisTitle>
  <cs:categoryAxis>
    <cs:lnRef idx="0"/>
    <cs:fillRef idx="0"/>
    <cs:effectRef idx="0"/>
    <cs:fontRef idx="minor">
      <a:schemeClr val="tx1">
        <a:lumMod val="50000"/>
        <a:lumOff val="50000"/>
      </a:schemeClr>
    </cs:fontRef>
    <cs:defRPr sz="900" kern="120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bg1"/>
    </cs:fontRef>
    <cs:spPr>
      <a:solidFill>
        <a:schemeClr val="tx1">
          <a:lumMod val="35000"/>
          <a:lumOff val="65000"/>
        </a:schemeClr>
      </a:solidFill>
    </cs:spPr>
    <cs:defRPr sz="900"/>
    <cs:bodyPr rot="0" spcFirstLastPara="1" vertOverflow="clip" horzOverflow="clip" vert="horz" wrap="square" lIns="36576" tIns="18288" rIns="36576" bIns="18288" anchor="ctr" anchorCtr="1">
      <a:spAutoFit/>
    </cs:bodyPr>
  </cs:dataLabelCallout>
  <cs:dataPoint>
    <cs:lnRef idx="0">
      <cs:styleClr val="auto"/>
    </cs:lnRef>
    <cs:fillRef idx="0"/>
    <cs:effectRef idx="0"/>
    <cs:fontRef idx="minor">
      <a:schemeClr val="dk1"/>
    </cs:fontRef>
    <cs:spPr>
      <a:noFill/>
      <a:ln w="25400" cap="flat" cmpd="sng" algn="ctr">
        <a:solidFill>
          <a:schemeClr val="phClr"/>
        </a:solidFill>
        <a:miter lim="800000"/>
      </a:ln>
    </cs:spPr>
  </cs:dataPoint>
  <cs:dataPoint3D>
    <cs:lnRef idx="0">
      <cs:styleClr val="auto"/>
    </cs:lnRef>
    <cs:fillRef idx="0">
      <cs:styleClr val="auto"/>
    </cs:fillRef>
    <cs:effectRef idx="0"/>
    <cs:fontRef idx="minor">
      <a:schemeClr val="dk1"/>
    </cs:fontRef>
    <cs:spPr>
      <a:ln w="19050" cap="flat" cmpd="sng" algn="ctr">
        <a:solidFill>
          <a:schemeClr val="phClr"/>
        </a:solidFill>
        <a:miter lim="800000"/>
      </a:ln>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styleClr val="auto"/>
    </cs:lnRef>
    <cs:fillRef idx="0">
      <cs:styleClr val="auto"/>
    </cs:fillRef>
    <cs:effectRef idx="0"/>
    <cs:fontRef idx="minor">
      <a:schemeClr val="dk1"/>
    </cs:fontRef>
    <cs:spPr>
      <a:ln w="19050" cap="rnd">
        <a:solidFill>
          <a:schemeClr val="phClr"/>
        </a:solidFill>
        <a:round/>
      </a:ln>
    </cs:spPr>
  </cs:dataPointMarker>
  <cs:dataPointMarkerLayout symbol="circle" size="6"/>
  <cs:dataPointWireframe>
    <cs:lnRef idx="0">
      <cs:styleClr val="auto"/>
    </cs:lnRef>
    <cs:fillRef idx="1"/>
    <cs:effectRef idx="0"/>
    <cs:fontRef idx="minor">
      <a:schemeClr val="tx1"/>
    </cs:fontRef>
    <cs:spPr>
      <a:ln w="9525">
        <a:solidFill>
          <a:schemeClr val="phClr"/>
        </a:solidFill>
      </a:ln>
    </cs:spPr>
  </cs:dataPointWireframe>
  <cs:dataTable>
    <cs:lnRef idx="0"/>
    <cs:fillRef idx="0"/>
    <cs:effectRef idx="0"/>
    <cs:fontRef idx="minor">
      <a:schemeClr val="tx1">
        <a:lumMod val="50000"/>
        <a:lumOff val="50000"/>
      </a:schemeClr>
    </cs:fontRef>
    <cs:spPr>
      <a:ln w="9525">
        <a:solidFill>
          <a:schemeClr val="tx1">
            <a:lumMod val="15000"/>
            <a:lumOff val="85000"/>
          </a:schemeClr>
        </a:solidFill>
      </a:ln>
    </cs:spPr>
    <cs:defRPr sz="900" kern="1200"/>
  </cs:dataTable>
  <cs:downBar>
    <cs:lnRef idx="0"/>
    <cs:fillRef idx="0"/>
    <cs:effectRef idx="0"/>
    <cs:fontRef idx="minor">
      <a:schemeClr val="dk1"/>
    </cs:fontRef>
    <cs:spPr>
      <a:solidFill>
        <a:schemeClr val="dk1">
          <a:lumMod val="75000"/>
          <a:lumOff val="25000"/>
        </a:schemeClr>
      </a:solidFill>
      <a:ln w="9525" cap="flat" cmpd="sng" algn="ctr">
        <a:solidFill>
          <a:schemeClr val="tx1">
            <a:lumMod val="50000"/>
            <a:lumOff val="50000"/>
          </a:schemeClr>
        </a:solidFill>
        <a:round/>
      </a:ln>
    </cs:spPr>
  </cs:downBar>
  <cs:dropLine>
    <cs:lnRef idx="0"/>
    <cs:fillRef idx="0"/>
    <cs:effectRef idx="0"/>
    <cs:fontRef idx="minor">
      <a:schemeClr val="dk1"/>
    </cs:fontRef>
    <cs:spPr>
      <a:ln w="9525" cap="flat" cmpd="sng" algn="ctr">
        <a:solidFill>
          <a:schemeClr val="tx1">
            <a:lumMod val="35000"/>
            <a:lumOff val="65000"/>
          </a:schemeClr>
        </a:solidFill>
        <a:round/>
      </a:ln>
    </cs:spPr>
  </cs:dropLine>
  <cs:errorBar>
    <cs:lnRef idx="0"/>
    <cs:fillRef idx="0"/>
    <cs:effectRef idx="0"/>
    <cs:fontRef idx="minor">
      <a:schemeClr val="dk1"/>
    </cs:fontRef>
    <cs:spPr>
      <a:ln w="9525" cap="flat" cmpd="sng" algn="ctr">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a:solidFill>
          <a:schemeClr val="tx1">
            <a:lumMod val="15000"/>
            <a:lumOff val="85000"/>
          </a:schemeClr>
        </a:solidFill>
      </a:ln>
    </cs:spPr>
  </cs:gridlineMajor>
  <cs:gridlineMinor>
    <cs:lnRef idx="0"/>
    <cs:fillRef idx="0"/>
    <cs:effectRef idx="0"/>
    <cs:fontRef idx="minor">
      <a:schemeClr val="dk1"/>
    </cs:fontRef>
    <cs:spPr>
      <a:ln w="9525">
        <a:solidFill>
          <a:schemeClr val="tx1">
            <a:lumMod val="5000"/>
            <a:lumOff val="95000"/>
          </a:schemeClr>
        </a:solidFill>
      </a:ln>
    </cs:spPr>
  </cs:gridlineMinor>
  <cs:hiLoLine>
    <cs:lnRef idx="0"/>
    <cs:fillRef idx="0"/>
    <cs:effectRef idx="0"/>
    <cs:fontRef idx="minor">
      <a:schemeClr val="dk1"/>
    </cs:fontRef>
    <cs:spPr>
      <a:ln w="9525" cap="flat" cmpd="sng" algn="ctr">
        <a:solidFill>
          <a:schemeClr val="tx1">
            <a:lumMod val="35000"/>
            <a:lumOff val="65000"/>
          </a:schemeClr>
        </a:solidFill>
        <a:round/>
      </a:ln>
    </cs:spPr>
  </cs:hiLoLine>
  <cs:leaderLine>
    <cs:lnRef idx="0"/>
    <cs:fillRef idx="0"/>
    <cs:effectRef idx="0"/>
    <cs:fontRef idx="minor">
      <a:schemeClr val="dk1"/>
    </cs:fontRef>
    <cs:spPr>
      <a:ln w="9525" cap="flat" cmpd="sng" algn="ctr">
        <a:solidFill>
          <a:schemeClr val="tx1">
            <a:lumMod val="35000"/>
            <a:lumOff val="65000"/>
          </a:schemeClr>
        </a:solidFill>
        <a:round/>
      </a:ln>
    </cs:spPr>
  </cs:leaderLine>
  <cs:legend>
    <cs:lnRef idx="0"/>
    <cs:fillRef idx="0"/>
    <cs:effectRef idx="0"/>
    <cs:fontRef idx="minor">
      <a:schemeClr val="tx1">
        <a:lumMod val="50000"/>
        <a:lumOff val="50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50000"/>
        <a:lumOff val="50000"/>
      </a:schemeClr>
    </cs:fontRef>
    <cs:defRPr sz="900" kern="1200"/>
  </cs:seriesAxis>
  <cs:seriesLine>
    <cs:lnRef idx="0"/>
    <cs:fillRef idx="0"/>
    <cs:effectRef idx="0"/>
    <cs:fontRef idx="minor">
      <a:schemeClr val="dk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00" b="0" kern="1200" cap="none" spc="5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tx1">
        <a:lumMod val="50000"/>
        <a:lumOff val="50000"/>
      </a:schemeClr>
    </cs:fontRef>
    <cs:defRPr sz="900" kern="1200"/>
  </cs:trendlineLabel>
  <cs:upBar>
    <cs:lnRef idx="0"/>
    <cs:fillRef idx="0"/>
    <cs:effectRef idx="0"/>
    <cs:fontRef idx="minor">
      <a:schemeClr val="dk1"/>
    </cs:fontRef>
    <cs:spPr>
      <a:solidFill>
        <a:schemeClr val="lt1"/>
      </a:solidFill>
      <a:ln w="9525" cap="flat" cmpd="sng" algn="ctr">
        <a:solidFill>
          <a:schemeClr val="tx1">
            <a:lumMod val="50000"/>
            <a:lumOff val="50000"/>
          </a:schemeClr>
        </a:solidFill>
        <a:round/>
      </a:ln>
    </cs:spPr>
  </cs:upBar>
  <cs:valueAxis>
    <cs:lnRef idx="0"/>
    <cs:fillRef idx="0"/>
    <cs:effectRef idx="0"/>
    <cs:fontRef idx="minor">
      <a:schemeClr val="tx1">
        <a:lumMod val="50000"/>
        <a:lumOff val="50000"/>
      </a:schemeClr>
    </cs:fontRef>
    <cs:defRPr sz="900"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2/27/2025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63A1C593-65D0-4073-BCC9-577B9352EA97}" type="datetimeFigureOut">
              <a:rPr lang="en-US" smtClean="0"/>
              <a:t>2/27/2025</a:t>
            </a:fld>
            <a:endParaRPr lang="en-US"/>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US"/>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62CFF76-2134-ACF0-762E-23520CAB5011}"/>
              </a:ext>
            </a:extLst>
          </p:cNvPr>
          <p:cNvSpPr txBox="1"/>
          <p:nvPr/>
        </p:nvSpPr>
        <p:spPr>
          <a:xfrm>
            <a:off x="0" y="0"/>
            <a:ext cx="12192000" cy="6858000"/>
          </a:xfrm>
          <a:prstGeom prst="rect">
            <a:avLst/>
          </a:prstGeom>
          <a:solidFill>
            <a:schemeClr val="accent1">
              <a:lumMod val="40000"/>
              <a:lumOff val="60000"/>
            </a:schemeClr>
          </a:solidFill>
          <a:ln>
            <a:solidFill>
              <a:srgbClr val="002060"/>
            </a:solidFill>
          </a:ln>
        </p:spPr>
        <p:txBody>
          <a:bodyPr wrap="square" rtlCol="0">
            <a:spAutoFit/>
          </a:bodyPr>
          <a:lstStyle/>
          <a:p>
            <a:endParaRPr lang="en-IN" dirty="0"/>
          </a:p>
        </p:txBody>
      </p:sp>
      <p:sp>
        <p:nvSpPr>
          <p:cNvPr id="5" name="TextBox 4">
            <a:extLst>
              <a:ext uri="{FF2B5EF4-FFF2-40B4-BE49-F238E27FC236}">
                <a16:creationId xmlns:a16="http://schemas.microsoft.com/office/drawing/2014/main" id="{5CD59B6B-06DF-DCBD-18F6-4D936321AC3A}"/>
              </a:ext>
            </a:extLst>
          </p:cNvPr>
          <p:cNvSpPr txBox="1"/>
          <p:nvPr/>
        </p:nvSpPr>
        <p:spPr>
          <a:xfrm>
            <a:off x="518160" y="1869946"/>
            <a:ext cx="11155680" cy="3118108"/>
          </a:xfrm>
          <a:prstGeom prst="rect">
            <a:avLst/>
          </a:prstGeom>
          <a:solidFill>
            <a:schemeClr val="accent1">
              <a:lumMod val="20000"/>
              <a:lumOff val="80000"/>
            </a:schemeClr>
          </a:solidFill>
          <a:ln>
            <a:solidFill>
              <a:schemeClr val="accent1">
                <a:lumMod val="75000"/>
              </a:schemeClr>
            </a:solidFill>
          </a:ln>
        </p:spPr>
        <p:txBody>
          <a:bodyPr wrap="square" rtlCol="0">
            <a:spAutoFit/>
          </a:bodyPr>
          <a:lstStyle/>
          <a:p>
            <a:pPr algn="ctr"/>
            <a:r>
              <a:rPr lang="en-US" sz="9600" b="1" u="sng" dirty="0">
                <a:solidFill>
                  <a:schemeClr val="accent5">
                    <a:lumMod val="25000"/>
                  </a:schemeClr>
                </a:solidFill>
              </a:rPr>
              <a:t>RESTAURANT DATA  ANALYSIS</a:t>
            </a:r>
            <a:endParaRPr lang="en-IN" sz="9600" b="1" u="sng" dirty="0">
              <a:solidFill>
                <a:schemeClr val="accent5">
                  <a:lumMod val="25000"/>
                </a:schemeClr>
              </a:solidFill>
            </a:endParaRPr>
          </a:p>
        </p:txBody>
      </p:sp>
    </p:spTree>
    <p:extLst>
      <p:ext uri="{BB962C8B-B14F-4D97-AF65-F5344CB8AC3E}">
        <p14:creationId xmlns:p14="http://schemas.microsoft.com/office/powerpoint/2010/main" val="26308306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1800">
                <a:latin typeface="Arial" panose="020B0604020202020204" pitchFamily="34" charset="0"/>
                <a:cs typeface="Arial" panose="020B0604020202020204" pitchFamily="34" charset="0"/>
              </a:rPr>
              <a:t>Observations on Top Cuisines &amp; Cities with Highest Restaurant Counts</a:t>
            </a:r>
            <a:br>
              <a:rPr lang="en-US" sz="1800">
                <a:latin typeface="Arial" panose="020B0604020202020204" pitchFamily="34" charset="0"/>
                <a:cs typeface="Arial" panose="020B0604020202020204" pitchFamily="34" charset="0"/>
              </a:rPr>
            </a:br>
            <a:r>
              <a:rPr lang="en-US" sz="1800">
                <a:latin typeface="Arial" panose="020B0604020202020204" pitchFamily="34" charset="0"/>
                <a:cs typeface="Arial" panose="020B0604020202020204" pitchFamily="34" charset="0"/>
              </a:rPr>
              <a:t>New Delhi dominates with the highest number of restaurants.</a:t>
            </a:r>
            <a:br>
              <a:rPr lang="en-US" sz="1800">
                <a:latin typeface="Arial" panose="020B0604020202020204" pitchFamily="34" charset="0"/>
                <a:cs typeface="Arial" panose="020B0604020202020204" pitchFamily="34" charset="0"/>
              </a:rPr>
            </a:br>
            <a:r>
              <a:rPr lang="en-US" sz="1800">
                <a:latin typeface="Arial" panose="020B0604020202020204" pitchFamily="34" charset="0"/>
                <a:cs typeface="Arial" panose="020B0604020202020204" pitchFamily="34" charset="0"/>
              </a:rPr>
              <a:t>North Indian cuisine is the most preferred, followed by North Indian &amp; Chinese fusion.</a:t>
            </a:r>
            <a:br>
              <a:rPr lang="en-US" sz="1800">
                <a:latin typeface="Arial" panose="020B0604020202020204" pitchFamily="34" charset="0"/>
                <a:cs typeface="Arial" panose="020B0604020202020204" pitchFamily="34" charset="0"/>
              </a:rPr>
            </a:br>
            <a:r>
              <a:rPr lang="en-US" sz="1800">
                <a:latin typeface="Arial" panose="020B0604020202020204" pitchFamily="34" charset="0"/>
                <a:cs typeface="Arial" panose="020B0604020202020204" pitchFamily="34" charset="0"/>
              </a:rPr>
              <a:t>Fast Food and Chinese also have a significant presence.</a:t>
            </a:r>
            <a:br>
              <a:rPr lang="en-US" sz="1800">
                <a:latin typeface="Arial" panose="020B0604020202020204" pitchFamily="34" charset="0"/>
                <a:cs typeface="Arial" panose="020B0604020202020204" pitchFamily="34" charset="0"/>
              </a:rPr>
            </a:br>
            <a:r>
              <a:rPr lang="en-US" sz="1800">
                <a:latin typeface="Arial" panose="020B0604020202020204" pitchFamily="34" charset="0"/>
                <a:cs typeface="Arial" panose="020B0604020202020204" pitchFamily="34" charset="0"/>
              </a:rPr>
              <a:t>Street Food, Café, and Bakery cuisines show moderate representation.</a:t>
            </a:r>
            <a:br>
              <a:rPr lang="en-US" sz="1800">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pic>
        <p:nvPicPr>
          <p:cNvPr id="3" name="Picture 2"/>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High Clusters: Restaurants are densely located in urban areas.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Sparse Regions: Some areas have very few or no restaurants.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Urban Dominance: Most restaurants are in major cities.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Latitude Trends: Locations align with highly populated regions.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Business Insights: Useful for expansion and market planning. </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pic>
        <p:nvPicPr>
          <p:cNvPr id="3" name="Picture 2"/>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New Delhi Dominates: The city has the highest number of restaurants, far exceeding others.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Gurgaon &amp; Noida Follow: These cities also have a significant restaurant presence but are much lower than New Delhi.</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Other Cities Have Low Counts: Cities like Ghaziabad, Bhubaneswar, and Guwahati have minimal restaurant representation.</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Urban Concentration: Most restaurants are concentrated in major metro cities.</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IN"/>
          </a:p>
        </p:txBody>
      </p:sp>
      <p:pic>
        <p:nvPicPr>
          <p:cNvPr id="3" name="Picture 2"/>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endParaRPr lang="en-IN"/>
          </a:p>
        </p:txBody>
      </p:sp>
      <p:pic>
        <p:nvPicPr>
          <p:cNvPr id="3" name="Picture 2"/>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Online Delivery Dominates (≈ 26%): A significant portion of restaurants provide online delivery services.</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Table Booking (≈ 12%): A smaller but notable percentage of restaurants offer table booking.</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Currently Delivering (≈ 1%): Very few restaurants are actively delivering at the moment.</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Conclusion: Online delivery is the most common service, while table booking is less prevalent, and real-time delivery availability is rare. </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pic>
        <p:nvPicPr>
          <p:cNvPr id="3" name="Picture 2"/>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Higher Ratings for Table Booking: Restaurants offering table booking have an average rating above 3.5.</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Lower Ratings Without Table Booking: Restaurants without table booking have an average rating around 2.5.</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Conclusion: Restaurants with table booking tend to have better ratings, suggesting a better dining experience or higher customer satisfaction.</a:t>
            </a: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1800">
                <a:latin typeface="Arial" panose="020B0604020202020204" pitchFamily="34" charset="0"/>
                <a:cs typeface="Arial" panose="020B0604020202020204" pitchFamily="34" charset="0"/>
              </a:rPr>
              <a:t>Analysis of Online Delivery Availability Across Price Ranges</a:t>
            </a:r>
            <a:br>
              <a:rPr lang="en-US" sz="1800">
                <a:latin typeface="Arial" panose="020B0604020202020204" pitchFamily="34" charset="0"/>
                <a:cs typeface="Arial" panose="020B0604020202020204" pitchFamily="34" charset="0"/>
              </a:rPr>
            </a:br>
            <a:r>
              <a:rPr lang="en-US" sz="1800">
                <a:latin typeface="Arial" panose="020B0604020202020204" pitchFamily="34" charset="0"/>
                <a:cs typeface="Arial" panose="020B0604020202020204" pitchFamily="34" charset="0"/>
              </a:rPr>
              <a:t>Price Range 1 (Lowest): Around 15% of restaurants offer online delivery.</a:t>
            </a:r>
            <a:br>
              <a:rPr lang="en-US" sz="1800">
                <a:latin typeface="Arial" panose="020B0604020202020204" pitchFamily="34" charset="0"/>
                <a:cs typeface="Arial" panose="020B0604020202020204" pitchFamily="34" charset="0"/>
              </a:rPr>
            </a:br>
            <a:r>
              <a:rPr lang="en-US" sz="1800">
                <a:latin typeface="Arial" panose="020B0604020202020204" pitchFamily="34" charset="0"/>
                <a:cs typeface="Arial" panose="020B0604020202020204" pitchFamily="34" charset="0"/>
              </a:rPr>
              <a:t>Price Range 2: The highest availability, with over 40% of restaurants providing online delivery.</a:t>
            </a:r>
            <a:br>
              <a:rPr lang="en-US" sz="1800">
                <a:latin typeface="Arial" panose="020B0604020202020204" pitchFamily="34" charset="0"/>
                <a:cs typeface="Arial" panose="020B0604020202020204" pitchFamily="34" charset="0"/>
              </a:rPr>
            </a:br>
            <a:r>
              <a:rPr lang="en-US" sz="1800">
                <a:latin typeface="Arial" panose="020B0604020202020204" pitchFamily="34" charset="0"/>
                <a:cs typeface="Arial" panose="020B0604020202020204" pitchFamily="34" charset="0"/>
              </a:rPr>
              <a:t>Price Range 3: Slightly lower than Price Range 2, around 30% availability.</a:t>
            </a:r>
            <a:br>
              <a:rPr lang="en-US" sz="1800">
                <a:latin typeface="Arial" panose="020B0604020202020204" pitchFamily="34" charset="0"/>
                <a:cs typeface="Arial" panose="020B0604020202020204" pitchFamily="34" charset="0"/>
              </a:rPr>
            </a:br>
            <a:r>
              <a:rPr lang="en-US" sz="1800">
                <a:latin typeface="Arial" panose="020B0604020202020204" pitchFamily="34" charset="0"/>
                <a:cs typeface="Arial" panose="020B0604020202020204" pitchFamily="34" charset="0"/>
              </a:rPr>
              <a:t>Price Range 4 (Highest): The least availability, with less than 10% of restaurants offering online delivery.</a:t>
            </a:r>
            <a:br>
              <a:rPr lang="en-US" sz="1800">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pic>
        <p:nvPicPr>
          <p:cNvPr id="3" name="Picture 2"/>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Price Range 1 (Lowest): Has the lowest average rating, slightly above 2.0.</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Price Range 2: Shows an improvement, with an average rating around 2.8 - 3.0.</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Price Range 3: Further increases, nearing 3.5.</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Price Range 4 (Highest): Has the highest average rating, exceeding 4.0. </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pic>
        <p:nvPicPr>
          <p:cNvPr id="3" name="Picture 2"/>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EA777C-7F38-1926-4CE2-87547389B4EE}"/>
              </a:ext>
            </a:extLst>
          </p:cNvPr>
          <p:cNvSpPr txBox="1"/>
          <p:nvPr/>
        </p:nvSpPr>
        <p:spPr>
          <a:xfrm>
            <a:off x="0" y="0"/>
            <a:ext cx="12192000" cy="6888480"/>
          </a:xfrm>
          <a:prstGeom prst="rect">
            <a:avLst/>
          </a:prstGeom>
          <a:solidFill>
            <a:schemeClr val="bg1">
              <a:lumMod val="75000"/>
            </a:schemeClr>
          </a:solidFill>
        </p:spPr>
        <p:txBody>
          <a:bodyPr wrap="square" rtlCol="0">
            <a:spAutoFit/>
          </a:bodyPr>
          <a:lstStyle/>
          <a:p>
            <a:endParaRPr lang="en-IN" dirty="0"/>
          </a:p>
        </p:txBody>
      </p:sp>
      <p:sp>
        <p:nvSpPr>
          <p:cNvPr id="3" name="TextBox 2">
            <a:extLst>
              <a:ext uri="{FF2B5EF4-FFF2-40B4-BE49-F238E27FC236}">
                <a16:creationId xmlns:a16="http://schemas.microsoft.com/office/drawing/2014/main" id="{0EF716D3-5F05-194B-DF88-B71245C3EA81}"/>
              </a:ext>
            </a:extLst>
          </p:cNvPr>
          <p:cNvSpPr txBox="1"/>
          <p:nvPr/>
        </p:nvSpPr>
        <p:spPr>
          <a:xfrm>
            <a:off x="914400" y="1473200"/>
            <a:ext cx="10017760" cy="1569660"/>
          </a:xfrm>
          <a:prstGeom prst="rect">
            <a:avLst/>
          </a:prstGeom>
          <a:solidFill>
            <a:schemeClr val="bg1">
              <a:lumMod val="85000"/>
            </a:schemeClr>
          </a:solidFill>
          <a:ln>
            <a:solidFill>
              <a:schemeClr val="tx1">
                <a:lumMod val="75000"/>
                <a:lumOff val="25000"/>
              </a:schemeClr>
            </a:solidFill>
          </a:ln>
        </p:spPr>
        <p:txBody>
          <a:bodyPr wrap="square" rtlCol="0">
            <a:spAutoFit/>
          </a:bodyPr>
          <a:lstStyle/>
          <a:p>
            <a:pPr algn="ctr"/>
            <a:r>
              <a:rPr lang="en-US" sz="9600" b="1" u="sng" dirty="0"/>
              <a:t>THANK YOU</a:t>
            </a:r>
            <a:endParaRPr lang="en-IN" sz="9600" b="1" u="sng" dirty="0"/>
          </a:p>
        </p:txBody>
      </p:sp>
    </p:spTree>
    <p:extLst>
      <p:ext uri="{BB962C8B-B14F-4D97-AF65-F5344CB8AC3E}">
        <p14:creationId xmlns:p14="http://schemas.microsoft.com/office/powerpoint/2010/main" val="3316253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p:cNvSpPr txBox="1"/>
          <p:nvPr/>
        </p:nvSpPr>
        <p:spPr>
          <a:xfrm>
            <a:off x="347345" y="0"/>
            <a:ext cx="6355080" cy="6934200"/>
          </a:xfrm>
          <a:prstGeom prst="rect">
            <a:avLst/>
          </a:prstGeom>
          <a:noFill/>
        </p:spPr>
        <p:txBody>
          <a:bodyPr wrap="square" rtlCol="0" anchor="t">
            <a:noAutofit/>
          </a:bodyPr>
          <a:lstStyle/>
          <a:p>
            <a:pPr indent="0">
              <a:lnSpc>
                <a:spcPct val="170000"/>
              </a:lnSpc>
              <a:buFont typeface="Arial" panose="020B0604020202020204" pitchFamily="34" charset="0"/>
              <a:buNone/>
            </a:pPr>
            <a:r>
              <a:rPr lang="en-US" altLang="en-US"/>
              <a:t>1. Many restaurants have no rating (0) – There are </a:t>
            </a:r>
            <a:r>
              <a:rPr lang="en-US" altLang="en-US" u="sng"/>
              <a:t>2148 restaurants without a rating.</a:t>
            </a:r>
            <a:r>
              <a:rPr lang="en-US" altLang="en-US"/>
              <a:t> This is a big number.</a:t>
            </a:r>
          </a:p>
          <a:p>
            <a:pPr indent="0">
              <a:lnSpc>
                <a:spcPct val="170000"/>
              </a:lnSpc>
              <a:buFont typeface="Arial" panose="020B0604020202020204" pitchFamily="34" charset="0"/>
              <a:buNone/>
            </a:pPr>
            <a:r>
              <a:rPr lang="en-US" altLang="en-US"/>
              <a:t>2. Very few restaurants have low ratings (1-2) – </a:t>
            </a:r>
            <a:r>
              <a:rPr lang="en-US" altLang="en-US" u="sng"/>
              <a:t>Only 10 restaurants have ratings between 1 and 2</a:t>
            </a:r>
            <a:r>
              <a:rPr lang="en-US" altLang="en-US"/>
              <a:t>, meaning very few places are rated poorly.</a:t>
            </a:r>
          </a:p>
          <a:p>
            <a:pPr indent="0">
              <a:lnSpc>
                <a:spcPct val="170000"/>
              </a:lnSpc>
              <a:buFont typeface="Arial" panose="020B0604020202020204" pitchFamily="34" charset="0"/>
              <a:buNone/>
            </a:pPr>
            <a:r>
              <a:rPr lang="en-US" altLang="en-US"/>
              <a:t>3. Most restaurants have ratings between </a:t>
            </a:r>
            <a:r>
              <a:rPr lang="en-US" altLang="en-US" u="sng"/>
              <a:t>3.1 and 4 – The highest count (4388 restaurants) </a:t>
            </a:r>
            <a:r>
              <a:rPr lang="en-US" altLang="en-US"/>
              <a:t>falls in this range, meaning most places are rated as "good."</a:t>
            </a:r>
          </a:p>
          <a:p>
            <a:pPr indent="0">
              <a:lnSpc>
                <a:spcPct val="170000"/>
              </a:lnSpc>
              <a:buFont typeface="Arial" panose="020B0604020202020204" pitchFamily="34" charset="0"/>
              <a:buNone/>
            </a:pPr>
            <a:r>
              <a:rPr lang="en-US" altLang="en-US"/>
              <a:t>4. Fewer restaurants have the</a:t>
            </a:r>
            <a:r>
              <a:rPr lang="en-US" altLang="en-US" u="sng"/>
              <a:t> highest ratings (4.1-5) – Only 1114 restaurants </a:t>
            </a:r>
            <a:r>
              <a:rPr lang="en-US" altLang="en-US"/>
              <a:t>have top ratings, so very few are considered "excellent."</a:t>
            </a:r>
          </a:p>
          <a:p>
            <a:pPr indent="0">
              <a:lnSpc>
                <a:spcPct val="170000"/>
              </a:lnSpc>
              <a:buFont typeface="Arial" panose="020B0604020202020204" pitchFamily="34" charset="0"/>
              <a:buNone/>
            </a:pPr>
            <a:r>
              <a:rPr lang="en-US" altLang="en-US"/>
              <a:t>5. Restaurants with moderate ratings</a:t>
            </a:r>
            <a:r>
              <a:rPr lang="en-US" altLang="en-US" u="sng"/>
              <a:t> (2.1-3) are also common – There are 1891 restaurants </a:t>
            </a:r>
            <a:r>
              <a:rPr lang="en-US" altLang="en-US"/>
              <a:t>in this range, showing a mix of average-rated places.</a:t>
            </a:r>
            <a:endParaRPr lang="en-US"/>
          </a:p>
        </p:txBody>
      </p:sp>
      <p:graphicFrame>
        <p:nvGraphicFramePr>
          <p:cNvPr id="5" name="Chart 4"/>
          <p:cNvGraphicFramePr/>
          <p:nvPr/>
        </p:nvGraphicFramePr>
        <p:xfrm>
          <a:off x="6559550" y="551815"/>
          <a:ext cx="5024755" cy="493268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3474720" y="158750"/>
          <a:ext cx="5242560" cy="3609340"/>
        </p:xfrm>
        <a:graphic>
          <a:graphicData uri="http://schemas.openxmlformats.org/drawingml/2006/chart">
            <c:chart xmlns:c="http://schemas.openxmlformats.org/drawingml/2006/chart" xmlns:r="http://schemas.openxmlformats.org/officeDocument/2006/relationships" r:id="rId2"/>
          </a:graphicData>
        </a:graphic>
      </p:graphicFrame>
      <p:sp>
        <p:nvSpPr>
          <p:cNvPr id="3" name="Text Box 2"/>
          <p:cNvSpPr txBox="1"/>
          <p:nvPr/>
        </p:nvSpPr>
        <p:spPr>
          <a:xfrm>
            <a:off x="665480" y="4320540"/>
            <a:ext cx="9586595" cy="2315210"/>
          </a:xfrm>
          <a:prstGeom prst="rect">
            <a:avLst/>
          </a:prstGeom>
          <a:noFill/>
        </p:spPr>
        <p:txBody>
          <a:bodyPr wrap="square" rtlCol="0" anchor="t">
            <a:noAutofit/>
          </a:bodyPr>
          <a:lstStyle/>
          <a:p>
            <a:pPr>
              <a:lnSpc>
                <a:spcPct val="120000"/>
              </a:lnSpc>
            </a:pPr>
            <a:r>
              <a:rPr lang="en-US" altLang="en-US" sz="2000"/>
              <a:t>The pivot table shows that </a:t>
            </a:r>
            <a:r>
              <a:rPr lang="en-US" altLang="en-US" sz="2000" u="sng"/>
              <a:t>Inner City (4.9)</a:t>
            </a:r>
            <a:r>
              <a:rPr lang="en-US" altLang="en-US" sz="2000"/>
              <a:t> has a slightly </a:t>
            </a:r>
            <a:r>
              <a:rPr lang="en-US" altLang="en-US" sz="2000" u="sng"/>
              <a:t>higher average rating</a:t>
            </a:r>
            <a:r>
              <a:rPr lang="en-US" altLang="en-US" sz="2000"/>
              <a:t> than </a:t>
            </a:r>
            <a:r>
              <a:rPr lang="en-US" altLang="en-US" sz="2000" u="sng"/>
              <a:t>Quezon City (4.8).</a:t>
            </a:r>
            <a:r>
              <a:rPr lang="en-US" altLang="en-US" sz="2000"/>
              <a:t> The difference is small, meaning both cities have well-rated restaurants. The bar chart visually confirms this, with Inner City having a slightly taller bar</a:t>
            </a:r>
            <a:endParaRPr lang="en-US" sz="20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1100455" y="144780"/>
          <a:ext cx="9434195" cy="2588260"/>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 Box 2"/>
          <p:cNvSpPr txBox="1"/>
          <p:nvPr/>
        </p:nvSpPr>
        <p:spPr>
          <a:xfrm>
            <a:off x="318135" y="3977640"/>
            <a:ext cx="11727815" cy="2511425"/>
          </a:xfrm>
          <a:prstGeom prst="rect">
            <a:avLst/>
          </a:prstGeom>
          <a:noFill/>
        </p:spPr>
        <p:txBody>
          <a:bodyPr wrap="square" rtlCol="0" anchor="t">
            <a:noAutofit/>
          </a:bodyPr>
          <a:lstStyle/>
          <a:p>
            <a:pPr indent="0">
              <a:lnSpc>
                <a:spcPct val="160000"/>
              </a:lnSpc>
              <a:buFont typeface="Arial" panose="020B0604020202020204" pitchFamily="34" charset="0"/>
              <a:buNone/>
            </a:pPr>
            <a:r>
              <a:rPr lang="en-US" altLang="en-US"/>
              <a:t>1. Ratings are mostly between 3 and 5, meaning most restaurants have decent to good ratings.</a:t>
            </a:r>
          </a:p>
          <a:p>
            <a:pPr indent="0">
              <a:lnSpc>
                <a:spcPct val="160000"/>
              </a:lnSpc>
              <a:buFont typeface="Arial" panose="020B0604020202020204" pitchFamily="34" charset="0"/>
              <a:buNone/>
            </a:pPr>
            <a:r>
              <a:rPr lang="en-US" altLang="en-US"/>
              <a:t>2. Different cuisines are present, but no clear trend about which cuisine has the highest rating.</a:t>
            </a:r>
          </a:p>
          <a:p>
            <a:pPr indent="0">
              <a:lnSpc>
                <a:spcPct val="160000"/>
              </a:lnSpc>
              <a:buFont typeface="Arial" panose="020B0604020202020204" pitchFamily="34" charset="0"/>
              <a:buNone/>
            </a:pPr>
            <a:r>
              <a:rPr lang="en-US" altLang="en-US"/>
              <a:t>3. Cities have similar average ratings, with no extreme variations.</a:t>
            </a:r>
          </a:p>
          <a:p>
            <a:pPr indent="0">
              <a:lnSpc>
                <a:spcPct val="160000"/>
              </a:lnSpc>
              <a:buFont typeface="Arial" panose="020B0604020202020204" pitchFamily="34" charset="0"/>
              <a:buNone/>
            </a:pPr>
            <a:r>
              <a:rPr lang="en-US" altLang="en-US"/>
              <a:t>4. No city has a very low average rating, suggesting most restaurants provide good service.</a:t>
            </a:r>
          </a:p>
          <a:p>
            <a:pPr indent="0">
              <a:lnSpc>
                <a:spcPct val="160000"/>
              </a:lnSpc>
              <a:buFont typeface="Arial" panose="020B0604020202020204" pitchFamily="34" charset="0"/>
              <a:buNone/>
            </a:pPr>
            <a:endParaRPr lang="en-US"/>
          </a:p>
        </p:txBody>
      </p:sp>
      <p:graphicFrame>
        <p:nvGraphicFramePr>
          <p:cNvPr id="4" name="Table 3"/>
          <p:cNvGraphicFramePr/>
          <p:nvPr>
            <p:custDataLst>
              <p:tags r:id="rId1"/>
            </p:custDataLst>
          </p:nvPr>
        </p:nvGraphicFramePr>
        <p:xfrm>
          <a:off x="161925" y="144780"/>
          <a:ext cx="11311255" cy="556577"/>
        </p:xfrm>
        <a:graphic>
          <a:graphicData uri="http://schemas.openxmlformats.org/drawingml/2006/table">
            <a:tbl>
              <a:tblPr/>
              <a:tblGrid>
                <a:gridCol w="11311255">
                  <a:extLst>
                    <a:ext uri="{9D8B030D-6E8A-4147-A177-3AD203B41FA5}">
                      <a16:colId xmlns:a16="http://schemas.microsoft.com/office/drawing/2014/main" val="20000"/>
                    </a:ext>
                  </a:extLst>
                </a:gridCol>
              </a:tblGrid>
              <a:tr h="556260">
                <a:tc>
                  <a:txBody>
                    <a:bodyPr/>
                    <a:lstStyle/>
                    <a:p>
                      <a:pPr algn="l" fontAlgn="b"/>
                      <a:endParaRPr sz="3600" b="0" i="0">
                        <a:solidFill>
                          <a:srgbClr val="000000"/>
                        </a:solidFill>
                        <a:latin typeface="Calibri" panose="020F0502020204030204"/>
                        <a:ea typeface="Calibri" panose="020F0502020204030204"/>
                      </a:endParaRPr>
                    </a:p>
                  </a:txBody>
                  <a:tcPr marL="7937" marR="7937" marT="7937" marB="0" anchor="b">
                    <a:lnL>
                      <a:noFill/>
                    </a:lnL>
                    <a:lnR>
                      <a:noFill/>
                    </a:lnR>
                    <a:lnT>
                      <a:noFill/>
                    </a:lnT>
                    <a:lnB>
                      <a:noFill/>
                    </a:lnB>
                    <a:noFill/>
                  </a:tcPr>
                </a:tc>
                <a:extLst>
                  <a:ext uri="{0D108BD9-81ED-4DB2-BD59-A6C34878D82A}">
                    <a16:rowId xmlns:a16="http://schemas.microsoft.com/office/drawing/2014/main" val="1000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hart 1"/>
          <p:cNvGraphicFramePr/>
          <p:nvPr/>
        </p:nvGraphicFramePr>
        <p:xfrm>
          <a:off x="889635" y="0"/>
          <a:ext cx="8686165" cy="3338830"/>
        </p:xfrm>
        <a:graphic>
          <a:graphicData uri="http://schemas.openxmlformats.org/drawingml/2006/chart">
            <c:chart xmlns:c="http://schemas.openxmlformats.org/drawingml/2006/chart" xmlns:r="http://schemas.openxmlformats.org/officeDocument/2006/relationships" r:id="rId2"/>
          </a:graphicData>
        </a:graphic>
      </p:graphicFrame>
      <p:sp>
        <p:nvSpPr>
          <p:cNvPr id="4" name="Text Box 3"/>
          <p:cNvSpPr txBox="1"/>
          <p:nvPr/>
        </p:nvSpPr>
        <p:spPr>
          <a:xfrm>
            <a:off x="520700" y="3707765"/>
            <a:ext cx="11227435" cy="2915920"/>
          </a:xfrm>
          <a:prstGeom prst="rect">
            <a:avLst/>
          </a:prstGeom>
          <a:noFill/>
        </p:spPr>
        <p:txBody>
          <a:bodyPr wrap="square" rtlCol="0" anchor="t">
            <a:noAutofit/>
          </a:bodyPr>
          <a:lstStyle/>
          <a:p>
            <a:pPr>
              <a:lnSpc>
                <a:spcPct val="160000"/>
              </a:lnSpc>
            </a:pPr>
            <a:r>
              <a:rPr lang="en-US" altLang="en-US"/>
              <a:t>1. Most popular cuisine: "North Indian, Mughlai" has the highest votes (53,747), followed by "North Indian" (46,241).</a:t>
            </a:r>
          </a:p>
          <a:p>
            <a:pPr>
              <a:lnSpc>
                <a:spcPct val="160000"/>
              </a:lnSpc>
            </a:pPr>
            <a:r>
              <a:rPr lang="en-US" altLang="en-US"/>
              <a:t>2. North Indian food is loved: Many top cuisines include North Indian, showing high demand.</a:t>
            </a:r>
          </a:p>
          <a:p>
            <a:pPr>
              <a:lnSpc>
                <a:spcPct val="160000"/>
              </a:lnSpc>
            </a:pPr>
            <a:r>
              <a:rPr lang="en-US" altLang="en-US"/>
              <a:t>3. Least popular cuisine: "Italian" has the lowest votes (14,799).</a:t>
            </a:r>
          </a:p>
          <a:p>
            <a:pPr>
              <a:lnSpc>
                <a:spcPct val="160000"/>
              </a:lnSpc>
            </a:pPr>
            <a:r>
              <a:rPr lang="en-US" altLang="en-US"/>
              <a:t>4. More variety gets more votes: Multi-cuisine options (like "North Indian, Chinese") have more votes.</a:t>
            </a:r>
          </a:p>
          <a:p>
            <a:pPr>
              <a:lnSpc>
                <a:spcPct val="160000"/>
              </a:lnSpc>
            </a:pPr>
            <a:r>
              <a:rPr lang="en-US" altLang="en-US"/>
              <a:t>5. Trend: Votes increase from Italian to North Indian-Mughlai in the chart.</a:t>
            </a:r>
          </a:p>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txBox="1"/>
          <p:nvPr/>
        </p:nvSpPr>
        <p:spPr>
          <a:xfrm>
            <a:off x="5931535" y="140970"/>
            <a:ext cx="6096000" cy="5978525"/>
          </a:xfrm>
          <a:prstGeom prst="rect">
            <a:avLst/>
          </a:prstGeom>
          <a:noFill/>
        </p:spPr>
        <p:txBody>
          <a:bodyPr wrap="square" rtlCol="0" anchor="t">
            <a:noAutofit/>
          </a:bodyPr>
          <a:lstStyle/>
          <a:p>
            <a:r>
              <a:rPr lang="en-US" altLang="en-US"/>
              <a:t>1. North Indian is the most popular: "North Indian, Chinese" (936 votes) and "North Indian" (511 votes) have the highest votes, showing strong preference.</a:t>
            </a:r>
          </a:p>
          <a:p>
            <a:endParaRPr lang="en-US" altLang="en-US"/>
          </a:p>
          <a:p>
            <a:r>
              <a:rPr lang="en-US" altLang="en-US"/>
              <a:t>2. North Indian dominates: Multiple combinations like "North Indian, Mughlai" (334) and "North Indian, Mughlai, Chinese" (197) also have good votes.</a:t>
            </a:r>
          </a:p>
          <a:p>
            <a:endParaRPr lang="en-US" altLang="en-US"/>
          </a:p>
          <a:p>
            <a:r>
              <a:rPr lang="en-US" altLang="en-US"/>
              <a:t>3. Chinese and Fast Food are equally liked</a:t>
            </a:r>
            <a:r>
              <a:rPr lang="en-IN" altLang="en-US"/>
              <a:t>. </a:t>
            </a:r>
            <a:r>
              <a:rPr lang="en-US" altLang="en-US"/>
              <a:t>Both have 354 votes, showing similar demand.</a:t>
            </a:r>
          </a:p>
          <a:p>
            <a:endParaRPr lang="en-US" altLang="en-US"/>
          </a:p>
          <a:p>
            <a:r>
              <a:rPr lang="en-US" altLang="en-US"/>
              <a:t>4. Cafe is more preferred than Bakery: Cafe (299) has more votes than Bakery (219).</a:t>
            </a:r>
          </a:p>
          <a:p>
            <a:endParaRPr lang="en-US" altLang="en-US"/>
          </a:p>
          <a:p>
            <a:r>
              <a:rPr lang="en-US" altLang="en-US"/>
              <a:t>5. Street Food is least popular: It has the lowest votes (149), meaning it is not as preferred.</a:t>
            </a:r>
            <a:endParaRPr lang="en-US"/>
          </a:p>
        </p:txBody>
      </p:sp>
      <p:graphicFrame>
        <p:nvGraphicFramePr>
          <p:cNvPr id="3" name="Chart 2"/>
          <p:cNvGraphicFramePr/>
          <p:nvPr/>
        </p:nvGraphicFramePr>
        <p:xfrm>
          <a:off x="795655" y="685800"/>
          <a:ext cx="4802505" cy="401574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Country Code '1' dominates the dataset, indicating a strong presence from the USA/Canada.</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Other country codes (216, 215, 30, 214) have minimal representation.</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The dataset is highly skewed, impacting global analysis</a:t>
            </a:r>
            <a:r>
              <a:rPr kumimoji="0" lang="en-US" altLang="en-US" sz="1800" b="0" i="0" u="none" strike="noStrike" cap="none" normalizeH="0" baseline="0">
                <a:ln>
                  <a:noFill/>
                </a:ln>
                <a:solidFill>
                  <a:schemeClr val="tx1"/>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3" name="Picture 2"/>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New Delhi has the highest count, showing it dominates the dataset.</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Gurgaon and Noida have moderate representation, while Faridabad and Ghaziabad are minimal.</a:t>
            </a: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1800" i="0" u="none" strike="noStrike" cap="none" normalizeH="0" baseline="0">
                <a:ln>
                  <a:noFill/>
                </a:ln>
                <a:solidFill>
                  <a:schemeClr val="tx1"/>
                </a:solidFill>
                <a:effectLst/>
                <a:latin typeface="Arial" panose="020B0604020202020204" pitchFamily="34" charset="0"/>
              </a:rPr>
              <a:t>Data is highly skewed towards New Delhi, affecting overall city-wise analysis. </a:t>
            </a:r>
            <a:endParaRPr kumimoji="0" lang="en-US" altLang="en-US" sz="1800" i="0" u="none" strike="noStrike" cap="none" normalizeH="0" baseline="0" dirty="0">
              <a:ln>
                <a:noFill/>
              </a:ln>
              <a:solidFill>
                <a:schemeClr val="tx1"/>
              </a:solidFill>
              <a:effectLst/>
              <a:latin typeface="Arial" panose="020B0604020202020204" pitchFamily="34" charset="0"/>
            </a:endParaRPr>
          </a:p>
        </p:txBody>
      </p:sp>
      <p:pic>
        <p:nvPicPr>
          <p:cNvPr id="3" name="Picture 2"/>
          <p:cNvPicPr/>
          <p:nvPr/>
        </p:nvPicPr>
        <p:blipFill>
          <a:blip r:embed="rId2"/>
          <a:stretch>
            <a:fillRect/>
          </a:stretch>
        </p:blipFill>
        <p:spPr>
          <a:xfrm>
            <a:off x="0" y="0"/>
            <a:ext cx="12192000"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sz="1800">
                <a:latin typeface="Arial" panose="020B0604020202020204" pitchFamily="34" charset="0"/>
                <a:cs typeface="Arial" panose="020B0604020202020204" pitchFamily="34" charset="0"/>
              </a:rPr>
              <a:t>North Indian cuisine is the most popular, dominating the dataset.</a:t>
            </a:r>
            <a:br>
              <a:rPr lang="en-US" sz="1800">
                <a:latin typeface="Arial" panose="020B0604020202020204" pitchFamily="34" charset="0"/>
                <a:cs typeface="Arial" panose="020B0604020202020204" pitchFamily="34" charset="0"/>
              </a:rPr>
            </a:br>
            <a:r>
              <a:rPr lang="en-US" sz="1800">
                <a:latin typeface="Arial" panose="020B0604020202020204" pitchFamily="34" charset="0"/>
                <a:cs typeface="Arial" panose="020B0604020202020204" pitchFamily="34" charset="0"/>
              </a:rPr>
              <a:t>Chinese and Fast Food are also preferred, but with lower counts.</a:t>
            </a:r>
            <a:br>
              <a:rPr lang="en-US" sz="1800">
                <a:latin typeface="Arial" panose="020B0604020202020204" pitchFamily="34" charset="0"/>
                <a:cs typeface="Arial" panose="020B0604020202020204" pitchFamily="34" charset="0"/>
              </a:rPr>
            </a:br>
            <a:r>
              <a:rPr lang="en-US" sz="1800">
                <a:latin typeface="Arial" panose="020B0604020202020204" pitchFamily="34" charset="0"/>
                <a:cs typeface="Arial" panose="020B0604020202020204" pitchFamily="34" charset="0"/>
              </a:rPr>
              <a:t>Combination cuisines (North Indian &amp; Chinese, North Indian &amp; Mughlai) show a significant presence.</a:t>
            </a:r>
            <a:br>
              <a:rPr lang="en-US" sz="1800">
                <a:latin typeface="Arial" panose="020B0604020202020204" pitchFamily="34" charset="0"/>
                <a:cs typeface="Arial" panose="020B0604020202020204" pitchFamily="34" charset="0"/>
              </a:rPr>
            </a:br>
            <a:r>
              <a:rPr lang="en-US" sz="1800">
                <a:latin typeface="Arial" panose="020B0604020202020204" pitchFamily="34" charset="0"/>
                <a:cs typeface="Arial" panose="020B0604020202020204" pitchFamily="34" charset="0"/>
              </a:rPr>
              <a:t>Data suggests a strong preference for Indian and fusion cuisines.</a:t>
            </a:r>
            <a:br>
              <a:rPr lang="en-US" sz="1800">
                <a:latin typeface="Arial" panose="020B0604020202020204" pitchFamily="34" charset="0"/>
                <a:cs typeface="Arial" panose="020B0604020202020204" pitchFamily="34" charset="0"/>
              </a:rPr>
            </a:br>
            <a:endParaRPr lang="en-IN" sz="1800" dirty="0">
              <a:latin typeface="Arial" panose="020B0604020202020204" pitchFamily="34" charset="0"/>
              <a:cs typeface="Arial" panose="020B0604020202020204" pitchFamily="34" charset="0"/>
            </a:endParaRPr>
          </a:p>
        </p:txBody>
      </p:sp>
      <p:pic>
        <p:nvPicPr>
          <p:cNvPr id="3" name="Picture 2"/>
          <p:cNvPicPr/>
          <p:nvPr/>
        </p:nvPicPr>
        <p:blipFill>
          <a:blip r:embed="rId2"/>
          <a:stretch>
            <a:fillRect/>
          </a:stretch>
        </p:blipFill>
        <p:spPr>
          <a:xfrm>
            <a:off x="0" y="0"/>
            <a:ext cx="12192000" cy="6858000"/>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ABLE_ENDDRAG_ORIGIN_RECT" val="890*26"/>
  <p:tag name="TABLE_ENDDRAG_RECT" val="12*11*890*26"/>
</p:tagLst>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1102</Words>
  <Application>Microsoft Office PowerPoint</Application>
  <PresentationFormat>Widescreen</PresentationFormat>
  <Paragraphs>59</Paragraphs>
  <Slides>19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19</vt:i4>
      </vt:variant>
    </vt:vector>
  </HeadingPairs>
  <TitlesOfParts>
    <vt:vector size="22" baseType="lpstr">
      <vt:lpstr>Arial</vt:lpstr>
      <vt:lpstr>Calibri</vt:lpstr>
      <vt:lpstr>Default Design</vt:lpstr>
      <vt:lpstr>PowerPoint Presentation</vt:lpstr>
      <vt:lpstr>PowerPoint Presentation</vt:lpstr>
      <vt:lpstr>PowerPoint Presentation</vt:lpstr>
      <vt:lpstr>PowerPoint Presentation</vt:lpstr>
      <vt:lpstr>PowerPoint Presentation</vt:lpstr>
      <vt:lpstr>PowerPoint Presentation</vt:lpstr>
      <vt:lpstr>Country Code '1' dominates the dataset, indicating a strong presence from the USA/Canada. Other country codes (216, 215, 30, 214) have minimal representation. The dataset is highly skewed, impacting global analysis. </vt:lpstr>
      <vt:lpstr>New Delhi has the highest count, showing it dominates the dataset. Gurgaon and Noida have moderate representation, while Faridabad and Ghaziabad are minimal. Data is highly skewed towards New Delhi, affecting overall city-wise analysis. </vt:lpstr>
      <vt:lpstr>North Indian cuisine is the most popular, dominating the dataset. Chinese and Fast Food are also preferred, but with lower counts. Combination cuisines (North Indian &amp; Chinese, North Indian &amp; Mughlai) show a significant presence. Data suggests a strong preference for Indian and fusion cuisines. </vt:lpstr>
      <vt:lpstr>Observations on Top Cuisines &amp; Cities with Highest Restaurant Counts New Delhi dominates with the highest number of restaurants. North Indian cuisine is the most preferred, followed by North Indian &amp; Chinese fusion. Fast Food and Chinese also have a significant presence. Street Food, Café, and Bakery cuisines show moderate representation. </vt:lpstr>
      <vt:lpstr>High Clusters: Restaurants are densely located in urban areas. Sparse Regions: Some areas have very few or no restaurants. Urban Dominance: Most restaurants are in major cities. Latitude Trends: Locations align with highly populated regions. Business Insights: Useful for expansion and market planning. </vt:lpstr>
      <vt:lpstr> New Delhi Dominates: The city has the highest number of restaurants, far exceeding others. Gurgaon &amp; Noida Follow: These cities also have a significant restaurant presence but are much lower than New Delhi. Other Cities Have Low Counts: Cities like Ghaziabad, Bhubaneswar, and Guwahati have minimal restaurant representation. Urban Concentration: Most restaurants are concentrated in major metro cities. </vt:lpstr>
      <vt:lpstr>PowerPoint Presentation</vt:lpstr>
      <vt:lpstr>PowerPoint Presentation</vt:lpstr>
      <vt:lpstr>Online Delivery Dominates (≈ 26%): A significant portion of restaurants provide online delivery services. Table Booking (≈ 12%): A smaller but notable percentage of restaurants offer table booking. Currently Delivering (≈ 1%): Very few restaurants are actively delivering at the moment. Conclusion: Online delivery is the most common service, while table booking is less prevalent, and real-time delivery availability is rare. </vt:lpstr>
      <vt:lpstr> Higher Ratings for Table Booking: Restaurants offering table booking have an average rating above 3.5. Lower Ratings Without Table Booking: Restaurants without table booking have an average rating around 2.5. Conclusion: Restaurants with table booking tend to have better ratings, suggesting a better dining experience or higher customer satisfaction. </vt:lpstr>
      <vt:lpstr>Analysis of Online Delivery Availability Across Price Ranges Price Range 1 (Lowest): Around 15% of restaurants offer online delivery. Price Range 2: The highest availability, with over 40% of restaurants providing online delivery. Price Range 3: Slightly lower than Price Range 2, around 30% availability. Price Range 4 (Highest): The least availability, with less than 10% of restaurants offering online delivery. </vt:lpstr>
      <vt:lpstr>Price Range 1 (Lowest): Has the lowest average rating, slightly above 2.0. Price Range 2: Shows an improvement, with an average rating around 2.8 - 3.0. Price Range 3: Further increases, nearing 3.5. Price Range 4 (Highest): Has the highest average rating, exceeding 4.0.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lenovo</dc:creator>
  <cp:lastModifiedBy>Kanifnath Gite</cp:lastModifiedBy>
  <cp:revision>7</cp:revision>
  <dcterms:created xsi:type="dcterms:W3CDTF">2025-02-07T14:23:00Z</dcterms:created>
  <dcterms:modified xsi:type="dcterms:W3CDTF">2025-02-27T06:35:35Z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654A3ED0B83D4F3AA917D77D62463A9B_13</vt:lpwstr>
  </property>
  <property fmtid="{D5CDD505-2E9C-101B-9397-08002B2CF9AE}" pid="3" name="KSOProductBuildVer">
    <vt:lpwstr>1033-12.2.0.19805</vt:lpwstr>
  </property>
</Properties>
</file>