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2" r:id="rId3"/>
    <p:sldId id="263" r:id="rId4"/>
    <p:sldId id="264" r:id="rId5"/>
    <p:sldId id="265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8" autoAdjust="0"/>
    <p:restoredTop sz="92547" autoAdjust="0"/>
  </p:normalViewPr>
  <p:slideViewPr>
    <p:cSldViewPr snapToGrid="0">
      <p:cViewPr>
        <p:scale>
          <a:sx n="60" d="100"/>
          <a:sy n="60" d="100"/>
        </p:scale>
        <p:origin x="82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786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4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3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76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11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84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6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71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91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069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3C2B-FA6F-498D-A350-CE9077FC64EB}" type="datetimeFigureOut">
              <a:rPr lang="en-GB" smtClean="0"/>
              <a:t>14/05/2024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A0322-3FBC-4629-912D-8B938C7182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85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231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Bodoni MT" panose="02070603080606020203" pitchFamily="18" charset="0"/>
              </a:rPr>
              <a:t>HOTEL AGGREGATOR ANALYSIS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232" y="2667589"/>
            <a:ext cx="3327002" cy="15228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57800" y="596599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  <a:latin typeface="Bodoni MT" panose="02070603080606020203" pitchFamily="18" charset="0"/>
              </a:rPr>
              <a:t>Presented by</a:t>
            </a:r>
          </a:p>
          <a:p>
            <a:r>
              <a:rPr lang="de-DE" dirty="0" smtClean="0">
                <a:solidFill>
                  <a:schemeClr val="bg1"/>
                </a:solidFill>
                <a:latin typeface="Bodoni MT" panose="02070603080606020203" pitchFamily="18" charset="0"/>
              </a:rPr>
              <a:t>                 Kanimozhi</a:t>
            </a:r>
            <a:endParaRPr lang="en-GB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80744" y="4922874"/>
            <a:ext cx="3785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Bodoni MT" panose="02070603080606020203" pitchFamily="18" charset="0"/>
              </a:rPr>
              <a:t>Presented by</a:t>
            </a:r>
          </a:p>
          <a:p>
            <a:r>
              <a:rPr lang="de-DE" sz="2800" dirty="0">
                <a:latin typeface="Bodoni MT" panose="02070603080606020203" pitchFamily="18" charset="0"/>
              </a:rPr>
              <a:t> </a:t>
            </a:r>
            <a:r>
              <a:rPr lang="de-DE" sz="2800" dirty="0" smtClean="0">
                <a:latin typeface="Bodoni MT" panose="02070603080606020203" pitchFamily="18" charset="0"/>
              </a:rPr>
              <a:t>         Kanimozhi</a:t>
            </a:r>
            <a:endParaRPr lang="en-GB" sz="28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4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3763"/>
            <a:ext cx="10515600" cy="1325563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de-DE" dirty="0" smtClean="0">
                <a:latin typeface="Bodoni MT" panose="02070603080606020203" pitchFamily="18" charset="0"/>
              </a:rPr>
              <a:t>INTRODUCTION</a:t>
            </a:r>
            <a:endParaRPr lang="en-GB" dirty="0">
              <a:latin typeface="Bodoni MT" panose="02070603080606020203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463" y="2115879"/>
            <a:ext cx="5306756" cy="4571999"/>
          </a:xfrm>
        </p:spPr>
      </p:pic>
      <p:sp>
        <p:nvSpPr>
          <p:cNvPr id="6" name="TextBox 5"/>
          <p:cNvSpPr txBox="1"/>
          <p:nvPr/>
        </p:nvSpPr>
        <p:spPr>
          <a:xfrm>
            <a:off x="254000" y="1963972"/>
            <a:ext cx="65284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/>
              <a:t>This  </a:t>
            </a:r>
            <a:r>
              <a:rPr lang="en-GB" sz="2400" dirty="0"/>
              <a:t>P</a:t>
            </a:r>
            <a:r>
              <a:rPr lang="en-GB" sz="2400" dirty="0" smtClean="0"/>
              <a:t>roject aims to analyse a dataset of hotel aggregator listings using Power BI.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/>
              <a:t>The dataset comprises various attributes related to listings, hosts, reviews, and availability.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/>
              <a:t>The objective is to create comprehensive visualizations and insights that shed light on trends, patterns, and factors influencing the performance of listings.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/>
              <a:t>It will explore key metrics such as pricing, availability, host characteristics, and review scores to derive actionable insights for improving the overall quality and competitiveness of the listings.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9694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Autofit/>
          </a:bodyPr>
          <a:lstStyle/>
          <a:p>
            <a:pPr algn="ctr"/>
            <a:r>
              <a:rPr lang="en-GB" dirty="0" smtClean="0">
                <a:latin typeface="Bodoni MT" panose="02070603080606020203" pitchFamily="18" charset="0"/>
              </a:rPr>
              <a:t>DATASET DESCRIPTION</a:t>
            </a: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76976"/>
            <a:ext cx="7317513" cy="576284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1. id: Unique identifier for each listing.</a:t>
            </a:r>
          </a:p>
          <a:p>
            <a:pPr marL="0" indent="0">
              <a:buNone/>
            </a:pPr>
            <a:r>
              <a:rPr lang="en-GB" sz="2000" dirty="0"/>
              <a:t>2. listing_url: URL of the listing on the hotel aggregator platform.</a:t>
            </a:r>
          </a:p>
          <a:p>
            <a:pPr marL="0" indent="0">
              <a:buNone/>
            </a:pPr>
            <a:r>
              <a:rPr lang="en-GB" sz="2000" dirty="0"/>
              <a:t>3. scrape_id: Identifier for the data scraping event.</a:t>
            </a:r>
          </a:p>
          <a:p>
            <a:pPr marL="0" indent="0">
              <a:buNone/>
            </a:pPr>
            <a:r>
              <a:rPr lang="en-GB" sz="2000" dirty="0"/>
              <a:t>4. last_scraped: Date of the last data scrape.</a:t>
            </a:r>
          </a:p>
          <a:p>
            <a:pPr marL="0" indent="0">
              <a:buNone/>
            </a:pPr>
            <a:r>
              <a:rPr lang="en-GB" sz="2000" dirty="0"/>
              <a:t>5. source: Source of the listing information.</a:t>
            </a:r>
          </a:p>
          <a:p>
            <a:pPr marL="0" indent="0">
              <a:buNone/>
            </a:pPr>
            <a:r>
              <a:rPr lang="en-GB" sz="2000" dirty="0"/>
              <a:t>6. name: Name of the listing.</a:t>
            </a:r>
          </a:p>
          <a:p>
            <a:pPr marL="0" indent="0">
              <a:buNone/>
            </a:pPr>
            <a:r>
              <a:rPr lang="en-GB" sz="2000" dirty="0"/>
              <a:t>7. description: Description of the listing.</a:t>
            </a:r>
          </a:p>
          <a:p>
            <a:pPr marL="0" indent="0">
              <a:buNone/>
            </a:pPr>
            <a:r>
              <a:rPr lang="en-GB" sz="2000" dirty="0"/>
              <a:t>8. </a:t>
            </a:r>
            <a:r>
              <a:rPr lang="en-GB" sz="2000" dirty="0" smtClean="0"/>
              <a:t>Neighborhood_overview</a:t>
            </a:r>
            <a:r>
              <a:rPr lang="en-GB" sz="2000" dirty="0"/>
              <a:t>: Overview of the neighborhood </a:t>
            </a:r>
            <a:r>
              <a:rPr lang="en-GB" sz="2000" dirty="0" smtClean="0"/>
              <a:t>where</a:t>
            </a:r>
          </a:p>
          <a:p>
            <a:pPr marL="0" indent="0">
              <a:buNone/>
            </a:pPr>
            <a:r>
              <a:rPr lang="en-GB" sz="2000" dirty="0" smtClean="0"/>
              <a:t> </a:t>
            </a:r>
            <a:r>
              <a:rPr lang="en-GB" sz="2000" dirty="0"/>
              <a:t>the listing is located.</a:t>
            </a:r>
          </a:p>
          <a:p>
            <a:pPr marL="0" indent="0">
              <a:buNone/>
            </a:pPr>
            <a:r>
              <a:rPr lang="en-GB" sz="2000" dirty="0"/>
              <a:t>9. </a:t>
            </a:r>
            <a:r>
              <a:rPr lang="en-GB" sz="2000" dirty="0" smtClean="0"/>
              <a:t>Picture_url</a:t>
            </a:r>
            <a:r>
              <a:rPr lang="en-GB" sz="2000" dirty="0"/>
              <a:t>: URL of the listing's picture.</a:t>
            </a:r>
          </a:p>
          <a:p>
            <a:pPr marL="0" indent="0">
              <a:buNone/>
            </a:pPr>
            <a:r>
              <a:rPr lang="en-GB" sz="2000" dirty="0"/>
              <a:t>10. host_id: Unique identifier for the host.</a:t>
            </a:r>
          </a:p>
          <a:p>
            <a:pPr marL="0" indent="0">
              <a:buNone/>
            </a:pPr>
            <a:r>
              <a:rPr lang="en-GB" sz="2000" dirty="0"/>
              <a:t>11. ... (and many more columns capturing details about hosts, </a:t>
            </a: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location</a:t>
            </a:r>
            <a:r>
              <a:rPr lang="en-GB" sz="2000" dirty="0"/>
              <a:t>, property type, room details,</a:t>
            </a:r>
          </a:p>
          <a:p>
            <a:pPr marL="0" indent="0">
              <a:buNone/>
            </a:pPr>
            <a:r>
              <a:rPr lang="en-GB" sz="2000" dirty="0"/>
              <a:t>amenities, pricing, availability, reviews, and other relevant information)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651" y="1222744"/>
            <a:ext cx="5121349" cy="55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0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00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sz="4900" dirty="0" smtClean="0">
                <a:latin typeface="Bodoni MT" panose="02070603080606020203" pitchFamily="18" charset="0"/>
              </a:rPr>
              <a:t>PROJECT OBJECTIVES</a:t>
            </a:r>
            <a:r>
              <a:rPr lang="en-GB" sz="4900" dirty="0">
                <a:latin typeface="Bodoni MT" panose="02070603080606020203" pitchFamily="18" charset="0"/>
              </a:rPr>
              <a:t/>
            </a:r>
            <a:br>
              <a:rPr lang="en-GB" sz="4900" dirty="0">
                <a:latin typeface="Bodoni MT" panose="02070603080606020203" pitchFamily="18" charset="0"/>
              </a:rPr>
            </a:br>
            <a:endParaRPr lang="en-GB" sz="49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33" y="873126"/>
            <a:ext cx="9550399" cy="635740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1400" dirty="0" smtClean="0"/>
              <a:t>1</a:t>
            </a:r>
            <a:r>
              <a:rPr lang="en-GB" sz="1400" dirty="0"/>
              <a:t>. Geographical Insights: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 </a:t>
            </a:r>
            <a:r>
              <a:rPr lang="en-GB" sz="1400" dirty="0"/>
              <a:t>Visualize the distribution of listings on a map to identify popular neighborhoods.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Explore </a:t>
            </a:r>
            <a:r>
              <a:rPr lang="en-GB" sz="1400" dirty="0"/>
              <a:t>the geographical concentration of listings and host </a:t>
            </a:r>
            <a:r>
              <a:rPr lang="en-GB" sz="1400" dirty="0" smtClean="0"/>
              <a:t>locations.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 smtClean="0"/>
              <a:t>2. Pricing and Availability Analysis:</a:t>
            </a:r>
          </a:p>
          <a:p>
            <a:pPr>
              <a:lnSpc>
                <a:spcPct val="120000"/>
              </a:lnSpc>
            </a:pPr>
            <a:r>
              <a:rPr lang="en-GB" sz="1400" dirty="0" smtClean="0"/>
              <a:t>- </a:t>
            </a:r>
            <a:r>
              <a:rPr lang="en-GB" sz="1400" dirty="0"/>
              <a:t>Analyze pricing trends based on property types, room types, and accommodation capacity.</a:t>
            </a:r>
          </a:p>
          <a:p>
            <a:pPr>
              <a:lnSpc>
                <a:spcPct val="120000"/>
              </a:lnSpc>
            </a:pPr>
            <a:r>
              <a:rPr lang="en-GB" sz="1400" dirty="0"/>
              <a:t>- Investigate the availability of listings over time and identify peak periods.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3. Host Performance:</a:t>
            </a:r>
          </a:p>
          <a:p>
            <a:pPr>
              <a:lnSpc>
                <a:spcPct val="120000"/>
              </a:lnSpc>
            </a:pPr>
            <a:r>
              <a:rPr lang="en-GB" sz="1400" dirty="0"/>
              <a:t>- Evaluate host characteristics, including superhost status, response times, and verification </a:t>
            </a:r>
            <a:r>
              <a:rPr lang="en-GB" sz="1400" dirty="0" smtClean="0"/>
              <a:t>methods.</a:t>
            </a:r>
            <a:endParaRPr lang="en-GB" sz="1400" dirty="0"/>
          </a:p>
          <a:p>
            <a:pPr>
              <a:lnSpc>
                <a:spcPct val="120000"/>
              </a:lnSpc>
            </a:pPr>
            <a:r>
              <a:rPr lang="en-GB" sz="1400" dirty="0"/>
              <a:t>- Explore correlations between host attributes and listing performance.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4. Review Scores and Guest Satisfaction</a:t>
            </a:r>
            <a:r>
              <a:rPr lang="en-GB" sz="1400" dirty="0" smtClean="0"/>
              <a:t>:</a:t>
            </a:r>
          </a:p>
          <a:p>
            <a:pPr>
              <a:lnSpc>
                <a:spcPct val="120000"/>
              </a:lnSpc>
            </a:pPr>
            <a:r>
              <a:rPr lang="en-GB" sz="1400" dirty="0"/>
              <a:t>- Examine review scores and their impact on overall listing performance.</a:t>
            </a:r>
          </a:p>
          <a:p>
            <a:pPr>
              <a:lnSpc>
                <a:spcPct val="120000"/>
              </a:lnSpc>
            </a:pPr>
            <a:r>
              <a:rPr lang="en-GB" sz="1400" dirty="0"/>
              <a:t>- Identify areas for improvement based on specific review categories.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400" dirty="0"/>
              <a:t>5. Property Type and Room Analysis:</a:t>
            </a:r>
          </a:p>
          <a:p>
            <a:pPr>
              <a:lnSpc>
                <a:spcPct val="120000"/>
              </a:lnSpc>
            </a:pPr>
            <a:r>
              <a:rPr lang="en-GB" sz="1400" dirty="0"/>
              <a:t>- Analyse the distribution of property types and room types.</a:t>
            </a:r>
          </a:p>
          <a:p>
            <a:pPr>
              <a:lnSpc>
                <a:spcPct val="120000"/>
              </a:lnSpc>
            </a:pPr>
            <a:r>
              <a:rPr lang="en-GB" sz="1400" dirty="0"/>
              <a:t>- Explore trends in the popularity of specific accommodation setups.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732" y="1151467"/>
            <a:ext cx="4351867" cy="55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Bodoni MT" panose="02070603080606020203" pitchFamily="18" charset="0"/>
              </a:rPr>
              <a:t>RECOMMENDATIONS</a:t>
            </a: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GB" sz="2400" dirty="0">
                <a:latin typeface="Bodoni MT" panose="02070603080606020203" pitchFamily="18" charset="0"/>
              </a:rPr>
              <a:t>The annual availability is experiencing a significant decline, underscoring the critical need to focus efforts on enhancing yearly availability levels</a:t>
            </a:r>
            <a:r>
              <a:rPr lang="en-GB" sz="2400" dirty="0" smtClean="0">
                <a:latin typeface="Bodoni MT" panose="02070603080606020203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Bodoni MT" panose="02070603080606020203" pitchFamily="18" charset="0"/>
              </a:rPr>
              <a:t>Enhancing the review score entails adjusting pricing to ensure affordability for all guests and prioritizing swift responses to inquiries and feedback</a:t>
            </a:r>
            <a:r>
              <a:rPr lang="en-GB" sz="2400" dirty="0" smtClean="0">
                <a:latin typeface="Bodoni MT" panose="02070603080606020203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Bodoni MT" panose="02070603080606020203" pitchFamily="18" charset="0"/>
              </a:rPr>
              <a:t>Shared room types offer more affordability compared to entire or private accommodations. There is a pressing need to enhance pricing across all room categories to ensure competitiveness and appeal to a broader range of guests</a:t>
            </a:r>
            <a:r>
              <a:rPr lang="en-GB" sz="2400" dirty="0" smtClean="0">
                <a:latin typeface="Bodoni MT" panose="02070603080606020203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GB" sz="2400" dirty="0">
                <a:latin typeface="Bodoni MT" panose="02070603080606020203" pitchFamily="18" charset="0"/>
              </a:rPr>
              <a:t>Continuously monitor guest satisfaction levels over time to pinpoint areas requiring improvement</a:t>
            </a:r>
            <a:r>
              <a:rPr lang="en-GB" sz="2400" dirty="0" smtClean="0">
                <a:latin typeface="Bodoni MT" panose="02070603080606020203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GB" sz="20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7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0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2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>
                <a:latin typeface="Bodoni MT" panose="02070603080606020203" pitchFamily="18" charset="0"/>
              </a:rPr>
              <a:t>CONCLUSION</a:t>
            </a:r>
            <a:endParaRPr lang="en-GB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602433" cy="4086077"/>
          </a:xfrm>
        </p:spPr>
        <p:txBody>
          <a:bodyPr/>
          <a:lstStyle/>
          <a:p>
            <a:pPr marL="0" indent="0" algn="ctr">
              <a:buNone/>
            </a:pPr>
            <a:endParaRPr lang="de-DE" dirty="0" smtClean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>
              <a:latin typeface="Bodoni MT" panose="02070603080606020203" pitchFamily="18" charset="0"/>
            </a:endParaRPr>
          </a:p>
          <a:p>
            <a:pPr marL="0" indent="0" algn="ctr">
              <a:buNone/>
            </a:pPr>
            <a:endParaRPr lang="de-DE" dirty="0" smtClean="0">
              <a:latin typeface="Bodoni MT" panose="02070603080606020203" pitchFamily="18" charset="0"/>
            </a:endParaRPr>
          </a:p>
          <a:p>
            <a:pPr marL="0" indent="0" algn="ctr">
              <a:buNone/>
            </a:pPr>
            <a:endParaRPr lang="de-DE" dirty="0">
              <a:latin typeface="Bodoni MT" panose="02070603080606020203" pitchFamily="18" charset="0"/>
            </a:endParaRPr>
          </a:p>
          <a:p>
            <a:pPr marL="0" indent="0" algn="ctr">
              <a:buNone/>
            </a:pPr>
            <a:r>
              <a:rPr lang="de-DE" dirty="0" smtClean="0">
                <a:latin typeface="Bodoni MT" panose="02070603080606020203" pitchFamily="18" charset="0"/>
              </a:rPr>
              <a:t>                                                             </a:t>
            </a:r>
            <a:r>
              <a:rPr lang="de-DE" sz="4000" dirty="0" smtClean="0">
                <a:latin typeface="Bodoni MT" panose="02070603080606020203" pitchFamily="18" charset="0"/>
              </a:rPr>
              <a:t>THANK </a:t>
            </a:r>
            <a:r>
              <a:rPr lang="de-DE" sz="4000" dirty="0">
                <a:latin typeface="Bodoni MT" panose="02070603080606020203" pitchFamily="18" charset="0"/>
              </a:rPr>
              <a:t>YOU</a:t>
            </a:r>
            <a:endParaRPr lang="en-GB" sz="4000" dirty="0">
              <a:latin typeface="Bodoni MT" panose="02070603080606020203" pitchFamily="18" charset="0"/>
            </a:endParaRPr>
          </a:p>
          <a:p>
            <a:pPr marL="0" indent="0" algn="ctr">
              <a:buNone/>
            </a:pPr>
            <a:endParaRPr lang="en-GB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3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501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Bodoni MT</vt:lpstr>
      <vt:lpstr>Calibri</vt:lpstr>
      <vt:lpstr>Calibri Light</vt:lpstr>
      <vt:lpstr>Wingdings</vt:lpstr>
      <vt:lpstr>Office Theme</vt:lpstr>
      <vt:lpstr>HOTEL AGGREGATOR ANALYSIS</vt:lpstr>
      <vt:lpstr>INTRODUCTION</vt:lpstr>
      <vt:lpstr>DATASET DESCRIPTION</vt:lpstr>
      <vt:lpstr>  PROJECT OBJECTIVES </vt:lpstr>
      <vt:lpstr>RECOMMENDATIONS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2024-05-14T19:18:58Z</dcterms:created>
  <dcterms:modified xsi:type="dcterms:W3CDTF">2024-05-15T08:16:42Z</dcterms:modified>
</cp:coreProperties>
</file>