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64" r:id="rId9"/>
    <p:sldId id="2146847057" r:id="rId10"/>
    <p:sldId id="2146847060" r:id="rId11"/>
    <p:sldId id="2146847063" r:id="rId12"/>
    <p:sldId id="2146847065"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KANIHA S</a:t>
            </a:r>
          </a:p>
          <a:p>
            <a:r>
              <a:rPr lang="en-US" sz="2000" b="1" dirty="0">
                <a:solidFill>
                  <a:schemeClr val="accent1">
                    <a:lumMod val="75000"/>
                  </a:schemeClr>
                </a:solidFill>
                <a:latin typeface="Arial"/>
                <a:cs typeface="Arial"/>
              </a:rPr>
              <a:t>Student Name : KANIHA S</a:t>
            </a:r>
          </a:p>
          <a:p>
            <a:r>
              <a:rPr lang="en-US" sz="2000" b="1" dirty="0">
                <a:solidFill>
                  <a:schemeClr val="accent1">
                    <a:lumMod val="75000"/>
                  </a:schemeClr>
                </a:solidFill>
                <a:latin typeface="Arial"/>
                <a:cs typeface="Arial"/>
              </a:rPr>
              <a:t>College Name &amp; Department :</a:t>
            </a:r>
            <a:r>
              <a:rPr lang="en-US" sz="2000" b="1" dirty="0" err="1">
                <a:solidFill>
                  <a:schemeClr val="accent1">
                    <a:lumMod val="75000"/>
                  </a:schemeClr>
                </a:solidFill>
                <a:latin typeface="Arial"/>
                <a:cs typeface="Arial"/>
              </a:rPr>
              <a:t>M.Kumarasamy</a:t>
            </a:r>
            <a:r>
              <a:rPr lang="en-US" sz="2000" b="1" dirty="0">
                <a:solidFill>
                  <a:schemeClr val="accent1">
                    <a:lumMod val="75000"/>
                  </a:schemeClr>
                </a:solidFill>
                <a:latin typeface="Arial"/>
                <a:cs typeface="Arial"/>
              </a:rPr>
              <a:t> College Of Engineering &amp; </a:t>
            </a:r>
            <a:r>
              <a:rPr lang="en-US" sz="2000" b="1" dirty="0" err="1">
                <a:solidFill>
                  <a:schemeClr val="accent1">
                    <a:lumMod val="75000"/>
                  </a:schemeClr>
                </a:solidFill>
                <a:latin typeface="Arial"/>
                <a:cs typeface="Arial"/>
              </a:rPr>
              <a:t>Elecronics</a:t>
            </a:r>
            <a:r>
              <a:rPr lang="en-US" sz="2000" b="1" dirty="0">
                <a:solidFill>
                  <a:schemeClr val="accent1">
                    <a:lumMod val="75000"/>
                  </a:schemeClr>
                </a:solidFill>
                <a:latin typeface="Arial"/>
                <a:cs typeface="Arial"/>
              </a:rPr>
              <a:t> And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3220813"/>
          </a:xfrm>
        </p:spPr>
        <p:txBody>
          <a:bodyPr/>
          <a:lstStyle/>
          <a:p>
            <a:r>
              <a:rPr lang="en-US" dirty="0"/>
              <a:t>Steganography is a secure and discreet method for hiding sensitive data within digital media. It enhances privacy by ensuring covert communication without altering the visible appearance of the carrier file. Combining encryption with steganography adds an extra layer of protection, making hidden data resistant to cyber threats. Its applications span across  cybersecurity, finance, and digital watermarking. As digital security threats continue to evolve, steganography remains a reliable, future-proof solution for safeguarding confidential information. This technique plays a crucial role in modern data protection and secure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27660" y="-1783080"/>
            <a:ext cx="11283147" cy="7758430"/>
          </a:xfrm>
        </p:spPr>
        <p:txBody>
          <a:bodyPr/>
          <a:lstStyle/>
          <a:p>
            <a:r>
              <a:rPr lang="en-IN" dirty="0"/>
              <a:t>https://github.com/kanihas/Edunet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501516"/>
          </a:xfrm>
        </p:spPr>
        <p:txBody>
          <a:bodyPr>
            <a:normAutofit/>
          </a:bodyPr>
          <a:lstStyle/>
          <a:p>
            <a:pPr>
              <a:buFont typeface="Wingdings" panose="05000000000000000000" pitchFamily="2" charset="2"/>
              <a:buChar char="§"/>
            </a:pPr>
            <a:r>
              <a:rPr lang="en-US" sz="2200" dirty="0"/>
              <a:t>In the digital world, secure data transmission is crucial to prevent unauthorized access. Traditional encryption methods can be easily detected, making hidden communication vulnerable. Steganography offers a solution by embedding secret data within images without altering their appearance. However, many existing techniques lack robustness against steganalysis and potential security breaches..</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Content Placeholder 6">
            <a:extLst>
              <a:ext uri="{FF2B5EF4-FFF2-40B4-BE49-F238E27FC236}">
                <a16:creationId xmlns:a16="http://schemas.microsoft.com/office/drawing/2014/main" id="{7C31EB39-05FA-7402-6799-E54CBE37475D}"/>
              </a:ext>
            </a:extLst>
          </p:cNvPr>
          <p:cNvSpPr>
            <a:spLocks noGrp="1"/>
          </p:cNvSpPr>
          <p:nvPr>
            <p:ph idx="1"/>
          </p:nvPr>
        </p:nvSpPr>
        <p:spPr/>
        <p:txBody>
          <a:bodyPr/>
          <a:lstStyle/>
          <a:p>
            <a:r>
              <a:rPr lang="en-IN" sz="2200" dirty="0"/>
              <a:t>Language: Python</a:t>
            </a:r>
          </a:p>
          <a:p>
            <a:r>
              <a:rPr lang="en-IN" sz="2200" dirty="0"/>
              <a:t>Platform: Windows</a:t>
            </a:r>
          </a:p>
          <a:p>
            <a:r>
              <a:rPr lang="en-IN" sz="2200" dirty="0"/>
              <a:t>Libraries used</a:t>
            </a:r>
          </a:p>
          <a:p>
            <a:r>
              <a:rPr lang="en-IN" sz="2200" dirty="0"/>
              <a:t>Image Processing:</a:t>
            </a:r>
          </a:p>
          <a:p>
            <a:r>
              <a:rPr lang="en-IN" sz="2200" dirty="0"/>
              <a:t>OpenCV – Used for image manipulation and pre processing</a:t>
            </a:r>
          </a:p>
          <a:p>
            <a:r>
              <a:rPr lang="en-IN" sz="2200" dirty="0"/>
              <a:t>Steganography Techniques:</a:t>
            </a:r>
          </a:p>
          <a:p>
            <a:r>
              <a:rPr lang="en-IN" sz="2200" dirty="0" err="1"/>
              <a:t>Stegno</a:t>
            </a:r>
            <a:r>
              <a:rPr lang="en-IN" sz="2200" dirty="0"/>
              <a:t> – To perform LSB (Least Significant Bit) steganography</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47CB-A4CE-2E72-3054-96552A52AE35}"/>
              </a:ext>
            </a:extLst>
          </p:cNvPr>
          <p:cNvSpPr>
            <a:spLocks noGrp="1"/>
          </p:cNvSpPr>
          <p:nvPr>
            <p:ph type="title"/>
          </p:nvPr>
        </p:nvSpPr>
        <p:spPr/>
        <p:txBody>
          <a:bodyPr/>
          <a:lstStyle/>
          <a:p>
            <a:r>
              <a:rPr lang="en-IN" dirty="0">
                <a:solidFill>
                  <a:schemeClr val="accent1"/>
                </a:solidFill>
              </a:rPr>
              <a:t>WOW FACTORS</a:t>
            </a:r>
          </a:p>
        </p:txBody>
      </p:sp>
      <p:sp>
        <p:nvSpPr>
          <p:cNvPr id="3" name="Content Placeholder 2">
            <a:extLst>
              <a:ext uri="{FF2B5EF4-FFF2-40B4-BE49-F238E27FC236}">
                <a16:creationId xmlns:a16="http://schemas.microsoft.com/office/drawing/2014/main" id="{490D8FD8-9F40-5AD1-6BB5-91FB7B70E1A5}"/>
              </a:ext>
            </a:extLst>
          </p:cNvPr>
          <p:cNvSpPr>
            <a:spLocks noGrp="1"/>
          </p:cNvSpPr>
          <p:nvPr>
            <p:ph idx="1"/>
          </p:nvPr>
        </p:nvSpPr>
        <p:spPr>
          <a:xfrm>
            <a:off x="491614" y="-422787"/>
            <a:ext cx="11119194" cy="6840589"/>
          </a:xfrm>
        </p:spPr>
        <p:txBody>
          <a:bodyPr/>
          <a:lstStyle/>
          <a:p>
            <a:r>
              <a:rPr lang="en-IN" sz="2200" dirty="0"/>
              <a:t>Hides data invisibly using techniques like LSB, DCT, and wavelet transform.</a:t>
            </a:r>
          </a:p>
          <a:p>
            <a:r>
              <a:rPr lang="en-IN" sz="2200" dirty="0"/>
              <a:t>Enhances security with encryption and resists steganalysis detection.</a:t>
            </a:r>
          </a:p>
          <a:p>
            <a:r>
              <a:rPr lang="en-IN" sz="2200" dirty="0"/>
              <a:t>Supports multiple formats (images, audio, video, text) with lossless recovery.</a:t>
            </a:r>
          </a:p>
          <a:p>
            <a:r>
              <a:rPr lang="en-US" sz="2200" dirty="0"/>
              <a:t>Maintains data integrity with lossless recovery and resistance to modifications like compression or resizing.</a:t>
            </a:r>
            <a:endParaRPr lang="en-IN" sz="2200" dirty="0"/>
          </a:p>
          <a:p>
            <a:endParaRPr lang="en-IN" dirty="0"/>
          </a:p>
        </p:txBody>
      </p:sp>
    </p:spTree>
    <p:extLst>
      <p:ext uri="{BB962C8B-B14F-4D97-AF65-F5344CB8AC3E}">
        <p14:creationId xmlns:p14="http://schemas.microsoft.com/office/powerpoint/2010/main" val="128265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3250309"/>
          </a:xfrm>
        </p:spPr>
        <p:txBody>
          <a:bodyPr>
            <a:normAutofit/>
          </a:bodyPr>
          <a:lstStyle/>
          <a:p>
            <a:r>
              <a:rPr lang="en-US" sz="2200" dirty="0"/>
              <a:t>Helps protect sensitive information from cyber threats and unauthorized interception.</a:t>
            </a:r>
          </a:p>
          <a:p>
            <a:r>
              <a:rPr lang="en-US" sz="2200" dirty="0"/>
              <a:t>Enables safe sharing of sensitive reports without detection or censorship.</a:t>
            </a:r>
          </a:p>
          <a:p>
            <a:r>
              <a:rPr lang="en-US" sz="2200" dirty="0"/>
              <a:t>Used to investigate cybercrimes, detect hidden threats, and track illegal activities.</a:t>
            </a:r>
          </a:p>
          <a:p>
            <a:r>
              <a:rPr lang="en-US" sz="2200" dirty="0"/>
              <a:t>Combining encryption and steganography ensures that even if the hidden data is detected, it remains unreadable without the decryption key</a:t>
            </a:r>
            <a:r>
              <a:rPr lang="en-US" sz="1800" dirty="0"/>
              <a:t>.</a:t>
            </a: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CFB85656-823F-7F34-33F8-BB0B3ACD3733}"/>
              </a:ext>
            </a:extLst>
          </p:cNvPr>
          <p:cNvPicPr>
            <a:picLocks noGrp="1" noChangeAspect="1"/>
          </p:cNvPicPr>
          <p:nvPr>
            <p:ph idx="1"/>
          </p:nvPr>
        </p:nvPicPr>
        <p:blipFill>
          <a:blip r:embed="rId2"/>
          <a:srcRect l="-1782" t="-7692" r="39458" b="64728"/>
          <a:stretch/>
        </p:blipFill>
        <p:spPr>
          <a:xfrm>
            <a:off x="1341711" y="1232452"/>
            <a:ext cx="6160302" cy="231699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BC55DC-C637-FE94-9502-8C19A6DFC6EB}"/>
              </a:ext>
            </a:extLst>
          </p:cNvPr>
          <p:cNvPicPr>
            <a:picLocks noChangeAspect="1"/>
          </p:cNvPicPr>
          <p:nvPr/>
        </p:nvPicPr>
        <p:blipFill>
          <a:blip r:embed="rId2"/>
          <a:srcRect l="1" r="29750" b="57506"/>
          <a:stretch/>
        </p:blipFill>
        <p:spPr>
          <a:xfrm>
            <a:off x="997430" y="1342663"/>
            <a:ext cx="6942610" cy="2314937"/>
          </a:xfrm>
          <a:prstGeom prst="rect">
            <a:avLst/>
          </a:prstGeom>
        </p:spPr>
      </p:pic>
    </p:spTree>
    <p:extLst>
      <p:ext uri="{BB962C8B-B14F-4D97-AF65-F5344CB8AC3E}">
        <p14:creationId xmlns:p14="http://schemas.microsoft.com/office/powerpoint/2010/main" val="37710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C010D-7D3E-6376-DF15-621F102B639D}"/>
              </a:ext>
            </a:extLst>
          </p:cNvPr>
          <p:cNvPicPr>
            <a:picLocks noChangeAspect="1"/>
          </p:cNvPicPr>
          <p:nvPr/>
        </p:nvPicPr>
        <p:blipFill>
          <a:blip r:embed="rId2"/>
          <a:srcRect t="3689" b="11819"/>
          <a:stretch/>
        </p:blipFill>
        <p:spPr>
          <a:xfrm>
            <a:off x="1543664" y="1209368"/>
            <a:ext cx="9478297" cy="4955458"/>
          </a:xfrm>
          <a:prstGeom prst="rect">
            <a:avLst/>
          </a:prstGeom>
        </p:spPr>
      </p:pic>
    </p:spTree>
    <p:extLst>
      <p:ext uri="{BB962C8B-B14F-4D97-AF65-F5344CB8AC3E}">
        <p14:creationId xmlns:p14="http://schemas.microsoft.com/office/powerpoint/2010/main" val="312645983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372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Kaniha Saravanan</cp:lastModifiedBy>
  <cp:revision>28</cp:revision>
  <dcterms:created xsi:type="dcterms:W3CDTF">2021-05-26T16:50:10Z</dcterms:created>
  <dcterms:modified xsi:type="dcterms:W3CDTF">2025-02-23T13:23:57Z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