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  <p:sldId id="264" r:id="rId10"/>
    <p:sldId id="267" r:id="rId11"/>
    <p:sldId id="268" r:id="rId12"/>
    <p:sldId id="269" r:id="rId13"/>
    <p:sldId id="270" r:id="rId14"/>
    <p:sldId id="271" r:id="rId15"/>
    <p:sldId id="265" r:id="rId16"/>
    <p:sldId id="272" r:id="rId17"/>
    <p:sldId id="26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022" autoAdjust="0"/>
  </p:normalViewPr>
  <p:slideViewPr>
    <p:cSldViewPr snapToGrid="0">
      <p:cViewPr varScale="1">
        <p:scale>
          <a:sx n="59" d="100"/>
          <a:sy n="59" d="100"/>
        </p:scale>
        <p:origin x="94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0727D7-D180-4F47-A0A5-F2010D11F362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FEB7A0-55F8-4FC4-B8EE-0E633A534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4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 multi-paradigm programming language is a programming language that supports more than one programming paradigm. </a:t>
            </a:r>
          </a:p>
          <a:p>
            <a:r>
              <a:rPr lang="en-US" dirty="0" smtClean="0"/>
              <a:t>Java, Scala, C#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FEB7A0-55F8-4FC4-B8EE-0E633A5342F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9050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Consistent result on all platform</a:t>
            </a:r>
          </a:p>
          <a:p>
            <a:endParaRPr lang="en-US" dirty="0" smtClean="0"/>
          </a:p>
          <a:p>
            <a:r>
              <a:rPr lang="en-US" dirty="0" smtClean="0"/>
              <a:t>Include Pure Functions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FEB7A0-55F8-4FC4-B8EE-0E633A5342F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5703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FEB7A0-55F8-4FC4-B8EE-0E633A5342F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683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95557-6072-4379-A0BC-C3474A9F7D6C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612D-F6C9-4306-B3AF-AA6D1A9C2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177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95557-6072-4379-A0BC-C3474A9F7D6C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612D-F6C9-4306-B3AF-AA6D1A9C2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30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95557-6072-4379-A0BC-C3474A9F7D6C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612D-F6C9-4306-B3AF-AA6D1A9C2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271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95557-6072-4379-A0BC-C3474A9F7D6C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612D-F6C9-4306-B3AF-AA6D1A9C2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133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95557-6072-4379-A0BC-C3474A9F7D6C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612D-F6C9-4306-B3AF-AA6D1A9C2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412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95557-6072-4379-A0BC-C3474A9F7D6C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612D-F6C9-4306-B3AF-AA6D1A9C2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42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95557-6072-4379-A0BC-C3474A9F7D6C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612D-F6C9-4306-B3AF-AA6D1A9C2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590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95557-6072-4379-A0BC-C3474A9F7D6C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612D-F6C9-4306-B3AF-AA6D1A9C2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175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95557-6072-4379-A0BC-C3474A9F7D6C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612D-F6C9-4306-B3AF-AA6D1A9C2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220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95557-6072-4379-A0BC-C3474A9F7D6C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612D-F6C9-4306-B3AF-AA6D1A9C2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881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95557-6072-4379-A0BC-C3474A9F7D6C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612D-F6C9-4306-B3AF-AA6D1A9C2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102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95557-6072-4379-A0BC-C3474A9F7D6C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5612D-F6C9-4306-B3AF-AA6D1A9C2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244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deere.com/ms00146/Functional_Programming_Java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manning-content.s3.amazonaws.com/download/b/349f3c0-4e13-4929-9fc7-e596baa3e31c/Saumont_FPiA_MEAP_V08_ch1.pdf" TargetMode="External"/><Relationship Id="rId7" Type="http://schemas.openxmlformats.org/officeDocument/2006/relationships/hyperlink" Target="https://pragprog.com/magazines/2013-01/functional-programming-basic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ypesafe.com/resources/case-studies-and-stories/the-play-framework-at-linkedin" TargetMode="External"/><Relationship Id="rId5" Type="http://schemas.openxmlformats.org/officeDocument/2006/relationships/hyperlink" Target="https://www.youtube.com/watch?v=OhRhvaM-lQ4" TargetMode="External"/><Relationship Id="rId4" Type="http://schemas.openxmlformats.org/officeDocument/2006/relationships/hyperlink" Target="http://www.developer.com/java/understanding-lambda-enabled-design-patterns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unctional_programmin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Functional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Using Java 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667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Use?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Kata</a:t>
            </a:r>
          </a:p>
          <a:p>
            <a:pPr lvl="1"/>
            <a:r>
              <a:rPr lang="en-US" dirty="0" smtClean="0"/>
              <a:t>Design Pattern within examples</a:t>
            </a:r>
          </a:p>
          <a:p>
            <a:r>
              <a:rPr lang="en-US" dirty="0"/>
              <a:t>Example from Platform – </a:t>
            </a:r>
            <a:r>
              <a:rPr lang="en-US" dirty="0" smtClean="0"/>
              <a:t>ServiceIntervalService.java</a:t>
            </a:r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648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372" y="365125"/>
            <a:ext cx="10515600" cy="1325563"/>
          </a:xfrm>
        </p:spPr>
        <p:txBody>
          <a:bodyPr/>
          <a:lstStyle/>
          <a:p>
            <a:r>
              <a:rPr lang="en-US" dirty="0" smtClean="0"/>
              <a:t>Guess the design pattern…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924855"/>
            <a:ext cx="10515600" cy="210810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18458" y="1690688"/>
            <a:ext cx="26343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Iterator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04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600" y="990600"/>
            <a:ext cx="9039473" cy="5393191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576943" y="97971"/>
            <a:ext cx="6760029" cy="762000"/>
          </a:xfrm>
        </p:spPr>
        <p:txBody>
          <a:bodyPr/>
          <a:lstStyle/>
          <a:p>
            <a:r>
              <a:rPr lang="en-US" dirty="0" smtClean="0"/>
              <a:t>Delegate &amp; Strategy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166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2514" y="278039"/>
            <a:ext cx="4038600" cy="61458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65" y="4669971"/>
            <a:ext cx="11043684" cy="150699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665" y="1110559"/>
            <a:ext cx="11588318" cy="2928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611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272" y="463098"/>
            <a:ext cx="6528385" cy="74521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Decorative &amp; Fluent </a:t>
            </a:r>
            <a:r>
              <a:rPr lang="en-US" dirty="0"/>
              <a:t>Interface</a:t>
            </a:r>
          </a:p>
        </p:txBody>
      </p:sp>
      <p:pic>
        <p:nvPicPr>
          <p:cNvPr id="6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3273" y="1741713"/>
            <a:ext cx="10980641" cy="2090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78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4914" y="216128"/>
            <a:ext cx="3646715" cy="64384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314" y="1004888"/>
            <a:ext cx="10842172" cy="5395912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5500" dirty="0" smtClean="0"/>
              <a:t>Codebase – </a:t>
            </a:r>
            <a:r>
              <a:rPr lang="en-US" sz="5500" b="1" dirty="0" smtClean="0"/>
              <a:t>Axiom Platform</a:t>
            </a:r>
          </a:p>
          <a:p>
            <a:pPr marL="514350" indent="-514350">
              <a:buAutoNum type="arabicPeriod"/>
            </a:pPr>
            <a:r>
              <a:rPr lang="en-US" sz="5500" dirty="0" smtClean="0"/>
              <a:t>ApplicationTotalTypes.java</a:t>
            </a:r>
            <a:endParaRPr lang="en-US" sz="5500" dirty="0"/>
          </a:p>
          <a:p>
            <a:pPr marL="514350" indent="-514350">
              <a:buAutoNum type="arabicPeriod"/>
            </a:pPr>
            <a:r>
              <a:rPr lang="en-US" sz="5500" dirty="0"/>
              <a:t>PartnerProcessor.java -&gt; </a:t>
            </a:r>
            <a:r>
              <a:rPr lang="en-US" sz="5500" dirty="0" err="1"/>
              <a:t>getNSMPermissions</a:t>
            </a:r>
            <a:r>
              <a:rPr lang="en-US" sz="5500" dirty="0"/>
              <a:t>(…)</a:t>
            </a:r>
          </a:p>
          <a:p>
            <a:pPr marL="514350" indent="-514350">
              <a:buAutoNum type="arabicPeriod"/>
            </a:pPr>
            <a:r>
              <a:rPr lang="en-US" sz="5500" dirty="0"/>
              <a:t>AxiomSearchUtility.java -&gt; search</a:t>
            </a:r>
            <a:r>
              <a:rPr lang="en-US" sz="5500" dirty="0" smtClean="0"/>
              <a:t>(…)</a:t>
            </a:r>
          </a:p>
          <a:p>
            <a:pPr marL="514350" indent="-514350">
              <a:buAutoNum type="arabicPeriod"/>
            </a:pPr>
            <a:endParaRPr lang="en-US" sz="5500" dirty="0"/>
          </a:p>
          <a:p>
            <a:pPr marL="0" indent="0">
              <a:buNone/>
            </a:pPr>
            <a:r>
              <a:rPr lang="en-US" sz="5500" dirty="0" smtClean="0"/>
              <a:t>Codebase – </a:t>
            </a:r>
            <a:r>
              <a:rPr lang="en-US" sz="5500" b="1" dirty="0" err="1" smtClean="0"/>
              <a:t>mamos</a:t>
            </a:r>
            <a:r>
              <a:rPr lang="en-US" sz="5500" b="1" dirty="0" smtClean="0"/>
              <a:t>-services</a:t>
            </a:r>
          </a:p>
          <a:p>
            <a:pPr marL="514350" indent="-514350">
              <a:buAutoNum type="arabicPeriod"/>
            </a:pPr>
            <a:r>
              <a:rPr lang="en-US" sz="5500" dirty="0" smtClean="0"/>
              <a:t>AlertNodeServiceImpl.java -&gt; </a:t>
            </a:r>
            <a:r>
              <a:rPr lang="en-US" sz="5500" dirty="0" err="1" smtClean="0"/>
              <a:t>getPaginatedAlerts</a:t>
            </a:r>
            <a:r>
              <a:rPr lang="en-US" sz="5500" dirty="0" smtClean="0"/>
              <a:t>(…)</a:t>
            </a:r>
          </a:p>
          <a:p>
            <a:pPr marL="514350" indent="-514350">
              <a:buAutoNum type="arabicPeriod"/>
            </a:pPr>
            <a:r>
              <a:rPr lang="en-US" sz="5500" dirty="0" smtClean="0"/>
              <a:t>AlertAkkaHelperImpl.java -&gt; </a:t>
            </a:r>
            <a:r>
              <a:rPr lang="en-US" sz="5500" dirty="0" err="1" smtClean="0"/>
              <a:t>getAlerts</a:t>
            </a:r>
            <a:r>
              <a:rPr lang="en-US" sz="5500" dirty="0" smtClean="0"/>
              <a:t>(…)</a:t>
            </a:r>
          </a:p>
          <a:p>
            <a:pPr marL="514350" indent="-514350">
              <a:buAutoNum type="arabicPeriod"/>
            </a:pPr>
            <a:endParaRPr lang="en-US" sz="5500" dirty="0" smtClean="0"/>
          </a:p>
          <a:p>
            <a:pPr marL="0" indent="0">
              <a:buNone/>
            </a:pPr>
            <a:r>
              <a:rPr lang="en-US" sz="5500" dirty="0" smtClean="0"/>
              <a:t>Codebase – </a:t>
            </a:r>
            <a:r>
              <a:rPr lang="en-US" sz="5500" b="1" dirty="0" err="1" smtClean="0"/>
              <a:t>ece</a:t>
            </a:r>
            <a:r>
              <a:rPr lang="en-US" sz="5500" b="1" dirty="0" smtClean="0"/>
              <a:t>-java-component</a:t>
            </a:r>
          </a:p>
          <a:p>
            <a:pPr marL="514350" indent="-514350">
              <a:buAutoNum type="arabicPeriod"/>
            </a:pPr>
            <a:r>
              <a:rPr lang="en-US" sz="5500" dirty="0" smtClean="0"/>
              <a:t>TranslationServiceImpl.java</a:t>
            </a:r>
          </a:p>
          <a:p>
            <a:pPr marL="514350" indent="-514350">
              <a:buAutoNum type="arabicPeriod"/>
            </a:pPr>
            <a:r>
              <a:rPr lang="en-US" sz="5500" dirty="0" smtClean="0"/>
              <a:t>MeasurementDaoImpl.java</a:t>
            </a:r>
          </a:p>
          <a:p>
            <a:pPr marL="0" indent="0">
              <a:buNone/>
            </a:pPr>
            <a:endParaRPr lang="en-US" sz="5500" dirty="0" smtClean="0"/>
          </a:p>
          <a:p>
            <a:pPr marL="0" indent="0">
              <a:buNone/>
            </a:pPr>
            <a:endParaRPr lang="en-US" u="sng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908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8829" y="234497"/>
            <a:ext cx="4278085" cy="69078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8829" y="5205185"/>
            <a:ext cx="9916885" cy="1091746"/>
          </a:xfrm>
        </p:spPr>
        <p:txBody>
          <a:bodyPr/>
          <a:lstStyle/>
          <a:p>
            <a:pPr marL="0" indent="0">
              <a:buNone/>
            </a:pPr>
            <a:r>
              <a:rPr lang="en-US" sz="2400" u="sng" dirty="0" smtClean="0">
                <a:hlinkClick r:id="rId2"/>
              </a:rPr>
              <a:t>https</a:t>
            </a:r>
            <a:r>
              <a:rPr lang="en-US" sz="2400" u="sng" dirty="0">
                <a:hlinkClick r:id="rId2"/>
              </a:rPr>
              <a:t>://github.deere.com/ms00146/Functional_Programming_Java</a:t>
            </a:r>
            <a:endParaRPr lang="en-US" sz="2400" u="sng" dirty="0"/>
          </a:p>
          <a:p>
            <a:pPr marL="0" indent="0">
              <a:buNone/>
            </a:pPr>
            <a:r>
              <a:rPr lang="en-US" sz="2400" u="sng" dirty="0" smtClean="0"/>
              <a:t>https</a:t>
            </a:r>
            <a:r>
              <a:rPr lang="en-US" sz="2400" u="sng" dirty="0"/>
              <a:t>://github.deere.com/MyJohnDeere/collections-commons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68829" y="4296682"/>
            <a:ext cx="7141028" cy="808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err="1" smtClean="0"/>
              <a:t>Github</a:t>
            </a:r>
            <a:r>
              <a:rPr lang="en-US" sz="3200" dirty="0" smtClean="0"/>
              <a:t> Repo for Reference</a:t>
            </a:r>
            <a:endParaRPr lang="en-US" sz="32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68829" y="1161596"/>
            <a:ext cx="10515600" cy="14727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68829" y="925283"/>
            <a:ext cx="9916885" cy="305888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Steps for assignment in </a:t>
            </a:r>
            <a:r>
              <a:rPr lang="en-US" dirty="0" err="1" smtClean="0"/>
              <a:t>Functional_Programming_Java</a:t>
            </a:r>
            <a:r>
              <a:rPr lang="en-US" dirty="0" smtClean="0"/>
              <a:t>: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smtClean="0"/>
              <a:t>Checkout the repo. (Contact Madhavi Selokar for access issues)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Copy the </a:t>
            </a:r>
            <a:r>
              <a:rPr lang="en-US" dirty="0" smtClean="0"/>
              <a:t>below classes </a:t>
            </a:r>
            <a:r>
              <a:rPr lang="en-US" dirty="0"/>
              <a:t>in ‘</a:t>
            </a:r>
            <a:r>
              <a:rPr lang="en-US" dirty="0" err="1"/>
              <a:t>com.deere.isg.lambda.solution</a:t>
            </a:r>
            <a:r>
              <a:rPr lang="en-US" dirty="0"/>
              <a:t>’ package</a:t>
            </a:r>
            <a:r>
              <a:rPr lang="en-US" dirty="0" smtClean="0"/>
              <a:t>.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smtClean="0"/>
              <a:t>Rename it with your name / team name.</a:t>
            </a:r>
          </a:p>
          <a:p>
            <a:pPr marL="514350" indent="-514350">
              <a:buAutoNum type="arabicPeriod"/>
            </a:pPr>
            <a:r>
              <a:rPr lang="en-US" dirty="0" smtClean="0"/>
              <a:t>Commit and Push the changes.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Codebase - </a:t>
            </a:r>
            <a:r>
              <a:rPr lang="en-US" b="1" dirty="0" err="1" smtClean="0"/>
              <a:t>Functional_Programming_Java</a:t>
            </a:r>
            <a:endParaRPr lang="en-US" b="1" dirty="0" smtClean="0"/>
          </a:p>
          <a:p>
            <a:pPr marL="514350" indent="-514350">
              <a:buAutoNum type="arabicPeriod"/>
            </a:pPr>
            <a:r>
              <a:rPr lang="en-US" dirty="0" smtClean="0"/>
              <a:t>Assign1.java (Problem statements are present in class)</a:t>
            </a:r>
          </a:p>
          <a:p>
            <a:pPr marL="514350" indent="-514350">
              <a:buAutoNum type="arabicPeriod"/>
            </a:pPr>
            <a:r>
              <a:rPr lang="en-US" dirty="0" smtClean="0"/>
              <a:t>Assign2.java (</a:t>
            </a:r>
            <a:r>
              <a:rPr lang="en-US" dirty="0"/>
              <a:t>Problem statements are present in class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755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Books and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>
                <a:hlinkClick r:id="rId3"/>
              </a:rPr>
              <a:t>https</a:t>
            </a:r>
            <a:r>
              <a:rPr lang="en-US" sz="1800" dirty="0">
                <a:hlinkClick r:id="rId3"/>
              </a:rPr>
              <a:t>://</a:t>
            </a:r>
            <a:r>
              <a:rPr lang="en-US" sz="1800" dirty="0" smtClean="0">
                <a:hlinkClick r:id="rId3"/>
              </a:rPr>
              <a:t>manning-content.s3.amazonaws.com/download/b/349f3c0-4e13-4929-9fc7-e596baa3e31c/Saumont_FPiA_MEAP_V08_ch1.pdf</a:t>
            </a:r>
            <a:endParaRPr lang="en-US" sz="1800" dirty="0" smtClean="0"/>
          </a:p>
          <a:p>
            <a:r>
              <a:rPr lang="en-US" sz="1800" dirty="0" smtClean="0">
                <a:hlinkClick r:id="rId4"/>
              </a:rPr>
              <a:t>http</a:t>
            </a:r>
            <a:r>
              <a:rPr lang="en-US" sz="1800" dirty="0">
                <a:hlinkClick r:id="rId4"/>
              </a:rPr>
              <a:t>://</a:t>
            </a:r>
            <a:r>
              <a:rPr lang="en-US" sz="1800" dirty="0" smtClean="0">
                <a:hlinkClick r:id="rId4"/>
              </a:rPr>
              <a:t>www.developer.com/java/understanding-lambda-enabled-design-patterns.html</a:t>
            </a:r>
            <a:endParaRPr lang="en-US" sz="1800" dirty="0" smtClean="0"/>
          </a:p>
          <a:p>
            <a:r>
              <a:rPr lang="en-US" sz="1800" u="sng" dirty="0">
                <a:hlinkClick r:id="rId5"/>
              </a:rPr>
              <a:t>https://</a:t>
            </a:r>
            <a:r>
              <a:rPr lang="en-US" sz="1800" u="sng" dirty="0" smtClean="0">
                <a:hlinkClick r:id="rId5"/>
              </a:rPr>
              <a:t>www.youtube.com/watch?v=OhRhvaM-lQ4</a:t>
            </a:r>
            <a:r>
              <a:rPr lang="en-US" sz="1800" u="sng" dirty="0" smtClean="0"/>
              <a:t> - </a:t>
            </a:r>
            <a:r>
              <a:rPr lang="en-US" sz="1800" dirty="0"/>
              <a:t>The Joy of Functional Programming Keynote by </a:t>
            </a:r>
            <a:r>
              <a:rPr lang="en-US" sz="1800" dirty="0" err="1"/>
              <a:t>Venkat</a:t>
            </a:r>
            <a:r>
              <a:rPr lang="en-US" sz="1800" dirty="0"/>
              <a:t> </a:t>
            </a:r>
            <a:r>
              <a:rPr lang="en-US" sz="1800" dirty="0" err="1" smtClean="0"/>
              <a:t>Subramaniam</a:t>
            </a:r>
            <a:endParaRPr lang="en-US" sz="1800" dirty="0" smtClean="0"/>
          </a:p>
          <a:p>
            <a:r>
              <a:rPr lang="en-US" sz="1800" u="sng" dirty="0">
                <a:hlinkClick r:id="rId6"/>
              </a:rPr>
              <a:t>https://</a:t>
            </a:r>
            <a:r>
              <a:rPr lang="en-US" sz="1800" u="sng" dirty="0" smtClean="0">
                <a:hlinkClick r:id="rId6"/>
              </a:rPr>
              <a:t>www.typesafe.com/resources/case-studies-and-stories/the-play-framework-at-linkedin</a:t>
            </a:r>
            <a:r>
              <a:rPr lang="en-US" sz="1800" u="sng" dirty="0" smtClean="0"/>
              <a:t> </a:t>
            </a:r>
          </a:p>
          <a:p>
            <a:r>
              <a:rPr lang="en-US" sz="1800" u="sng" dirty="0">
                <a:hlinkClick r:id="rId7"/>
              </a:rPr>
              <a:t>https://</a:t>
            </a:r>
            <a:r>
              <a:rPr lang="en-US" sz="1800" u="sng" dirty="0" smtClean="0">
                <a:hlinkClick r:id="rId7"/>
              </a:rPr>
              <a:t>pragprog.com/magazines/2013-01/functional-programming-basics</a:t>
            </a:r>
            <a:endParaRPr lang="en-US" sz="1800" u="sng" dirty="0" smtClean="0"/>
          </a:p>
          <a:p>
            <a:endParaRPr lang="en-US" sz="1800" u="sng" dirty="0"/>
          </a:p>
          <a:p>
            <a:r>
              <a:rPr lang="en-US" sz="1800" dirty="0" smtClean="0"/>
              <a:t>Functional Programming Basics – By Robert C. Martin (Uncle Bob)</a:t>
            </a:r>
          </a:p>
          <a:p>
            <a:r>
              <a:rPr lang="en-US" sz="1800" dirty="0" smtClean="0"/>
              <a:t>Functional Programming in Java : Harnessing the Power of Java 8 Lambda Expression – By </a:t>
            </a:r>
            <a:r>
              <a:rPr lang="en-US" sz="1800" dirty="0" err="1" smtClean="0"/>
              <a:t>Venkat</a:t>
            </a:r>
            <a:r>
              <a:rPr lang="en-US" sz="1800" dirty="0" smtClean="0"/>
              <a:t> </a:t>
            </a:r>
            <a:r>
              <a:rPr lang="en-US" sz="1800" dirty="0" err="1" smtClean="0"/>
              <a:t>Subramaniam</a:t>
            </a:r>
            <a:endParaRPr lang="en-US" sz="1800" dirty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245453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Programming Paradigms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Procedural</a:t>
            </a:r>
          </a:p>
          <a:p>
            <a:pPr lvl="1"/>
            <a:r>
              <a:rPr lang="en-US" dirty="0" smtClean="0"/>
              <a:t>Gave us basic looping constructs and subroutines.</a:t>
            </a:r>
          </a:p>
          <a:p>
            <a:pPr lvl="2"/>
            <a:r>
              <a:rPr lang="en-US" dirty="0" smtClean="0"/>
              <a:t>To abstract away from GOTO statements (assembly programming)</a:t>
            </a:r>
          </a:p>
          <a:p>
            <a:r>
              <a:rPr lang="en-US" dirty="0" smtClean="0"/>
              <a:t>OO</a:t>
            </a:r>
          </a:p>
          <a:p>
            <a:pPr lvl="1"/>
            <a:r>
              <a:rPr lang="en-US" dirty="0" smtClean="0"/>
              <a:t>Gave us classes and objects</a:t>
            </a:r>
          </a:p>
          <a:p>
            <a:pPr lvl="2"/>
            <a:r>
              <a:rPr lang="en-US" dirty="0" smtClean="0"/>
              <a:t>To abstract away from Global state</a:t>
            </a:r>
          </a:p>
          <a:p>
            <a:r>
              <a:rPr lang="en-US" dirty="0" smtClean="0"/>
              <a:t>Functional</a:t>
            </a:r>
          </a:p>
          <a:p>
            <a:pPr lvl="1"/>
            <a:r>
              <a:rPr lang="en-US" dirty="0" smtClean="0"/>
              <a:t>Gave us Functions</a:t>
            </a:r>
          </a:p>
          <a:p>
            <a:pPr lvl="2"/>
            <a:r>
              <a:rPr lang="en-US" dirty="0" smtClean="0"/>
              <a:t>Remove all state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345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what is Functional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style of building the structure and elements of computer programs—that treats computation as the evaluation of mathematical </a:t>
            </a:r>
            <a:r>
              <a:rPr lang="en-US" b="1" dirty="0"/>
              <a:t>functions</a:t>
            </a:r>
            <a:r>
              <a:rPr lang="en-US" dirty="0"/>
              <a:t> and </a:t>
            </a:r>
            <a:r>
              <a:rPr lang="en-US" b="1" dirty="0"/>
              <a:t>avoids changing-state</a:t>
            </a:r>
            <a:r>
              <a:rPr lang="en-US" dirty="0"/>
              <a:t> and </a:t>
            </a:r>
            <a:r>
              <a:rPr lang="en-US" b="1" dirty="0"/>
              <a:t>mutable data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functional code, the output value of a function depends only on the arguments that are input to the function, so calling a function </a:t>
            </a:r>
            <a:r>
              <a:rPr lang="en-US" dirty="0" smtClean="0"/>
              <a:t>“f” </a:t>
            </a:r>
            <a:r>
              <a:rPr lang="en-US" dirty="0"/>
              <a:t>twice with the same value for an argument x will produce the same result f(x) each time.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65018" y="6328064"/>
            <a:ext cx="7710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 -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en.wikipedia.org/wiki/Functional_programming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648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Concise</a:t>
            </a:r>
          </a:p>
          <a:p>
            <a:r>
              <a:rPr lang="en-US" dirty="0" smtClean="0"/>
              <a:t>Expressive</a:t>
            </a:r>
          </a:p>
          <a:p>
            <a:r>
              <a:rPr lang="en-US" dirty="0" smtClean="0"/>
              <a:t>Keep us focused</a:t>
            </a:r>
          </a:p>
          <a:p>
            <a:r>
              <a:rPr lang="en-US" dirty="0" smtClean="0"/>
              <a:t>Reads like problem statement</a:t>
            </a:r>
          </a:p>
          <a:p>
            <a:r>
              <a:rPr lang="en-US" dirty="0" smtClean="0"/>
              <a:t>Transparent not opaque</a:t>
            </a:r>
          </a:p>
          <a:p>
            <a:r>
              <a:rPr lang="en-US" dirty="0" smtClean="0"/>
              <a:t>Easier to test due to purity</a:t>
            </a:r>
          </a:p>
          <a:p>
            <a:r>
              <a:rPr lang="en-US" dirty="0" smtClean="0"/>
              <a:t>Easier to optimize</a:t>
            </a:r>
          </a:p>
          <a:p>
            <a:r>
              <a:rPr lang="en-US" dirty="0" smtClean="0"/>
              <a:t>Easier to make concurrent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39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Purity – Consistently same results – </a:t>
            </a:r>
            <a:r>
              <a:rPr lang="en-US" b="1" dirty="0" smtClean="0"/>
              <a:t>Always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853" y="2606819"/>
            <a:ext cx="4943475" cy="12287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1675" y="3665970"/>
            <a:ext cx="5753100" cy="1257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547" y="5338763"/>
            <a:ext cx="573405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723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3494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Higher Order Functions – Input (functions) </a:t>
            </a:r>
            <a:r>
              <a:rPr lang="en-US" dirty="0" smtClean="0">
                <a:sym typeface="Wingdings" panose="05000000000000000000" pitchFamily="2" charset="2"/>
              </a:rPr>
              <a:t> Output (function)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Map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Filter</a:t>
            </a: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pPr lvl="1"/>
            <a:endParaRPr lang="en-US" dirty="0" smtClean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/>
              <a:t>Readability – Describe what you want, not how you want.</a:t>
            </a:r>
          </a:p>
          <a:p>
            <a:pPr lvl="1"/>
            <a:r>
              <a:rPr lang="en-US" dirty="0"/>
              <a:t>Abstract iterations and filtering</a:t>
            </a:r>
          </a:p>
          <a:p>
            <a:pPr lvl="1"/>
            <a:r>
              <a:rPr lang="en-US" dirty="0"/>
              <a:t>Write functions to deal with elements, don’t get tangled in sequence.</a:t>
            </a:r>
          </a:p>
          <a:p>
            <a:pPr lvl="1"/>
            <a:endParaRPr lang="en-US" dirty="0"/>
          </a:p>
          <a:p>
            <a:r>
              <a:rPr lang="en-US" dirty="0"/>
              <a:t>Maintainability – Small independently testable </a:t>
            </a:r>
            <a:r>
              <a:rPr lang="en-US" dirty="0" smtClean="0"/>
              <a:t>functions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Concurrency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2690" y="2327492"/>
            <a:ext cx="3813465" cy="1478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84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Immutability -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2359602"/>
            <a:ext cx="5772150" cy="41338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1527" y="2359602"/>
            <a:ext cx="5022273" cy="369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612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language support this?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Try to write small pure method – As much as possible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Avoid state – wherever you can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Create immutable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Prepare for concurrency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936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To Use?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Replacement Anonymous Class</a:t>
            </a:r>
          </a:p>
          <a:p>
            <a:r>
              <a:rPr lang="en-US" dirty="0" smtClean="0"/>
              <a:t>Mathematical Operations</a:t>
            </a:r>
          </a:p>
          <a:p>
            <a:r>
              <a:rPr lang="en-US" dirty="0" smtClean="0"/>
              <a:t>Iterations / Looping</a:t>
            </a:r>
          </a:p>
          <a:p>
            <a:r>
              <a:rPr lang="en-US" smtClean="0"/>
              <a:t>Runnable</a:t>
            </a:r>
            <a:endParaRPr lang="en-US" dirty="0" smtClean="0"/>
          </a:p>
          <a:p>
            <a:r>
              <a:rPr lang="en-US" dirty="0" smtClean="0"/>
              <a:t>Operations on Collections -&gt; Sorting, Filtering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410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946</TotalTime>
  <Words>463</Words>
  <Application>Microsoft Office PowerPoint</Application>
  <PresentationFormat>Widescreen</PresentationFormat>
  <Paragraphs>115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Wingdings</vt:lpstr>
      <vt:lpstr>Office Theme</vt:lpstr>
      <vt:lpstr>Functional Programming</vt:lpstr>
      <vt:lpstr>Different Programming Paradigms</vt:lpstr>
      <vt:lpstr>So what is Functional Programming</vt:lpstr>
      <vt:lpstr>Why?</vt:lpstr>
      <vt:lpstr>Key Features</vt:lpstr>
      <vt:lpstr>Key Features</vt:lpstr>
      <vt:lpstr>Key Features</vt:lpstr>
      <vt:lpstr>What language support this?</vt:lpstr>
      <vt:lpstr>Where To Use?</vt:lpstr>
      <vt:lpstr>How To Use?</vt:lpstr>
      <vt:lpstr>Guess the design pattern…</vt:lpstr>
      <vt:lpstr>Delegate &amp; Strategy</vt:lpstr>
      <vt:lpstr>Strategy</vt:lpstr>
      <vt:lpstr>Decorative &amp; Fluent Interface</vt:lpstr>
      <vt:lpstr>Assignment</vt:lpstr>
      <vt:lpstr>Assignment</vt:lpstr>
      <vt:lpstr>Books and Links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Taparia Suneet</dc:creator>
  <cp:lastModifiedBy>Selokar Madhavi</cp:lastModifiedBy>
  <cp:revision>36</cp:revision>
  <dcterms:created xsi:type="dcterms:W3CDTF">2016-02-12T13:13:36Z</dcterms:created>
  <dcterms:modified xsi:type="dcterms:W3CDTF">2016-02-23T09:57:00Z</dcterms:modified>
</cp:coreProperties>
</file>