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7E57-CE63-4BAA-971A-50F790012580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AEB23-6395-4995-909C-9CBA0FC12F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210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6F1B1-F0EB-41CE-B663-BD6F254380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7488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3C7BF-8787-4407-A89C-7B9779E0B8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8416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13B9C9-E3FD-4E06-9F65-BE0AF05073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1631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21A00-E997-4470-B76C-BBE1C647A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063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7D1F4A-F7FD-4DC3-A1A8-0FCE2C5061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4188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10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31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831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4594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8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74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190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638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107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99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83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361F-F51C-4F56-A057-5AF201F71DAD}" type="datetimeFigureOut">
              <a:rPr lang="en-IN" smtClean="0"/>
              <a:pPr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53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Bayesian Inference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NC 812/ESD 812</a:t>
            </a:r>
          </a:p>
          <a:p>
            <a:r>
              <a:rPr lang="en-IN" dirty="0" smtClean="0"/>
              <a:t>Ref: Leveraging </a:t>
            </a:r>
            <a:r>
              <a:rPr lang="en-IN" dirty="0" err="1" smtClean="0"/>
              <a:t>Spatio</a:t>
            </a:r>
            <a:r>
              <a:rPr lang="en-IN" dirty="0" smtClean="0"/>
              <a:t>-Temporal Redundancy for RFID Data Cleansing, Chen et al, SIGMOD 2010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289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For the reader in zone j, the raw data (0 or 1) it receives from the RFID tag of object o</a:t>
            </a:r>
            <a:r>
              <a:rPr lang="en-IN" baseline="-25000" dirty="0" smtClean="0"/>
              <a:t>i</a:t>
            </a:r>
            <a:r>
              <a:rPr lang="en-IN" dirty="0" smtClean="0"/>
              <a:t> is denoted as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. </a:t>
            </a:r>
          </a:p>
          <a:p>
            <a:endParaRPr lang="en-IN" dirty="0"/>
          </a:p>
          <a:p>
            <a:r>
              <a:rPr lang="en-IN" dirty="0" smtClean="0"/>
              <a:t>The raw data matrix for each complete scan from m readers can be represented as an </a:t>
            </a:r>
            <a:r>
              <a:rPr lang="en-IN" i="1" dirty="0" smtClean="0"/>
              <a:t>n × m </a:t>
            </a:r>
            <a:r>
              <a:rPr lang="en-IN" dirty="0" smtClean="0"/>
              <a:t>matrix Z = [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]. Thus the Bayes’ theorem can be represented as shown next, where posteriori probability P(Hˆ |Z) denotes the posterior probability of location vector Hˆ given the raw data Z, and a valid hypothesis means the hypothesis satisfies all constraints: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(Hˆ |Z)=0 : Hˆ is not valid </a:t>
            </a:r>
          </a:p>
          <a:p>
            <a:pPr lvl="1"/>
            <a:r>
              <a:rPr lang="en-IN" dirty="0" smtClean="0"/>
              <a:t>P(Hˆ |Z) &gt; 0 : Hˆ is valid 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(Hˆ</a:t>
            </a:r>
            <a:r>
              <a:rPr lang="en-IN" baseline="-25000" dirty="0" smtClean="0"/>
              <a:t>1</a:t>
            </a:r>
            <a:r>
              <a:rPr lang="en-IN" dirty="0" smtClean="0"/>
              <a:t>|Z) &gt; post(Hˆ</a:t>
            </a:r>
            <a:r>
              <a:rPr lang="en-IN" baseline="-25000" dirty="0" smtClean="0"/>
              <a:t>2</a:t>
            </a:r>
            <a:r>
              <a:rPr lang="en-IN" dirty="0" smtClean="0"/>
              <a:t>|Z) : Hˆ1 is more likely than Hˆ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52206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9220" y="2375294"/>
            <a:ext cx="7113559" cy="325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60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Posteriori Probabilities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8168" y="1825625"/>
            <a:ext cx="8315664" cy="4351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292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Posteriori</a:t>
            </a:r>
            <a:r>
              <a:rPr lang="en-IN" dirty="0" smtClean="0"/>
              <a:t> </a:t>
            </a:r>
            <a:r>
              <a:rPr lang="en-IN" dirty="0" smtClean="0"/>
              <a:t>Probabilities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= 1 in a raw data matrix and the actual location of object o</a:t>
            </a:r>
            <a:r>
              <a:rPr lang="en-IN" baseline="-25000" dirty="0" smtClean="0"/>
              <a:t>i</a:t>
            </a:r>
            <a:r>
              <a:rPr lang="en-IN" dirty="0" smtClean="0"/>
              <a:t> is not in zone j, then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is a false positive.</a:t>
            </a:r>
          </a:p>
          <a:p>
            <a:endParaRPr lang="en-IN" dirty="0"/>
          </a:p>
          <a:p>
            <a:r>
              <a:rPr lang="en-IN" dirty="0" smtClean="0"/>
              <a:t>P(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baseline="-25000" dirty="0" smtClean="0"/>
              <a:t> </a:t>
            </a:r>
            <a:r>
              <a:rPr lang="en-IN" dirty="0" smtClean="0"/>
              <a:t>|h</a:t>
            </a:r>
            <a:r>
              <a:rPr lang="en-IN" baseline="-25000" dirty="0" smtClean="0"/>
              <a:t>i</a:t>
            </a:r>
            <a:r>
              <a:rPr lang="en-IN" dirty="0" smtClean="0"/>
              <a:t>) reflects the corresponding likelihood, which is the probability that the reader in zone j reports the value of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about object o</a:t>
            </a:r>
            <a:r>
              <a:rPr lang="en-IN" baseline="-25000" dirty="0" smtClean="0"/>
              <a:t>i</a:t>
            </a:r>
            <a:r>
              <a:rPr lang="en-IN" dirty="0" smtClean="0"/>
              <a:t> given that object o</a:t>
            </a:r>
            <a:r>
              <a:rPr lang="en-IN" baseline="-25000" dirty="0" smtClean="0"/>
              <a:t>i </a:t>
            </a:r>
            <a:r>
              <a:rPr lang="en-IN" dirty="0" smtClean="0"/>
              <a:t>is actually in the zone with ID h</a:t>
            </a:r>
            <a:r>
              <a:rPr lang="en-IN" baseline="-25000" dirty="0" smtClean="0"/>
              <a:t>i</a:t>
            </a:r>
            <a:r>
              <a:rPr lang="en-IN" dirty="0" smtClean="0"/>
              <a:t>. Furthermore, p(</a:t>
            </a:r>
            <a:r>
              <a:rPr lang="en-IN" dirty="0" err="1" smtClean="0"/>
              <a:t>h</a:t>
            </a:r>
            <a:r>
              <a:rPr lang="en-IN" baseline="-25000" dirty="0" err="1" smtClean="0"/>
              <a:t>j</a:t>
            </a:r>
            <a:r>
              <a:rPr lang="en-IN" dirty="0" smtClean="0"/>
              <a:t> ) denotes the prior probability that the object </a:t>
            </a:r>
            <a:r>
              <a:rPr lang="en-IN" dirty="0" err="1" smtClean="0"/>
              <a:t>o</a:t>
            </a:r>
            <a:r>
              <a:rPr lang="en-IN" baseline="-25000" dirty="0" err="1" smtClean="0"/>
              <a:t>j</a:t>
            </a:r>
            <a:r>
              <a:rPr lang="en-IN" dirty="0" smtClean="0"/>
              <a:t> is in the zone with the ID of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j</a:t>
            </a:r>
            <a:r>
              <a:rPr lang="en-IN" dirty="0" smtClean="0"/>
              <a:t> . The </a:t>
            </a:r>
            <a:r>
              <a:rPr lang="en-IN" dirty="0" err="1" smtClean="0"/>
              <a:t>apriori</a:t>
            </a:r>
            <a:r>
              <a:rPr lang="en-IN" dirty="0" smtClean="0"/>
              <a:t> probability can be interpreted as the assumed distribution before acquiring the RFID raw data.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888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Reader Range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698" y="1339056"/>
            <a:ext cx="6105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6445" y="3370385"/>
            <a:ext cx="6115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State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overall detection region of an RFID reader </a:t>
            </a:r>
            <a:r>
              <a:rPr lang="en-IN" dirty="0" smtClean="0"/>
              <a:t>can be divided </a:t>
            </a:r>
            <a:r>
              <a:rPr lang="en-IN" dirty="0" smtClean="0"/>
              <a:t>into several subregions, each of which </a:t>
            </a:r>
            <a:r>
              <a:rPr lang="en-IN" dirty="0" smtClean="0"/>
              <a:t>corresponds to </a:t>
            </a:r>
            <a:r>
              <a:rPr lang="en-IN" dirty="0" smtClean="0"/>
              <a:t>a zone associated with a unique read rate. </a:t>
            </a:r>
            <a:r>
              <a:rPr lang="en-IN" dirty="0" smtClean="0"/>
              <a:t>For a four-state model, the </a:t>
            </a:r>
            <a:r>
              <a:rPr lang="en-IN" dirty="0" smtClean="0"/>
              <a:t>highest read rate </a:t>
            </a:r>
            <a:r>
              <a:rPr lang="en-IN" dirty="0" smtClean="0"/>
              <a:t>is say, x. The </a:t>
            </a:r>
            <a:r>
              <a:rPr lang="en-IN" dirty="0" smtClean="0"/>
              <a:t>first state (counted with the increase of the </a:t>
            </a:r>
            <a:r>
              <a:rPr lang="en-IN" dirty="0" smtClean="0"/>
              <a:t>detection distance</a:t>
            </a:r>
            <a:r>
              <a:rPr lang="en-IN" dirty="0" smtClean="0"/>
              <a:t>) holds a read rate of x, the second state </a:t>
            </a:r>
            <a:r>
              <a:rPr lang="en-IN" dirty="0" smtClean="0"/>
              <a:t>keeps a </a:t>
            </a:r>
            <a:r>
              <a:rPr lang="en-IN" dirty="0" smtClean="0"/>
              <a:t>read rate of </a:t>
            </a:r>
            <a:r>
              <a:rPr lang="en-IN" dirty="0" smtClean="0"/>
              <a:t>2x/3, </a:t>
            </a:r>
            <a:r>
              <a:rPr lang="en-IN" dirty="0" smtClean="0"/>
              <a:t>the third state maintains a read rate of </a:t>
            </a:r>
            <a:r>
              <a:rPr lang="en-IN" dirty="0" smtClean="0"/>
              <a:t>x/3, </a:t>
            </a:r>
            <a:r>
              <a:rPr lang="en-IN" dirty="0" smtClean="0"/>
              <a:t>and the fourth state eventually has a read rate of zero.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smtClean="0"/>
              <a:t>a specific reader, </a:t>
            </a:r>
            <a:r>
              <a:rPr lang="en-IN" dirty="0" smtClean="0"/>
              <a:t>the </a:t>
            </a:r>
            <a:r>
              <a:rPr lang="en-IN" dirty="0" smtClean="0"/>
              <a:t>n-state </a:t>
            </a:r>
            <a:r>
              <a:rPr lang="en-IN" dirty="0" smtClean="0"/>
              <a:t>detection model</a:t>
            </a:r>
            <a:r>
              <a:rPr lang="en-IN" dirty="0" smtClean="0"/>
              <a:t>, each correlated zone is assigned a distinct read </a:t>
            </a:r>
            <a:r>
              <a:rPr lang="en-IN" dirty="0" smtClean="0"/>
              <a:t>rate according </a:t>
            </a:r>
            <a:r>
              <a:rPr lang="en-IN" dirty="0" smtClean="0"/>
              <a:t>to its distance to this reader. In particular, </a:t>
            </a:r>
            <a:r>
              <a:rPr lang="en-IN" dirty="0" smtClean="0"/>
              <a:t>the simplest </a:t>
            </a:r>
            <a:r>
              <a:rPr lang="en-IN" dirty="0" smtClean="0"/>
              <a:t>model in the family of the n-state detection </a:t>
            </a:r>
            <a:r>
              <a:rPr lang="en-IN" dirty="0" smtClean="0"/>
              <a:t>model is </a:t>
            </a:r>
            <a:r>
              <a:rPr lang="en-IN" dirty="0" smtClean="0"/>
              <a:t>the two-state model, where an identical read rate </a:t>
            </a:r>
            <a:r>
              <a:rPr lang="en-IN" dirty="0" smtClean="0"/>
              <a:t>is assumed </a:t>
            </a:r>
            <a:r>
              <a:rPr lang="en-IN" dirty="0" smtClean="0"/>
              <a:t>in the overall detection region of each reader.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State model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753519"/>
            <a:ext cx="5791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State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number of states depend </a:t>
            </a:r>
            <a:r>
              <a:rPr lang="en-IN" dirty="0" smtClean="0"/>
              <a:t>on </a:t>
            </a:r>
            <a:r>
              <a:rPr lang="en-IN" dirty="0" smtClean="0"/>
              <a:t>how zones </a:t>
            </a:r>
            <a:r>
              <a:rPr lang="en-IN" dirty="0" smtClean="0"/>
              <a:t>are divided in overall detection regions of </a:t>
            </a:r>
            <a:r>
              <a:rPr lang="en-IN" dirty="0" smtClean="0"/>
              <a:t>RFID readers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 smtClean="0"/>
              <a:t>n-state model, </a:t>
            </a:r>
            <a:r>
              <a:rPr lang="en-IN" dirty="0" smtClean="0"/>
              <a:t>implies that </a:t>
            </a:r>
            <a:r>
              <a:rPr lang="en-IN" dirty="0" smtClean="0"/>
              <a:t>every group which has </a:t>
            </a:r>
            <a:r>
              <a:rPr lang="en-IN" dirty="0" smtClean="0"/>
              <a:t>2(n- 1)+2 = 2n - </a:t>
            </a:r>
            <a:r>
              <a:rPr lang="en-IN" dirty="0" smtClean="0"/>
              <a:t>3 </a:t>
            </a:r>
            <a:r>
              <a:rPr lang="en-IN" dirty="0" smtClean="0"/>
              <a:t>zones that correlate </a:t>
            </a:r>
            <a:r>
              <a:rPr lang="en-IN" dirty="0" smtClean="0"/>
              <a:t>with each other (assuming that all the zones </a:t>
            </a:r>
            <a:r>
              <a:rPr lang="en-IN" dirty="0" smtClean="0"/>
              <a:t>are in </a:t>
            </a:r>
            <a:r>
              <a:rPr lang="en-IN" dirty="0" smtClean="0"/>
              <a:t>a one-dimensional distribution).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smtClean="0"/>
              <a:t>example, if it </a:t>
            </a:r>
            <a:r>
              <a:rPr lang="en-IN" dirty="0" smtClean="0"/>
              <a:t>is known </a:t>
            </a:r>
            <a:r>
              <a:rPr lang="en-IN" dirty="0" smtClean="0"/>
              <a:t>as prior knowledge that one object can be </a:t>
            </a:r>
            <a:r>
              <a:rPr lang="en-IN" dirty="0" smtClean="0"/>
              <a:t>read simultaneously </a:t>
            </a:r>
            <a:r>
              <a:rPr lang="en-IN" dirty="0" smtClean="0"/>
              <a:t>by up to five readers, we have to </a:t>
            </a:r>
            <a:r>
              <a:rPr lang="en-IN" dirty="0" smtClean="0"/>
              <a:t>choose n = </a:t>
            </a:r>
            <a:r>
              <a:rPr lang="en-IN" dirty="0" smtClean="0"/>
              <a:t>4 to incorporate the correlation among every </a:t>
            </a:r>
            <a:r>
              <a:rPr lang="en-IN" dirty="0" smtClean="0"/>
              <a:t>five successive </a:t>
            </a:r>
            <a:r>
              <a:rPr lang="en-IN" dirty="0" smtClean="0"/>
              <a:t>zones.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Consider a case where, one </a:t>
            </a:r>
            <a:r>
              <a:rPr lang="en-IN" dirty="0" smtClean="0"/>
              <a:t>reader can only detect its own zone and </a:t>
            </a:r>
            <a:r>
              <a:rPr lang="en-IN" dirty="0" smtClean="0"/>
              <a:t>the two </a:t>
            </a:r>
            <a:r>
              <a:rPr lang="en-IN" dirty="0" err="1" smtClean="0"/>
              <a:t>neighboring</a:t>
            </a:r>
            <a:r>
              <a:rPr lang="en-IN" dirty="0" smtClean="0"/>
              <a:t> zones. </a:t>
            </a:r>
            <a:r>
              <a:rPr lang="en-IN" dirty="0" smtClean="0"/>
              <a:t>For a </a:t>
            </a:r>
            <a:r>
              <a:rPr lang="en-IN" dirty="0" smtClean="0"/>
              <a:t>particular reader, there are three distinct </a:t>
            </a:r>
            <a:r>
              <a:rPr lang="en-IN" dirty="0" smtClean="0"/>
              <a:t>location-based states </a:t>
            </a:r>
            <a:r>
              <a:rPr lang="en-IN" dirty="0" smtClean="0"/>
              <a:t>of an object: in the same zone as the reader, in </a:t>
            </a:r>
            <a:r>
              <a:rPr lang="en-IN" dirty="0" smtClean="0"/>
              <a:t>the </a:t>
            </a:r>
            <a:r>
              <a:rPr lang="en-IN" dirty="0" err="1" smtClean="0"/>
              <a:t>neighboring</a:t>
            </a:r>
            <a:r>
              <a:rPr lang="en-IN" dirty="0" smtClean="0"/>
              <a:t> </a:t>
            </a:r>
            <a:r>
              <a:rPr lang="en-IN" dirty="0" smtClean="0"/>
              <a:t>zones, and in all the other zones. </a:t>
            </a:r>
            <a:endParaRPr lang="en-IN" dirty="0" smtClean="0"/>
          </a:p>
          <a:p>
            <a:r>
              <a:rPr lang="en-IN" dirty="0" smtClean="0"/>
              <a:t>To capture this </a:t>
            </a:r>
            <a:r>
              <a:rPr lang="en-IN" dirty="0" smtClean="0"/>
              <a:t>correlation, </a:t>
            </a:r>
            <a:r>
              <a:rPr lang="en-IN" dirty="0" smtClean="0"/>
              <a:t>n=3 is chosen, resulting in three-state </a:t>
            </a:r>
            <a:r>
              <a:rPr lang="en-IN" dirty="0" smtClean="0"/>
              <a:t>detection model, where the </a:t>
            </a:r>
            <a:r>
              <a:rPr lang="en-IN" dirty="0" smtClean="0"/>
              <a:t>overall detection </a:t>
            </a:r>
            <a:r>
              <a:rPr lang="en-IN" dirty="0" smtClean="0"/>
              <a:t>range of a reader is divided into two subregions</a:t>
            </a:r>
            <a:r>
              <a:rPr lang="en-IN" dirty="0" smtClean="0"/>
              <a:t>, the </a:t>
            </a:r>
            <a:r>
              <a:rPr lang="en-IN" dirty="0" smtClean="0"/>
              <a:t>major detection region</a:t>
            </a:r>
            <a:r>
              <a:rPr lang="en-IN" dirty="0" smtClean="0"/>
              <a:t>, the </a:t>
            </a:r>
            <a:r>
              <a:rPr lang="en-IN" dirty="0" smtClean="0"/>
              <a:t>minor detection region, and the zero read rate </a:t>
            </a:r>
            <a:r>
              <a:rPr lang="en-IN" dirty="0" smtClean="0"/>
              <a:t>region. </a:t>
            </a:r>
          </a:p>
          <a:p>
            <a:r>
              <a:rPr lang="en-IN" dirty="0" smtClean="0"/>
              <a:t>Denoting </a:t>
            </a:r>
            <a:r>
              <a:rPr lang="en-IN" dirty="0" smtClean="0"/>
              <a:t>the mean value </a:t>
            </a:r>
            <a:r>
              <a:rPr lang="en-IN" dirty="0" smtClean="0"/>
              <a:t>of the </a:t>
            </a:r>
            <a:r>
              <a:rPr lang="en-IN" dirty="0" smtClean="0"/>
              <a:t>read rate in the major detection region as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major</a:t>
            </a:r>
            <a:r>
              <a:rPr lang="en-IN" dirty="0" smtClean="0"/>
              <a:t> and </a:t>
            </a:r>
            <a:r>
              <a:rPr lang="en-IN" dirty="0" smtClean="0"/>
              <a:t>the mean </a:t>
            </a:r>
            <a:r>
              <a:rPr lang="en-IN" dirty="0" smtClean="0"/>
              <a:t>value of the read rate in minor detection region </a:t>
            </a:r>
            <a:r>
              <a:rPr lang="en-IN" dirty="0" smtClean="0"/>
              <a:t>as </a:t>
            </a:r>
            <a:r>
              <a:rPr lang="en-IN" dirty="0" err="1" smtClean="0"/>
              <a:t>r</a:t>
            </a:r>
            <a:r>
              <a:rPr lang="en-IN" baseline="-25000" dirty="0" err="1" smtClean="0"/>
              <a:t>minor</a:t>
            </a:r>
            <a:r>
              <a:rPr lang="en-IN" dirty="0" smtClean="0"/>
              <a:t>, the estimate of the likelihood using the </a:t>
            </a:r>
            <a:r>
              <a:rPr lang="en-IN" dirty="0" smtClean="0"/>
              <a:t>three-state model </a:t>
            </a:r>
            <a:r>
              <a:rPr lang="en-IN" dirty="0" smtClean="0"/>
              <a:t>can be represented as follows: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IN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945" y="2379785"/>
            <a:ext cx="7758820" cy="267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Redundancy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2836862"/>
            <a:ext cx="4838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826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Entropy/Uncertainty</a:t>
            </a:r>
            <a:endParaRPr lang="en-IN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2" y="2639219"/>
            <a:ext cx="56292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Placement and Entropy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Likelihood changes with 2-D, 3-D RIFD reader. Placement should be done to improve readability and reduce the associated entropy.</a:t>
            </a:r>
          </a:p>
          <a:p>
            <a:endParaRPr lang="en-US" dirty="0" smtClean="0"/>
          </a:p>
          <a:p>
            <a:r>
              <a:rPr lang="en-US" dirty="0" smtClean="0"/>
              <a:t>Several Techniques available to achieve this optimization. 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Bayes’Theorem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Bayesian inference is a statistical inference technique that estimates the probability of a hypothesis (x) based on observations (y). </a:t>
            </a:r>
          </a:p>
          <a:p>
            <a:endParaRPr lang="en-IN" dirty="0"/>
          </a:p>
          <a:p>
            <a:r>
              <a:rPr lang="en-IN" dirty="0" smtClean="0"/>
              <a:t>Bayesian inference shows that posterior probability is proportional to the multiplication of likelihood and a-priori probability, which can be represented as p(</a:t>
            </a:r>
            <a:r>
              <a:rPr lang="en-IN" dirty="0" err="1" smtClean="0"/>
              <a:t>x|y</a:t>
            </a:r>
            <a:r>
              <a:rPr lang="en-IN" dirty="0" smtClean="0"/>
              <a:t>) ∝ p(</a:t>
            </a:r>
            <a:r>
              <a:rPr lang="en-IN" dirty="0" err="1" smtClean="0"/>
              <a:t>y|x</a:t>
            </a:r>
            <a:r>
              <a:rPr lang="en-IN" dirty="0" smtClean="0"/>
              <a:t>)p(x).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67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Bayes’ Theorem?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Bayes’ Theorem states the conditional probability of an event given another.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62400" y="3048001"/>
          <a:ext cx="3276600" cy="893763"/>
        </p:xfrm>
        <a:graphic>
          <a:graphicData uri="http://schemas.openxmlformats.org/presentationml/2006/ole">
            <p:oleObj spid="_x0000_s1027" name="Equation" r:id="rId4" imgW="1536700" imgH="419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372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Bayes’ Theorem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box has three coins; a fair coin, a two-headed coin, and a two tailed coin. You are asked to pick one coin at random, look at only one side and guess whether it will have head or tail for the other side.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is the optimum decision strategy for this game?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Solution:</a:t>
            </a:r>
            <a:r>
              <a:rPr lang="en-US" sz="2400" dirty="0"/>
              <a:t> Essentially you need to determine which is the coin that you have drawn looking at one side. Since it is a guess, there is always a chance that an error may be made. Goal is to minimize this error.</a:t>
            </a:r>
          </a:p>
        </p:txBody>
      </p:sp>
    </p:spTree>
    <p:extLst>
      <p:ext uri="{BB962C8B-B14F-4D97-AF65-F5344CB8AC3E}">
        <p14:creationId xmlns="" xmlns:p14="http://schemas.microsoft.com/office/powerpoint/2010/main" val="31465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Let us define the outcome (whatever is seen on the coin drawn z</a:t>
            </a:r>
            <a:r>
              <a:rPr lang="en-US" sz="2000" baseline="-25000"/>
              <a:t>H</a:t>
            </a:r>
            <a:r>
              <a:rPr lang="en-US" sz="2000"/>
              <a:t> and z</a:t>
            </a:r>
            <a:r>
              <a:rPr lang="en-US" sz="2000" baseline="-25000"/>
              <a:t>T</a:t>
            </a:r>
            <a:r>
              <a:rPr lang="en-US" sz="2000"/>
              <a:t>). The three coins are indicated as H</a:t>
            </a:r>
            <a:r>
              <a:rPr lang="en-US" sz="2000" baseline="-25000"/>
              <a:t>F</a:t>
            </a:r>
            <a:r>
              <a:rPr lang="en-US" sz="2000"/>
              <a:t> (fair coin), H</a:t>
            </a:r>
            <a:r>
              <a:rPr lang="en-US" sz="2000" baseline="-25000"/>
              <a:t>H</a:t>
            </a:r>
            <a:r>
              <a:rPr lang="en-US" sz="2000"/>
              <a:t> (two headed coin), H</a:t>
            </a:r>
            <a:r>
              <a:rPr lang="en-US" sz="2000" baseline="-25000"/>
              <a:t>T</a:t>
            </a:r>
            <a:r>
              <a:rPr lang="en-US" sz="2000"/>
              <a:t> (two tailed coin). </a:t>
            </a:r>
          </a:p>
          <a:p>
            <a:pPr eaLnBrk="1" hangingPunct="1"/>
            <a:r>
              <a:rPr lang="en-US" sz="2000"/>
              <a:t>What you need to determine is</a:t>
            </a:r>
            <a:r>
              <a:rPr lang="en-US" sz="2400"/>
              <a:t> 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1" y="3429001"/>
          <a:ext cx="7053263" cy="2225675"/>
        </p:xfrm>
        <a:graphic>
          <a:graphicData uri="http://schemas.openxmlformats.org/presentationml/2006/ole">
            <p:oleObj spid="_x0000_s2051" name="Equation" r:id="rId4" imgW="3340100" imgH="1054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784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F</a:t>
            </a:r>
            <a:r>
              <a:rPr lang="en-US" sz="2000"/>
              <a:t>|z</a:t>
            </a:r>
            <a:r>
              <a:rPr lang="en-US" sz="2000" baseline="-25000"/>
              <a:t>H</a:t>
            </a:r>
            <a:r>
              <a:rPr lang="en-US" sz="2000"/>
              <a:t>)=1/3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H</a:t>
            </a:r>
            <a:r>
              <a:rPr lang="en-US" sz="2000"/>
              <a:t>|z</a:t>
            </a:r>
            <a:r>
              <a:rPr lang="en-US" sz="2000" baseline="-25000"/>
              <a:t>H</a:t>
            </a:r>
            <a:r>
              <a:rPr lang="en-US" sz="2000"/>
              <a:t>)=2/3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T</a:t>
            </a:r>
            <a:r>
              <a:rPr lang="en-US" sz="2000"/>
              <a:t>|z</a:t>
            </a:r>
            <a:r>
              <a:rPr lang="en-US" sz="2000" baseline="-25000"/>
              <a:t>H</a:t>
            </a:r>
            <a:r>
              <a:rPr lang="en-US" sz="2000"/>
              <a:t>)=0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F</a:t>
            </a:r>
            <a:r>
              <a:rPr lang="en-US" sz="2000"/>
              <a:t>|z</a:t>
            </a:r>
            <a:r>
              <a:rPr lang="en-US" sz="2000" baseline="-25000"/>
              <a:t>T</a:t>
            </a:r>
            <a:r>
              <a:rPr lang="en-US" sz="2000"/>
              <a:t>)=1/3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H</a:t>
            </a:r>
            <a:r>
              <a:rPr lang="en-US" sz="2000"/>
              <a:t>|z</a:t>
            </a:r>
            <a:r>
              <a:rPr lang="en-US" sz="2000" baseline="-25000"/>
              <a:t>T</a:t>
            </a:r>
            <a:r>
              <a:rPr lang="en-US" sz="2000"/>
              <a:t>)=0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T</a:t>
            </a:r>
            <a:r>
              <a:rPr lang="en-US" sz="2000"/>
              <a:t>|z</a:t>
            </a:r>
            <a:r>
              <a:rPr lang="en-US" sz="2000" baseline="-25000"/>
              <a:t>T</a:t>
            </a:r>
            <a:r>
              <a:rPr lang="en-US" sz="2000"/>
              <a:t>)=2/3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Thus, head is observed, your best bet is to guess that it was the two-headed coin that was drawn.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This is also referred to as the maximum likelihood estimate. It minimizes the probability of error.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126273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likelihood Estimator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Idea behind the maximum likelihood estimate is that we choose the estimate what has higher a posteriori probability. E.g. in the earlier case, if head is shown, we choose the answer which has highest a posteriori probability.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 maximum likelihood estimator is an estimator that maximizes the posteriori probability (hence minimizes the error).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Why is this important? Where can you apply a MLE? Does it really work?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24078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Suppose there are </a:t>
            </a:r>
            <a:r>
              <a:rPr lang="en-IN" i="1" dirty="0" smtClean="0"/>
              <a:t>m</a:t>
            </a:r>
            <a:r>
              <a:rPr lang="en-IN" dirty="0" smtClean="0"/>
              <a:t> zones and </a:t>
            </a:r>
            <a:r>
              <a:rPr lang="en-IN" i="1" dirty="0" smtClean="0"/>
              <a:t>n</a:t>
            </a:r>
            <a:r>
              <a:rPr lang="en-IN" dirty="0" smtClean="0"/>
              <a:t> objects in our monitoring environment, each zone with a reader mounted in the zone </a:t>
            </a:r>
            <a:r>
              <a:rPr lang="en-IN" dirty="0" err="1" smtClean="0"/>
              <a:t>center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r>
              <a:rPr lang="en-IN" dirty="0" smtClean="0"/>
              <a:t>Let o</a:t>
            </a:r>
            <a:r>
              <a:rPr lang="en-IN" baseline="-25000" dirty="0" smtClean="0"/>
              <a:t>i</a:t>
            </a:r>
            <a:r>
              <a:rPr lang="en-IN" dirty="0" smtClean="0"/>
              <a:t> represent the object with ID </a:t>
            </a:r>
            <a:r>
              <a:rPr lang="en-IN" dirty="0" err="1" smtClean="0"/>
              <a:t>i</a:t>
            </a:r>
            <a:r>
              <a:rPr lang="en-IN" dirty="0" smtClean="0"/>
              <a:t>. For each o</a:t>
            </a:r>
            <a:r>
              <a:rPr lang="en-IN" baseline="-25000" dirty="0" smtClean="0"/>
              <a:t>i</a:t>
            </a:r>
            <a:r>
              <a:rPr lang="en-IN" dirty="0" smtClean="0"/>
              <a:t>, its location is represented by a random variable h</a:t>
            </a:r>
            <a:r>
              <a:rPr lang="en-IN" baseline="-25000" dirty="0" smtClean="0"/>
              <a:t>i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r>
              <a:rPr lang="en-IN" dirty="0" smtClean="0"/>
              <a:t>Therefore, a possible distribution of </a:t>
            </a:r>
            <a:r>
              <a:rPr lang="en-IN" i="1" dirty="0" smtClean="0"/>
              <a:t>n</a:t>
            </a:r>
            <a:r>
              <a:rPr lang="en-IN" dirty="0" smtClean="0"/>
              <a:t> objects in </a:t>
            </a:r>
            <a:r>
              <a:rPr lang="en-IN" i="1" dirty="0" smtClean="0"/>
              <a:t>m</a:t>
            </a:r>
            <a:r>
              <a:rPr lang="en-IN" dirty="0" smtClean="0"/>
              <a:t> zones can be denoted as an instance of the random vector Hˆ = (h</a:t>
            </a:r>
            <a:r>
              <a:rPr lang="en-IN" baseline="-25000" dirty="0" smtClean="0"/>
              <a:t>1</a:t>
            </a:r>
            <a:r>
              <a:rPr lang="en-IN" dirty="0" smtClean="0"/>
              <a:t>, h</a:t>
            </a:r>
            <a:r>
              <a:rPr lang="en-IN" baseline="-25000" dirty="0" smtClean="0"/>
              <a:t>2</a:t>
            </a:r>
            <a:r>
              <a:rPr lang="en-IN" dirty="0" smtClean="0"/>
              <a:t>,...,</a:t>
            </a:r>
            <a:r>
              <a:rPr lang="en-IN" dirty="0" err="1" smtClean="0"/>
              <a:t>h</a:t>
            </a:r>
            <a:r>
              <a:rPr lang="en-IN" baseline="-25000" dirty="0" err="1" smtClean="0"/>
              <a:t>n</a:t>
            </a:r>
            <a:r>
              <a:rPr lang="en-IN" dirty="0" smtClean="0"/>
              <a:t>). h</a:t>
            </a:r>
            <a:r>
              <a:rPr lang="en-IN" baseline="-25000" dirty="0" smtClean="0"/>
              <a:t>i</a:t>
            </a:r>
            <a:r>
              <a:rPr lang="en-IN" dirty="0" smtClean="0"/>
              <a:t> represents the zone ID where object o</a:t>
            </a:r>
            <a:r>
              <a:rPr lang="en-IN" baseline="-25000" dirty="0" smtClean="0"/>
              <a:t>i</a:t>
            </a:r>
            <a:r>
              <a:rPr lang="en-IN" dirty="0" smtClean="0"/>
              <a:t> is in. For example h</a:t>
            </a:r>
            <a:r>
              <a:rPr lang="en-IN" baseline="-25000" dirty="0" smtClean="0"/>
              <a:t>1</a:t>
            </a:r>
            <a:r>
              <a:rPr lang="en-IN" dirty="0" smtClean="0"/>
              <a:t> = 2 denotes that object o</a:t>
            </a:r>
            <a:r>
              <a:rPr lang="en-IN" baseline="-25000" dirty="0" smtClean="0"/>
              <a:t>1</a:t>
            </a:r>
            <a:r>
              <a:rPr lang="en-IN" dirty="0" smtClean="0"/>
              <a:t> is in zone 2 in the current instance.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1627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1208</Words>
  <Application>Microsoft Office PowerPoint</Application>
  <PresentationFormat>Custom</PresentationFormat>
  <Paragraphs>84</Paragraphs>
  <Slides>21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Bayesian Inference Approach</vt:lpstr>
      <vt:lpstr>Redundancy</vt:lpstr>
      <vt:lpstr>Bayes’Theorem</vt:lpstr>
      <vt:lpstr>What is Bayes’ Theorem?</vt:lpstr>
      <vt:lpstr>Bayes’ Theorem</vt:lpstr>
      <vt:lpstr>Example</vt:lpstr>
      <vt:lpstr>Example</vt:lpstr>
      <vt:lpstr>Maximum likelihood Estimator</vt:lpstr>
      <vt:lpstr>Problem Formulation</vt:lpstr>
      <vt:lpstr>Problem Formulation</vt:lpstr>
      <vt:lpstr>Notations</vt:lpstr>
      <vt:lpstr>Posteriori Probabilities</vt:lpstr>
      <vt:lpstr>Posteriori Probabilities</vt:lpstr>
      <vt:lpstr>RFID Reader Range</vt:lpstr>
      <vt:lpstr>n State model</vt:lpstr>
      <vt:lpstr>n State model</vt:lpstr>
      <vt:lpstr>n State model</vt:lpstr>
      <vt:lpstr>3 State Model</vt:lpstr>
      <vt:lpstr>Likelihood</vt:lpstr>
      <vt:lpstr>Entropy/Uncertainty</vt:lpstr>
      <vt:lpstr>Reader Placement and Entropy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Approach</dc:title>
  <dc:creator>iiitb</dc:creator>
  <cp:lastModifiedBy>User</cp:lastModifiedBy>
  <cp:revision>12</cp:revision>
  <dcterms:created xsi:type="dcterms:W3CDTF">2017-01-16T14:10:32Z</dcterms:created>
  <dcterms:modified xsi:type="dcterms:W3CDTF">2017-01-19T03:55:38Z</dcterms:modified>
</cp:coreProperties>
</file>