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43"/>
  </p:notesMasterIdLst>
  <p:sldIdLst>
    <p:sldId id="256" r:id="rId2"/>
    <p:sldId id="289" r:id="rId3"/>
    <p:sldId id="290" r:id="rId4"/>
    <p:sldId id="292" r:id="rId5"/>
    <p:sldId id="293" r:id="rId6"/>
    <p:sldId id="294" r:id="rId7"/>
    <p:sldId id="295" r:id="rId8"/>
    <p:sldId id="291" r:id="rId9"/>
    <p:sldId id="296" r:id="rId10"/>
    <p:sldId id="298" r:id="rId11"/>
    <p:sldId id="297" r:id="rId12"/>
    <p:sldId id="299" r:id="rId13"/>
    <p:sldId id="269" r:id="rId14"/>
    <p:sldId id="270" r:id="rId15"/>
    <p:sldId id="271" r:id="rId16"/>
    <p:sldId id="272" r:id="rId17"/>
    <p:sldId id="273" r:id="rId18"/>
    <p:sldId id="274" r:id="rId19"/>
    <p:sldId id="275" r:id="rId20"/>
    <p:sldId id="276" r:id="rId21"/>
    <p:sldId id="277" r:id="rId22"/>
    <p:sldId id="282" r:id="rId23"/>
    <p:sldId id="283" r:id="rId24"/>
    <p:sldId id="300" r:id="rId25"/>
    <p:sldId id="284" r:id="rId26"/>
    <p:sldId id="285" r:id="rId27"/>
    <p:sldId id="286" r:id="rId28"/>
    <p:sldId id="287" r:id="rId29"/>
    <p:sldId id="264" r:id="rId30"/>
    <p:sldId id="265" r:id="rId31"/>
    <p:sldId id="266" r:id="rId32"/>
    <p:sldId id="267" r:id="rId33"/>
    <p:sldId id="278" r:id="rId34"/>
    <p:sldId id="301" r:id="rId35"/>
    <p:sldId id="302" r:id="rId36"/>
    <p:sldId id="280" r:id="rId37"/>
    <p:sldId id="281" r:id="rId38"/>
    <p:sldId id="303" r:id="rId39"/>
    <p:sldId id="304" r:id="rId40"/>
    <p:sldId id="305" r:id="rId41"/>
    <p:sldId id="306"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558"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8298"/>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013256-66CF-47F1-A9B9-F3712D28CB1B}" type="datetimeFigureOut">
              <a:rPr lang="en-IN" smtClean="0"/>
              <a:pPr/>
              <a:t>19-01-2017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EBEBAC-E0DE-4039-BE98-EFAC9E424DB3}" type="slidenum">
              <a:rPr lang="en-IN" smtClean="0"/>
              <a:pPr/>
              <a:t>‹#›</a:t>
            </a:fld>
            <a:endParaRPr lang="en-IN"/>
          </a:p>
        </p:txBody>
      </p:sp>
    </p:spTree>
    <p:extLst>
      <p:ext uri="{BB962C8B-B14F-4D97-AF65-F5344CB8AC3E}">
        <p14:creationId xmlns:p14="http://schemas.microsoft.com/office/powerpoint/2010/main" xmlns="" val="2290848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2CC40C74-6492-41EE-A6D2-305AF5B2B680}" type="datetime1">
              <a:rPr lang="en-US" smtClean="0"/>
              <a:pPr/>
              <a:t>1/19/2017</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kumimoji="0"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BBB5E19-F10A-4C2F-BF6F-11C513378A2E}" type="slidenum">
              <a:rPr kumimoji="0" lang="en-US" smtClean="0"/>
              <a:pPr/>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7BA570A-0B23-48F7-BA14-DF8871E7CA55}" type="datetime1">
              <a:rPr lang="en-US" smtClean="0"/>
              <a:pPr/>
              <a:t>1/19/2017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FDE3E4-052A-4943-BA00-79081F3F1FA9}" type="datetime1">
              <a:rPr lang="en-US" smtClean="0"/>
              <a:pPr/>
              <a:t>1/19/2017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pPr algn="r" eaLnBrk="1" latinLnBrk="0" hangingPunct="1"/>
            <a:fld id="{AB725D77-818D-44EA-B68C-688D2C4C58E2}" type="datetime1">
              <a:rPr lang="en-US" smtClean="0"/>
              <a:pPr algn="r" eaLnBrk="1" latinLnBrk="0" hangingPunct="1"/>
              <a:t>1/19/2017</a:t>
            </a:fld>
            <a:endParaRPr lang="en-US"/>
          </a:p>
        </p:txBody>
      </p:sp>
      <p:sp>
        <p:nvSpPr>
          <p:cNvPr id="9" name="Slide Number Placeholder 8"/>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10" name="Footer Placeholder 9"/>
          <p:cNvSpPr>
            <a:spLocks noGrp="1"/>
          </p:cNvSpPr>
          <p:nvPr>
            <p:ph type="ftr" sz="quarter" idx="16"/>
          </p:nvPr>
        </p:nvSpPr>
        <p:spPr/>
        <p:txBody>
          <a:bodyPr rtlCol="0"/>
          <a:lstStyle/>
          <a:p>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7AA0A5D6-B6FB-41AA-9E64-9E73F5377343}" type="datetime1">
              <a:rPr lang="en-US" smtClean="0"/>
              <a:pPr/>
              <a:t>1/19/2017</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kumimoji="0"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2BBB5E19-F10A-4C2F-BF6F-11C513378A2E}"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2809301-CBC9-491E-9CAC-59175CB938C3}" type="datetime1">
              <a:rPr lang="en-US" smtClean="0"/>
              <a:pPr/>
              <a:t>1/19/2017</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BBB5E19-F10A-4C2F-BF6F-11C513378A2E}" type="slidenum">
              <a:rPr kumimoji="0" lang="en-US" smtClean="0"/>
              <a:pPr/>
              <a:t>‹#›</a:t>
            </a:fld>
            <a:endParaRPr kumimoji="0"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D75C44F8-566F-4E47-97DE-749D61D010D3}" type="datetime1">
              <a:rPr lang="en-US" smtClean="0"/>
              <a:pPr/>
              <a:t>1/19/2017</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BBB5E19-F10A-4C2F-BF6F-11C513378A2E}" type="slidenum">
              <a:rPr kumimoji="0" lang="en-US" smtClean="0"/>
              <a:pPr/>
              <a:t>‹#›</a:t>
            </a:fld>
            <a:endParaRPr kumimoji="0"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pPr algn="r" eaLnBrk="1" latinLnBrk="0" hangingPunct="1"/>
            <a:fld id="{3C68CEF3-41D7-475B-BE97-7986FF48B02D}" type="datetime1">
              <a:rPr lang="en-US" smtClean="0"/>
              <a:pPr algn="r" eaLnBrk="1" latinLnBrk="0" hangingPunct="1"/>
              <a:t>1/19/2017</a:t>
            </a:fld>
            <a:endParaRPr lang="en-US"/>
          </a:p>
        </p:txBody>
      </p:sp>
      <p:sp>
        <p:nvSpPr>
          <p:cNvPr id="7" name="Slide Number Placeholder 6"/>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8" name="Footer Placeholder 7"/>
          <p:cNvSpPr>
            <a:spLocks noGrp="1"/>
          </p:cNvSpPr>
          <p:nvPr>
            <p:ph type="ftr" sz="quarter" idx="12"/>
          </p:nvPr>
        </p:nvSpPr>
        <p:spPr/>
        <p:txBody>
          <a:bodyPr rtlCol="0"/>
          <a:lstStyle/>
          <a:p>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A74081-CF48-4584-9E65-73CC078161BC}" type="datetime1">
              <a:rPr lang="en-US" smtClean="0"/>
              <a:pPr/>
              <a:t>1/19/2017</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pPr algn="r" eaLnBrk="1" latinLnBrk="0" hangingPunct="1"/>
            <a:fld id="{05A22B99-7166-4D6B-B320-D75D948304E2}" type="datetime1">
              <a:rPr lang="en-US" smtClean="0"/>
              <a:pPr algn="r" eaLnBrk="1" latinLnBrk="0" hangingPunct="1"/>
              <a:t>1/19/2017</a:t>
            </a:fld>
            <a:endParaRPr lang="en-US" dirty="0"/>
          </a:p>
        </p:txBody>
      </p:sp>
      <p:sp>
        <p:nvSpPr>
          <p:cNvPr id="22" name="Slide Number Placeholder 21"/>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3" name="Footer Placeholder 22"/>
          <p:cNvSpPr>
            <a:spLocks noGrp="1"/>
          </p:cNvSpPr>
          <p:nvPr>
            <p:ph type="ftr" sz="quarter" idx="16"/>
          </p:nvPr>
        </p:nvSpPr>
        <p:spPr/>
        <p:txBody>
          <a:bodyPr rtlCol="0"/>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pPr algn="r" eaLnBrk="1" latinLnBrk="0" hangingPunct="1"/>
            <a:fld id="{CE4A535C-234D-40E8-A9C6-149FB84CAC3F}" type="datetime1">
              <a:rPr lang="en-US" smtClean="0"/>
              <a:pPr algn="r" eaLnBrk="1" latinLnBrk="0" hangingPunct="1"/>
              <a:t>1/19/2017</a:t>
            </a:fld>
            <a:endParaRPr lang="en-US"/>
          </a:p>
        </p:txBody>
      </p:sp>
      <p:sp>
        <p:nvSpPr>
          <p:cNvPr id="18" name="Slide Number Placeholder 17"/>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1" name="Footer Placeholder 20"/>
          <p:cNvSpPr>
            <a:spLocks noGrp="1"/>
          </p:cNvSpPr>
          <p:nvPr>
            <p:ph type="ftr" sz="quarter" idx="12"/>
          </p:nvPr>
        </p:nvSpPr>
        <p:spPr/>
        <p:txBody>
          <a:bodyPr rtlCol="0"/>
          <a:lstStyle/>
          <a:p>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lgn="r" eaLnBrk="1" latinLnBrk="0" hangingPunct="1"/>
            <a:fld id="{DAB0E0D4-F092-4827-8033-0428F833AE7B}" type="datetime1">
              <a:rPr lang="en-US" smtClean="0"/>
              <a:pPr algn="r" eaLnBrk="1" latinLnBrk="0" hangingPunct="1"/>
              <a:t>1/19/2017</a:t>
            </a:fld>
            <a:endParaRPr lang="en-US" dirty="0">
              <a:solidFill>
                <a:schemeClr val="tx2"/>
              </a:solidFill>
            </a:endParaRPr>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lgn="l" eaLnBrk="1" latinLnBrk="0" hangingPunct="1"/>
            <a:endParaRPr kumimoji="0" lang="en-US" dirty="0">
              <a:solidFill>
                <a:schemeClr val="tx2"/>
              </a:solidFill>
            </a:endParaRP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lgn="ctr" eaLnBrk="1" latinLnBrk="0" hangingPunct="1"/>
            <a:fld id="{2BBB5E19-F10A-4C2F-BF6F-11C513378A2E}"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Processing: RFID	</a:t>
            </a:r>
            <a:endParaRPr lang="en-IN" dirty="0"/>
          </a:p>
        </p:txBody>
      </p:sp>
      <p:sp>
        <p:nvSpPr>
          <p:cNvPr id="3" name="Subtitle 2"/>
          <p:cNvSpPr>
            <a:spLocks noGrp="1"/>
          </p:cNvSpPr>
          <p:nvPr>
            <p:ph type="subTitle" idx="1"/>
          </p:nvPr>
        </p:nvSpPr>
        <p:spPr/>
        <p:txBody>
          <a:bodyPr>
            <a:normAutofit fontScale="92500" lnSpcReduction="20000"/>
          </a:bodyPr>
          <a:lstStyle/>
          <a:p>
            <a:r>
              <a:rPr lang="en-US" dirty="0" smtClean="0"/>
              <a:t>NC 812/ESD 812</a:t>
            </a:r>
          </a:p>
          <a:p>
            <a:r>
              <a:rPr lang="en-US" dirty="0" smtClean="0"/>
              <a:t>Ref: Adaptive Cleaning of RFID Streams, S. Jeffrey et al, UC Berkeley</a:t>
            </a:r>
          </a:p>
          <a:p>
            <a:r>
              <a:rPr lang="en-US" dirty="0" smtClean="0"/>
              <a:t>Leveraging </a:t>
            </a:r>
            <a:r>
              <a:rPr lang="en-US" dirty="0" err="1" smtClean="0"/>
              <a:t>Spatio</a:t>
            </a:r>
            <a:r>
              <a:rPr lang="en-US" dirty="0" smtClean="0"/>
              <a:t>-Temporal Redundancy for RFID Data Cleansing, H Chen et al</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RFID Data</a:t>
            </a:r>
            <a:endParaRPr lang="en-IN" dirty="0"/>
          </a:p>
        </p:txBody>
      </p:sp>
      <p:sp>
        <p:nvSpPr>
          <p:cNvPr id="3" name="Content Placeholder 2"/>
          <p:cNvSpPr>
            <a:spLocks noGrp="1"/>
          </p:cNvSpPr>
          <p:nvPr>
            <p:ph sz="quarter" idx="1"/>
          </p:nvPr>
        </p:nvSpPr>
        <p:spPr/>
        <p:txBody>
          <a:bodyPr>
            <a:normAutofit/>
          </a:bodyPr>
          <a:lstStyle/>
          <a:p>
            <a:r>
              <a:rPr lang="en-IN" dirty="0" smtClean="0"/>
              <a:t>Data collection problems  </a:t>
            </a:r>
          </a:p>
          <a:p>
            <a:pPr lvl="1"/>
            <a:r>
              <a:rPr lang="en-IN" sz="2400" dirty="0" smtClean="0"/>
              <a:t>False readings, i.e., read unexpected tags </a:t>
            </a:r>
          </a:p>
          <a:p>
            <a:pPr lvl="1"/>
            <a:r>
              <a:rPr lang="en-IN" sz="2400" dirty="0" smtClean="0"/>
              <a:t>Duplicate readings, e.g., same reader reading many times, multiple readers reading the same tag  </a:t>
            </a:r>
          </a:p>
          <a:p>
            <a:pPr lvl="1"/>
            <a:r>
              <a:rPr lang="en-IN" sz="2400" dirty="0" smtClean="0"/>
              <a:t>Missed readings, i.e., tags undetected due to RF interference, or malfunctions of tags or readers</a:t>
            </a:r>
          </a:p>
          <a:p>
            <a:pPr lvl="1"/>
            <a:r>
              <a:rPr lang="en-IN" sz="2400" dirty="0" smtClean="0"/>
              <a:t>High speed and large volume, e.g., many tags present to many readers</a:t>
            </a:r>
            <a:endParaRPr lang="en-IN" sz="2400"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10</a:t>
            </a:fld>
            <a:endParaRPr kumimoji="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RFID Data	</a:t>
            </a:r>
            <a:endParaRPr lang="en-IN" dirty="0"/>
          </a:p>
        </p:txBody>
      </p:sp>
      <p:sp>
        <p:nvSpPr>
          <p:cNvPr id="3" name="Content Placeholder 2"/>
          <p:cNvSpPr>
            <a:spLocks noGrp="1"/>
          </p:cNvSpPr>
          <p:nvPr>
            <p:ph sz="quarter" idx="1"/>
          </p:nvPr>
        </p:nvSpPr>
        <p:spPr/>
        <p:txBody>
          <a:bodyPr/>
          <a:lstStyle/>
          <a:p>
            <a:r>
              <a:rPr lang="en-US" dirty="0" smtClean="0"/>
              <a:t>Typically small data in 100s of bits from each tag.</a:t>
            </a:r>
          </a:p>
          <a:p>
            <a:r>
              <a:rPr lang="en-US" dirty="0" smtClean="0"/>
              <a:t>Operating in low SNR conditions due to power constraints at the tag</a:t>
            </a:r>
          </a:p>
          <a:p>
            <a:r>
              <a:rPr lang="en-US" dirty="0" smtClean="0"/>
              <a:t>High probability of collision.</a:t>
            </a:r>
          </a:p>
          <a:p>
            <a:endParaRPr lang="en-IN"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11</a:t>
            </a:fld>
            <a:endParaRPr kumimoji="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RFID Data</a:t>
            </a:r>
            <a:endParaRPr lang="en-IN" dirty="0"/>
          </a:p>
        </p:txBody>
      </p:sp>
      <p:sp>
        <p:nvSpPr>
          <p:cNvPr id="3" name="Content Placeholder 2"/>
          <p:cNvSpPr>
            <a:spLocks noGrp="1"/>
          </p:cNvSpPr>
          <p:nvPr>
            <p:ph sz="quarter" idx="1"/>
          </p:nvPr>
        </p:nvSpPr>
        <p:spPr/>
        <p:txBody>
          <a:bodyPr>
            <a:normAutofit lnSpcReduction="10000"/>
          </a:bodyPr>
          <a:lstStyle/>
          <a:p>
            <a:r>
              <a:rPr lang="en-IN" dirty="0" smtClean="0"/>
              <a:t>Unreliability </a:t>
            </a:r>
            <a:r>
              <a:rPr lang="en-IN" dirty="0"/>
              <a:t>of the data streams produced by RFID </a:t>
            </a:r>
            <a:r>
              <a:rPr lang="en-IN" dirty="0" smtClean="0"/>
              <a:t>readers can result in </a:t>
            </a:r>
            <a:r>
              <a:rPr lang="en-IN" dirty="0" err="1" smtClean="0"/>
              <a:t>upto</a:t>
            </a:r>
            <a:r>
              <a:rPr lang="en-IN" dirty="0" smtClean="0"/>
              <a:t> 30</a:t>
            </a:r>
            <a:r>
              <a:rPr lang="en-IN" dirty="0"/>
              <a:t>% drop </a:t>
            </a:r>
            <a:r>
              <a:rPr lang="en-IN" dirty="0" smtClean="0"/>
              <a:t>rate. </a:t>
            </a:r>
          </a:p>
          <a:p>
            <a:endParaRPr lang="en-IN" dirty="0"/>
          </a:p>
          <a:p>
            <a:r>
              <a:rPr lang="en-IN" dirty="0" smtClean="0"/>
              <a:t>To </a:t>
            </a:r>
            <a:r>
              <a:rPr lang="en-IN" dirty="0"/>
              <a:t>compensate, most RFID middleware systems provide a “smoothing filter”, a sliding-window aggregate that interpolates for lost readings. </a:t>
            </a:r>
            <a:endParaRPr lang="en-IN" dirty="0" smtClean="0"/>
          </a:p>
          <a:p>
            <a:endParaRPr lang="en-IN" dirty="0"/>
          </a:p>
          <a:p>
            <a:r>
              <a:rPr lang="en-IN" dirty="0" smtClean="0"/>
              <a:t>Typically</a:t>
            </a:r>
            <a:r>
              <a:rPr lang="en-IN" dirty="0"/>
              <a:t>, these middleware systems require the application to fix the size of the smoothing window in order to produce clean RFID data. Window-size </a:t>
            </a:r>
            <a:r>
              <a:rPr lang="en-IN" dirty="0" smtClean="0"/>
              <a:t>window </a:t>
            </a:r>
            <a:r>
              <a:rPr lang="en-IN" dirty="0"/>
              <a:t>must be large enough to smooth lost readings but small enough to accurately capture tag movement. </a:t>
            </a:r>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12</a:t>
            </a:fld>
            <a:endParaRPr kumimoji="0" lang="en-US"/>
          </a:p>
        </p:txBody>
      </p:sp>
    </p:spTree>
    <p:extLst>
      <p:ext uri="{BB962C8B-B14F-4D97-AF65-F5344CB8AC3E}">
        <p14:creationId xmlns:p14="http://schemas.microsoft.com/office/powerpoint/2010/main" xmlns="" val="164655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Scenario	</a:t>
            </a:r>
            <a:endParaRPr lang="en-IN" dirty="0"/>
          </a:p>
        </p:txBody>
      </p:sp>
      <p:sp>
        <p:nvSpPr>
          <p:cNvPr id="3" name="Content Placeholder 2"/>
          <p:cNvSpPr>
            <a:spLocks noGrp="1"/>
          </p:cNvSpPr>
          <p:nvPr>
            <p:ph sz="quarter" idx="1"/>
          </p:nvPr>
        </p:nvSpPr>
        <p:spPr/>
        <p:txBody>
          <a:bodyPr>
            <a:normAutofit fontScale="92500" lnSpcReduction="10000"/>
          </a:bodyPr>
          <a:lstStyle/>
          <a:p>
            <a:r>
              <a:rPr lang="en-IN" dirty="0" smtClean="0"/>
              <a:t>Passive tags store a unique identifier code (e.g., a 64 or 96-bit ID for </a:t>
            </a:r>
            <a:r>
              <a:rPr lang="en-IN" dirty="0" err="1" smtClean="0"/>
              <a:t>EPCGlobal</a:t>
            </a:r>
            <a:r>
              <a:rPr lang="en-IN" dirty="0" smtClean="0"/>
              <a:t> tags). 915 MHz technology provides a range of roughly 10-20 feet and is typical of supply chain management applications. </a:t>
            </a:r>
          </a:p>
          <a:p>
            <a:endParaRPr lang="en-IN" dirty="0" smtClean="0"/>
          </a:p>
          <a:p>
            <a:r>
              <a:rPr lang="en-IN" dirty="0" smtClean="0"/>
              <a:t>Readers interrogate and tags in the area respond to these signals with their unique identifier code. An </a:t>
            </a:r>
            <a:r>
              <a:rPr lang="en-IN" u="sng" dirty="0" smtClean="0"/>
              <a:t>interrogation cycle </a:t>
            </a:r>
            <a:r>
              <a:rPr lang="en-IN" dirty="0" smtClean="0"/>
              <a:t>is one iteration through the reader’s protocol that attempts to determine all tags in the reader’s vicinity.</a:t>
            </a:r>
          </a:p>
          <a:p>
            <a:r>
              <a:rPr lang="en-IN" dirty="0" smtClean="0"/>
              <a:t> The results of multiple reader interrogation cycles are grouped into </a:t>
            </a:r>
            <a:r>
              <a:rPr lang="en-IN" u="sng" dirty="0" smtClean="0"/>
              <a:t>epochs</a:t>
            </a:r>
            <a:r>
              <a:rPr lang="en-IN" dirty="0" smtClean="0"/>
              <a:t>. An epoch may be specified as a number of interrogation cycles or as a unit of time. A typical epoch range is 0.2-0.25 seconds.</a:t>
            </a:r>
            <a:endParaRPr lang="en-IN"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13</a:t>
            </a:fld>
            <a:endParaRPr kumimoji="0"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Reading Accuracy</a:t>
            </a:r>
            <a:endParaRPr lang="en-IN" dirty="0"/>
          </a:p>
        </p:txBody>
      </p:sp>
      <p:sp>
        <p:nvSpPr>
          <p:cNvPr id="3" name="Content Placeholder 2"/>
          <p:cNvSpPr>
            <a:spLocks noGrp="1"/>
          </p:cNvSpPr>
          <p:nvPr>
            <p:ph sz="quarter" idx="1"/>
          </p:nvPr>
        </p:nvSpPr>
        <p:spPr/>
        <p:txBody>
          <a:bodyPr/>
          <a:lstStyle/>
          <a:p>
            <a:r>
              <a:rPr lang="en-IN" dirty="0" smtClean="0"/>
              <a:t>For each epoch, the reader keeps track of all the tags it has identified, as well as additional information such as the number of interrogation responses for each tag and the time at which the tag was last read. Readers store this information internally in a tag list which is periodically transferred to readers’ clients. </a:t>
            </a:r>
          </a:p>
          <a:p>
            <a:endParaRPr lang="en-US" dirty="0" smtClean="0"/>
          </a:p>
          <a:p>
            <a:endParaRPr lang="en-IN"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14</a:t>
            </a:fld>
            <a:endParaRPr kumimoji="0"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Reader Tag List</a:t>
            </a:r>
            <a:endParaRPr lang="en-IN"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15</a:t>
            </a:fld>
            <a:endParaRPr kumimoji="0" lang="en-US"/>
          </a:p>
        </p:txBody>
      </p:sp>
      <p:pic>
        <p:nvPicPr>
          <p:cNvPr id="3074" name="Picture 2"/>
          <p:cNvPicPr>
            <a:picLocks noGrp="1" noChangeAspect="1" noChangeArrowheads="1"/>
          </p:cNvPicPr>
          <p:nvPr>
            <p:ph sz="quarter" idx="1"/>
          </p:nvPr>
        </p:nvPicPr>
        <p:blipFill>
          <a:blip r:embed="rId2" cstate="print"/>
          <a:srcRect/>
          <a:stretch>
            <a:fillRect/>
          </a:stretch>
        </p:blipFill>
        <p:spPr bwMode="auto">
          <a:xfrm>
            <a:off x="251520" y="1916832"/>
            <a:ext cx="8191553" cy="2232248"/>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RFID Reader and Tag Performance</a:t>
            </a:r>
            <a:endParaRPr lang="en-IN" dirty="0"/>
          </a:p>
        </p:txBody>
      </p:sp>
      <p:sp>
        <p:nvSpPr>
          <p:cNvPr id="3" name="Content Placeholder 2"/>
          <p:cNvSpPr>
            <a:spLocks noGrp="1"/>
          </p:cNvSpPr>
          <p:nvPr>
            <p:ph sz="quarter" idx="1"/>
          </p:nvPr>
        </p:nvSpPr>
        <p:spPr/>
        <p:txBody>
          <a:bodyPr>
            <a:normAutofit fontScale="92500" lnSpcReduction="10000"/>
          </a:bodyPr>
          <a:lstStyle/>
          <a:p>
            <a:r>
              <a:rPr lang="en-IN" dirty="0" smtClean="0"/>
              <a:t>Two RFID readers with three types of tags in two environments were profiled. </a:t>
            </a:r>
          </a:p>
          <a:p>
            <a:endParaRPr lang="en-IN" dirty="0" smtClean="0"/>
          </a:p>
          <a:p>
            <a:r>
              <a:rPr lang="en-IN" dirty="0" smtClean="0"/>
              <a:t>A single tag was suspended at varying distances in the same plane as the antenna. For every 6-inch increment of distance from the reader, the read rate (number of responses to interrogations) was measured for 100 epochs. </a:t>
            </a:r>
          </a:p>
          <a:p>
            <a:r>
              <a:rPr lang="en-IN" dirty="0" smtClean="0"/>
              <a:t>First environment is a large, wide open room with little metal present, represents a controlled environment for RFID technology. </a:t>
            </a:r>
          </a:p>
          <a:p>
            <a:r>
              <a:rPr lang="en-IN" dirty="0" smtClean="0"/>
              <a:t>Second profiling environment is a lab with metal objects such as desks and computer equipment, represents a noisy environment.</a:t>
            </a:r>
            <a:endParaRPr lang="en-IN"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16</a:t>
            </a:fld>
            <a:endParaRPr kumimoji="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Reader Performance</a:t>
            </a:r>
            <a:endParaRPr lang="en-IN"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17</a:t>
            </a:fld>
            <a:endParaRPr kumimoji="0" lang="en-US"/>
          </a:p>
        </p:txBody>
      </p:sp>
      <p:pic>
        <p:nvPicPr>
          <p:cNvPr id="4098" name="Picture 2"/>
          <p:cNvPicPr>
            <a:picLocks noGrp="1" noChangeAspect="1" noChangeArrowheads="1"/>
          </p:cNvPicPr>
          <p:nvPr>
            <p:ph sz="quarter" idx="1"/>
          </p:nvPr>
        </p:nvPicPr>
        <p:blipFill>
          <a:blip r:embed="rId2" cstate="print"/>
          <a:srcRect/>
          <a:stretch>
            <a:fillRect/>
          </a:stretch>
        </p:blipFill>
        <p:spPr bwMode="auto">
          <a:xfrm>
            <a:off x="179512" y="1772816"/>
            <a:ext cx="8784114" cy="3168352"/>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and Minor Detection Regions</a:t>
            </a:r>
            <a:endParaRPr lang="en-IN" dirty="0"/>
          </a:p>
        </p:txBody>
      </p:sp>
      <p:sp>
        <p:nvSpPr>
          <p:cNvPr id="3" name="Content Placeholder 2"/>
          <p:cNvSpPr>
            <a:spLocks noGrp="1"/>
          </p:cNvSpPr>
          <p:nvPr>
            <p:ph sz="quarter" idx="1"/>
          </p:nvPr>
        </p:nvSpPr>
        <p:spPr/>
        <p:txBody>
          <a:bodyPr>
            <a:normAutofit/>
          </a:bodyPr>
          <a:lstStyle/>
          <a:p>
            <a:r>
              <a:rPr lang="en-IN" dirty="0" smtClean="0"/>
              <a:t>The overall detection range of all readers and tags profiled remains relatively constant at 15-20 feet. </a:t>
            </a:r>
          </a:p>
          <a:p>
            <a:r>
              <a:rPr lang="en-IN" dirty="0" smtClean="0"/>
              <a:t>Within each reader’s detection range, there are two distinct regions: </a:t>
            </a:r>
          </a:p>
          <a:p>
            <a:pPr lvl="1"/>
            <a:r>
              <a:rPr lang="en-IN" dirty="0" smtClean="0"/>
              <a:t>(1) The area directly in front of the reader, termed the reader’s major detection region, giving high detection probabilities (read rates at or above 95%);</a:t>
            </a:r>
          </a:p>
          <a:p>
            <a:pPr lvl="1"/>
            <a:r>
              <a:rPr lang="en-IN" dirty="0" smtClean="0"/>
              <a:t>(2) The reader’s minor detection region, extending from the end of the major detection region to the edge of the reader’s full detection range, where the read rate drops off linearly (with some variation) to zero at the end of the detection range.</a:t>
            </a:r>
            <a:endParaRPr lang="en-IN"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18</a:t>
            </a:fld>
            <a:endParaRPr kumimoji="0"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Detection Region</a:t>
            </a:r>
            <a:endParaRPr lang="en-IN" dirty="0"/>
          </a:p>
        </p:txBody>
      </p:sp>
      <p:sp>
        <p:nvSpPr>
          <p:cNvPr id="3" name="Content Placeholder 2"/>
          <p:cNvSpPr>
            <a:spLocks noGrp="1"/>
          </p:cNvSpPr>
          <p:nvPr>
            <p:ph sz="quarter" idx="1"/>
          </p:nvPr>
        </p:nvSpPr>
        <p:spPr/>
        <p:txBody>
          <a:bodyPr/>
          <a:lstStyle/>
          <a:p>
            <a:r>
              <a:rPr lang="en-IN" dirty="0" smtClean="0"/>
              <a:t>Difference between observed profiles lies in the percentage of the reader’s detection range corresponding to its major detection region. </a:t>
            </a:r>
          </a:p>
          <a:p>
            <a:r>
              <a:rPr lang="en-IN" dirty="0" smtClean="0"/>
              <a:t>In a less noisy environment, the major detection region corresponds to roughly 75% of the full detection range for the profile whereas it makes up only 25% of the range in the profile in noisy environment. </a:t>
            </a:r>
            <a:endParaRPr lang="en-IN"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19</a:t>
            </a:fld>
            <a:endParaRPr kumimoji="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environment: Dimensions</a:t>
            </a:r>
            <a:endParaRPr lang="en-US" dirty="0"/>
          </a:p>
        </p:txBody>
      </p:sp>
      <p:sp>
        <p:nvSpPr>
          <p:cNvPr id="3" name="Content Placeholder 2"/>
          <p:cNvSpPr>
            <a:spLocks noGrp="1"/>
          </p:cNvSpPr>
          <p:nvPr>
            <p:ph sz="quarter" idx="1"/>
          </p:nvPr>
        </p:nvSpPr>
        <p:spPr/>
        <p:txBody>
          <a:bodyPr/>
          <a:lstStyle/>
          <a:p>
            <a:endParaRPr lang="en-US" dirty="0"/>
          </a:p>
        </p:txBody>
      </p:sp>
      <p:sp>
        <p:nvSpPr>
          <p:cNvPr id="4" name="Rectangle 3"/>
          <p:cNvSpPr/>
          <p:nvPr/>
        </p:nvSpPr>
        <p:spPr>
          <a:xfrm>
            <a:off x="2843808" y="5085184"/>
            <a:ext cx="3456384"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Hardware: Sensors and Actuators</a:t>
            </a:r>
            <a:endParaRPr lang="en-US" dirty="0"/>
          </a:p>
        </p:txBody>
      </p:sp>
      <p:sp>
        <p:nvSpPr>
          <p:cNvPr id="5" name="Rectangle 4"/>
          <p:cNvSpPr/>
          <p:nvPr/>
        </p:nvSpPr>
        <p:spPr>
          <a:xfrm>
            <a:off x="2843808" y="4077072"/>
            <a:ext cx="345638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Communication: Local and to the cloud</a:t>
            </a:r>
          </a:p>
          <a:p>
            <a:pPr algn="ctr"/>
            <a:r>
              <a:rPr lang="en-US" dirty="0" smtClean="0"/>
              <a:t>WSN</a:t>
            </a:r>
            <a:endParaRPr lang="en-US" dirty="0"/>
          </a:p>
        </p:txBody>
      </p:sp>
      <p:sp>
        <p:nvSpPr>
          <p:cNvPr id="6" name="Rectangle 5"/>
          <p:cNvSpPr/>
          <p:nvPr/>
        </p:nvSpPr>
        <p:spPr>
          <a:xfrm>
            <a:off x="2843808" y="2996952"/>
            <a:ext cx="3456384"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Information from the Data</a:t>
            </a:r>
          </a:p>
          <a:p>
            <a:pPr algn="ctr"/>
            <a:r>
              <a:rPr lang="en-US" dirty="0" smtClean="0"/>
              <a:t>Prediction, Data Mining etc.</a:t>
            </a:r>
            <a:endParaRPr lang="en-US" dirty="0"/>
          </a:p>
        </p:txBody>
      </p:sp>
      <p:sp>
        <p:nvSpPr>
          <p:cNvPr id="7" name="Rectangle 6"/>
          <p:cNvSpPr/>
          <p:nvPr/>
        </p:nvSpPr>
        <p:spPr>
          <a:xfrm>
            <a:off x="2843808" y="1916832"/>
            <a:ext cx="3456384"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Decision Making, Rule Engine</a:t>
            </a:r>
            <a:endParaRPr lang="en-US" dirty="0"/>
          </a:p>
        </p:txBody>
      </p:sp>
      <p:sp>
        <p:nvSpPr>
          <p:cNvPr id="8" name="Rectangle 7"/>
          <p:cNvSpPr/>
          <p:nvPr/>
        </p:nvSpPr>
        <p:spPr>
          <a:xfrm>
            <a:off x="1447800" y="1916832"/>
            <a:ext cx="1107976" cy="3960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Privacy</a:t>
            </a:r>
          </a:p>
          <a:p>
            <a:pPr algn="ctr"/>
            <a:r>
              <a:rPr lang="en-US" dirty="0" smtClean="0"/>
              <a:t>Security</a:t>
            </a:r>
            <a:endParaRPr lang="en-US" dirty="0"/>
          </a:p>
        </p:txBody>
      </p:sp>
      <p:sp>
        <p:nvSpPr>
          <p:cNvPr id="9" name="Slide Number Placeholder 8"/>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2</a:t>
            </a:fld>
            <a:endParaRPr kumimoji="0" lang="en-US"/>
          </a:p>
        </p:txBody>
      </p:sp>
    </p:spTree>
    <p:extLst>
      <p:ext uri="{BB962C8B-B14F-4D97-AF65-F5344CB8AC3E}">
        <p14:creationId xmlns:p14="http://schemas.microsoft.com/office/powerpoint/2010/main" xmlns="" val="880973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RFID Data</a:t>
            </a:r>
            <a:endParaRPr lang="en-IN" dirty="0"/>
          </a:p>
        </p:txBody>
      </p:sp>
      <p:sp>
        <p:nvSpPr>
          <p:cNvPr id="3" name="Content Placeholder 2"/>
          <p:cNvSpPr>
            <a:spLocks noGrp="1"/>
          </p:cNvSpPr>
          <p:nvPr>
            <p:ph sz="quarter" idx="1"/>
          </p:nvPr>
        </p:nvSpPr>
        <p:spPr/>
        <p:txBody>
          <a:bodyPr>
            <a:normAutofit/>
          </a:bodyPr>
          <a:lstStyle/>
          <a:p>
            <a:r>
              <a:rPr lang="en-IN" dirty="0" smtClean="0"/>
              <a:t>Given the inherent unreliability of RFID readings, it can be seen that observed RFID data streams typically do not provide a complete, authoritative picture of the true population of tags in the physical world. </a:t>
            </a:r>
          </a:p>
          <a:p>
            <a:endParaRPr lang="en-IN" dirty="0" smtClean="0"/>
          </a:p>
          <a:p>
            <a:r>
              <a:rPr lang="en-IN" dirty="0" smtClean="0"/>
              <a:t>Especially for tags outside a reader’s major detection region, several readings may be missed, causing some tags to become “invisible” during a time window. These errors imply that only a subset of the tag population is actually observed. </a:t>
            </a:r>
          </a:p>
          <a:p>
            <a:endParaRPr lang="en-IN" dirty="0" smtClean="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20</a:t>
            </a:fld>
            <a:endParaRPr kumimoji="0"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RFID Data</a:t>
            </a:r>
            <a:endParaRPr lang="en-IN" dirty="0"/>
          </a:p>
        </p:txBody>
      </p:sp>
      <p:sp>
        <p:nvSpPr>
          <p:cNvPr id="3" name="Content Placeholder 2"/>
          <p:cNvSpPr>
            <a:spLocks noGrp="1"/>
          </p:cNvSpPr>
          <p:nvPr>
            <p:ph sz="quarter" idx="1"/>
          </p:nvPr>
        </p:nvSpPr>
        <p:spPr/>
        <p:txBody>
          <a:bodyPr>
            <a:normAutofit lnSpcReduction="10000"/>
          </a:bodyPr>
          <a:lstStyle/>
          <a:p>
            <a:r>
              <a:rPr lang="en-IN" dirty="0" smtClean="0"/>
              <a:t>Lack </a:t>
            </a:r>
            <a:r>
              <a:rPr lang="en-IN" dirty="0"/>
              <a:t>of readings from a tag may not be due to missed readings but rather because the tag moved out of the detection field. The inherent tension between completeness of readings and capturing tag dynamics (i.e., signal transitions) only exacerbates the </a:t>
            </a:r>
            <a:r>
              <a:rPr lang="en-IN" dirty="0" smtClean="0"/>
              <a:t>problem.</a:t>
            </a:r>
          </a:p>
          <a:p>
            <a:endParaRPr lang="en-IN" dirty="0"/>
          </a:p>
          <a:p>
            <a:r>
              <a:rPr lang="en-IN" dirty="0" smtClean="0"/>
              <a:t>Signals </a:t>
            </a:r>
            <a:r>
              <a:rPr lang="en-IN" dirty="0"/>
              <a:t>with a high degree of variability require short smoothing windows to capture rapid changes in the measurement data; but, obviously, a smaller window leads to more missed readings and more severe and systematic </a:t>
            </a:r>
            <a:r>
              <a:rPr lang="en-IN" dirty="0" smtClean="0"/>
              <a:t>underestimation. </a:t>
            </a:r>
            <a:endParaRPr lang="en-IN" dirty="0"/>
          </a:p>
          <a:p>
            <a:endParaRPr lang="en-US" dirty="0" smtClean="0"/>
          </a:p>
          <a:p>
            <a:endParaRPr lang="en-IN"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21</a:t>
            </a:fld>
            <a:endParaRPr kumimoji="0"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Redundancy: Opportunities</a:t>
            </a:r>
            <a:endParaRPr lang="en-IN" dirty="0"/>
          </a:p>
        </p:txBody>
      </p:sp>
      <p:sp>
        <p:nvSpPr>
          <p:cNvPr id="3" name="Content Placeholder 2"/>
          <p:cNvSpPr>
            <a:spLocks noGrp="1"/>
          </p:cNvSpPr>
          <p:nvPr>
            <p:ph sz="quarter" idx="1"/>
          </p:nvPr>
        </p:nvSpPr>
        <p:spPr/>
        <p:txBody>
          <a:bodyPr>
            <a:normAutofit/>
          </a:bodyPr>
          <a:lstStyle/>
          <a:p>
            <a:r>
              <a:rPr lang="en-IN" u="sng" dirty="0" smtClean="0"/>
              <a:t>Data </a:t>
            </a:r>
            <a:r>
              <a:rPr lang="en-IN" u="sng" dirty="0"/>
              <a:t>redundancy </a:t>
            </a:r>
            <a:r>
              <a:rPr lang="en-IN" dirty="0"/>
              <a:t>introduced by overlapping detection regions of multiple stationary readers (spatial redundancy) or continuous readings over time of a single mobile reader (temporal redundancy) </a:t>
            </a:r>
            <a:r>
              <a:rPr lang="en-IN" dirty="0" smtClean="0"/>
              <a:t>to </a:t>
            </a:r>
            <a:r>
              <a:rPr lang="en-IN" dirty="0"/>
              <a:t>improve reading accuracy</a:t>
            </a:r>
            <a:r>
              <a:rPr lang="en-IN" dirty="0" smtClean="0"/>
              <a:t>.</a:t>
            </a:r>
          </a:p>
          <a:p>
            <a:endParaRPr lang="en-IN" dirty="0" smtClean="0"/>
          </a:p>
          <a:p>
            <a:r>
              <a:rPr lang="en-IN" u="sng" dirty="0" smtClean="0"/>
              <a:t>Prior </a:t>
            </a:r>
            <a:r>
              <a:rPr lang="en-IN" u="sng" dirty="0"/>
              <a:t>knowledge </a:t>
            </a:r>
            <a:r>
              <a:rPr lang="en-IN" dirty="0"/>
              <a:t>about tagged objects and RFID readers </a:t>
            </a:r>
            <a:r>
              <a:rPr lang="en-IN" dirty="0" smtClean="0"/>
              <a:t>to </a:t>
            </a:r>
            <a:r>
              <a:rPr lang="en-IN" dirty="0"/>
              <a:t>improve reading accuracy. </a:t>
            </a:r>
          </a:p>
          <a:p>
            <a:endParaRPr lang="en-IN" dirty="0" smtClean="0"/>
          </a:p>
          <a:p>
            <a:r>
              <a:rPr lang="en-IN" dirty="0" smtClean="0"/>
              <a:t>Constraints </a:t>
            </a:r>
            <a:r>
              <a:rPr lang="en-IN" dirty="0"/>
              <a:t>in target applications (e.g., the maximal capacity of a room or a shelf) </a:t>
            </a:r>
            <a:r>
              <a:rPr lang="en-IN" dirty="0" smtClean="0"/>
              <a:t>to </a:t>
            </a:r>
            <a:r>
              <a:rPr lang="en-IN" dirty="0"/>
              <a:t>cleanse the data.</a:t>
            </a:r>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22</a:t>
            </a:fld>
            <a:endParaRPr kumimoji="0" lang="en-US"/>
          </a:p>
        </p:txBody>
      </p:sp>
    </p:spTree>
    <p:extLst>
      <p:ext uri="{BB962C8B-B14F-4D97-AF65-F5344CB8AC3E}">
        <p14:creationId xmlns:p14="http://schemas.microsoft.com/office/powerpoint/2010/main" xmlns="" val="10267214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Redundancy</a:t>
            </a:r>
            <a:endParaRPr lang="en-IN" dirty="0"/>
          </a:p>
        </p:txBody>
      </p:sp>
      <p:sp>
        <p:nvSpPr>
          <p:cNvPr id="3" name="Content Placeholder 2"/>
          <p:cNvSpPr>
            <a:spLocks noGrp="1"/>
          </p:cNvSpPr>
          <p:nvPr>
            <p:ph sz="quarter" idx="1"/>
          </p:nvPr>
        </p:nvSpPr>
        <p:spPr/>
        <p:txBody>
          <a:bodyPr>
            <a:normAutofit/>
          </a:bodyPr>
          <a:lstStyle/>
          <a:p>
            <a:r>
              <a:rPr lang="en-IN" dirty="0"/>
              <a:t>Two types of redundancy may arise in RFID related applications: spatial redundancy, where an object is detected by multiple readers in its </a:t>
            </a:r>
            <a:r>
              <a:rPr lang="en-IN" dirty="0" err="1"/>
              <a:t>neighborhood</a:t>
            </a:r>
            <a:r>
              <a:rPr lang="en-IN" dirty="0"/>
              <a:t>, and temporal redundancy, where an object is detected multiple times by a single reader over time. </a:t>
            </a:r>
            <a:endParaRPr lang="en-IN" dirty="0" smtClean="0"/>
          </a:p>
          <a:p>
            <a:endParaRPr lang="en-IN"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23</a:t>
            </a:fld>
            <a:endParaRPr kumimoji="0" lang="en-US"/>
          </a:p>
        </p:txBody>
      </p:sp>
    </p:spTree>
    <p:extLst>
      <p:ext uri="{BB962C8B-B14F-4D97-AF65-F5344CB8AC3E}">
        <p14:creationId xmlns:p14="http://schemas.microsoft.com/office/powerpoint/2010/main" xmlns="" val="2602674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Spatial Redundancy</a:t>
            </a:r>
            <a:endParaRPr lang="en-IN" dirty="0"/>
          </a:p>
        </p:txBody>
      </p:sp>
      <p:sp>
        <p:nvSpPr>
          <p:cNvPr id="3" name="Content Placeholder 2"/>
          <p:cNvSpPr>
            <a:spLocks noGrp="1"/>
          </p:cNvSpPr>
          <p:nvPr>
            <p:ph sz="quarter" idx="1"/>
          </p:nvPr>
        </p:nvSpPr>
        <p:spPr/>
        <p:txBody>
          <a:bodyPr>
            <a:normAutofit/>
          </a:bodyPr>
          <a:lstStyle/>
          <a:p>
            <a:r>
              <a:rPr lang="en-IN" u="sng" dirty="0"/>
              <a:t>Spatial Redundancy: </a:t>
            </a:r>
            <a:r>
              <a:rPr lang="en-IN" dirty="0" smtClean="0"/>
              <a:t>Many </a:t>
            </a:r>
            <a:r>
              <a:rPr lang="en-IN" dirty="0"/>
              <a:t>applications </a:t>
            </a:r>
            <a:r>
              <a:rPr lang="en-IN" dirty="0" smtClean="0"/>
              <a:t>employ </a:t>
            </a:r>
            <a:r>
              <a:rPr lang="en-IN" dirty="0"/>
              <a:t>redundant readers to cover the target area completely to improve localization </a:t>
            </a:r>
            <a:r>
              <a:rPr lang="en-IN" dirty="0" smtClean="0"/>
              <a:t>accuracy. Objects </a:t>
            </a:r>
            <a:r>
              <a:rPr lang="en-IN" dirty="0"/>
              <a:t>are read by multiple readers simultaneously. </a:t>
            </a:r>
            <a:endParaRPr lang="en-IN" dirty="0" smtClean="0"/>
          </a:p>
          <a:p>
            <a:r>
              <a:rPr lang="en-IN" dirty="0" smtClean="0"/>
              <a:t>Figure </a:t>
            </a:r>
            <a:r>
              <a:rPr lang="en-IN" dirty="0"/>
              <a:t>next shows an example of spatial redundancy where the target area is divided into six zones (using one dimensional model) and an RFID reader is located in the </a:t>
            </a:r>
            <a:r>
              <a:rPr lang="en-IN" dirty="0" err="1"/>
              <a:t>center</a:t>
            </a:r>
            <a:r>
              <a:rPr lang="en-IN" dirty="0"/>
              <a:t> of each zone. </a:t>
            </a:r>
          </a:p>
          <a:p>
            <a:r>
              <a:rPr lang="en-IN" dirty="0"/>
              <a:t>Spatial overlap of readers’ detection regions leads to duplicate readings, i.e., an object is in the detection regions of multiple readers. </a:t>
            </a:r>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24</a:t>
            </a:fld>
            <a:endParaRPr kumimoji="0" lang="en-US"/>
          </a:p>
        </p:txBody>
      </p:sp>
    </p:spTree>
    <p:extLst>
      <p:ext uri="{BB962C8B-B14F-4D97-AF65-F5344CB8AC3E}">
        <p14:creationId xmlns:p14="http://schemas.microsoft.com/office/powerpoint/2010/main" xmlns="" val="3098823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Redundancy</a:t>
            </a:r>
            <a:endParaRPr lang="en-IN"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25</a:t>
            </a:fld>
            <a:endParaRPr kumimoji="0" lang="en-US"/>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1771650" y="2836862"/>
            <a:ext cx="4838700" cy="2400300"/>
          </a:xfrm>
          <a:prstGeom prst="rect">
            <a:avLst/>
          </a:prstGeom>
          <a:noFill/>
          <a:ln w="9525">
            <a:noFill/>
            <a:miter lim="800000"/>
            <a:headEnd/>
            <a:tailEnd/>
          </a:ln>
        </p:spPr>
      </p:pic>
    </p:spTree>
    <p:extLst>
      <p:ext uri="{BB962C8B-B14F-4D97-AF65-F5344CB8AC3E}">
        <p14:creationId xmlns:p14="http://schemas.microsoft.com/office/powerpoint/2010/main" xmlns="" val="24376403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Spatial Redundancy</a:t>
            </a:r>
            <a:endParaRPr lang="en-IN" dirty="0"/>
          </a:p>
        </p:txBody>
      </p:sp>
      <p:sp>
        <p:nvSpPr>
          <p:cNvPr id="3" name="Content Placeholder 2"/>
          <p:cNvSpPr>
            <a:spLocks noGrp="1"/>
          </p:cNvSpPr>
          <p:nvPr>
            <p:ph sz="quarter" idx="1"/>
          </p:nvPr>
        </p:nvSpPr>
        <p:spPr/>
        <p:txBody>
          <a:bodyPr/>
          <a:lstStyle/>
          <a:p>
            <a:r>
              <a:rPr lang="en-IN" dirty="0" smtClean="0"/>
              <a:t>Object </a:t>
            </a:r>
            <a:r>
              <a:rPr lang="en-IN" dirty="0"/>
              <a:t>2 is detected by the reader in Zone 2 and also the reader in Zone 3, which makes it difficult to tell the exact location of Object 2. However, since an object cannot appear in more than one zone at the same time, at least one of the readings belongs to spatial redundancy. </a:t>
            </a:r>
            <a:endParaRPr lang="en-IN" dirty="0" smtClean="0"/>
          </a:p>
          <a:p>
            <a:endParaRPr lang="en-IN" dirty="0"/>
          </a:p>
          <a:p>
            <a:r>
              <a:rPr lang="en-IN" dirty="0" smtClean="0"/>
              <a:t>Object </a:t>
            </a:r>
            <a:r>
              <a:rPr lang="en-IN" dirty="0"/>
              <a:t>3 is detected in Zone 4 only. However, it does not necessarily mean that Object 3 is in Zone 4 for sure. It is possible that the reader in the zone where Object 3 is located simply failed to detect it.</a:t>
            </a:r>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26</a:t>
            </a:fld>
            <a:endParaRPr kumimoji="0" lang="en-US"/>
          </a:p>
        </p:txBody>
      </p:sp>
    </p:spTree>
    <p:extLst>
      <p:ext uri="{BB962C8B-B14F-4D97-AF65-F5344CB8AC3E}">
        <p14:creationId xmlns:p14="http://schemas.microsoft.com/office/powerpoint/2010/main" xmlns="" val="40938064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Spatial Redundancy</a:t>
            </a:r>
            <a:endParaRPr lang="en-IN" dirty="0"/>
          </a:p>
        </p:txBody>
      </p:sp>
      <p:sp>
        <p:nvSpPr>
          <p:cNvPr id="3" name="Content Placeholder 2"/>
          <p:cNvSpPr>
            <a:spLocks noGrp="1"/>
          </p:cNvSpPr>
          <p:nvPr>
            <p:ph sz="quarter" idx="1"/>
          </p:nvPr>
        </p:nvSpPr>
        <p:spPr/>
        <p:txBody>
          <a:bodyPr/>
          <a:lstStyle/>
          <a:p>
            <a:r>
              <a:rPr lang="en-IN" dirty="0"/>
              <a:t>On the first look, spatial redundancy causes confusion as it introduces inconsistent information (e.g., about the location of Object 2). </a:t>
            </a:r>
            <a:endParaRPr lang="en-IN" dirty="0" smtClean="0"/>
          </a:p>
          <a:p>
            <a:endParaRPr lang="en-IN" dirty="0"/>
          </a:p>
          <a:p>
            <a:r>
              <a:rPr lang="en-IN" dirty="0" smtClean="0"/>
              <a:t>However</a:t>
            </a:r>
            <a:r>
              <a:rPr lang="en-IN" dirty="0"/>
              <a:t>, a redundant reading may supply the necessary information for the system to derive the location of an object when its intended reader fails to detect it (e.g., Object 3). </a:t>
            </a:r>
            <a:endParaRPr lang="en-IN" dirty="0" smtClean="0"/>
          </a:p>
          <a:p>
            <a:endParaRPr lang="en-IN" dirty="0"/>
          </a:p>
          <a:p>
            <a:r>
              <a:rPr lang="en-IN" dirty="0" smtClean="0"/>
              <a:t>Thus</a:t>
            </a:r>
            <a:r>
              <a:rPr lang="en-IN" dirty="0"/>
              <a:t>, the challenge is how to take advantage of redundancy while avoiding its undesirable effect in data cleansing.</a:t>
            </a:r>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27</a:t>
            </a:fld>
            <a:endParaRPr kumimoji="0" lang="en-US"/>
          </a:p>
        </p:txBody>
      </p:sp>
    </p:spTree>
    <p:extLst>
      <p:ext uri="{BB962C8B-B14F-4D97-AF65-F5344CB8AC3E}">
        <p14:creationId xmlns:p14="http://schemas.microsoft.com/office/powerpoint/2010/main" xmlns="" val="9562423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Temporal Redundancy</a:t>
            </a:r>
            <a:endParaRPr lang="en-IN" dirty="0"/>
          </a:p>
        </p:txBody>
      </p:sp>
      <p:sp>
        <p:nvSpPr>
          <p:cNvPr id="3" name="Content Placeholder 2"/>
          <p:cNvSpPr>
            <a:spLocks noGrp="1"/>
          </p:cNvSpPr>
          <p:nvPr>
            <p:ph sz="quarter" idx="1"/>
          </p:nvPr>
        </p:nvSpPr>
        <p:spPr/>
        <p:txBody>
          <a:bodyPr>
            <a:normAutofit/>
          </a:bodyPr>
          <a:lstStyle/>
          <a:p>
            <a:r>
              <a:rPr lang="en-US" dirty="0" smtClean="0"/>
              <a:t>The same object may be seen by same reader (or different ones) over a period of time.</a:t>
            </a:r>
          </a:p>
          <a:p>
            <a:r>
              <a:rPr lang="en-US" dirty="0" smtClean="0"/>
              <a:t>The temporal redundancy may be used to improve accuracy and detect displacement </a:t>
            </a:r>
            <a:r>
              <a:rPr lang="en-US" smtClean="0"/>
              <a:t>(if any).</a:t>
            </a:r>
            <a:endParaRPr lang="en-IN"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28</a:t>
            </a:fld>
            <a:endParaRPr kumimoji="0" lang="en-US"/>
          </a:p>
        </p:txBody>
      </p:sp>
    </p:spTree>
    <p:extLst>
      <p:ext uri="{BB962C8B-B14F-4D97-AF65-F5344CB8AC3E}">
        <p14:creationId xmlns:p14="http://schemas.microsoft.com/office/powerpoint/2010/main" xmlns="" val="3275828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Smoothing Window Size</a:t>
            </a:r>
            <a:endParaRPr lang="en-IN"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29</a:t>
            </a:fld>
            <a:endParaRPr kumimoji="0" lang="en-US"/>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789573" y="1844824"/>
            <a:ext cx="6806764" cy="438689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environment: Dimensions</a:t>
            </a:r>
            <a:endParaRPr lang="en-US" dirty="0"/>
          </a:p>
        </p:txBody>
      </p:sp>
      <p:sp>
        <p:nvSpPr>
          <p:cNvPr id="3" name="Content Placeholder 2"/>
          <p:cNvSpPr>
            <a:spLocks noGrp="1"/>
          </p:cNvSpPr>
          <p:nvPr>
            <p:ph sz="quarter" idx="1"/>
          </p:nvPr>
        </p:nvSpPr>
        <p:spPr/>
        <p:txBody>
          <a:bodyPr/>
          <a:lstStyle/>
          <a:p>
            <a:endParaRPr lang="en-US" dirty="0"/>
          </a:p>
        </p:txBody>
      </p:sp>
      <p:sp>
        <p:nvSpPr>
          <p:cNvPr id="4" name="Rectangle 3"/>
          <p:cNvSpPr/>
          <p:nvPr/>
        </p:nvSpPr>
        <p:spPr>
          <a:xfrm>
            <a:off x="2843808" y="5085184"/>
            <a:ext cx="3456384"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Hardware: RFID and Reader</a:t>
            </a:r>
            <a:endParaRPr lang="en-US" dirty="0"/>
          </a:p>
        </p:txBody>
      </p:sp>
      <p:sp>
        <p:nvSpPr>
          <p:cNvPr id="5" name="Rectangle 4"/>
          <p:cNvSpPr/>
          <p:nvPr/>
        </p:nvSpPr>
        <p:spPr>
          <a:xfrm>
            <a:off x="2843808" y="4077072"/>
            <a:ext cx="345638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Local Communication: </a:t>
            </a:r>
            <a:r>
              <a:rPr lang="en-US" b="1" dirty="0" smtClean="0"/>
              <a:t>RFID link</a:t>
            </a:r>
          </a:p>
          <a:p>
            <a:pPr algn="ctr"/>
            <a:r>
              <a:rPr lang="en-US" dirty="0" smtClean="0"/>
              <a:t>Could: Ethernet </a:t>
            </a:r>
            <a:endParaRPr lang="en-US" dirty="0"/>
          </a:p>
        </p:txBody>
      </p:sp>
      <p:sp>
        <p:nvSpPr>
          <p:cNvPr id="6" name="Rectangle 5"/>
          <p:cNvSpPr/>
          <p:nvPr/>
        </p:nvSpPr>
        <p:spPr>
          <a:xfrm>
            <a:off x="2843808" y="2996952"/>
            <a:ext cx="3456384"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Information from the Data</a:t>
            </a:r>
          </a:p>
        </p:txBody>
      </p:sp>
      <p:sp>
        <p:nvSpPr>
          <p:cNvPr id="7" name="Rectangle 6"/>
          <p:cNvSpPr/>
          <p:nvPr/>
        </p:nvSpPr>
        <p:spPr>
          <a:xfrm>
            <a:off x="2843808" y="1916832"/>
            <a:ext cx="3456384"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Decision Making, Rule Engine</a:t>
            </a:r>
            <a:endParaRPr lang="en-US" dirty="0"/>
          </a:p>
        </p:txBody>
      </p:sp>
      <p:sp>
        <p:nvSpPr>
          <p:cNvPr id="8" name="Rectangle 7"/>
          <p:cNvSpPr/>
          <p:nvPr/>
        </p:nvSpPr>
        <p:spPr>
          <a:xfrm>
            <a:off x="1447800" y="1916832"/>
            <a:ext cx="1107976" cy="3960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Privacy</a:t>
            </a:r>
          </a:p>
          <a:p>
            <a:pPr algn="ctr"/>
            <a:r>
              <a:rPr lang="en-US" dirty="0" smtClean="0"/>
              <a:t>Security</a:t>
            </a:r>
            <a:endParaRPr lang="en-US" dirty="0"/>
          </a:p>
        </p:txBody>
      </p:sp>
      <p:sp>
        <p:nvSpPr>
          <p:cNvPr id="9" name="Slide Number Placeholder 8"/>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3</a:t>
            </a:fld>
            <a:endParaRPr kumimoji="0" lang="en-US"/>
          </a:p>
        </p:txBody>
      </p:sp>
    </p:spTree>
    <p:extLst>
      <p:ext uri="{BB962C8B-B14F-4D97-AF65-F5344CB8AC3E}">
        <p14:creationId xmlns:p14="http://schemas.microsoft.com/office/powerpoint/2010/main" xmlns="" val="880973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 Size</a:t>
            </a:r>
            <a:endParaRPr lang="en-IN" dirty="0"/>
          </a:p>
        </p:txBody>
      </p:sp>
      <p:sp>
        <p:nvSpPr>
          <p:cNvPr id="3" name="Content Placeholder 2"/>
          <p:cNvSpPr>
            <a:spLocks noGrp="1"/>
          </p:cNvSpPr>
          <p:nvPr>
            <p:ph sz="quarter" idx="1"/>
          </p:nvPr>
        </p:nvSpPr>
        <p:spPr/>
        <p:txBody>
          <a:bodyPr>
            <a:normAutofit/>
          </a:bodyPr>
          <a:lstStyle/>
          <a:p>
            <a:r>
              <a:rPr lang="en-IN" dirty="0" smtClean="0"/>
              <a:t>The ideal smoothing-window size needs to carefully balance two opposing application requirements: </a:t>
            </a:r>
          </a:p>
          <a:p>
            <a:pPr lvl="1"/>
            <a:r>
              <a:rPr lang="en-IN" dirty="0" smtClean="0"/>
              <a:t>ensuring </a:t>
            </a:r>
            <a:r>
              <a:rPr lang="en-IN" u="sng" dirty="0" smtClean="0"/>
              <a:t>completeness</a:t>
            </a:r>
            <a:r>
              <a:rPr lang="en-IN" dirty="0" smtClean="0"/>
              <a:t> for the set of tag readings (due to reader unreliability) or improving probability of detection (</a:t>
            </a:r>
            <a:r>
              <a:rPr lang="en-IN" i="1" dirty="0" err="1" smtClean="0"/>
              <a:t>P</a:t>
            </a:r>
            <a:r>
              <a:rPr lang="en-IN" i="1" baseline="-25000" dirty="0" err="1" smtClean="0"/>
              <a:t>d</a:t>
            </a:r>
            <a:r>
              <a:rPr lang="en-IN" dirty="0" smtClean="0"/>
              <a:t>) and </a:t>
            </a:r>
          </a:p>
          <a:p>
            <a:pPr lvl="1"/>
            <a:r>
              <a:rPr lang="en-IN" dirty="0" smtClean="0"/>
              <a:t>capturing tag </a:t>
            </a:r>
            <a:r>
              <a:rPr lang="en-IN" u="sng" dirty="0" smtClean="0"/>
              <a:t>dynamics </a:t>
            </a:r>
            <a:r>
              <a:rPr lang="en-IN" dirty="0" smtClean="0"/>
              <a:t>(due to tag movements in and out of the reader’s detection field) or reducing the probability of false alarm (</a:t>
            </a:r>
            <a:r>
              <a:rPr lang="en-IN" i="1" dirty="0" smtClean="0"/>
              <a:t>P</a:t>
            </a:r>
            <a:r>
              <a:rPr lang="en-IN" i="1" baseline="-25000" dirty="0" smtClean="0"/>
              <a:t>f</a:t>
            </a:r>
            <a:r>
              <a:rPr lang="en-IN" dirty="0" smtClean="0"/>
              <a:t>).</a:t>
            </a:r>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30</a:t>
            </a:fld>
            <a:endParaRPr kumimoji="0"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Completeness</a:t>
            </a:r>
            <a:endParaRPr lang="en-IN" dirty="0"/>
          </a:p>
        </p:txBody>
      </p:sp>
      <p:sp>
        <p:nvSpPr>
          <p:cNvPr id="3" name="Content Placeholder 2"/>
          <p:cNvSpPr>
            <a:spLocks noGrp="1"/>
          </p:cNvSpPr>
          <p:nvPr>
            <p:ph sz="quarter" idx="1"/>
          </p:nvPr>
        </p:nvSpPr>
        <p:spPr/>
        <p:txBody>
          <a:bodyPr>
            <a:normAutofit lnSpcReduction="10000"/>
          </a:bodyPr>
          <a:lstStyle/>
          <a:p>
            <a:r>
              <a:rPr lang="en-IN" u="sng" dirty="0" smtClean="0"/>
              <a:t>Completeness: </a:t>
            </a:r>
            <a:r>
              <a:rPr lang="en-IN" dirty="0" smtClean="0"/>
              <a:t>To ensure that all tags in the reader’s detection range are read, the smoothing window must be large enough to correct for reader unreliability. </a:t>
            </a:r>
          </a:p>
          <a:p>
            <a:r>
              <a:rPr lang="en-IN" dirty="0" smtClean="0"/>
              <a:t>Small window sizes cause readings for some tags to be lost, leading to false negatives and, consequently, a large underestimation bias (e.g., always under-counting the tag population). </a:t>
            </a:r>
          </a:p>
          <a:p>
            <a:endParaRPr lang="en-IN" dirty="0" smtClean="0"/>
          </a:p>
          <a:p>
            <a:r>
              <a:rPr lang="en-IN" dirty="0" smtClean="0"/>
              <a:t>Adjusting the window size for completeness depends on the reader’s read rate, which, in turn, depends on both the type of reader and tag as well as physical surroundings,</a:t>
            </a:r>
          </a:p>
          <a:p>
            <a:endParaRPr lang="en-IN"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31</a:t>
            </a:fld>
            <a:endParaRPr kumimoji="0"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Dynamics</a:t>
            </a:r>
            <a:endParaRPr lang="en-IN" dirty="0"/>
          </a:p>
        </p:txBody>
      </p:sp>
      <p:sp>
        <p:nvSpPr>
          <p:cNvPr id="3" name="Content Placeholder 2"/>
          <p:cNvSpPr>
            <a:spLocks noGrp="1"/>
          </p:cNvSpPr>
          <p:nvPr>
            <p:ph sz="quarter" idx="1"/>
          </p:nvPr>
        </p:nvSpPr>
        <p:spPr/>
        <p:txBody>
          <a:bodyPr>
            <a:normAutofit fontScale="92500"/>
          </a:bodyPr>
          <a:lstStyle/>
          <a:p>
            <a:r>
              <a:rPr lang="en-IN" u="sng" dirty="0" smtClean="0"/>
              <a:t>Tag Dynamics: </a:t>
            </a:r>
            <a:r>
              <a:rPr lang="en-IN" dirty="0" smtClean="0"/>
              <a:t>Using a large smoothing window, on the other hand, risks not accurately detecting tag movements within the window, leading to false positives. </a:t>
            </a:r>
          </a:p>
          <a:p>
            <a:endParaRPr lang="en-IN" dirty="0" smtClean="0"/>
          </a:p>
          <a:p>
            <a:r>
              <a:rPr lang="en-IN" dirty="0" smtClean="0"/>
              <a:t>It is possible that the window may smooth over one or more tags leaving and returning, thus missing the variation in the underlying “signal”. </a:t>
            </a:r>
          </a:p>
          <a:p>
            <a:r>
              <a:rPr lang="en-IN" dirty="0" smtClean="0"/>
              <a:t>Adjusting the window size for tag dynamics depends on the movement characteristics of the tags, which, in turn, depends on the application; for instance, a tag sitting on a shelf exhibits a very different movement pattern from a tag on a conveyor belt.</a:t>
            </a:r>
            <a:endParaRPr lang="en-IN"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32</a:t>
            </a:fld>
            <a:endParaRPr kumimoji="0"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Mapping RFID Readings to a Sampling Process</a:t>
            </a:r>
          </a:p>
        </p:txBody>
      </p:sp>
      <p:sp>
        <p:nvSpPr>
          <p:cNvPr id="3" name="Content Placeholder 2"/>
          <p:cNvSpPr>
            <a:spLocks noGrp="1"/>
          </p:cNvSpPr>
          <p:nvPr>
            <p:ph sz="quarter" idx="1"/>
          </p:nvPr>
        </p:nvSpPr>
        <p:spPr/>
        <p:txBody>
          <a:bodyPr>
            <a:normAutofit/>
          </a:bodyPr>
          <a:lstStyle/>
          <a:p>
            <a:r>
              <a:rPr lang="en-IN" dirty="0" smtClean="0"/>
              <a:t>An epoch </a:t>
            </a:r>
            <a:r>
              <a:rPr lang="en-IN" dirty="0"/>
              <a:t>is the atomic unit of detection and is considerably smaller than the expected window size; that is, epochs represent our basic “time units”, many of which make up a smoothing </a:t>
            </a:r>
            <a:r>
              <a:rPr lang="en-IN" dirty="0" smtClean="0"/>
              <a:t>window. </a:t>
            </a:r>
          </a:p>
          <a:p>
            <a:endParaRPr lang="en-IN" dirty="0"/>
          </a:p>
          <a:p>
            <a:r>
              <a:rPr lang="en-IN" dirty="0" smtClean="0"/>
              <a:t>Without </a:t>
            </a:r>
            <a:r>
              <a:rPr lang="en-IN" dirty="0"/>
              <a:t>loss of generality, let </a:t>
            </a:r>
            <a:r>
              <a:rPr lang="en-IN" i="1" dirty="0" err="1"/>
              <a:t>N</a:t>
            </a:r>
            <a:r>
              <a:rPr lang="en-IN" i="1" baseline="-25000" dirty="0" err="1"/>
              <a:t>t</a:t>
            </a:r>
            <a:r>
              <a:rPr lang="en-IN" dirty="0"/>
              <a:t> denote the (unknown) size of the underlying tag population at epoch </a:t>
            </a:r>
            <a:r>
              <a:rPr lang="en-IN" i="1" dirty="0"/>
              <a:t>t</a:t>
            </a:r>
            <a:r>
              <a:rPr lang="en-IN" dirty="0"/>
              <a:t>, and let </a:t>
            </a:r>
            <a:r>
              <a:rPr lang="en-IN" i="1" dirty="0" smtClean="0"/>
              <a:t>S</a:t>
            </a:r>
            <a:r>
              <a:rPr lang="en-IN" i="1" baseline="-25000" dirty="0"/>
              <a:t>t</a:t>
            </a:r>
            <a:r>
              <a:rPr lang="en-IN" i="1" dirty="0" smtClean="0"/>
              <a:t> </a:t>
            </a:r>
            <a:r>
              <a:rPr lang="en-IN" i="1" dirty="0"/>
              <a:t>⊆ {1, . . . , </a:t>
            </a:r>
            <a:r>
              <a:rPr lang="en-IN" i="1" dirty="0" err="1" smtClean="0"/>
              <a:t>N</a:t>
            </a:r>
            <a:r>
              <a:rPr lang="en-IN" i="1" baseline="-25000" dirty="0" err="1"/>
              <a:t>t</a:t>
            </a:r>
            <a:r>
              <a:rPr lang="en-IN" i="1" dirty="0" smtClean="0"/>
              <a:t>} </a:t>
            </a:r>
            <a:r>
              <a:rPr lang="en-IN" dirty="0"/>
              <a:t>denote the subset of tags observed (“sampled”) by the reader during that epoch. </a:t>
            </a:r>
            <a:endParaRPr lang="en-IN" dirty="0" smtClean="0"/>
          </a:p>
          <a:p>
            <a:endParaRPr lang="en-IN"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33</a:t>
            </a:fld>
            <a:endParaRPr kumimoji="0" lang="en-US"/>
          </a:p>
        </p:txBody>
      </p:sp>
    </p:spTree>
    <p:extLst>
      <p:ext uri="{BB962C8B-B14F-4D97-AF65-F5344CB8AC3E}">
        <p14:creationId xmlns:p14="http://schemas.microsoft.com/office/powerpoint/2010/main" xmlns="" val="40295207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Sampling Probability</a:t>
            </a:r>
            <a:endParaRPr lang="en-IN" dirty="0"/>
          </a:p>
        </p:txBody>
      </p:sp>
      <p:sp>
        <p:nvSpPr>
          <p:cNvPr id="3" name="Content Placeholder 2"/>
          <p:cNvSpPr>
            <a:spLocks noGrp="1"/>
          </p:cNvSpPr>
          <p:nvPr>
            <p:ph sz="quarter" idx="1"/>
          </p:nvPr>
        </p:nvSpPr>
        <p:spPr/>
        <p:txBody>
          <a:bodyPr>
            <a:normAutofit fontScale="92500"/>
          </a:bodyPr>
          <a:lstStyle/>
          <a:p>
            <a:r>
              <a:rPr lang="en-IN" i="1" dirty="0" smtClean="0"/>
              <a:t>S</a:t>
            </a:r>
            <a:r>
              <a:rPr lang="en-IN" i="1" baseline="-25000" dirty="0" smtClean="0"/>
              <a:t>t</a:t>
            </a:r>
            <a:r>
              <a:rPr lang="en-IN" dirty="0" smtClean="0"/>
              <a:t> can be viewed as </a:t>
            </a:r>
            <a:r>
              <a:rPr lang="en-IN" dirty="0"/>
              <a:t>an unequal probability random sample of the tag population. </a:t>
            </a:r>
            <a:r>
              <a:rPr lang="en-IN" dirty="0" smtClean="0"/>
              <a:t>For each </a:t>
            </a:r>
            <a:r>
              <a:rPr lang="en-IN" dirty="0"/>
              <a:t>tag </a:t>
            </a:r>
            <a:r>
              <a:rPr lang="en-IN" i="1" dirty="0" err="1"/>
              <a:t>i</a:t>
            </a:r>
            <a:r>
              <a:rPr lang="en-IN" i="1" dirty="0"/>
              <a:t> ∈ S</a:t>
            </a:r>
            <a:r>
              <a:rPr lang="en-IN" i="1" baseline="-25000" dirty="0"/>
              <a:t>t</a:t>
            </a:r>
            <a:r>
              <a:rPr lang="en-IN" dirty="0"/>
              <a:t>, </a:t>
            </a:r>
            <a:r>
              <a:rPr lang="en-IN" dirty="0" smtClean="0"/>
              <a:t>the </a:t>
            </a:r>
            <a:r>
              <a:rPr lang="en-IN" dirty="0"/>
              <a:t>response-count </a:t>
            </a:r>
            <a:r>
              <a:rPr lang="en-IN" dirty="0" smtClean="0"/>
              <a:t>information is </a:t>
            </a:r>
            <a:r>
              <a:rPr lang="en-IN" dirty="0"/>
              <a:t>stored in the reader tag list </a:t>
            </a:r>
            <a:r>
              <a:rPr lang="en-IN" dirty="0" smtClean="0"/>
              <a:t>is used in </a:t>
            </a:r>
            <a:r>
              <a:rPr lang="en-IN" dirty="0"/>
              <a:t>conjunction with the known number of interrogation cycles per epoch to derive a per epoch sampling probability </a:t>
            </a:r>
            <a:r>
              <a:rPr lang="en-IN" i="1" dirty="0" err="1"/>
              <a:t>p</a:t>
            </a:r>
            <a:r>
              <a:rPr lang="en-IN" i="1" baseline="-25000" dirty="0" err="1"/>
              <a:t>i,t</a:t>
            </a:r>
            <a:r>
              <a:rPr lang="en-IN" dirty="0"/>
              <a:t>. </a:t>
            </a:r>
            <a:endParaRPr lang="en-IN" dirty="0" smtClean="0"/>
          </a:p>
          <a:p>
            <a:r>
              <a:rPr lang="en-IN" dirty="0"/>
              <a:t>This sampling probability </a:t>
            </a:r>
            <a:r>
              <a:rPr lang="en-IN" i="1" dirty="0" err="1"/>
              <a:t>p</a:t>
            </a:r>
            <a:r>
              <a:rPr lang="en-IN" i="1" baseline="-25000" dirty="0" err="1"/>
              <a:t>i,t</a:t>
            </a:r>
            <a:r>
              <a:rPr lang="en-IN" dirty="0"/>
              <a:t> is empirically estimated as the observed read rate for tag </a:t>
            </a:r>
            <a:r>
              <a:rPr lang="en-IN" i="1" dirty="0" err="1"/>
              <a:t>i</a:t>
            </a:r>
            <a:r>
              <a:rPr lang="en-IN" dirty="0"/>
              <a:t> during that epoch; </a:t>
            </a:r>
            <a:r>
              <a:rPr lang="en-IN" dirty="0" smtClean="0"/>
              <a:t>Assuming </a:t>
            </a:r>
            <a:r>
              <a:rPr lang="en-IN" dirty="0"/>
              <a:t>a reader configuration with a total number of 10 interrogation cycles per epoch, the sampling probabilities for the first and second tags in </a:t>
            </a:r>
            <a:r>
              <a:rPr lang="en-IN" dirty="0" smtClean="0"/>
              <a:t>the table </a:t>
            </a:r>
            <a:r>
              <a:rPr lang="en-IN" dirty="0"/>
              <a:t>would be </a:t>
            </a:r>
            <a:r>
              <a:rPr lang="en-IN" i="1" dirty="0"/>
              <a:t>p</a:t>
            </a:r>
            <a:r>
              <a:rPr lang="en-IN" i="1" baseline="-25000" dirty="0"/>
              <a:t>x78,t</a:t>
            </a:r>
            <a:r>
              <a:rPr lang="en-IN" i="1" dirty="0"/>
              <a:t> = 0.9 </a:t>
            </a:r>
            <a:r>
              <a:rPr lang="en-IN" dirty="0"/>
              <a:t>and </a:t>
            </a:r>
            <a:r>
              <a:rPr lang="en-IN" i="1" dirty="0"/>
              <a:t>p</a:t>
            </a:r>
            <a:r>
              <a:rPr lang="en-IN" i="1" baseline="-25000" dirty="0"/>
              <a:t>x57,t </a:t>
            </a:r>
            <a:r>
              <a:rPr lang="en-IN" i="1" dirty="0"/>
              <a:t>= 0.1</a:t>
            </a:r>
            <a:r>
              <a:rPr lang="en-IN" dirty="0"/>
              <a:t>, respectively</a:t>
            </a:r>
            <a:endParaRPr lang="en-IN" dirty="0" smtClean="0"/>
          </a:p>
          <a:p>
            <a:endParaRPr lang="en-IN" dirty="0"/>
          </a:p>
          <a:p>
            <a:endParaRPr lang="en-IN"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34</a:t>
            </a:fld>
            <a:endParaRPr kumimoji="0" lang="en-US"/>
          </a:p>
        </p:txBody>
      </p:sp>
    </p:spTree>
    <p:extLst>
      <p:ext uri="{BB962C8B-B14F-4D97-AF65-F5344CB8AC3E}">
        <p14:creationId xmlns:p14="http://schemas.microsoft.com/office/powerpoint/2010/main" xmlns="" val="8399762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Reader Tag List</a:t>
            </a:r>
            <a:endParaRPr lang="en-IN"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35</a:t>
            </a:fld>
            <a:endParaRPr kumimoji="0" lang="en-US"/>
          </a:p>
        </p:txBody>
      </p:sp>
      <p:pic>
        <p:nvPicPr>
          <p:cNvPr id="3074" name="Picture 2"/>
          <p:cNvPicPr>
            <a:picLocks noGrp="1" noChangeAspect="1" noChangeArrowheads="1"/>
          </p:cNvPicPr>
          <p:nvPr>
            <p:ph sz="quarter" idx="1"/>
          </p:nvPr>
        </p:nvPicPr>
        <p:blipFill>
          <a:blip r:embed="rId2" cstate="print"/>
          <a:srcRect/>
          <a:stretch>
            <a:fillRect/>
          </a:stretch>
        </p:blipFill>
        <p:spPr bwMode="auto">
          <a:xfrm>
            <a:off x="251520" y="1916832"/>
            <a:ext cx="8191553" cy="2232248"/>
          </a:xfrm>
          <a:prstGeom prst="rect">
            <a:avLst/>
          </a:prstGeom>
          <a:noFill/>
          <a:ln w="9525">
            <a:noFill/>
            <a:miter lim="800000"/>
            <a:headEnd/>
            <a:tailEnd/>
          </a:ln>
        </p:spPr>
      </p:pic>
    </p:spTree>
    <p:extLst>
      <p:ext uri="{BB962C8B-B14F-4D97-AF65-F5344CB8AC3E}">
        <p14:creationId xmlns:p14="http://schemas.microsoft.com/office/powerpoint/2010/main" xmlns="" val="26635714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Sliding Window Size</a:t>
            </a:r>
            <a:endParaRPr lang="en-IN" dirty="0"/>
          </a:p>
        </p:txBody>
      </p:sp>
      <p:sp>
        <p:nvSpPr>
          <p:cNvPr id="3" name="Content Placeholder 2"/>
          <p:cNvSpPr>
            <a:spLocks noGrp="1"/>
          </p:cNvSpPr>
          <p:nvPr>
            <p:ph sz="quarter" idx="1"/>
          </p:nvPr>
        </p:nvSpPr>
        <p:spPr/>
        <p:txBody>
          <a:bodyPr>
            <a:normAutofit fontScale="92500" lnSpcReduction="20000"/>
          </a:bodyPr>
          <a:lstStyle/>
          <a:p>
            <a:r>
              <a:rPr lang="en-IN" dirty="0" smtClean="0"/>
              <a:t>Sliding-window </a:t>
            </a:r>
            <a:r>
              <a:rPr lang="en-IN" dirty="0"/>
              <a:t>size </a:t>
            </a:r>
            <a:r>
              <a:rPr lang="en-IN" dirty="0" smtClean="0"/>
              <a:t>must be adjusted in a statistical manner based on the probability of occurrence. </a:t>
            </a:r>
          </a:p>
          <a:p>
            <a:endParaRPr lang="en-IN" dirty="0" smtClean="0"/>
          </a:p>
          <a:p>
            <a:r>
              <a:rPr lang="en-IN" dirty="0" smtClean="0"/>
              <a:t>Parameter </a:t>
            </a:r>
            <a:r>
              <a:rPr lang="en-IN" i="1" dirty="0" err="1"/>
              <a:t>p</a:t>
            </a:r>
            <a:r>
              <a:rPr lang="en-IN" i="1" baseline="-25000" dirty="0" err="1"/>
              <a:t>i,t</a:t>
            </a:r>
            <a:r>
              <a:rPr lang="en-IN" dirty="0"/>
              <a:t> is the probability that tag i is detected in epoch </a:t>
            </a:r>
            <a:r>
              <a:rPr lang="en-IN" i="1" dirty="0"/>
              <a:t>t</a:t>
            </a:r>
            <a:r>
              <a:rPr lang="en-IN" dirty="0"/>
              <a:t>. Epochs in the slide windows can be viewed as the result of repeated random-sampling trials which are represented as </a:t>
            </a:r>
            <a:r>
              <a:rPr lang="en-IN" i="1" dirty="0" smtClean="0"/>
              <a:t>B(</a:t>
            </a:r>
            <a:r>
              <a:rPr lang="en-IN" i="1" dirty="0" err="1" smtClean="0">
                <a:latin typeface="Symbol" pitchFamily="18" charset="2"/>
              </a:rPr>
              <a:t>w</a:t>
            </a:r>
            <a:r>
              <a:rPr lang="en-IN" i="1" baseline="-25000" dirty="0" err="1" smtClean="0"/>
              <a:t>i</a:t>
            </a:r>
            <a:r>
              <a:rPr lang="en-IN" i="1" dirty="0" smtClean="0"/>
              <a:t> </a:t>
            </a:r>
            <a:r>
              <a:rPr lang="en-IN" i="1" dirty="0"/>
              <a:t>,</a:t>
            </a:r>
            <a:r>
              <a:rPr lang="en-IN" i="1" dirty="0" err="1"/>
              <a:t>p</a:t>
            </a:r>
            <a:r>
              <a:rPr lang="en-IN" i="1" baseline="-25000" dirty="0" err="1"/>
              <a:t>i,t</a:t>
            </a:r>
            <a:r>
              <a:rPr lang="en-IN" i="1" dirty="0"/>
              <a:t>), </a:t>
            </a:r>
            <a:r>
              <a:rPr lang="en-IN" dirty="0"/>
              <a:t>where </a:t>
            </a:r>
            <a:r>
              <a:rPr lang="en-IN" i="1" dirty="0" smtClean="0">
                <a:latin typeface="Symbol" pitchFamily="18" charset="2"/>
              </a:rPr>
              <a:t>w</a:t>
            </a:r>
            <a:r>
              <a:rPr lang="en-IN" dirty="0" smtClean="0"/>
              <a:t> </a:t>
            </a:r>
            <a:r>
              <a:rPr lang="en-IN" dirty="0"/>
              <a:t>is the size of slide window. </a:t>
            </a:r>
            <a:endParaRPr lang="en-IN" dirty="0" smtClean="0"/>
          </a:p>
          <a:p>
            <a:endParaRPr lang="en-IN" dirty="0" smtClean="0"/>
          </a:p>
          <a:p>
            <a:r>
              <a:rPr lang="en-IN" dirty="0" smtClean="0"/>
              <a:t>Each </a:t>
            </a:r>
            <a:r>
              <a:rPr lang="en-IN" dirty="0"/>
              <a:t>epoch is an independent Bernoulli trial with probability </a:t>
            </a:r>
            <a:r>
              <a:rPr lang="en-IN" i="1" dirty="0" err="1"/>
              <a:t>p</a:t>
            </a:r>
            <a:r>
              <a:rPr lang="en-IN" i="1" baseline="-25000" dirty="0" err="1"/>
              <a:t>i,t</a:t>
            </a:r>
            <a:r>
              <a:rPr lang="en-IN" dirty="0"/>
              <a:t>. The epochs in subset </a:t>
            </a:r>
            <a:r>
              <a:rPr lang="en-IN" i="1" dirty="0"/>
              <a:t>S</a:t>
            </a:r>
            <a:r>
              <a:rPr lang="en-IN" i="1" baseline="-25000" dirty="0"/>
              <a:t>i</a:t>
            </a:r>
            <a:r>
              <a:rPr lang="en-IN" dirty="0"/>
              <a:t> </a:t>
            </a:r>
            <a:r>
              <a:rPr lang="en-IN" dirty="0" smtClean="0"/>
              <a:t>(where tag </a:t>
            </a:r>
            <a:r>
              <a:rPr lang="en-IN" i="1" dirty="0" err="1" smtClean="0"/>
              <a:t>i</a:t>
            </a:r>
            <a:r>
              <a:rPr lang="en-IN" dirty="0" smtClean="0"/>
              <a:t> is seen) imply </a:t>
            </a:r>
            <a:r>
              <a:rPr lang="en-IN" dirty="0"/>
              <a:t>that the tag is detected by reader in these epochs. The probability that the tag is not read in all epochs is </a:t>
            </a:r>
            <a:endParaRPr lang="en-IN" dirty="0" smtClean="0"/>
          </a:p>
          <a:p>
            <a:r>
              <a:rPr lang="en-IN" i="1" dirty="0" smtClean="0"/>
              <a:t>(</a:t>
            </a:r>
            <a:r>
              <a:rPr lang="en-IN" i="1" dirty="0" smtClean="0"/>
              <a:t>1-P</a:t>
            </a:r>
            <a:r>
              <a:rPr lang="en-IN" i="1" baseline="-25000" dirty="0" smtClean="0"/>
              <a:t>avg</a:t>
            </a:r>
            <a:r>
              <a:rPr lang="en-IN" i="1" dirty="0" smtClean="0"/>
              <a:t>)</a:t>
            </a:r>
            <a:r>
              <a:rPr lang="en-IN" i="1" baseline="30000" dirty="0" smtClean="0">
                <a:latin typeface="Symbol" pitchFamily="18" charset="2"/>
              </a:rPr>
              <a:t>w</a:t>
            </a:r>
            <a:r>
              <a:rPr lang="en-IN" baseline="30000" dirty="0" smtClean="0">
                <a:latin typeface="Symbol" pitchFamily="18" charset="2"/>
              </a:rPr>
              <a:t> </a:t>
            </a:r>
            <a:r>
              <a:rPr lang="en-IN" baseline="30000" dirty="0" smtClean="0">
                <a:latin typeface="Symbol" pitchFamily="18" charset="2"/>
              </a:rPr>
              <a:t> </a:t>
            </a:r>
            <a:r>
              <a:rPr lang="en-IN" dirty="0" smtClean="0"/>
              <a:t>where </a:t>
            </a:r>
          </a:p>
          <a:p>
            <a:r>
              <a:rPr lang="en-IN" i="1" dirty="0" err="1" smtClean="0"/>
              <a:t>P</a:t>
            </a:r>
            <a:r>
              <a:rPr lang="en-IN" i="1" baseline="-25000" dirty="0" err="1" smtClean="0"/>
              <a:t>avg</a:t>
            </a:r>
            <a:r>
              <a:rPr lang="en-IN" i="1" dirty="0"/>
              <a:t>=</a:t>
            </a:r>
            <a:r>
              <a:rPr lang="en-IN" i="1" dirty="0" smtClean="0"/>
              <a:t> </a:t>
            </a:r>
            <a:r>
              <a:rPr lang="en-IN" i="1" dirty="0" err="1" smtClean="0">
                <a:latin typeface="Symbol" pitchFamily="18" charset="2"/>
              </a:rPr>
              <a:t>S</a:t>
            </a:r>
            <a:r>
              <a:rPr lang="en-IN" i="1" dirty="0" err="1" smtClean="0"/>
              <a:t>P</a:t>
            </a:r>
            <a:r>
              <a:rPr lang="en-IN" i="1" baseline="-25000" dirty="0" err="1" smtClean="0"/>
              <a:t>i,t</a:t>
            </a:r>
            <a:r>
              <a:rPr lang="en-IN" i="1" dirty="0"/>
              <a:t>/|S</a:t>
            </a:r>
            <a:r>
              <a:rPr lang="en-IN" i="1" baseline="-25000" dirty="0"/>
              <a:t>i</a:t>
            </a:r>
            <a:r>
              <a:rPr lang="en-IN" i="1" dirty="0"/>
              <a:t>|</a:t>
            </a:r>
            <a:r>
              <a:rPr lang="en-IN" dirty="0"/>
              <a:t>. </a:t>
            </a:r>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36</a:t>
            </a:fld>
            <a:endParaRPr kumimoji="0" lang="en-US"/>
          </a:p>
        </p:txBody>
      </p:sp>
    </p:spTree>
    <p:extLst>
      <p:ext uri="{BB962C8B-B14F-4D97-AF65-F5344CB8AC3E}">
        <p14:creationId xmlns:p14="http://schemas.microsoft.com/office/powerpoint/2010/main" xmlns="" val="25042868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Sliding Window Size</a:t>
            </a:r>
            <a:endParaRPr lang="en-IN" dirty="0"/>
          </a:p>
        </p:txBody>
      </p:sp>
      <p:sp>
        <p:nvSpPr>
          <p:cNvPr id="3" name="Content Placeholder 2"/>
          <p:cNvSpPr>
            <a:spLocks noGrp="1"/>
          </p:cNvSpPr>
          <p:nvPr>
            <p:ph sz="quarter" idx="1"/>
          </p:nvPr>
        </p:nvSpPr>
        <p:spPr/>
        <p:txBody>
          <a:bodyPr>
            <a:normAutofit fontScale="92500" lnSpcReduction="10000"/>
          </a:bodyPr>
          <a:lstStyle/>
          <a:p>
            <a:r>
              <a:rPr lang="en-IN" dirty="0" smtClean="0"/>
              <a:t>The size of slide window will meet the following requirement.</a:t>
            </a:r>
          </a:p>
          <a:p>
            <a:r>
              <a:rPr lang="en-US" i="1" dirty="0" smtClean="0">
                <a:latin typeface="Symbol" pitchFamily="18" charset="2"/>
              </a:rPr>
              <a:t>w</a:t>
            </a:r>
            <a:r>
              <a:rPr lang="en-US" i="1" dirty="0" smtClean="0"/>
              <a:t>&gt;ln(1/</a:t>
            </a:r>
            <a:r>
              <a:rPr lang="en-US" i="1" dirty="0" smtClean="0">
                <a:latin typeface="Symbol" pitchFamily="18" charset="2"/>
              </a:rPr>
              <a:t>d</a:t>
            </a:r>
            <a:r>
              <a:rPr lang="en-US" i="1" dirty="0" smtClean="0"/>
              <a:t>)/</a:t>
            </a:r>
            <a:r>
              <a:rPr lang="en-US" i="1" dirty="0" err="1" smtClean="0"/>
              <a:t>p</a:t>
            </a:r>
            <a:r>
              <a:rPr lang="en-US" i="1" baseline="-25000" dirty="0" err="1" smtClean="0"/>
              <a:t>avg</a:t>
            </a:r>
            <a:endParaRPr lang="en-US" i="1" baseline="-25000" dirty="0" smtClean="0"/>
          </a:p>
          <a:p>
            <a:endParaRPr lang="en-US" baseline="-25000" dirty="0" err="1" smtClean="0"/>
          </a:p>
          <a:p>
            <a:r>
              <a:rPr lang="en-IN" dirty="0" smtClean="0"/>
              <a:t>The </a:t>
            </a:r>
            <a:r>
              <a:rPr lang="en-IN" i="1" dirty="0"/>
              <a:t>δ</a:t>
            </a:r>
            <a:r>
              <a:rPr lang="en-IN" dirty="0"/>
              <a:t> parameter </a:t>
            </a:r>
            <a:r>
              <a:rPr lang="en-IN" dirty="0" smtClean="0"/>
              <a:t>provides </a:t>
            </a:r>
            <a:r>
              <a:rPr lang="en-IN" dirty="0"/>
              <a:t>a </a:t>
            </a:r>
            <a:r>
              <a:rPr lang="en-IN" dirty="0" smtClean="0"/>
              <a:t>control variable </a:t>
            </a:r>
            <a:r>
              <a:rPr lang="en-IN" dirty="0"/>
              <a:t>that allows an application to express its preferences with respect to balancing false positives versus false negatives. </a:t>
            </a:r>
            <a:endParaRPr lang="en-IN" dirty="0" smtClean="0"/>
          </a:p>
          <a:p>
            <a:endParaRPr lang="en-IN" dirty="0" smtClean="0"/>
          </a:p>
          <a:p>
            <a:r>
              <a:rPr lang="en-IN" dirty="0" smtClean="0"/>
              <a:t>Using </a:t>
            </a:r>
            <a:r>
              <a:rPr lang="en-IN" dirty="0"/>
              <a:t>a smoothing-window size as </a:t>
            </a:r>
            <a:r>
              <a:rPr lang="en-IN" dirty="0" smtClean="0"/>
              <a:t>suggested above guarantees </a:t>
            </a:r>
            <a:r>
              <a:rPr lang="en-IN" dirty="0"/>
              <a:t>completeness (i.e., correct detection of tag </a:t>
            </a:r>
            <a:r>
              <a:rPr lang="en-IN" i="1" dirty="0" err="1"/>
              <a:t>i</a:t>
            </a:r>
            <a:r>
              <a:rPr lang="en-IN" dirty="0"/>
              <a:t>) with high probability, it can also lead to missing the temporal variation in the underlying signal (e.g., due to the movements of tag </a:t>
            </a:r>
            <a:r>
              <a:rPr lang="en-IN" i="1" dirty="0" err="1"/>
              <a:t>i</a:t>
            </a:r>
            <a:r>
              <a:rPr lang="en-IN" dirty="0"/>
              <a:t>).</a:t>
            </a:r>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37</a:t>
            </a:fld>
            <a:endParaRPr kumimoji="0" lang="en-US"/>
          </a:p>
        </p:txBody>
      </p:sp>
    </p:spTree>
    <p:extLst>
      <p:ext uri="{BB962C8B-B14F-4D97-AF65-F5344CB8AC3E}">
        <p14:creationId xmlns:p14="http://schemas.microsoft.com/office/powerpoint/2010/main" xmlns="" val="36750931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Sliding Window Size</a:t>
            </a:r>
            <a:endParaRPr lang="en-IN" dirty="0"/>
          </a:p>
        </p:txBody>
      </p:sp>
      <p:sp>
        <p:nvSpPr>
          <p:cNvPr id="3" name="Content Placeholder 2"/>
          <p:cNvSpPr>
            <a:spLocks noGrp="1"/>
          </p:cNvSpPr>
          <p:nvPr>
            <p:ph sz="quarter" idx="1"/>
          </p:nvPr>
        </p:nvSpPr>
        <p:spPr/>
        <p:txBody>
          <a:bodyPr/>
          <a:lstStyle/>
          <a:p>
            <a:r>
              <a:rPr lang="en-IN" dirty="0" smtClean="0"/>
              <a:t>Large </a:t>
            </a:r>
            <a:r>
              <a:rPr lang="en-IN" dirty="0"/>
              <a:t>smoothing windows can miss signal transitions, where tag </a:t>
            </a:r>
            <a:r>
              <a:rPr lang="en-IN" i="1" dirty="0" err="1"/>
              <a:t>i</a:t>
            </a:r>
            <a:r>
              <a:rPr lang="en-IN" dirty="0"/>
              <a:t> is mistakenly presumed to be present in the reader’s detection range due to the interpolation of readings inside the </a:t>
            </a:r>
            <a:r>
              <a:rPr lang="en-IN" dirty="0" smtClean="0"/>
              <a:t>window. </a:t>
            </a:r>
            <a:endParaRPr lang="en-IN" dirty="0" smtClean="0"/>
          </a:p>
          <a:p>
            <a:endParaRPr lang="en-IN" dirty="0" smtClean="0"/>
          </a:p>
          <a:p>
            <a:r>
              <a:rPr lang="en-IN" dirty="0" smtClean="0"/>
              <a:t>To </a:t>
            </a:r>
            <a:r>
              <a:rPr lang="en-IN" dirty="0"/>
              <a:t>avoid smoothing over transitions and producing many false positives, </a:t>
            </a:r>
            <a:r>
              <a:rPr lang="en-IN" dirty="0" smtClean="0"/>
              <a:t>we need </a:t>
            </a:r>
            <a:r>
              <a:rPr lang="en-IN" dirty="0"/>
              <a:t>to accurately determine when tag </a:t>
            </a:r>
            <a:r>
              <a:rPr lang="en-IN" i="1" dirty="0" err="1"/>
              <a:t>i</a:t>
            </a:r>
            <a:r>
              <a:rPr lang="en-IN" dirty="0"/>
              <a:t> exited the reader’s detection range (as opposed to a period of dropped readings) and decrease the size of its window. </a:t>
            </a:r>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38</a:t>
            </a:fld>
            <a:endParaRPr kumimoji="0" lang="en-US"/>
          </a:p>
        </p:txBody>
      </p:sp>
    </p:spTree>
    <p:extLst>
      <p:ext uri="{BB962C8B-B14F-4D97-AF65-F5344CB8AC3E}">
        <p14:creationId xmlns:p14="http://schemas.microsoft.com/office/powerpoint/2010/main" xmlns="" val="9574268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False Detection</a:t>
            </a:r>
            <a:endParaRPr lang="en-IN" dirty="0"/>
          </a:p>
        </p:txBody>
      </p:sp>
      <p:sp>
        <p:nvSpPr>
          <p:cNvPr id="3" name="Content Placeholder 2"/>
          <p:cNvSpPr>
            <a:spLocks noGrp="1"/>
          </p:cNvSpPr>
          <p:nvPr>
            <p:ph sz="quarter" idx="1"/>
          </p:nvPr>
        </p:nvSpPr>
        <p:spPr/>
        <p:txBody>
          <a:bodyPr>
            <a:normAutofit fontScale="92500" lnSpcReduction="10000"/>
          </a:bodyPr>
          <a:lstStyle/>
          <a:p>
            <a:r>
              <a:rPr lang="en-IN" dirty="0" smtClean="0"/>
              <a:t>Binomial </a:t>
            </a:r>
            <a:r>
              <a:rPr lang="en-IN" dirty="0"/>
              <a:t>sampling model </a:t>
            </a:r>
            <a:r>
              <a:rPr lang="en-IN" dirty="0" smtClean="0"/>
              <a:t>may be used to </a:t>
            </a:r>
            <a:r>
              <a:rPr lang="en-IN" dirty="0"/>
              <a:t>detect transitions </a:t>
            </a:r>
            <a:r>
              <a:rPr lang="en-IN" dirty="0" smtClean="0"/>
              <a:t>as </a:t>
            </a:r>
            <a:r>
              <a:rPr lang="en-IN" dirty="0"/>
              <a:t>statistically-significant deviations in the observed binomial sample size from its expected value. </a:t>
            </a:r>
            <a:endParaRPr lang="en-IN" dirty="0" smtClean="0"/>
          </a:p>
          <a:p>
            <a:endParaRPr lang="en-IN" dirty="0" smtClean="0"/>
          </a:p>
          <a:p>
            <a:r>
              <a:rPr lang="en-IN" dirty="0" smtClean="0"/>
              <a:t>Assuming the </a:t>
            </a:r>
            <a:r>
              <a:rPr lang="en-IN" dirty="0"/>
              <a:t>current window size </a:t>
            </a:r>
            <a:r>
              <a:rPr lang="en-IN" i="1" dirty="0" err="1">
                <a:latin typeface="Symbol" panose="05050102010706020507" pitchFamily="18" charset="2"/>
              </a:rPr>
              <a:t>w</a:t>
            </a:r>
            <a:r>
              <a:rPr lang="en-IN" i="1" baseline="-25000" dirty="0" err="1"/>
              <a:t>i</a:t>
            </a:r>
            <a:r>
              <a:rPr lang="en-IN" dirty="0"/>
              <a:t> and sampling probability </a:t>
            </a:r>
            <a:r>
              <a:rPr lang="en-IN" i="1" dirty="0" err="1" smtClean="0"/>
              <a:t>p</a:t>
            </a:r>
            <a:r>
              <a:rPr lang="en-IN" i="1" baseline="30000" dirty="0" err="1" smtClean="0"/>
              <a:t>avg</a:t>
            </a:r>
            <a:r>
              <a:rPr lang="en-IN" i="1" baseline="-25000" dirty="0" smtClean="0"/>
              <a:t> </a:t>
            </a:r>
            <a:r>
              <a:rPr lang="en-IN" i="1" baseline="-25000" dirty="0" err="1"/>
              <a:t>i</a:t>
            </a:r>
            <a:r>
              <a:rPr lang="en-IN" dirty="0"/>
              <a:t> are not too small, it follows from a Central Limit Theorem (CLT</a:t>
            </a:r>
            <a:r>
              <a:rPr lang="en-IN" dirty="0" smtClean="0"/>
              <a:t>) </a:t>
            </a:r>
            <a:r>
              <a:rPr lang="en-IN" dirty="0"/>
              <a:t>that, </a:t>
            </a:r>
            <a:r>
              <a:rPr lang="en-IN" dirty="0" smtClean="0"/>
              <a:t>the </a:t>
            </a:r>
            <a:r>
              <a:rPr lang="en-IN" dirty="0"/>
              <a:t>value of </a:t>
            </a:r>
            <a:r>
              <a:rPr lang="en-IN" i="1" dirty="0"/>
              <a:t>|S</a:t>
            </a:r>
            <a:r>
              <a:rPr lang="en-IN" i="1" baseline="-25000" dirty="0"/>
              <a:t>i</a:t>
            </a:r>
            <a:r>
              <a:rPr lang="en-IN" i="1" dirty="0"/>
              <a:t>| </a:t>
            </a:r>
            <a:r>
              <a:rPr lang="en-IN" dirty="0"/>
              <a:t>is within </a:t>
            </a:r>
            <a:r>
              <a:rPr lang="en-IN" i="1" dirty="0"/>
              <a:t>±2 </a:t>
            </a:r>
            <a:r>
              <a:rPr lang="en-IN" i="1" dirty="0" smtClean="0"/>
              <a:t>√</a:t>
            </a:r>
            <a:r>
              <a:rPr lang="en-IN" i="1" dirty="0" err="1" smtClean="0"/>
              <a:t>Var</a:t>
            </a:r>
            <a:r>
              <a:rPr lang="en-IN" i="1" dirty="0"/>
              <a:t>[|Si|] </a:t>
            </a:r>
            <a:r>
              <a:rPr lang="en-IN" dirty="0"/>
              <a:t>of its expectation with probability close to 0.98. </a:t>
            </a:r>
          </a:p>
          <a:p>
            <a:r>
              <a:rPr lang="en-IN" dirty="0" smtClean="0"/>
              <a:t>Based on this observation, a transition (i.e., exit) for tag </a:t>
            </a:r>
            <a:r>
              <a:rPr lang="en-IN" i="1" dirty="0" err="1" smtClean="0"/>
              <a:t>i</a:t>
            </a:r>
            <a:r>
              <a:rPr lang="en-IN" dirty="0" smtClean="0"/>
              <a:t> in the current window if the number of observed readings is less than the expected number of readings and the following condition holds:</a:t>
            </a:r>
            <a:endParaRPr lang="en-IN"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39</a:t>
            </a:fld>
            <a:endParaRPr kumimoji="0" lang="en-US"/>
          </a:p>
        </p:txBody>
      </p:sp>
    </p:spTree>
    <p:extLst>
      <p:ext uri="{BB962C8B-B14F-4D97-AF65-F5344CB8AC3E}">
        <p14:creationId xmlns:p14="http://schemas.microsoft.com/office/powerpoint/2010/main" xmlns="" val="535266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Reader Frequencies</a:t>
            </a:r>
            <a:endParaRPr lang="en-IN" dirty="0"/>
          </a:p>
        </p:txBody>
      </p:sp>
      <p:sp>
        <p:nvSpPr>
          <p:cNvPr id="3" name="Content Placeholder 2"/>
          <p:cNvSpPr>
            <a:spLocks noGrp="1"/>
          </p:cNvSpPr>
          <p:nvPr>
            <p:ph sz="quarter" idx="1"/>
          </p:nvPr>
        </p:nvSpPr>
        <p:spPr/>
        <p:txBody>
          <a:bodyPr/>
          <a:lstStyle/>
          <a:p>
            <a:r>
              <a:rPr lang="en-IN" dirty="0" smtClean="0"/>
              <a:t>The RFID readers can be classified on the frequency of operation, such as Microwave frequency, UHF (Ultra-high frequency), HF (High frequency) and LF (Low frequency) in the range of 5.8 GHz to 125 KHz. </a:t>
            </a:r>
          </a:p>
          <a:p>
            <a:endParaRPr lang="en-IN" dirty="0"/>
          </a:p>
          <a:p>
            <a:r>
              <a:rPr lang="en-IN" dirty="0" smtClean="0"/>
              <a:t>The costs are also reliant on their range; Microwave frequency readers are costliest, LF readers are the cheapest.</a:t>
            </a:r>
          </a:p>
          <a:p>
            <a:endParaRPr lang="en-IN"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4</a:t>
            </a:fld>
            <a:endParaRPr kumimoji="0"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False Detection</a:t>
            </a:r>
            <a:endParaRPr lang="en-IN"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40</a:t>
            </a:fld>
            <a:endParaRPr kumimoji="0" lang="en-US"/>
          </a:p>
        </p:txBody>
      </p:sp>
      <p:pic>
        <p:nvPicPr>
          <p:cNvPr id="2050" name="Picture 2"/>
          <p:cNvPicPr>
            <a:picLocks noGrp="1" noChangeAspect="1" noChangeArrowheads="1"/>
          </p:cNvPicPr>
          <p:nvPr>
            <p:ph sz="quarter" idx="1"/>
          </p:nvPr>
        </p:nvPicPr>
        <p:blipFill>
          <a:blip r:embed="rId2" cstate="print"/>
          <a:srcRect/>
          <a:stretch>
            <a:fillRect/>
          </a:stretch>
        </p:blipFill>
        <p:spPr bwMode="auto">
          <a:xfrm>
            <a:off x="1115616" y="3429000"/>
            <a:ext cx="5710266" cy="745554"/>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Sliding Window</a:t>
            </a:r>
            <a:endParaRPr lang="en-IN"/>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41</a:t>
            </a:fld>
            <a:endParaRPr kumimoji="0" lang="en-US"/>
          </a:p>
        </p:txBody>
      </p:sp>
      <p:pic>
        <p:nvPicPr>
          <p:cNvPr id="3074" name="Picture 2"/>
          <p:cNvPicPr>
            <a:picLocks noGrp="1" noChangeAspect="1" noChangeArrowheads="1"/>
          </p:cNvPicPr>
          <p:nvPr>
            <p:ph sz="quarter" idx="1"/>
          </p:nvPr>
        </p:nvPicPr>
        <p:blipFill>
          <a:blip r:embed="rId2" cstate="print"/>
          <a:srcRect/>
          <a:stretch>
            <a:fillRect/>
          </a:stretch>
        </p:blipFill>
        <p:spPr bwMode="auto">
          <a:xfrm>
            <a:off x="457200" y="2591670"/>
            <a:ext cx="7467600" cy="2890684"/>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Reader Frequencies</a:t>
            </a:r>
            <a:endParaRPr lang="en-IN" dirty="0"/>
          </a:p>
        </p:txBody>
      </p:sp>
      <p:sp>
        <p:nvSpPr>
          <p:cNvPr id="3" name="Content Placeholder 2"/>
          <p:cNvSpPr>
            <a:spLocks noGrp="1"/>
          </p:cNvSpPr>
          <p:nvPr>
            <p:ph sz="quarter" idx="1"/>
          </p:nvPr>
        </p:nvSpPr>
        <p:spPr/>
        <p:txBody>
          <a:bodyPr>
            <a:normAutofit lnSpcReduction="10000"/>
          </a:bodyPr>
          <a:lstStyle/>
          <a:p>
            <a:r>
              <a:rPr lang="en-IN" dirty="0" smtClean="0"/>
              <a:t>Low frequency</a:t>
            </a:r>
          </a:p>
          <a:p>
            <a:pPr lvl="1"/>
            <a:r>
              <a:rPr lang="en-IN" dirty="0" smtClean="0"/>
              <a:t>Low frequency (LF) RFID operates at less in 125 to 134.2 KHz frequency, as well its read range is limited to less than a foot (0.33 meter). This frequency is typically used for short range RFID applications. LF tags use </a:t>
            </a:r>
            <a:r>
              <a:rPr lang="en-IN" u="sng" dirty="0" smtClean="0"/>
              <a:t>less power</a:t>
            </a:r>
            <a:r>
              <a:rPr lang="en-IN" dirty="0" smtClean="0"/>
              <a:t>.</a:t>
            </a:r>
          </a:p>
          <a:p>
            <a:pPr lvl="1"/>
            <a:endParaRPr lang="en-IN" dirty="0" smtClean="0"/>
          </a:p>
          <a:p>
            <a:r>
              <a:rPr lang="en-IN" dirty="0" smtClean="0"/>
              <a:t>High frequency</a:t>
            </a:r>
          </a:p>
          <a:p>
            <a:pPr lvl="1"/>
            <a:r>
              <a:rPr lang="en-IN" dirty="0" smtClean="0"/>
              <a:t>High frequency (HF) RFID operate in MHz range. Commonly used frequency is 13.56 MHz and its read range is longer than LF, generally 6-12 inches (medium read range). HF RFID tags are best suited for manufacturing processes and tracking and so on. E.g., library book tracking, Smart Cards. </a:t>
            </a:r>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5</a:t>
            </a:fld>
            <a:endParaRPr kumimoji="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Reader Frequencies</a:t>
            </a:r>
            <a:endParaRPr lang="en-IN" dirty="0"/>
          </a:p>
        </p:txBody>
      </p:sp>
      <p:sp>
        <p:nvSpPr>
          <p:cNvPr id="3" name="Content Placeholder 2"/>
          <p:cNvSpPr>
            <a:spLocks noGrp="1"/>
          </p:cNvSpPr>
          <p:nvPr>
            <p:ph sz="quarter" idx="1"/>
          </p:nvPr>
        </p:nvSpPr>
        <p:spPr/>
        <p:txBody>
          <a:bodyPr>
            <a:normAutofit/>
          </a:bodyPr>
          <a:lstStyle/>
          <a:p>
            <a:r>
              <a:rPr lang="en-IN" dirty="0" smtClean="0"/>
              <a:t>Ultra-high frequency</a:t>
            </a:r>
          </a:p>
          <a:p>
            <a:pPr lvl="1"/>
            <a:r>
              <a:rPr lang="en-IN" dirty="0" smtClean="0"/>
              <a:t>Ultra-high frequency (UHF) RFID operates at round 860 MHz to 960 MHz frequency and can read up to 15 feet. They are mainly used for tracking and can offer better range, faster information transfer than LF and HF RFID tags. At this frequency, the radio waves cannot pass through </a:t>
            </a:r>
            <a:r>
              <a:rPr lang="en-IN" u="sng" dirty="0" smtClean="0"/>
              <a:t>metallic and liquid</a:t>
            </a:r>
            <a:r>
              <a:rPr lang="en-IN" dirty="0" smtClean="0"/>
              <a:t> items.</a:t>
            </a:r>
          </a:p>
          <a:p>
            <a:r>
              <a:rPr lang="en-IN" dirty="0" smtClean="0"/>
              <a:t>Microwave frequency</a:t>
            </a:r>
          </a:p>
          <a:p>
            <a:pPr lvl="1"/>
            <a:r>
              <a:rPr lang="en-IN" dirty="0" smtClean="0"/>
              <a:t>Microwave frequency RFID operates at round between 1 to 5.8 GHz, and can used for relatively longer distance. The electronic toll collection is an example of this tag.</a:t>
            </a:r>
            <a:endParaRPr lang="en-IN"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6</a:t>
            </a:fld>
            <a:endParaRPr kumimoji="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Frequency Range</a:t>
            </a:r>
            <a:endParaRPr lang="en-IN" dirty="0"/>
          </a:p>
        </p:txBody>
      </p:sp>
      <p:pic>
        <p:nvPicPr>
          <p:cNvPr id="5" name="Content Placeholder 4" descr="Frange.jpg"/>
          <p:cNvPicPr>
            <a:picLocks noGrp="1" noChangeAspect="1"/>
          </p:cNvPicPr>
          <p:nvPr>
            <p:ph sz="quarter" idx="1"/>
          </p:nvPr>
        </p:nvPicPr>
        <p:blipFill>
          <a:blip r:embed="rId2" cstate="print"/>
          <a:stretch>
            <a:fillRect/>
          </a:stretch>
        </p:blipFill>
        <p:spPr>
          <a:xfrm>
            <a:off x="683567" y="1916832"/>
            <a:ext cx="7857749" cy="3024336"/>
          </a:xfrm>
        </p:spPr>
      </p:pic>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7</a:t>
            </a:fld>
            <a:endParaRPr kumimoji="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a:t>
            </a:r>
            <a:r>
              <a:rPr lang="en-US" dirty="0" err="1" smtClean="0"/>
              <a:t>rfid</a:t>
            </a:r>
            <a:r>
              <a:rPr lang="en-US" dirty="0" smtClean="0"/>
              <a:t> Data</a:t>
            </a:r>
            <a:endParaRPr lang="en-IN" dirty="0"/>
          </a:p>
        </p:txBody>
      </p:sp>
      <p:sp>
        <p:nvSpPr>
          <p:cNvPr id="3" name="Content Placeholder 2"/>
          <p:cNvSpPr>
            <a:spLocks noGrp="1"/>
          </p:cNvSpPr>
          <p:nvPr>
            <p:ph sz="quarter" idx="1"/>
          </p:nvPr>
        </p:nvSpPr>
        <p:spPr/>
        <p:txBody>
          <a:bodyPr>
            <a:normAutofit fontScale="92500"/>
          </a:bodyPr>
          <a:lstStyle/>
          <a:p>
            <a:r>
              <a:rPr lang="en-IN" dirty="0" smtClean="0"/>
              <a:t>RFID tags used in the supply chain (which will be used in our smart warehouse) are encoded with an Electronic Product Code, or EPC, which is a globally-unique identifier for the object being tagged. </a:t>
            </a:r>
          </a:p>
          <a:p>
            <a:endParaRPr lang="en-IN" dirty="0" smtClean="0"/>
          </a:p>
          <a:p>
            <a:r>
              <a:rPr lang="en-IN" dirty="0" smtClean="0"/>
              <a:t>There are a number of different encoding formats; and to ensure that each EPC is unique, </a:t>
            </a:r>
            <a:r>
              <a:rPr lang="en-IN" dirty="0" err="1" smtClean="0"/>
              <a:t>EPCglobal</a:t>
            </a:r>
            <a:r>
              <a:rPr lang="en-IN" dirty="0" smtClean="0"/>
              <a:t> (the organization driving standards for EPC) assigns each company a unique manager number. Each company is then responsible for assigning the other fields required by the encoding format being used.</a:t>
            </a:r>
            <a:br>
              <a:rPr lang="en-IN" dirty="0" smtClean="0"/>
            </a:br>
            <a:r>
              <a:rPr lang="en-IN" dirty="0" smtClean="0"/>
              <a:t/>
            </a:r>
            <a:br>
              <a:rPr lang="en-IN" dirty="0" smtClean="0"/>
            </a:br>
            <a:endParaRPr lang="en-IN"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8</a:t>
            </a:fld>
            <a:endParaRPr kumimoji="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a:t>
            </a:r>
            <a:r>
              <a:rPr lang="en-US" dirty="0" err="1" smtClean="0"/>
              <a:t>rfid</a:t>
            </a:r>
            <a:r>
              <a:rPr lang="en-US" dirty="0" smtClean="0"/>
              <a:t> Data</a:t>
            </a:r>
            <a:endParaRPr lang="en-IN" dirty="0"/>
          </a:p>
        </p:txBody>
      </p:sp>
      <p:sp>
        <p:nvSpPr>
          <p:cNvPr id="3" name="Content Placeholder 2"/>
          <p:cNvSpPr>
            <a:spLocks noGrp="1"/>
          </p:cNvSpPr>
          <p:nvPr>
            <p:ph sz="quarter" idx="1"/>
          </p:nvPr>
        </p:nvSpPr>
        <p:spPr/>
        <p:txBody>
          <a:bodyPr>
            <a:normAutofit/>
          </a:bodyPr>
          <a:lstStyle/>
          <a:p>
            <a:r>
              <a:rPr lang="en-IN" dirty="0" smtClean="0"/>
              <a:t>RFID readers typically return the raw HEX or binary representation of an EPC, values which must then be decoded using bit-level programming to derive a useful representation of the information that a tag holds. </a:t>
            </a:r>
          </a:p>
          <a:p>
            <a:endParaRPr lang="en-IN" dirty="0" smtClean="0"/>
          </a:p>
          <a:p>
            <a:r>
              <a:rPr lang="en-IN" dirty="0" smtClean="0"/>
              <a:t>The read must be decoded programmatically according to the EPC specification to extract the decimal field values, and formatted to return a meaningful representation of the EPC called the Uniform Resource Identifier (URI) representation. </a:t>
            </a:r>
            <a:endParaRPr lang="en-IN" dirty="0"/>
          </a:p>
        </p:txBody>
      </p:sp>
      <p:sp>
        <p:nvSpPr>
          <p:cNvPr id="4" name="Slide Number Placeholder 3"/>
          <p:cNvSpPr>
            <a:spLocks noGrp="1"/>
          </p:cNvSpPr>
          <p:nvPr>
            <p:ph type="sldNum" sz="quarter" idx="15"/>
          </p:nvPr>
        </p:nvSpPr>
        <p:spPr/>
        <p:txBody>
          <a:bodyPr/>
          <a:lstStyle/>
          <a:p>
            <a:pPr algn="ctr" eaLnBrk="1" latinLnBrk="0" hangingPunct="1"/>
            <a:fld id="{2BBB5E19-F10A-4C2F-BF6F-11C513378A2E}" type="slidenum">
              <a:rPr kumimoji="0" lang="en-US" smtClean="0"/>
              <a:pPr algn="ctr" eaLnBrk="1" latinLnBrk="0" hangingPunct="1"/>
              <a:t>9</a:t>
            </a:fld>
            <a:endParaRPr kumimoji="0"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5577</TotalTime>
  <Words>2727</Words>
  <Application>Microsoft Office PowerPoint</Application>
  <PresentationFormat>On-screen Show (4:3)</PresentationFormat>
  <Paragraphs>207</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Oriel</vt:lpstr>
      <vt:lpstr>Data Processing: RFID </vt:lpstr>
      <vt:lpstr>Smart environment: Dimensions</vt:lpstr>
      <vt:lpstr>Smart environment: Dimensions</vt:lpstr>
      <vt:lpstr>Reader Frequencies</vt:lpstr>
      <vt:lpstr>Reader Frequencies</vt:lpstr>
      <vt:lpstr>Reader Frequencies</vt:lpstr>
      <vt:lpstr>Frequency Range</vt:lpstr>
      <vt:lpstr>Characteristics of rfid Data</vt:lpstr>
      <vt:lpstr>Characteristics of rfid Data</vt:lpstr>
      <vt:lpstr>RFID Data</vt:lpstr>
      <vt:lpstr>RFID Data </vt:lpstr>
      <vt:lpstr>RFID Data</vt:lpstr>
      <vt:lpstr>Example Scenario </vt:lpstr>
      <vt:lpstr>Reading Accuracy</vt:lpstr>
      <vt:lpstr>Reader Tag List</vt:lpstr>
      <vt:lpstr>Example: RFID Reader and Tag Performance</vt:lpstr>
      <vt:lpstr>Reader Performance</vt:lpstr>
      <vt:lpstr>Major and Minor Detection Regions</vt:lpstr>
      <vt:lpstr>Detection Region</vt:lpstr>
      <vt:lpstr>RFID Data</vt:lpstr>
      <vt:lpstr>RFID Data</vt:lpstr>
      <vt:lpstr>Data Redundancy: Opportunities</vt:lpstr>
      <vt:lpstr>Redundancy</vt:lpstr>
      <vt:lpstr>Spatial Redundancy</vt:lpstr>
      <vt:lpstr>Redundancy</vt:lpstr>
      <vt:lpstr>Spatial Redundancy</vt:lpstr>
      <vt:lpstr>Spatial Redundancy</vt:lpstr>
      <vt:lpstr>Temporal Redundancy</vt:lpstr>
      <vt:lpstr>Smoothing Window Size</vt:lpstr>
      <vt:lpstr>Window Size</vt:lpstr>
      <vt:lpstr>Completeness</vt:lpstr>
      <vt:lpstr>Tag Dynamics</vt:lpstr>
      <vt:lpstr>Mapping RFID Readings to a Sampling Process</vt:lpstr>
      <vt:lpstr>Sampling Probability</vt:lpstr>
      <vt:lpstr>Reader Tag List</vt:lpstr>
      <vt:lpstr>Sliding Window Size</vt:lpstr>
      <vt:lpstr>Sliding Window Size</vt:lpstr>
      <vt:lpstr>Sliding Window Size</vt:lpstr>
      <vt:lpstr>False Detection</vt:lpstr>
      <vt:lpstr>False Detection</vt:lpstr>
      <vt:lpstr>Sliding Window</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RFID</dc:title>
  <dc:creator>User</dc:creator>
  <cp:lastModifiedBy>User</cp:lastModifiedBy>
  <cp:revision>22</cp:revision>
  <dcterms:created xsi:type="dcterms:W3CDTF">2016-01-18T03:48:10Z</dcterms:created>
  <dcterms:modified xsi:type="dcterms:W3CDTF">2017-01-19T03:09:10Z</dcterms:modified>
</cp:coreProperties>
</file>