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7" r:id="rId3"/>
    <p:sldId id="278" r:id="rId4"/>
    <p:sldId id="279" r:id="rId5"/>
    <p:sldId id="280" r:id="rId6"/>
    <p:sldId id="281" r:id="rId7"/>
    <p:sldId id="282" r:id="rId8"/>
    <p:sldId id="283" r:id="rId9"/>
    <p:sldId id="284" r:id="rId10"/>
    <p:sldId id="285" r:id="rId11"/>
    <p:sldId id="313" r:id="rId12"/>
    <p:sldId id="286" r:id="rId13"/>
    <p:sldId id="303" r:id="rId14"/>
    <p:sldId id="287" r:id="rId15"/>
    <p:sldId id="302" r:id="rId16"/>
    <p:sldId id="288" r:id="rId17"/>
    <p:sldId id="289" r:id="rId18"/>
    <p:sldId id="295" r:id="rId19"/>
    <p:sldId id="290" r:id="rId20"/>
    <p:sldId id="304" r:id="rId21"/>
    <p:sldId id="291" r:id="rId22"/>
    <p:sldId id="310" r:id="rId23"/>
    <p:sldId id="311" r:id="rId24"/>
    <p:sldId id="312" r:id="rId25"/>
    <p:sldId id="297" r:id="rId26"/>
    <p:sldId id="298" r:id="rId27"/>
    <p:sldId id="299" r:id="rId28"/>
    <p:sldId id="300" r:id="rId29"/>
    <p:sldId id="296" r:id="rId30"/>
    <p:sldId id="306" r:id="rId31"/>
    <p:sldId id="307" r:id="rId32"/>
    <p:sldId id="308" r:id="rId33"/>
    <p:sldId id="30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7" autoAdjust="0"/>
  </p:normalViewPr>
  <p:slideViewPr>
    <p:cSldViewPr>
      <p:cViewPr varScale="1">
        <p:scale>
          <a:sx n="82" d="100"/>
          <a:sy n="82" d="100"/>
        </p:scale>
        <p:origin x="-828" y="-90"/>
      </p:cViewPr>
      <p:guideLst>
        <p:guide orient="horz" pos="2160"/>
        <p:guide pos="2880"/>
      </p:guideLst>
    </p:cSldViewPr>
  </p:slideViewPr>
  <p:notesTextViewPr>
    <p:cViewPr>
      <p:scale>
        <a:sx n="1" d="1"/>
        <a:sy n="1" d="1"/>
      </p:scale>
      <p:origin x="0" y="0"/>
    </p:cViewPr>
  </p:notesTextViewPr>
  <p:sorterViewPr>
    <p:cViewPr>
      <p:scale>
        <a:sx n="66" d="100"/>
        <a:sy n="66" d="100"/>
      </p:scale>
      <p:origin x="0" y="28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EE808-FBF0-4103-B27A-CB7D2F256CBE}" type="datetimeFigureOut">
              <a:rPr lang="en-US" smtClean="0"/>
              <a:pPr/>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66966-CC8B-41BA-95F1-A7941FB92D10}" type="slidenum">
              <a:rPr lang="en-US" smtClean="0"/>
              <a:pPr/>
              <a:t>‹#›</a:t>
            </a:fld>
            <a:endParaRPr lang="en-US"/>
          </a:p>
        </p:txBody>
      </p:sp>
    </p:spTree>
    <p:extLst>
      <p:ext uri="{BB962C8B-B14F-4D97-AF65-F5344CB8AC3E}">
        <p14:creationId xmlns:p14="http://schemas.microsoft.com/office/powerpoint/2010/main" xmlns="" val="311419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877" indent="-285722" eaLnBrk="0" hangingPunct="0">
              <a:spcBef>
                <a:spcPct val="30000"/>
              </a:spcBef>
              <a:defRPr sz="1200">
                <a:solidFill>
                  <a:schemeClr val="tx1"/>
                </a:solidFill>
                <a:latin typeface="Calibri" pitchFamily="34" charset="0"/>
              </a:defRPr>
            </a:lvl2pPr>
            <a:lvl3pPr marL="1142888" indent="-228578" eaLnBrk="0" hangingPunct="0">
              <a:spcBef>
                <a:spcPct val="30000"/>
              </a:spcBef>
              <a:defRPr sz="1200">
                <a:solidFill>
                  <a:schemeClr val="tx1"/>
                </a:solidFill>
                <a:latin typeface="Calibri" pitchFamily="34" charset="0"/>
              </a:defRPr>
            </a:lvl3pPr>
            <a:lvl4pPr marL="1600043" indent="-228578" eaLnBrk="0" hangingPunct="0">
              <a:spcBef>
                <a:spcPct val="30000"/>
              </a:spcBef>
              <a:defRPr sz="1200">
                <a:solidFill>
                  <a:schemeClr val="tx1"/>
                </a:solidFill>
                <a:latin typeface="Calibri" pitchFamily="34" charset="0"/>
              </a:defRPr>
            </a:lvl4pPr>
            <a:lvl5pPr marL="2057199" indent="-228578" eaLnBrk="0" hangingPunct="0">
              <a:spcBef>
                <a:spcPct val="30000"/>
              </a:spcBef>
              <a:defRPr sz="1200">
                <a:solidFill>
                  <a:schemeClr val="tx1"/>
                </a:solidFill>
                <a:latin typeface="Calibri" pitchFamily="34" charset="0"/>
              </a:defRPr>
            </a:lvl5pPr>
            <a:lvl6pPr marL="2514354" indent="-228578" eaLnBrk="0" fontAlgn="base" hangingPunct="0">
              <a:spcBef>
                <a:spcPct val="30000"/>
              </a:spcBef>
              <a:spcAft>
                <a:spcPct val="0"/>
              </a:spcAft>
              <a:defRPr sz="1200">
                <a:solidFill>
                  <a:schemeClr val="tx1"/>
                </a:solidFill>
                <a:latin typeface="Calibri" pitchFamily="34" charset="0"/>
              </a:defRPr>
            </a:lvl6pPr>
            <a:lvl7pPr marL="2971509" indent="-228578" eaLnBrk="0" fontAlgn="base" hangingPunct="0">
              <a:spcBef>
                <a:spcPct val="30000"/>
              </a:spcBef>
              <a:spcAft>
                <a:spcPct val="0"/>
              </a:spcAft>
              <a:defRPr sz="1200">
                <a:solidFill>
                  <a:schemeClr val="tx1"/>
                </a:solidFill>
                <a:latin typeface="Calibri" pitchFamily="34" charset="0"/>
              </a:defRPr>
            </a:lvl7pPr>
            <a:lvl8pPr marL="3428664" indent="-228578" eaLnBrk="0" fontAlgn="base" hangingPunct="0">
              <a:spcBef>
                <a:spcPct val="30000"/>
              </a:spcBef>
              <a:spcAft>
                <a:spcPct val="0"/>
              </a:spcAft>
              <a:defRPr sz="1200">
                <a:solidFill>
                  <a:schemeClr val="tx1"/>
                </a:solidFill>
                <a:latin typeface="Calibri" pitchFamily="34" charset="0"/>
              </a:defRPr>
            </a:lvl8pPr>
            <a:lvl9pPr marL="3885819" indent="-228578"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7B2A2B7-59F2-4D83-9DBF-68386609F700}" type="slidenum">
              <a:rPr lang="zh-CN" altLang="en-US">
                <a:latin typeface="Arial" charset="0"/>
              </a:rPr>
              <a:pPr eaLnBrk="1" hangingPunct="1">
                <a:spcBef>
                  <a:spcPct val="0"/>
                </a:spcBef>
              </a:pPr>
              <a:t>3</a:t>
            </a:fld>
            <a:endParaRPr lang="zh-CN" altLang="en-US">
              <a:latin typeface="Arial" charset="0"/>
            </a:endParaRPr>
          </a:p>
        </p:txBody>
      </p:sp>
    </p:spTree>
    <p:extLst>
      <p:ext uri="{BB962C8B-B14F-4D97-AF65-F5344CB8AC3E}">
        <p14:creationId xmlns:p14="http://schemas.microsoft.com/office/powerpoint/2010/main" xmlns="" val="311730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dirty="0"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877" indent="-285722" eaLnBrk="0" hangingPunct="0">
              <a:spcBef>
                <a:spcPct val="30000"/>
              </a:spcBef>
              <a:defRPr sz="1200">
                <a:solidFill>
                  <a:schemeClr val="tx1"/>
                </a:solidFill>
                <a:latin typeface="Calibri" pitchFamily="34" charset="0"/>
              </a:defRPr>
            </a:lvl2pPr>
            <a:lvl3pPr marL="1142888" indent="-228578" eaLnBrk="0" hangingPunct="0">
              <a:spcBef>
                <a:spcPct val="30000"/>
              </a:spcBef>
              <a:defRPr sz="1200">
                <a:solidFill>
                  <a:schemeClr val="tx1"/>
                </a:solidFill>
                <a:latin typeface="Calibri" pitchFamily="34" charset="0"/>
              </a:defRPr>
            </a:lvl3pPr>
            <a:lvl4pPr marL="1600043" indent="-228578" eaLnBrk="0" hangingPunct="0">
              <a:spcBef>
                <a:spcPct val="30000"/>
              </a:spcBef>
              <a:defRPr sz="1200">
                <a:solidFill>
                  <a:schemeClr val="tx1"/>
                </a:solidFill>
                <a:latin typeface="Calibri" pitchFamily="34" charset="0"/>
              </a:defRPr>
            </a:lvl4pPr>
            <a:lvl5pPr marL="2057199" indent="-228578" eaLnBrk="0" hangingPunct="0">
              <a:spcBef>
                <a:spcPct val="30000"/>
              </a:spcBef>
              <a:defRPr sz="1200">
                <a:solidFill>
                  <a:schemeClr val="tx1"/>
                </a:solidFill>
                <a:latin typeface="Calibri" pitchFamily="34" charset="0"/>
              </a:defRPr>
            </a:lvl5pPr>
            <a:lvl6pPr marL="2514354" indent="-228578" eaLnBrk="0" fontAlgn="base" hangingPunct="0">
              <a:spcBef>
                <a:spcPct val="30000"/>
              </a:spcBef>
              <a:spcAft>
                <a:spcPct val="0"/>
              </a:spcAft>
              <a:defRPr sz="1200">
                <a:solidFill>
                  <a:schemeClr val="tx1"/>
                </a:solidFill>
                <a:latin typeface="Calibri" pitchFamily="34" charset="0"/>
              </a:defRPr>
            </a:lvl6pPr>
            <a:lvl7pPr marL="2971509" indent="-228578" eaLnBrk="0" fontAlgn="base" hangingPunct="0">
              <a:spcBef>
                <a:spcPct val="30000"/>
              </a:spcBef>
              <a:spcAft>
                <a:spcPct val="0"/>
              </a:spcAft>
              <a:defRPr sz="1200">
                <a:solidFill>
                  <a:schemeClr val="tx1"/>
                </a:solidFill>
                <a:latin typeface="Calibri" pitchFamily="34" charset="0"/>
              </a:defRPr>
            </a:lvl7pPr>
            <a:lvl8pPr marL="3428664" indent="-228578" eaLnBrk="0" fontAlgn="base" hangingPunct="0">
              <a:spcBef>
                <a:spcPct val="30000"/>
              </a:spcBef>
              <a:spcAft>
                <a:spcPct val="0"/>
              </a:spcAft>
              <a:defRPr sz="1200">
                <a:solidFill>
                  <a:schemeClr val="tx1"/>
                </a:solidFill>
                <a:latin typeface="Calibri" pitchFamily="34" charset="0"/>
              </a:defRPr>
            </a:lvl8pPr>
            <a:lvl9pPr marL="3885819" indent="-228578"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113BB6-3461-4A4E-9CC4-B41F33933E88}" type="slidenum">
              <a:rPr lang="zh-CN" altLang="en-US">
                <a:latin typeface="Arial" charset="0"/>
              </a:rPr>
              <a:pPr eaLnBrk="1" hangingPunct="1">
                <a:spcBef>
                  <a:spcPct val="0"/>
                </a:spcBef>
              </a:pPr>
              <a:t>4</a:t>
            </a:fld>
            <a:endParaRPr lang="zh-CN" altLang="en-US">
              <a:latin typeface="Arial" charset="0"/>
            </a:endParaRPr>
          </a:p>
        </p:txBody>
      </p:sp>
    </p:spTree>
    <p:extLst>
      <p:ext uri="{BB962C8B-B14F-4D97-AF65-F5344CB8AC3E}">
        <p14:creationId xmlns:p14="http://schemas.microsoft.com/office/powerpoint/2010/main" xmlns="" val="28109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4A6E8-983C-4D0F-8329-7EBF4118F686}" type="datetime1">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347291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DE7FE-F5AE-460D-ADD5-B4797A94E3EF}" type="datetime1">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47524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A50B8-C822-43EF-A289-E1647CD2BBEF}" type="datetime1">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98813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B6E724-5401-48BD-8645-D9667EF35216}" type="datetime1">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277852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A20B4C-96EE-4FBE-BE05-EFC2DAE28A4E}" type="datetime1">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3655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99212-69AE-4B75-A876-75E7A11DA7CF}" type="datetime1">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2067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4A62D-97CC-409B-9973-58DC521C32C5}" type="datetime1">
              <a:rPr lang="en-US" smtClean="0"/>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216866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DB4E19-05F0-485A-B71E-208EC409122E}" type="datetime1">
              <a:rPr lang="en-US" smtClean="0"/>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48651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CA98C-EF6A-431A-8B38-D9D3AD3E1CB9}" type="datetime1">
              <a:rPr lang="en-US" smtClean="0"/>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24592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62A61-8E3E-44CA-87F2-763E7533BC80}" type="datetime1">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80068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0276A-C93F-4BB5-B750-68EA8A5384A7}" type="datetime1">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56362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0979A-0E58-4CA7-BAD7-75273083CF6A}" type="datetime1">
              <a:rPr lang="en-US" smtClean="0"/>
              <a:t>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9EA7-A19C-4377-90B8-00560B3C2C5C}" type="slidenum">
              <a:rPr lang="en-US" smtClean="0"/>
              <a:pPr/>
              <a:t>‹#›</a:t>
            </a:fld>
            <a:endParaRPr lang="en-US"/>
          </a:p>
        </p:txBody>
      </p:sp>
    </p:spTree>
    <p:extLst>
      <p:ext uri="{BB962C8B-B14F-4D97-AF65-F5344CB8AC3E}">
        <p14:creationId xmlns:p14="http://schemas.microsoft.com/office/powerpoint/2010/main" xmlns="" val="1352954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of Things</a:t>
            </a:r>
            <a:endParaRPr lang="en-US" dirty="0"/>
          </a:p>
        </p:txBody>
      </p:sp>
      <p:sp>
        <p:nvSpPr>
          <p:cNvPr id="3" name="Subtitle 2"/>
          <p:cNvSpPr>
            <a:spLocks noGrp="1"/>
          </p:cNvSpPr>
          <p:nvPr>
            <p:ph type="subTitle" idx="1"/>
          </p:nvPr>
        </p:nvSpPr>
        <p:spPr>
          <a:xfrm>
            <a:off x="838200" y="3886200"/>
            <a:ext cx="7696200" cy="1752600"/>
          </a:xfrm>
        </p:spPr>
        <p:txBody>
          <a:bodyPr/>
          <a:lstStyle/>
          <a:p>
            <a:r>
              <a:rPr lang="en-US" dirty="0" smtClean="0"/>
              <a:t>NC 812/ESD 812</a:t>
            </a:r>
          </a:p>
          <a:p>
            <a:r>
              <a:rPr lang="en-US" dirty="0" smtClean="0"/>
              <a:t>Prof. </a:t>
            </a:r>
            <a:r>
              <a:rPr lang="en-US" dirty="0" smtClean="0"/>
              <a:t>Jyotsna </a:t>
            </a:r>
            <a:r>
              <a:rPr lang="en-US" dirty="0" smtClean="0"/>
              <a:t>Bapat/Prof. </a:t>
            </a:r>
            <a:r>
              <a:rPr lang="en-US" dirty="0" smtClean="0"/>
              <a:t>Debabrata </a:t>
            </a:r>
            <a:r>
              <a:rPr lang="en-US" dirty="0" smtClean="0"/>
              <a:t>Das</a:t>
            </a:r>
            <a:endParaRPr lang="en-US" dirty="0"/>
          </a:p>
        </p:txBody>
      </p:sp>
      <p:sp>
        <p:nvSpPr>
          <p:cNvPr id="4" name="Slide Number Placeholder 3"/>
          <p:cNvSpPr>
            <a:spLocks noGrp="1"/>
          </p:cNvSpPr>
          <p:nvPr>
            <p:ph type="sldNum" sz="quarter" idx="12"/>
          </p:nvPr>
        </p:nvSpPr>
        <p:spPr/>
        <p:txBody>
          <a:bodyPr/>
          <a:lstStyle/>
          <a:p>
            <a:fld id="{59CC9EA7-A19C-4377-90B8-00560B3C2C5C}" type="slidenum">
              <a:rPr lang="en-US" smtClean="0"/>
              <a:pPr/>
              <a:t>1</a:t>
            </a:fld>
            <a:endParaRPr lang="en-US"/>
          </a:p>
        </p:txBody>
      </p:sp>
    </p:spTree>
    <p:extLst>
      <p:ext uri="{BB962C8B-B14F-4D97-AF65-F5344CB8AC3E}">
        <p14:creationId xmlns:p14="http://schemas.microsoft.com/office/powerpoint/2010/main" xmlns="" val="235630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IoT: Hype</a:t>
            </a:r>
            <a:endParaRPr lang="en-IN" dirty="0"/>
          </a:p>
        </p:txBody>
      </p:sp>
      <p:pic>
        <p:nvPicPr>
          <p:cNvPr id="4" name="Content Placeholder 3" descr="gartner_2014-2.jpg"/>
          <p:cNvPicPr>
            <a:picLocks noGrp="1" noChangeAspect="1"/>
          </p:cNvPicPr>
          <p:nvPr>
            <p:ph idx="1"/>
          </p:nvPr>
        </p:nvPicPr>
        <p:blipFill>
          <a:blip r:embed="rId2" cstate="print"/>
          <a:stretch>
            <a:fillRect/>
          </a:stretch>
        </p:blipFill>
        <p:spPr>
          <a:xfrm>
            <a:off x="838200" y="1600201"/>
            <a:ext cx="7585075" cy="4495800"/>
          </a:xfrm>
        </p:spPr>
      </p:pic>
      <p:sp>
        <p:nvSpPr>
          <p:cNvPr id="6" name="Slide Number Placeholder 5"/>
          <p:cNvSpPr>
            <a:spLocks noGrp="1"/>
          </p:cNvSpPr>
          <p:nvPr>
            <p:ph type="sldNum" sz="quarter" idx="12"/>
          </p:nvPr>
        </p:nvSpPr>
        <p:spPr/>
        <p:txBody>
          <a:bodyPr/>
          <a:lstStyle/>
          <a:p>
            <a:fld id="{6294C92D-0306-4E69-9CD3-20855E849650}" type="slidenum">
              <a:rPr kumimoji="0" lang="en-US" smtClean="0"/>
              <a:pPr/>
              <a:t>10</a:t>
            </a:fld>
            <a:endParaRPr kumimoji="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Gartner’s </a:t>
            </a:r>
            <a:r>
              <a:rPr lang="en-IN" sz="3600" dirty="0" smtClean="0"/>
              <a:t>Hype Cycle for Emerging Technologies, 2016</a:t>
            </a:r>
            <a:endParaRPr lang="en-IN" sz="3600" dirty="0"/>
          </a:p>
        </p:txBody>
      </p:sp>
      <p:pic>
        <p:nvPicPr>
          <p:cNvPr id="4" name="Content Placeholder 3" descr="emerging-tech-hc-2016.png"/>
          <p:cNvPicPr>
            <a:picLocks noGrp="1" noChangeAspect="1"/>
          </p:cNvPicPr>
          <p:nvPr>
            <p:ph idx="1"/>
          </p:nvPr>
        </p:nvPicPr>
        <p:blipFill>
          <a:blip r:embed="rId2" cstate="print"/>
          <a:stretch>
            <a:fillRect/>
          </a:stretch>
        </p:blipFill>
        <p:spPr>
          <a:xfrm>
            <a:off x="1295400" y="1676400"/>
            <a:ext cx="6858000" cy="4572000"/>
          </a:xfrm>
        </p:spPr>
      </p:pic>
      <p:sp>
        <p:nvSpPr>
          <p:cNvPr id="5" name="Slide Number Placeholder 4"/>
          <p:cNvSpPr>
            <a:spLocks noGrp="1"/>
          </p:cNvSpPr>
          <p:nvPr>
            <p:ph type="sldNum" sz="quarter" idx="12"/>
          </p:nvPr>
        </p:nvSpPr>
        <p:spPr/>
        <p:txBody>
          <a:bodyPr/>
          <a:lstStyle/>
          <a:p>
            <a:fld id="{59CC9EA7-A19C-4377-90B8-00560B3C2C5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498080" cy="1143000"/>
          </a:xfrm>
        </p:spPr>
        <p:txBody>
          <a:bodyPr/>
          <a:lstStyle/>
          <a:p>
            <a:r>
              <a:rPr lang="en-US" dirty="0" smtClean="0"/>
              <a:t>Hype to Reality </a:t>
            </a:r>
            <a:endParaRPr lang="en-IN" dirty="0"/>
          </a:p>
        </p:txBody>
      </p:sp>
      <p:sp>
        <p:nvSpPr>
          <p:cNvPr id="3" name="Content Placeholder 2"/>
          <p:cNvSpPr>
            <a:spLocks noGrp="1"/>
          </p:cNvSpPr>
          <p:nvPr>
            <p:ph idx="1"/>
          </p:nvPr>
        </p:nvSpPr>
        <p:spPr>
          <a:xfrm>
            <a:off x="685800" y="1484784"/>
            <a:ext cx="8103872" cy="4800600"/>
          </a:xfrm>
        </p:spPr>
        <p:txBody>
          <a:bodyPr>
            <a:normAutofit fontScale="85000" lnSpcReduction="20000"/>
          </a:bodyPr>
          <a:lstStyle/>
          <a:p>
            <a:pPr fontAlgn="base"/>
            <a:r>
              <a:rPr lang="en-IN" b="1" u="sng" dirty="0" smtClean="0"/>
              <a:t>The Need for a Common Standard: </a:t>
            </a:r>
            <a:r>
              <a:rPr lang="en-IN" dirty="0" smtClean="0"/>
              <a:t>For IoT to fly, there is a need for a common platform that allows all things to talk to each other and cloud. </a:t>
            </a:r>
          </a:p>
          <a:p>
            <a:pPr fontAlgn="base"/>
            <a:endParaRPr lang="en-IN" dirty="0" smtClean="0"/>
          </a:p>
          <a:p>
            <a:pPr fontAlgn="base"/>
            <a:r>
              <a:rPr lang="en-IN" dirty="0" smtClean="0"/>
              <a:t>While several companies have jumped on the IoT bandwagon by creating specialized hardware, many of these devices can’t talk to one another, as each is built using different rules and protocols. </a:t>
            </a:r>
          </a:p>
          <a:p>
            <a:pPr fontAlgn="base"/>
            <a:endParaRPr lang="en-IN" dirty="0" smtClean="0"/>
          </a:p>
          <a:p>
            <a:pPr fontAlgn="base"/>
            <a:r>
              <a:rPr lang="en-IN" dirty="0" smtClean="0"/>
              <a:t>Currently, sensors use existing connectivity standards such as WiFi, Bluetooth and NFC, but these may not be able to handle the volume of data generated. </a:t>
            </a:r>
          </a:p>
          <a:p>
            <a:endParaRPr lang="en-IN"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12</a:t>
            </a:fld>
            <a:endParaRPr kumimoji="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 to Reality </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u="sng" dirty="0" smtClean="0"/>
              <a:t>Performance Issues:  </a:t>
            </a:r>
            <a:r>
              <a:rPr lang="en-IN" dirty="0" smtClean="0"/>
              <a:t>IoT requires any-time, anywhere connectivity (read cloud computing) at high speed, supplemented by Big Data tools to churn out data analysis results in </a:t>
            </a:r>
            <a:r>
              <a:rPr lang="en-IN" dirty="0" err="1" smtClean="0"/>
              <a:t>nano</a:t>
            </a:r>
            <a:r>
              <a:rPr lang="en-IN" dirty="0" smtClean="0"/>
              <a:t>-seconds to deliver real-time impact. </a:t>
            </a:r>
          </a:p>
          <a:p>
            <a:pPr fontAlgn="base"/>
            <a:endParaRPr lang="en-IN" dirty="0" smtClean="0"/>
          </a:p>
          <a:p>
            <a:pPr fontAlgn="base"/>
            <a:r>
              <a:rPr lang="en-IN" dirty="0" smtClean="0"/>
              <a:t>This underlines the need to implement ubiquitous and reliable connectivity, which does not affect the resources (battery efficiency) of the devices interacting with it.</a:t>
            </a:r>
          </a:p>
          <a:p>
            <a:pPr fontAlgn="base"/>
            <a:endParaRPr lang="en-IN" dirty="0" smtClean="0"/>
          </a:p>
          <a:p>
            <a:pPr fontAlgn="base"/>
            <a:r>
              <a:rPr lang="en-IN" b="1" u="sng" dirty="0" smtClean="0"/>
              <a:t>Security:  </a:t>
            </a:r>
            <a:r>
              <a:rPr lang="en-IN" dirty="0" smtClean="0"/>
              <a:t>With the proliferation of open standards and inter-device communication, the ‘</a:t>
            </a:r>
            <a:r>
              <a:rPr lang="en-IN" dirty="0" err="1" smtClean="0"/>
              <a:t>hackable</a:t>
            </a:r>
            <a:r>
              <a:rPr lang="en-IN" dirty="0" smtClean="0"/>
              <a:t>’ points in a network increase manifold. </a:t>
            </a:r>
          </a:p>
          <a:p>
            <a:endParaRPr lang="en-IN" dirty="0"/>
          </a:p>
        </p:txBody>
      </p:sp>
      <p:sp>
        <p:nvSpPr>
          <p:cNvPr id="4" name="Slide Number Placeholder 3"/>
          <p:cNvSpPr>
            <a:spLocks noGrp="1"/>
          </p:cNvSpPr>
          <p:nvPr>
            <p:ph type="sldNum" sz="quarter" idx="12"/>
          </p:nvPr>
        </p:nvSpPr>
        <p:spPr/>
        <p:txBody>
          <a:bodyPr/>
          <a:lstStyle/>
          <a:p>
            <a:fld id="{59CC9EA7-A19C-4377-90B8-00560B3C2C5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Reality: IPV6 </a:t>
            </a:r>
            <a:endParaRPr lang="en-US" dirty="0"/>
          </a:p>
        </p:txBody>
      </p:sp>
      <p:sp>
        <p:nvSpPr>
          <p:cNvPr id="3" name="Content Placeholder 2"/>
          <p:cNvSpPr>
            <a:spLocks noGrp="1"/>
          </p:cNvSpPr>
          <p:nvPr>
            <p:ph idx="1"/>
          </p:nvPr>
        </p:nvSpPr>
        <p:spPr>
          <a:xfrm>
            <a:off x="762000" y="1412776"/>
            <a:ext cx="7779688" cy="4800600"/>
          </a:xfrm>
        </p:spPr>
        <p:txBody>
          <a:bodyPr>
            <a:normAutofit fontScale="70000" lnSpcReduction="20000"/>
          </a:bodyPr>
          <a:lstStyle/>
          <a:p>
            <a:r>
              <a:rPr lang="en-US" dirty="0"/>
              <a:t>Integration with the Internet implies that devices will utilize an </a:t>
            </a:r>
            <a:r>
              <a:rPr lang="en-US" u="sng" dirty="0"/>
              <a:t>IP address as a unique identifier</a:t>
            </a:r>
            <a:r>
              <a:rPr lang="en-US" dirty="0"/>
              <a:t>. However, due to </a:t>
            </a:r>
            <a:r>
              <a:rPr lang="en-US" dirty="0" smtClean="0"/>
              <a:t>the limited </a:t>
            </a:r>
            <a:r>
              <a:rPr lang="en-US" dirty="0"/>
              <a:t>address space of IPv4 (which allows for 4.3 billion unique addresses), objects in the IoT will have to use </a:t>
            </a:r>
            <a:r>
              <a:rPr lang="en-US" dirty="0" smtClean="0"/>
              <a:t>IPv6 to </a:t>
            </a:r>
            <a:r>
              <a:rPr lang="en-US" dirty="0"/>
              <a:t>accommodate the extremely large address space required.  </a:t>
            </a:r>
            <a:endParaRPr lang="en-US" dirty="0" smtClean="0"/>
          </a:p>
          <a:p>
            <a:endParaRPr lang="en-US" dirty="0" smtClean="0"/>
          </a:p>
          <a:p>
            <a:r>
              <a:rPr lang="en-US" dirty="0" smtClean="0"/>
              <a:t>Objects </a:t>
            </a:r>
            <a:r>
              <a:rPr lang="en-US" dirty="0"/>
              <a:t>in the IoT will not only be devices with sensory capabilities, but also provide actuation capabilities (e.g., bulbs or locks controlled over the Internet</a:t>
            </a:r>
            <a:r>
              <a:rPr lang="en-US" dirty="0" smtClean="0"/>
              <a:t>).</a:t>
            </a:r>
            <a:r>
              <a:rPr lang="en-US" dirty="0"/>
              <a:t> To a large extent, the future of the Internet of Things will not be possible without the support of IPv6; and consequently the global adoption of IPv6 in the coming years will be critical for the successful development of the IoT in the future.</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14</a:t>
            </a:fld>
            <a:endParaRPr kumimoji="0" lang="en-US"/>
          </a:p>
        </p:txBody>
      </p:sp>
    </p:spTree>
    <p:extLst>
      <p:ext uri="{BB962C8B-B14F-4D97-AF65-F5344CB8AC3E}">
        <p14:creationId xmlns:p14="http://schemas.microsoft.com/office/powerpoint/2010/main" xmlns="" val="143813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Convergence</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67506" y="1905000"/>
            <a:ext cx="7900785" cy="3962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8170C9B-A3DB-45FB-8C86-A873564C884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normAutofit/>
          </a:bodyPr>
          <a:lstStyle/>
          <a:p>
            <a:r>
              <a:rPr lang="en-US" dirty="0" smtClean="0"/>
              <a:t>IoT Vision </a:t>
            </a:r>
            <a:br>
              <a:rPr lang="en-US" dirty="0" smtClean="0"/>
            </a:br>
            <a:r>
              <a:rPr lang="en-US" sz="1600" dirty="0" smtClean="0"/>
              <a:t>(source: </a:t>
            </a:r>
            <a:r>
              <a:rPr lang="en-IN" sz="1600" b="1" dirty="0"/>
              <a:t>6LoWPAN: The wireless embedded </a:t>
            </a:r>
            <a:r>
              <a:rPr lang="en-IN" sz="1600" b="1" dirty="0" smtClean="0"/>
              <a:t>Internet, EE Times)</a:t>
            </a:r>
            <a:endParaRPr lang="en-IN" dirty="0"/>
          </a:p>
        </p:txBody>
      </p:sp>
      <p:pic>
        <p:nvPicPr>
          <p:cNvPr id="6" name="Content Placeholder 5" descr="6lowpan_wireless_embedded_internet_fig2.jpg"/>
          <p:cNvPicPr>
            <a:picLocks noGrp="1" noChangeAspect="1"/>
          </p:cNvPicPr>
          <p:nvPr>
            <p:ph idx="1"/>
          </p:nvPr>
        </p:nvPicPr>
        <p:blipFill>
          <a:blip r:embed="rId2" cstate="print"/>
          <a:stretch>
            <a:fillRect/>
          </a:stretch>
        </p:blipFill>
        <p:spPr>
          <a:xfrm>
            <a:off x="1763688" y="1772816"/>
            <a:ext cx="5006284" cy="4006254"/>
          </a:xfrm>
        </p:spPr>
      </p:pic>
      <p:sp>
        <p:nvSpPr>
          <p:cNvPr id="4" name="Slide Number Placeholder 3"/>
          <p:cNvSpPr>
            <a:spLocks noGrp="1"/>
          </p:cNvSpPr>
          <p:nvPr>
            <p:ph type="sldNum" sz="quarter" idx="12"/>
          </p:nvPr>
        </p:nvSpPr>
        <p:spPr/>
        <p:txBody>
          <a:bodyPr/>
          <a:lstStyle/>
          <a:p>
            <a:fld id="{6294C92D-0306-4E69-9CD3-20855E849650}" type="slidenum">
              <a:rPr kumimoji="0" lang="en-US" smtClean="0"/>
              <a:pPr/>
              <a:t>16</a:t>
            </a:fld>
            <a:endParaRPr kumimoji="0" lang="en-US"/>
          </a:p>
        </p:txBody>
      </p:sp>
    </p:spTree>
    <p:extLst>
      <p:ext uri="{BB962C8B-B14F-4D97-AF65-F5344CB8AC3E}">
        <p14:creationId xmlns:p14="http://schemas.microsoft.com/office/powerpoint/2010/main" xmlns="" val="3922040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IoT Vision</a:t>
            </a:r>
            <a:endParaRPr lang="en-IN" dirty="0"/>
          </a:p>
        </p:txBody>
      </p:sp>
      <p:sp>
        <p:nvSpPr>
          <p:cNvPr id="3" name="Content Placeholder 2"/>
          <p:cNvSpPr>
            <a:spLocks noGrp="1"/>
          </p:cNvSpPr>
          <p:nvPr>
            <p:ph idx="1"/>
          </p:nvPr>
        </p:nvSpPr>
        <p:spPr>
          <a:xfrm>
            <a:off x="1043608" y="1412776"/>
            <a:ext cx="7498080" cy="4800600"/>
          </a:xfrm>
        </p:spPr>
        <p:txBody>
          <a:bodyPr>
            <a:normAutofit fontScale="85000" lnSpcReduction="10000"/>
          </a:bodyPr>
          <a:lstStyle/>
          <a:p>
            <a:r>
              <a:rPr lang="en-IN" dirty="0" smtClean="0"/>
              <a:t>Internet </a:t>
            </a:r>
            <a:r>
              <a:rPr lang="en-IN" dirty="0"/>
              <a:t>is made up of a </a:t>
            </a:r>
            <a:r>
              <a:rPr lang="en-IN" i="1" dirty="0"/>
              <a:t>core Internet</a:t>
            </a:r>
            <a:r>
              <a:rPr lang="en-IN" dirty="0"/>
              <a:t> of backbone routers and servers, including millions of nodes </a:t>
            </a:r>
            <a:r>
              <a:rPr lang="en-IN" dirty="0" smtClean="0"/>
              <a:t>in </a:t>
            </a:r>
            <a:r>
              <a:rPr lang="en-IN" dirty="0"/>
              <a:t>total. The core Internet </a:t>
            </a:r>
            <a:r>
              <a:rPr lang="en-IN" dirty="0" smtClean="0"/>
              <a:t>has </a:t>
            </a:r>
            <a:r>
              <a:rPr lang="en-IN" dirty="0"/>
              <a:t>extremely high capacity. </a:t>
            </a:r>
            <a:endParaRPr lang="en-IN" dirty="0" smtClean="0"/>
          </a:p>
          <a:p>
            <a:endParaRPr lang="en-US" dirty="0" smtClean="0"/>
          </a:p>
          <a:p>
            <a:endParaRPr lang="en-IN" dirty="0" smtClean="0"/>
          </a:p>
          <a:p>
            <a:r>
              <a:rPr lang="en-IN" dirty="0" smtClean="0"/>
              <a:t>Majority </a:t>
            </a:r>
            <a:r>
              <a:rPr lang="en-IN" dirty="0"/>
              <a:t>of today's Internet nodes are in what is sometimes called the </a:t>
            </a:r>
            <a:r>
              <a:rPr lang="en-IN" i="1" u="sng" dirty="0"/>
              <a:t>fringe Internet</a:t>
            </a:r>
            <a:r>
              <a:rPr lang="en-IN" dirty="0"/>
              <a:t>. </a:t>
            </a:r>
            <a:r>
              <a:rPr lang="en-IN" dirty="0" smtClean="0"/>
              <a:t>Those include </a:t>
            </a:r>
            <a:r>
              <a:rPr lang="en-IN" dirty="0"/>
              <a:t>all the personal computers, laptops and local network infrastructure connected to the Internet. This fringe changes rapidly, and is estimated to have up to a billion nodes. </a:t>
            </a:r>
          </a:p>
          <a:p>
            <a:endParaRPr lang="en-IN"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17</a:t>
            </a:fld>
            <a:endParaRPr kumimoji="0" lang="en-US"/>
          </a:p>
        </p:txBody>
      </p:sp>
    </p:spTree>
    <p:extLst>
      <p:ext uri="{BB962C8B-B14F-4D97-AF65-F5344CB8AC3E}">
        <p14:creationId xmlns:p14="http://schemas.microsoft.com/office/powerpoint/2010/main" xmlns="" val="1610606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Vision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Internet of Things is made up of the </a:t>
            </a:r>
            <a:r>
              <a:rPr lang="en-IN" u="sng" dirty="0" smtClean="0"/>
              <a:t>IP-enabled embedded devices </a:t>
            </a:r>
            <a:r>
              <a:rPr lang="en-IN" dirty="0" smtClean="0"/>
              <a:t>connected to the Internet, including sensors, machines, active positioning tags, radio-frequency identification (RFID) readers and building automation equipment to name but a few. </a:t>
            </a:r>
          </a:p>
          <a:p>
            <a:endParaRPr lang="en-IN" dirty="0" smtClean="0"/>
          </a:p>
          <a:p>
            <a:endParaRPr lang="en-IN" dirty="0" smtClean="0"/>
          </a:p>
          <a:p>
            <a:r>
              <a:rPr lang="en-IN" dirty="0" smtClean="0"/>
              <a:t>The exact size of the Internet of Things is hard to estimate, as its growth is not dependent on human users. It is assumed that the Internet of Things will soon exceed the rest of the Internet in size (number of nodes) and will continue growing at a rapid rate.</a:t>
            </a:r>
          </a:p>
          <a:p>
            <a:endParaRPr lang="en-IN" dirty="0"/>
          </a:p>
        </p:txBody>
      </p:sp>
      <p:sp>
        <p:nvSpPr>
          <p:cNvPr id="4" name="Slide Number Placeholder 3"/>
          <p:cNvSpPr>
            <a:spLocks noGrp="1"/>
          </p:cNvSpPr>
          <p:nvPr>
            <p:ph type="sldNum" sz="quarter" idx="12"/>
          </p:nvPr>
        </p:nvSpPr>
        <p:spPr/>
        <p:txBody>
          <a:bodyPr/>
          <a:lstStyle/>
          <a:p>
            <a:fld id="{59CC9EA7-A19C-4377-90B8-00560B3C2C5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818072" cy="1143000"/>
          </a:xfrm>
        </p:spPr>
        <p:txBody>
          <a:bodyPr/>
          <a:lstStyle/>
          <a:p>
            <a:r>
              <a:rPr lang="en-US" dirty="0" smtClean="0"/>
              <a:t>Communication</a:t>
            </a:r>
            <a:endParaRPr lang="en-IN" dirty="0"/>
          </a:p>
        </p:txBody>
      </p:sp>
      <p:pic>
        <p:nvPicPr>
          <p:cNvPr id="4" name="Content Placeholder 3" descr="wireless-sensor-network-1024x427.png"/>
          <p:cNvPicPr>
            <a:picLocks noGrp="1" noChangeAspect="1"/>
          </p:cNvPicPr>
          <p:nvPr>
            <p:ph idx="1"/>
          </p:nvPr>
        </p:nvPicPr>
        <p:blipFill>
          <a:blip r:embed="rId2" cstate="print"/>
          <a:stretch>
            <a:fillRect/>
          </a:stretch>
        </p:blipFill>
        <p:spPr>
          <a:xfrm>
            <a:off x="457200" y="2147342"/>
            <a:ext cx="8229600" cy="3431679"/>
          </a:xfrm>
        </p:spPr>
      </p:pic>
      <p:sp>
        <p:nvSpPr>
          <p:cNvPr id="5" name="Slide Number Placeholder 4"/>
          <p:cNvSpPr>
            <a:spLocks noGrp="1"/>
          </p:cNvSpPr>
          <p:nvPr>
            <p:ph type="sldNum" sz="quarter" idx="12"/>
          </p:nvPr>
        </p:nvSpPr>
        <p:spPr/>
        <p:txBody>
          <a:bodyPr/>
          <a:lstStyle/>
          <a:p>
            <a:fld id="{6294C92D-0306-4E69-9CD3-20855E849650}" type="slidenum">
              <a:rPr kumimoji="0" lang="en-US" smtClean="0"/>
              <a:pPr/>
              <a:t>19</a:t>
            </a:fld>
            <a:endParaRPr kumimoji="0" lang="en-US"/>
          </a:p>
        </p:txBody>
      </p:sp>
    </p:spTree>
    <p:extLst>
      <p:ext uri="{BB962C8B-B14F-4D97-AF65-F5344CB8AC3E}">
        <p14:creationId xmlns:p14="http://schemas.microsoft.com/office/powerpoint/2010/main" xmlns="" val="719468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533400" y="1484784"/>
            <a:ext cx="8256272" cy="4800600"/>
          </a:xfrm>
        </p:spPr>
        <p:txBody>
          <a:bodyPr>
            <a:normAutofit fontScale="85000" lnSpcReduction="10000"/>
          </a:bodyPr>
          <a:lstStyle/>
          <a:p>
            <a:r>
              <a:rPr lang="en-US" b="1" u="sng" dirty="0" smtClean="0">
                <a:solidFill>
                  <a:schemeClr val="bg2">
                    <a:lumMod val="50000"/>
                  </a:schemeClr>
                </a:solidFill>
              </a:rPr>
              <a:t>Wikipedia Definition</a:t>
            </a:r>
          </a:p>
          <a:p>
            <a:r>
              <a:rPr lang="en-US" dirty="0" smtClean="0"/>
              <a:t>The</a:t>
            </a:r>
            <a:r>
              <a:rPr lang="en-US" dirty="0"/>
              <a:t> </a:t>
            </a:r>
            <a:r>
              <a:rPr lang="en-US" b="1" dirty="0"/>
              <a:t>Internet of Things</a:t>
            </a:r>
            <a:r>
              <a:rPr lang="en-US" dirty="0"/>
              <a:t> (</a:t>
            </a:r>
            <a:r>
              <a:rPr lang="en-US" b="1" dirty="0"/>
              <a:t>IoT</a:t>
            </a:r>
            <a:r>
              <a:rPr lang="en-US" dirty="0"/>
              <a:t>) is the interconnection of uniquely identifiable embedded computing devices within the existing Internet infrastructure. </a:t>
            </a:r>
            <a:endParaRPr lang="en-US" dirty="0" smtClean="0"/>
          </a:p>
          <a:p>
            <a:endParaRPr lang="en-US" dirty="0" smtClean="0"/>
          </a:p>
          <a:p>
            <a:r>
              <a:rPr lang="en-US" dirty="0" smtClean="0"/>
              <a:t>Typically, IoT </a:t>
            </a:r>
            <a:r>
              <a:rPr lang="en-US" dirty="0"/>
              <a:t>is expected to offer advanced connectivity of devices, systems, and services that goes beyond machine-to-machine communications (M2M) and covers a variety of protocols, domains, and applications</a:t>
            </a:r>
            <a:r>
              <a:rPr lang="en-US" dirty="0" smtClean="0"/>
              <a:t>.</a:t>
            </a:r>
            <a:r>
              <a:rPr lang="en-US" dirty="0"/>
              <a:t> The interconnection of these embedded devices (including smart objects), is expected to usher in automation in nearly all </a:t>
            </a:r>
            <a:r>
              <a:rPr lang="en-US" dirty="0" smtClean="0"/>
              <a:t>fields.</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2</a:t>
            </a:fld>
            <a:endParaRPr kumimoji="0" lang="en-US"/>
          </a:p>
        </p:txBody>
      </p:sp>
    </p:spTree>
    <p:extLst>
      <p:ext uri="{BB962C8B-B14F-4D97-AF65-F5344CB8AC3E}">
        <p14:creationId xmlns:p14="http://schemas.microsoft.com/office/powerpoint/2010/main" xmlns="" val="277713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environment: Dimensions</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843808" y="5085184"/>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Sensors and Actuators</a:t>
            </a:r>
            <a:endParaRPr lang="en-US" dirty="0"/>
          </a:p>
        </p:txBody>
      </p:sp>
      <p:sp>
        <p:nvSpPr>
          <p:cNvPr id="5" name="Rectangle 4"/>
          <p:cNvSpPr/>
          <p:nvPr/>
        </p:nvSpPr>
        <p:spPr>
          <a:xfrm>
            <a:off x="2843808" y="4077072"/>
            <a:ext cx="34563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Local and to the cloud</a:t>
            </a:r>
          </a:p>
          <a:p>
            <a:pPr algn="ctr"/>
            <a:r>
              <a:rPr lang="en-US" dirty="0" smtClean="0"/>
              <a:t>WSN</a:t>
            </a:r>
            <a:endParaRPr lang="en-US" dirty="0"/>
          </a:p>
        </p:txBody>
      </p:sp>
      <p:sp>
        <p:nvSpPr>
          <p:cNvPr id="6" name="Rectangle 5"/>
          <p:cNvSpPr/>
          <p:nvPr/>
        </p:nvSpPr>
        <p:spPr>
          <a:xfrm>
            <a:off x="2843808" y="2996952"/>
            <a:ext cx="34563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Information from the Data</a:t>
            </a:r>
          </a:p>
          <a:p>
            <a:pPr algn="ctr"/>
            <a:r>
              <a:rPr lang="en-US" dirty="0" smtClean="0"/>
              <a:t>Prediction, Data Mining etc.</a:t>
            </a:r>
            <a:endParaRPr lang="en-US" dirty="0"/>
          </a:p>
        </p:txBody>
      </p:sp>
      <p:sp>
        <p:nvSpPr>
          <p:cNvPr id="7" name="Rectangle 6"/>
          <p:cNvSpPr/>
          <p:nvPr/>
        </p:nvSpPr>
        <p:spPr>
          <a:xfrm>
            <a:off x="2843808" y="1916832"/>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Making, Rule Engine</a:t>
            </a:r>
            <a:endParaRPr lang="en-US" dirty="0"/>
          </a:p>
        </p:txBody>
      </p:sp>
      <p:sp>
        <p:nvSpPr>
          <p:cNvPr id="8" name="Rectangle 7"/>
          <p:cNvSpPr/>
          <p:nvPr/>
        </p:nvSpPr>
        <p:spPr>
          <a:xfrm>
            <a:off x="1447800" y="1916832"/>
            <a:ext cx="1107976"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Privacy</a:t>
            </a:r>
          </a:p>
          <a:p>
            <a:pPr algn="ctr"/>
            <a:r>
              <a:rPr lang="en-US" dirty="0" smtClean="0"/>
              <a:t>Security</a:t>
            </a:r>
            <a:endParaRPr lang="en-US" dirty="0"/>
          </a:p>
        </p:txBody>
      </p:sp>
      <p:sp>
        <p:nvSpPr>
          <p:cNvPr id="9" name="Slide Number Placeholder 8"/>
          <p:cNvSpPr>
            <a:spLocks noGrp="1"/>
          </p:cNvSpPr>
          <p:nvPr>
            <p:ph type="sldNum" sz="quarter" idx="12"/>
          </p:nvPr>
        </p:nvSpPr>
        <p:spPr/>
        <p:txBody>
          <a:bodyPr/>
          <a:lstStyle/>
          <a:p>
            <a:fld id="{59CC9EA7-A19C-4377-90B8-00560B3C2C5C}" type="slidenum">
              <a:rPr lang="en-US" smtClean="0"/>
              <a:pPr/>
              <a:t>20</a:t>
            </a:fld>
            <a:endParaRPr lang="en-US"/>
          </a:p>
        </p:txBody>
      </p:sp>
    </p:spTree>
    <p:extLst>
      <p:ext uri="{BB962C8B-B14F-4D97-AF65-F5344CB8AC3E}">
        <p14:creationId xmlns:p14="http://schemas.microsoft.com/office/powerpoint/2010/main" xmlns="" val="174050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498080" cy="1143000"/>
          </a:xfrm>
        </p:spPr>
        <p:txBody>
          <a:bodyPr/>
          <a:lstStyle/>
          <a:p>
            <a:r>
              <a:rPr lang="en-US" dirty="0" smtClean="0"/>
              <a:t>Applications</a:t>
            </a:r>
            <a:endParaRPr lang="en-US"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1" y="1393624"/>
            <a:ext cx="7455292" cy="4930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98170C9B-A3DB-45FB-8C86-A873564C8840}" type="slidenum">
              <a:rPr lang="en-US" smtClean="0"/>
              <a:pPr/>
              <a:t>21</a:t>
            </a:fld>
            <a:endParaRPr lang="en-US"/>
          </a:p>
        </p:txBody>
      </p:sp>
    </p:spTree>
    <p:extLst>
      <p:ext uri="{BB962C8B-B14F-4D97-AF65-F5344CB8AC3E}">
        <p14:creationId xmlns:p14="http://schemas.microsoft.com/office/powerpoint/2010/main" xmlns="" val="680910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Smart Home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75656" y="1484784"/>
            <a:ext cx="5998069" cy="4922028"/>
          </a:xfrm>
        </p:spPr>
      </p:pic>
      <p:sp>
        <p:nvSpPr>
          <p:cNvPr id="7" name="Slide Number Placeholder 6"/>
          <p:cNvSpPr>
            <a:spLocks noGrp="1"/>
          </p:cNvSpPr>
          <p:nvPr>
            <p:ph type="sldNum" sz="quarter" idx="12"/>
          </p:nvPr>
        </p:nvSpPr>
        <p:spPr/>
        <p:txBody>
          <a:bodyPr/>
          <a:lstStyle/>
          <a:p>
            <a:fld id="{85CF9B63-E2E9-4D3A-8CB1-35EF01929087}" type="slidenum">
              <a:rPr lang="en-IN" smtClean="0"/>
              <a:pPr/>
              <a:t>22</a:t>
            </a:fld>
            <a:endParaRPr lang="en-IN"/>
          </a:p>
        </p:txBody>
      </p:sp>
    </p:spTree>
    <p:extLst>
      <p:ext uri="{BB962C8B-B14F-4D97-AF65-F5344CB8AC3E}">
        <p14:creationId xmlns:p14="http://schemas.microsoft.com/office/powerpoint/2010/main" xmlns="" val="1663027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Intelligent Traffic Systems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18722" y="1600200"/>
            <a:ext cx="7106555" cy="4525963"/>
          </a:xfrm>
        </p:spPr>
      </p:pic>
      <p:sp>
        <p:nvSpPr>
          <p:cNvPr id="8" name="Slide Number Placeholder 7"/>
          <p:cNvSpPr>
            <a:spLocks noGrp="1"/>
          </p:cNvSpPr>
          <p:nvPr>
            <p:ph type="sldNum" sz="quarter" idx="12"/>
          </p:nvPr>
        </p:nvSpPr>
        <p:spPr/>
        <p:txBody>
          <a:bodyPr/>
          <a:lstStyle/>
          <a:p>
            <a:fld id="{85CF9B63-E2E9-4D3A-8CB1-35EF01929087}" type="slidenum">
              <a:rPr lang="en-IN" smtClean="0"/>
              <a:pPr/>
              <a:t>23</a:t>
            </a:fld>
            <a:endParaRPr lang="en-IN"/>
          </a:p>
        </p:txBody>
      </p:sp>
    </p:spTree>
    <p:extLst>
      <p:ext uri="{BB962C8B-B14F-4D97-AF65-F5344CB8AC3E}">
        <p14:creationId xmlns:p14="http://schemas.microsoft.com/office/powerpoint/2010/main" xmlns="" val="253887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Health: Wearable Devices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331640" y="1607890"/>
            <a:ext cx="6264696" cy="4360229"/>
          </a:xfrm>
        </p:spPr>
      </p:pic>
      <p:sp>
        <p:nvSpPr>
          <p:cNvPr id="8" name="Slide Number Placeholder 7"/>
          <p:cNvSpPr>
            <a:spLocks noGrp="1"/>
          </p:cNvSpPr>
          <p:nvPr>
            <p:ph type="sldNum" sz="quarter" idx="12"/>
          </p:nvPr>
        </p:nvSpPr>
        <p:spPr/>
        <p:txBody>
          <a:bodyPr/>
          <a:lstStyle/>
          <a:p>
            <a:fld id="{85CF9B63-E2E9-4D3A-8CB1-35EF01929087}" type="slidenum">
              <a:rPr lang="en-IN" smtClean="0"/>
              <a:pPr/>
              <a:t>24</a:t>
            </a:fld>
            <a:endParaRPr lang="en-IN"/>
          </a:p>
        </p:txBody>
      </p:sp>
    </p:spTree>
    <p:extLst>
      <p:ext uri="{BB962C8B-B14F-4D97-AF65-F5344CB8AC3E}">
        <p14:creationId xmlns:p14="http://schemas.microsoft.com/office/powerpoint/2010/main" xmlns="" val="2077521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Enabling technologies for the Internet of Things such as sensor networks</a:t>
            </a:r>
            <a:r>
              <a:rPr lang="en-US" dirty="0" smtClean="0"/>
              <a:t>, RFID</a:t>
            </a:r>
            <a:r>
              <a:rPr lang="en-US" dirty="0"/>
              <a:t>, M2M, mobile Internet, semantic data integration, </a:t>
            </a:r>
            <a:r>
              <a:rPr lang="en-US" dirty="0" smtClean="0"/>
              <a:t>semantic search</a:t>
            </a:r>
            <a:r>
              <a:rPr lang="en-US" dirty="0"/>
              <a:t>, IPv6, etc. </a:t>
            </a:r>
            <a:r>
              <a:rPr lang="en-US" dirty="0" smtClean="0"/>
              <a:t>can </a:t>
            </a:r>
            <a:r>
              <a:rPr lang="en-US" dirty="0"/>
              <a:t>be grouped into three categories</a:t>
            </a:r>
            <a:r>
              <a:rPr lang="en-US" dirty="0" smtClean="0"/>
              <a:t>:</a:t>
            </a:r>
          </a:p>
          <a:p>
            <a:pPr lvl="1"/>
            <a:endParaRPr lang="en-US" dirty="0" smtClean="0"/>
          </a:p>
          <a:p>
            <a:pPr lvl="1"/>
            <a:r>
              <a:rPr lang="en-US" dirty="0" smtClean="0"/>
              <a:t>Technologies </a:t>
            </a:r>
            <a:r>
              <a:rPr lang="en-US" dirty="0"/>
              <a:t>that enable “things” to acquire contextual </a:t>
            </a:r>
            <a:r>
              <a:rPr lang="en-US" dirty="0" smtClean="0"/>
              <a:t>information,</a:t>
            </a:r>
          </a:p>
          <a:p>
            <a:pPr lvl="1"/>
            <a:r>
              <a:rPr lang="en-US" dirty="0" smtClean="0"/>
              <a:t>Technologies </a:t>
            </a:r>
            <a:r>
              <a:rPr lang="en-US" dirty="0"/>
              <a:t>that enable “things” to process contextual information, </a:t>
            </a:r>
            <a:r>
              <a:rPr lang="en-US" dirty="0" smtClean="0"/>
              <a:t>and</a:t>
            </a:r>
          </a:p>
          <a:p>
            <a:pPr lvl="1"/>
            <a:r>
              <a:rPr lang="en-US" dirty="0" smtClean="0"/>
              <a:t>Technologies </a:t>
            </a:r>
            <a:r>
              <a:rPr lang="en-US" dirty="0"/>
              <a:t>to improve security and privacy. </a:t>
            </a:r>
            <a:endParaRPr lang="en-US" dirty="0" smtClean="0"/>
          </a:p>
          <a:p>
            <a:endParaRPr lang="en-US" dirty="0"/>
          </a:p>
          <a:p>
            <a:r>
              <a:rPr lang="en-US" dirty="0" smtClean="0"/>
              <a:t>The </a:t>
            </a:r>
            <a:r>
              <a:rPr lang="en-US" dirty="0"/>
              <a:t>first two categories </a:t>
            </a:r>
            <a:r>
              <a:rPr lang="en-US" dirty="0" smtClean="0"/>
              <a:t>can be </a:t>
            </a:r>
            <a:r>
              <a:rPr lang="en-US" dirty="0"/>
              <a:t>jointly understood as functional building blocks required building “intelligence</a:t>
            </a:r>
            <a:r>
              <a:rPr lang="en-US" dirty="0" smtClean="0"/>
              <a:t>” into </a:t>
            </a:r>
            <a:r>
              <a:rPr lang="en-US" dirty="0"/>
              <a:t>“things”, which are </a:t>
            </a:r>
            <a:r>
              <a:rPr lang="en-US" dirty="0" smtClean="0"/>
              <a:t>the </a:t>
            </a:r>
            <a:r>
              <a:rPr lang="en-US" dirty="0"/>
              <a:t>features that differentiate </a:t>
            </a:r>
            <a:r>
              <a:rPr lang="en-US" dirty="0" smtClean="0"/>
              <a:t>the IoT </a:t>
            </a:r>
            <a:r>
              <a:rPr lang="en-US" dirty="0"/>
              <a:t>from the usual Internet. </a:t>
            </a:r>
            <a:endParaRPr lang="en-US" dirty="0" smtClean="0"/>
          </a:p>
          <a:p>
            <a:r>
              <a:rPr lang="en-US" dirty="0" smtClean="0"/>
              <a:t>The </a:t>
            </a:r>
            <a:r>
              <a:rPr lang="en-US" dirty="0"/>
              <a:t>third category is not a </a:t>
            </a:r>
            <a:r>
              <a:rPr lang="en-US" i="1" dirty="0"/>
              <a:t>functional </a:t>
            </a:r>
            <a:r>
              <a:rPr lang="en-US" dirty="0"/>
              <a:t>but </a:t>
            </a:r>
            <a:r>
              <a:rPr lang="en-US" dirty="0" smtClean="0"/>
              <a:t>rather a </a:t>
            </a:r>
            <a:r>
              <a:rPr lang="en-US" i="1" dirty="0"/>
              <a:t>de facto </a:t>
            </a:r>
            <a:r>
              <a:rPr lang="en-US" dirty="0"/>
              <a:t>requirement, without which the penetration of the IoT would </a:t>
            </a:r>
            <a:r>
              <a:rPr lang="en-US" dirty="0" smtClean="0"/>
              <a:t>be severely </a:t>
            </a:r>
            <a:r>
              <a:rPr lang="en-US" dirty="0"/>
              <a:t>reduced. </a:t>
            </a:r>
          </a:p>
        </p:txBody>
      </p:sp>
      <p:sp>
        <p:nvSpPr>
          <p:cNvPr id="4" name="Slide Number Placeholder 3"/>
          <p:cNvSpPr>
            <a:spLocks noGrp="1"/>
          </p:cNvSpPr>
          <p:nvPr>
            <p:ph type="sldNum" sz="quarter" idx="12"/>
          </p:nvPr>
        </p:nvSpPr>
        <p:spPr/>
        <p:txBody>
          <a:bodyPr/>
          <a:lstStyle/>
          <a:p>
            <a:fld id="{98170C9B-A3DB-45FB-8C86-A873564C8840}" type="slidenum">
              <a:rPr lang="en-US" smtClean="0"/>
              <a:pPr/>
              <a:t>25</a:t>
            </a:fld>
            <a:endParaRPr lang="en-US"/>
          </a:p>
        </p:txBody>
      </p:sp>
    </p:spTree>
    <p:extLst>
      <p:ext uri="{BB962C8B-B14F-4D97-AF65-F5344CB8AC3E}">
        <p14:creationId xmlns:p14="http://schemas.microsoft.com/office/powerpoint/2010/main" xmlns="" val="3210135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Internet of Things developments implies that the environments, cities, buildings, vehicles, clothing, portable devices and other objects </a:t>
            </a:r>
            <a:r>
              <a:rPr lang="en-US" u="sng" dirty="0" smtClean="0"/>
              <a:t>have more and more information</a:t>
            </a:r>
            <a:r>
              <a:rPr lang="en-US" dirty="0" smtClean="0"/>
              <a:t> associated with them and/or the ability to sense, communicate, network and produce new information. </a:t>
            </a:r>
          </a:p>
          <a:p>
            <a:endParaRPr lang="en-US" dirty="0" smtClean="0"/>
          </a:p>
          <a:p>
            <a:r>
              <a:rPr lang="en-US" dirty="0" smtClean="0"/>
              <a:t>In addition we can also include non-sensing things (i.e. things that may have functionality, but do not provide information or data). All the computers connected to the Internet can talk to each other and with the connection of </a:t>
            </a:r>
            <a:r>
              <a:rPr lang="en-US" u="sng" dirty="0" smtClean="0"/>
              <a:t>mobile phones it has now become mobile</a:t>
            </a:r>
            <a:r>
              <a:rPr lang="en-US" dirty="0" smtClean="0"/>
              <a:t>. The Internet evolution based on the level of information and social connectivity.</a:t>
            </a:r>
          </a:p>
          <a:p>
            <a:endParaRPr lang="en-US" dirty="0" smtClean="0"/>
          </a:p>
          <a:p>
            <a:r>
              <a:rPr lang="en-US" dirty="0" smtClean="0"/>
              <a:t>With the Internet of Things the communication is extended via Internet to all the things that surround us. The Internet of Things is much more than M2M communication, wireless sensor networks, 2G/3G/4G, RFID, etc. </a:t>
            </a:r>
          </a:p>
          <a:p>
            <a:r>
              <a:rPr lang="en-US" dirty="0" smtClean="0"/>
              <a:t>These are considered as being the enabling technologies that make “Internet of Things” applications possible.</a:t>
            </a:r>
          </a:p>
        </p:txBody>
      </p:sp>
      <p:sp>
        <p:nvSpPr>
          <p:cNvPr id="4" name="Slide Number Placeholder 3"/>
          <p:cNvSpPr>
            <a:spLocks noGrp="1"/>
          </p:cNvSpPr>
          <p:nvPr>
            <p:ph type="sldNum" sz="quarter" idx="12"/>
          </p:nvPr>
        </p:nvSpPr>
        <p:spPr/>
        <p:txBody>
          <a:bodyPr/>
          <a:lstStyle/>
          <a:p>
            <a:fld id="{98170C9B-A3DB-45FB-8C86-A873564C8840}" type="slidenum">
              <a:rPr lang="en-US" smtClean="0"/>
              <a:pPr/>
              <a:t>26</a:t>
            </a:fld>
            <a:endParaRPr lang="en-US"/>
          </a:p>
        </p:txBody>
      </p:sp>
    </p:spTree>
    <p:extLst>
      <p:ext uri="{BB962C8B-B14F-4D97-AF65-F5344CB8AC3E}">
        <p14:creationId xmlns:p14="http://schemas.microsoft.com/office/powerpoint/2010/main" xmlns="" val="853641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Requirements </a:t>
            </a:r>
            <a:endParaRPr lang="en-US" dirty="0"/>
          </a:p>
        </p:txBody>
      </p:sp>
      <p:sp>
        <p:nvSpPr>
          <p:cNvPr id="3" name="Content Placeholder 2"/>
          <p:cNvSpPr>
            <a:spLocks noGrp="1"/>
          </p:cNvSpPr>
          <p:nvPr>
            <p:ph idx="1"/>
          </p:nvPr>
        </p:nvSpPr>
        <p:spPr/>
        <p:txBody>
          <a:bodyPr>
            <a:normAutofit fontScale="77500" lnSpcReduction="20000"/>
          </a:bodyPr>
          <a:lstStyle/>
          <a:p>
            <a:r>
              <a:rPr lang="en-US" i="1" u="sng" dirty="0" smtClean="0"/>
              <a:t>Network </a:t>
            </a:r>
            <a:r>
              <a:rPr lang="en-US" i="1" u="sng" dirty="0"/>
              <a:t>neutrality </a:t>
            </a:r>
            <a:r>
              <a:rPr lang="en-US" dirty="0"/>
              <a:t>is an essential </a:t>
            </a:r>
            <a:r>
              <a:rPr lang="en-US" dirty="0" smtClean="0"/>
              <a:t>element </a:t>
            </a:r>
            <a:r>
              <a:rPr lang="en-US" dirty="0"/>
              <a:t>where no bit of information should be prioritized over another so the </a:t>
            </a:r>
            <a:r>
              <a:rPr lang="en-US" dirty="0" smtClean="0"/>
              <a:t>principle of </a:t>
            </a:r>
            <a:r>
              <a:rPr lang="en-US" dirty="0"/>
              <a:t>connecting anything from/to anybody located anywhere at any-time </a:t>
            </a:r>
            <a:r>
              <a:rPr lang="en-US" dirty="0" smtClean="0"/>
              <a:t>using the </a:t>
            </a:r>
            <a:r>
              <a:rPr lang="en-US" dirty="0"/>
              <a:t>most appropriate physical path from any-path available between the </a:t>
            </a:r>
            <a:r>
              <a:rPr lang="en-US" dirty="0" smtClean="0"/>
              <a:t>sender and </a:t>
            </a:r>
            <a:r>
              <a:rPr lang="en-US" dirty="0"/>
              <a:t>the recipient is applied in practice. </a:t>
            </a:r>
            <a:endParaRPr lang="en-US" dirty="0" smtClean="0"/>
          </a:p>
          <a:p>
            <a:endParaRPr lang="en-US" dirty="0" smtClean="0"/>
          </a:p>
          <a:p>
            <a:r>
              <a:rPr lang="en-US" dirty="0" smtClean="0"/>
              <a:t>For </a:t>
            </a:r>
            <a:r>
              <a:rPr lang="en-US" dirty="0"/>
              <a:t>respecting these principles, </a:t>
            </a:r>
            <a:r>
              <a:rPr lang="en-US" dirty="0" smtClean="0"/>
              <a:t>Internet service </a:t>
            </a:r>
            <a:r>
              <a:rPr lang="en-US" dirty="0"/>
              <a:t>providers and governments need to treat all data on the Internet equally</a:t>
            </a:r>
            <a:r>
              <a:rPr lang="en-US" dirty="0" smtClean="0"/>
              <a:t>, not </a:t>
            </a:r>
            <a:r>
              <a:rPr lang="en-US" dirty="0"/>
              <a:t>discriminating or charging differentially by user, content, site, platform</a:t>
            </a:r>
            <a:r>
              <a:rPr lang="en-US" dirty="0" smtClean="0"/>
              <a:t>, application</a:t>
            </a:r>
            <a:r>
              <a:rPr lang="en-US" dirty="0"/>
              <a:t>, type of attached equipment, and modes of communication.</a:t>
            </a:r>
          </a:p>
        </p:txBody>
      </p:sp>
      <p:sp>
        <p:nvSpPr>
          <p:cNvPr id="4" name="Slide Number Placeholder 3"/>
          <p:cNvSpPr>
            <a:spLocks noGrp="1"/>
          </p:cNvSpPr>
          <p:nvPr>
            <p:ph type="sldNum" sz="quarter" idx="12"/>
          </p:nvPr>
        </p:nvSpPr>
        <p:spPr/>
        <p:txBody>
          <a:bodyPr/>
          <a:lstStyle/>
          <a:p>
            <a:fld id="{98170C9B-A3DB-45FB-8C86-A873564C8840}" type="slidenum">
              <a:rPr lang="en-US" smtClean="0"/>
              <a:pPr/>
              <a:t>27</a:t>
            </a:fld>
            <a:endParaRPr lang="en-US"/>
          </a:p>
        </p:txBody>
      </p:sp>
    </p:spTree>
    <p:extLst>
      <p:ext uri="{BB962C8B-B14F-4D97-AF65-F5344CB8AC3E}">
        <p14:creationId xmlns:p14="http://schemas.microsoft.com/office/powerpoint/2010/main" xmlns="" val="213159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Technologies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Ten “critical” trends and technologies impacting IT for the next five years </a:t>
            </a:r>
            <a:r>
              <a:rPr lang="en-US" dirty="0" smtClean="0"/>
              <a:t>were laid </a:t>
            </a:r>
            <a:r>
              <a:rPr lang="en-US" dirty="0"/>
              <a:t>out by Gartner in 2012 and among them the Internet of Things, </a:t>
            </a:r>
            <a:r>
              <a:rPr lang="en-US" dirty="0" smtClean="0"/>
              <a:t>which will </a:t>
            </a:r>
            <a:r>
              <a:rPr lang="en-US" dirty="0"/>
              <a:t>benefit from cheap, small devices allowing that everything will have </a:t>
            </a:r>
            <a:r>
              <a:rPr lang="en-US" dirty="0" smtClean="0"/>
              <a:t>a </a:t>
            </a:r>
            <a:r>
              <a:rPr lang="en-US" i="1" u="sng" dirty="0" smtClean="0"/>
              <a:t>radio </a:t>
            </a:r>
            <a:r>
              <a:rPr lang="en-US" i="1" u="sng" dirty="0"/>
              <a:t>and location capability</a:t>
            </a:r>
            <a:r>
              <a:rPr lang="en-US" dirty="0"/>
              <a:t>. </a:t>
            </a:r>
            <a:endParaRPr lang="en-US" dirty="0" smtClean="0"/>
          </a:p>
          <a:p>
            <a:endParaRPr lang="en-US" dirty="0" smtClean="0"/>
          </a:p>
          <a:p>
            <a:endParaRPr lang="en-US" dirty="0" smtClean="0"/>
          </a:p>
          <a:p>
            <a:r>
              <a:rPr lang="en-US" dirty="0" smtClean="0"/>
              <a:t>Self-assembling </a:t>
            </a:r>
            <a:r>
              <a:rPr lang="en-US" dirty="0"/>
              <a:t>mesh networks, location </a:t>
            </a:r>
            <a:r>
              <a:rPr lang="en-US" dirty="0" smtClean="0"/>
              <a:t>aware services </a:t>
            </a:r>
            <a:r>
              <a:rPr lang="en-US" dirty="0"/>
              <a:t>will be provided. This all creates the </a:t>
            </a:r>
            <a:r>
              <a:rPr lang="en-US" u="sng" dirty="0"/>
              <a:t>always on </a:t>
            </a:r>
            <a:r>
              <a:rPr lang="en-US" dirty="0"/>
              <a:t>society.</a:t>
            </a:r>
          </a:p>
        </p:txBody>
      </p:sp>
      <p:sp>
        <p:nvSpPr>
          <p:cNvPr id="4" name="Slide Number Placeholder 3"/>
          <p:cNvSpPr>
            <a:spLocks noGrp="1"/>
          </p:cNvSpPr>
          <p:nvPr>
            <p:ph type="sldNum" sz="quarter" idx="12"/>
          </p:nvPr>
        </p:nvSpPr>
        <p:spPr/>
        <p:txBody>
          <a:bodyPr/>
          <a:lstStyle/>
          <a:p>
            <a:fld id="{98170C9B-A3DB-45FB-8C86-A873564C8840}" type="slidenum">
              <a:rPr lang="en-US" smtClean="0"/>
              <a:pPr/>
              <a:t>28</a:t>
            </a:fld>
            <a:endParaRPr lang="en-US"/>
          </a:p>
        </p:txBody>
      </p:sp>
    </p:spTree>
    <p:extLst>
      <p:ext uri="{BB962C8B-B14F-4D97-AF65-F5344CB8AC3E}">
        <p14:creationId xmlns:p14="http://schemas.microsoft.com/office/powerpoint/2010/main" xmlns="" val="3071887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Flow</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IoT is a multidisciplinary topic. Course on the other hand is a linear entity. </a:t>
            </a:r>
          </a:p>
          <a:p>
            <a:r>
              <a:rPr lang="en-US" dirty="0" smtClean="0"/>
              <a:t>Will be covering topics linearly, while in your projects, you must take into account all relevant issues.</a:t>
            </a:r>
          </a:p>
          <a:p>
            <a:pPr lvl="1"/>
            <a:r>
              <a:rPr lang="en-US" dirty="0" smtClean="0"/>
              <a:t>Sensors/RFID </a:t>
            </a:r>
          </a:p>
          <a:p>
            <a:pPr lvl="1"/>
            <a:r>
              <a:rPr lang="en-US" dirty="0" smtClean="0"/>
              <a:t>Communication Challenges and Proposed techniques</a:t>
            </a:r>
          </a:p>
          <a:p>
            <a:pPr lvl="1"/>
            <a:r>
              <a:rPr lang="en-US" dirty="0" smtClean="0"/>
              <a:t>Networking Issues</a:t>
            </a:r>
          </a:p>
          <a:p>
            <a:pPr lvl="1"/>
            <a:r>
              <a:rPr lang="en-US" dirty="0" smtClean="0"/>
              <a:t>Data Analysis. Making sense of data exhaust</a:t>
            </a:r>
          </a:p>
          <a:p>
            <a:pPr lvl="1"/>
            <a:r>
              <a:rPr lang="en-US" dirty="0" smtClean="0"/>
              <a:t>Privacy, Security issues. </a:t>
            </a:r>
          </a:p>
          <a:p>
            <a:pPr lvl="1"/>
            <a:r>
              <a:rPr lang="en-US" dirty="0" smtClean="0"/>
              <a:t>Edge Computing: Cloud vs. Fog</a:t>
            </a:r>
          </a:p>
          <a:p>
            <a:endParaRPr lang="en-US" dirty="0" smtClean="0"/>
          </a:p>
        </p:txBody>
      </p:sp>
      <p:sp>
        <p:nvSpPr>
          <p:cNvPr id="4" name="Slide Number Placeholder 3"/>
          <p:cNvSpPr>
            <a:spLocks noGrp="1"/>
          </p:cNvSpPr>
          <p:nvPr>
            <p:ph type="sldNum" sz="quarter" idx="12"/>
          </p:nvPr>
        </p:nvSpPr>
        <p:spPr/>
        <p:txBody>
          <a:bodyPr/>
          <a:lstStyle/>
          <a:p>
            <a:fld id="{98170C9B-A3DB-45FB-8C86-A873564C88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a:xfrm>
            <a:off x="971600" y="260648"/>
            <a:ext cx="7498080" cy="1143000"/>
          </a:xfrm>
        </p:spPr>
        <p:txBody>
          <a:bodyPr/>
          <a:lstStyle/>
          <a:p>
            <a:pPr eaLnBrk="1" hangingPunct="1"/>
            <a:r>
              <a:rPr lang="en-US" altLang="zh-CN" dirty="0" smtClean="0">
                <a:ea typeface="SimSun" pitchFamily="2" charset="-122"/>
              </a:rPr>
              <a:t>Multiple Definitions </a:t>
            </a:r>
          </a:p>
        </p:txBody>
      </p:sp>
      <p:sp>
        <p:nvSpPr>
          <p:cNvPr id="5123" name="Rectangle 6"/>
          <p:cNvSpPr txBox="1">
            <a:spLocks noChangeArrowheads="1"/>
          </p:cNvSpPr>
          <p:nvPr/>
        </p:nvSpPr>
        <p:spPr bwMode="auto">
          <a:xfrm>
            <a:off x="533400" y="1524000"/>
            <a:ext cx="80010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Clr>
                <a:schemeClr val="tx2"/>
              </a:buClr>
              <a:buSzPct val="115000"/>
              <a:buFont typeface="Wingdings" pitchFamily="2" charset="2"/>
              <a:buChar char="§"/>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pPr>
            <a:r>
              <a:rPr lang="en-US" altLang="zh-CN" sz="2400" b="1" dirty="0" smtClean="0">
                <a:ea typeface="SimSun" pitchFamily="2" charset="-122"/>
              </a:rPr>
              <a:t>Definitions</a:t>
            </a:r>
            <a:endParaRPr lang="en-US" altLang="zh-CN" sz="2400" b="1" dirty="0">
              <a:ea typeface="SimSun" pitchFamily="2" charset="-122"/>
            </a:endParaRPr>
          </a:p>
          <a:p>
            <a:pPr algn="just" eaLnBrk="1" hangingPunct="1">
              <a:lnSpc>
                <a:spcPct val="90000"/>
              </a:lnSpc>
              <a:buFont typeface="Wingdings" pitchFamily="2" charset="2"/>
              <a:buNone/>
            </a:pPr>
            <a:r>
              <a:rPr lang="en-US" altLang="zh-CN" sz="2400" b="1" dirty="0">
                <a:ea typeface="SimSun" pitchFamily="2" charset="-122"/>
              </a:rPr>
              <a:t>	</a:t>
            </a:r>
            <a:r>
              <a:rPr lang="en-US" altLang="zh-CN" sz="2400" dirty="0" smtClean="0">
                <a:ea typeface="SimSun" pitchFamily="2" charset="-122"/>
              </a:rPr>
              <a:t>The </a:t>
            </a:r>
            <a:r>
              <a:rPr lang="en-US" altLang="zh-CN" sz="2400" dirty="0">
                <a:ea typeface="SimSun" pitchFamily="2" charset="-122"/>
              </a:rPr>
              <a:t>Internet of Things, also called The Internet of Objects, refers to a </a:t>
            </a:r>
            <a:r>
              <a:rPr lang="en-US" altLang="zh-CN" sz="2400" dirty="0" smtClean="0">
                <a:ea typeface="SimSun" pitchFamily="2" charset="-122"/>
              </a:rPr>
              <a:t>network </a:t>
            </a:r>
            <a:r>
              <a:rPr lang="en-US" altLang="zh-CN" sz="2400" dirty="0">
                <a:ea typeface="SimSun" pitchFamily="2" charset="-122"/>
              </a:rPr>
              <a:t>between objects, usually the network will be </a:t>
            </a:r>
            <a:r>
              <a:rPr lang="en-US" altLang="zh-CN" sz="2400" u="sng" dirty="0">
                <a:ea typeface="SimSun" pitchFamily="2" charset="-122"/>
              </a:rPr>
              <a:t>wireless</a:t>
            </a:r>
            <a:r>
              <a:rPr lang="en-US" altLang="zh-CN" sz="2400" dirty="0">
                <a:ea typeface="SimSun" pitchFamily="2" charset="-122"/>
              </a:rPr>
              <a:t> and </a:t>
            </a:r>
            <a:r>
              <a:rPr lang="en-US" altLang="zh-CN" sz="2400" u="sng" dirty="0">
                <a:ea typeface="SimSun" pitchFamily="2" charset="-122"/>
              </a:rPr>
              <a:t>self-configuring</a:t>
            </a:r>
            <a:r>
              <a:rPr lang="en-US" altLang="zh-CN" sz="2400" dirty="0">
                <a:ea typeface="SimSun" pitchFamily="2" charset="-122"/>
              </a:rPr>
              <a:t>, such as household appliances.</a:t>
            </a:r>
          </a:p>
          <a:p>
            <a:pPr eaLnBrk="1" hangingPunct="1">
              <a:lnSpc>
                <a:spcPct val="90000"/>
              </a:lnSpc>
              <a:buFont typeface="Wingdings" pitchFamily="2" charset="2"/>
              <a:buNone/>
            </a:pPr>
            <a:r>
              <a:rPr lang="en-US" altLang="zh-CN" sz="2400" dirty="0">
                <a:ea typeface="SimSun" pitchFamily="2" charset="-122"/>
              </a:rPr>
              <a:t>                                                              </a:t>
            </a:r>
          </a:p>
          <a:p>
            <a:pPr>
              <a:buFont typeface="Wingdings" pitchFamily="2" charset="2"/>
              <a:buNone/>
            </a:pPr>
            <a:r>
              <a:rPr lang="en-US" altLang="zh-CN" sz="2400" dirty="0">
                <a:ea typeface="SimSun" pitchFamily="2" charset="-122"/>
              </a:rPr>
              <a:t>	</a:t>
            </a:r>
            <a:r>
              <a:rPr lang="en-US" altLang="zh-CN" sz="2400" dirty="0" smtClean="0">
                <a:ea typeface="SimSun" pitchFamily="2" charset="-122"/>
              </a:rPr>
              <a:t>By </a:t>
            </a:r>
            <a:r>
              <a:rPr lang="en-US" altLang="zh-CN" sz="2400" dirty="0">
                <a:ea typeface="SimSun" pitchFamily="2" charset="-122"/>
              </a:rPr>
              <a:t>embedding short-range </a:t>
            </a:r>
            <a:r>
              <a:rPr lang="en-US" altLang="zh-CN" sz="2400" u="sng" dirty="0">
                <a:ea typeface="SimSun" pitchFamily="2" charset="-122"/>
              </a:rPr>
              <a:t>mobile transceivers </a:t>
            </a:r>
            <a:r>
              <a:rPr lang="en-US" altLang="zh-CN" sz="2400" dirty="0">
                <a:ea typeface="SimSun" pitchFamily="2" charset="-122"/>
              </a:rPr>
              <a:t>into a wide array of additional gadgets and everyday items, enabling </a:t>
            </a:r>
            <a:r>
              <a:rPr lang="en-US" altLang="zh-CN" sz="2400" u="sng" dirty="0">
                <a:ea typeface="SimSun" pitchFamily="2" charset="-122"/>
              </a:rPr>
              <a:t>new forms of communication</a:t>
            </a:r>
            <a:r>
              <a:rPr lang="en-US" altLang="zh-CN" sz="2400" dirty="0">
                <a:ea typeface="SimSun" pitchFamily="2" charset="-122"/>
              </a:rPr>
              <a:t> between people and things, and between things themselves.</a:t>
            </a:r>
          </a:p>
          <a:p>
            <a:pPr>
              <a:buFont typeface="Wingdings" pitchFamily="2" charset="2"/>
              <a:buNone/>
            </a:pPr>
            <a:r>
              <a:rPr lang="en-US" altLang="zh-CN" sz="2400" dirty="0">
                <a:ea typeface="SimSun" pitchFamily="2" charset="-122"/>
              </a:rPr>
              <a:t>                                                              </a:t>
            </a:r>
          </a:p>
          <a:p>
            <a:pPr>
              <a:buFont typeface="Wingdings" pitchFamily="2" charset="2"/>
              <a:buNone/>
            </a:pPr>
            <a:endParaRPr lang="en-US" altLang="zh-CN" sz="2400" dirty="0">
              <a:ea typeface="SimSun" pitchFamily="2" charset="-122"/>
            </a:endParaRPr>
          </a:p>
          <a:p>
            <a:pPr eaLnBrk="1" hangingPunct="1">
              <a:lnSpc>
                <a:spcPct val="90000"/>
              </a:lnSpc>
              <a:buFont typeface="Wingdings" pitchFamily="2" charset="2"/>
              <a:buNone/>
            </a:pPr>
            <a:endParaRPr lang="en-US" altLang="zh-CN" sz="2400" dirty="0">
              <a:ea typeface="SimSun" pitchFamily="2" charset="-122"/>
            </a:endParaRPr>
          </a:p>
          <a:p>
            <a:pPr eaLnBrk="1" hangingPunct="1">
              <a:lnSpc>
                <a:spcPct val="90000"/>
              </a:lnSpc>
              <a:buFont typeface="Wingdings" pitchFamily="2" charset="2"/>
              <a:buNone/>
            </a:pPr>
            <a:r>
              <a:rPr lang="en-US" altLang="zh-CN" sz="3600" b="1" dirty="0">
                <a:ea typeface="SimSun" pitchFamily="2" charset="-122"/>
              </a:rPr>
              <a:t>   </a:t>
            </a:r>
            <a:endParaRPr lang="en-US" altLang="zh-CN" dirty="0">
              <a:ea typeface="SimSun" pitchFamily="2" charset="-122"/>
            </a:endParaRPr>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3</a:t>
            </a:fld>
            <a:endParaRPr kumimoji="0" lang="en-US"/>
          </a:p>
        </p:txBody>
      </p:sp>
    </p:spTree>
    <p:extLst>
      <p:ext uri="{BB962C8B-B14F-4D97-AF65-F5344CB8AC3E}">
        <p14:creationId xmlns:p14="http://schemas.microsoft.com/office/powerpoint/2010/main" xmlns="" val="2040566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Course Objective: </a:t>
            </a:r>
          </a:p>
          <a:p>
            <a:r>
              <a:rPr lang="en-US" dirty="0" smtClean="0"/>
              <a:t>At the end of the course, the student will be able to understand:</a:t>
            </a:r>
            <a:endParaRPr lang="en-IN" dirty="0" smtClean="0"/>
          </a:p>
          <a:p>
            <a:pPr lvl="0"/>
            <a:r>
              <a:rPr lang="en-IN" dirty="0" smtClean="0"/>
              <a:t>What is Internet of Things (IoT) and why IoT is needed? </a:t>
            </a:r>
          </a:p>
          <a:p>
            <a:r>
              <a:rPr lang="en-IN" dirty="0"/>
              <a:t>Requirements of the </a:t>
            </a:r>
            <a:r>
              <a:rPr lang="en-IN" dirty="0" err="1"/>
              <a:t>IoT</a:t>
            </a:r>
            <a:r>
              <a:rPr lang="en-IN" dirty="0"/>
              <a:t> Systems: Connectivity, Security, Manageability and </a:t>
            </a:r>
            <a:r>
              <a:rPr lang="en-IN" dirty="0" smtClean="0"/>
              <a:t>Safety</a:t>
            </a:r>
          </a:p>
          <a:p>
            <a:pPr lvl="0"/>
            <a:r>
              <a:rPr lang="en-IN" dirty="0" smtClean="0"/>
              <a:t>Important building blocks in IoT: Sensors, Communication infrastructure</a:t>
            </a:r>
          </a:p>
          <a:p>
            <a:pPr lvl="0"/>
            <a:r>
              <a:rPr lang="en-IN" dirty="0" smtClean="0"/>
              <a:t>Challenges in connecting millions of devices to Internet (Spectrum availability and usage) </a:t>
            </a:r>
          </a:p>
          <a:p>
            <a:pPr lvl="0"/>
            <a:r>
              <a:rPr lang="en-IN" dirty="0" smtClean="0"/>
              <a:t>QoS issues: How do you guarantee service coverage and latency when number of devices are so large (MAC layer)</a:t>
            </a:r>
          </a:p>
          <a:p>
            <a:pPr lvl="0"/>
            <a:r>
              <a:rPr lang="en-IN" dirty="0" smtClean="0"/>
              <a:t>Privacy Issues</a:t>
            </a:r>
          </a:p>
          <a:p>
            <a:pPr lvl="0"/>
            <a:r>
              <a:rPr lang="en-IN" dirty="0" smtClean="0"/>
              <a:t>Application Areas</a:t>
            </a:r>
          </a:p>
          <a:p>
            <a:endParaRPr lang="en-IN" dirty="0" smtClean="0"/>
          </a:p>
          <a:p>
            <a:endParaRPr lang="en-US" dirty="0"/>
          </a:p>
        </p:txBody>
      </p:sp>
      <p:sp>
        <p:nvSpPr>
          <p:cNvPr id="4" name="Slide Number Placeholder 3"/>
          <p:cNvSpPr>
            <a:spLocks noGrp="1"/>
          </p:cNvSpPr>
          <p:nvPr>
            <p:ph type="sldNum" sz="quarter" idx="12"/>
          </p:nvPr>
        </p:nvSpPr>
        <p:spPr/>
        <p:txBody>
          <a:bodyPr/>
          <a:lstStyle/>
          <a:p>
            <a:fld id="{59CC9EA7-A19C-4377-90B8-00560B3C2C5C}" type="slidenum">
              <a:rPr lang="en-US" smtClean="0"/>
              <a:pPr/>
              <a:t>30</a:t>
            </a:fld>
            <a:endParaRPr lang="en-US"/>
          </a:p>
        </p:txBody>
      </p:sp>
    </p:spTree>
    <p:extLst>
      <p:ext uri="{BB962C8B-B14F-4D97-AF65-F5344CB8AC3E}">
        <p14:creationId xmlns:p14="http://schemas.microsoft.com/office/powerpoint/2010/main" xmlns="" val="1455410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IN" dirty="0"/>
          </a:p>
        </p:txBody>
      </p:sp>
      <p:sp>
        <p:nvSpPr>
          <p:cNvPr id="3" name="Content Placeholder 2"/>
          <p:cNvSpPr>
            <a:spLocks noGrp="1"/>
          </p:cNvSpPr>
          <p:nvPr>
            <p:ph idx="1"/>
          </p:nvPr>
        </p:nvSpPr>
        <p:spPr/>
        <p:txBody>
          <a:bodyPr>
            <a:noAutofit/>
          </a:bodyPr>
          <a:lstStyle/>
          <a:p>
            <a:pPr lvl="0"/>
            <a:r>
              <a:rPr lang="en-IN" sz="2000" dirty="0" smtClean="0"/>
              <a:t>Important elements in IoT: Sensors, Communication infrastructure</a:t>
            </a:r>
          </a:p>
          <a:p>
            <a:pPr lvl="1"/>
            <a:r>
              <a:rPr lang="en-IN" sz="2000" dirty="0" smtClean="0"/>
              <a:t>Localization, Defining location, Location Systems (e.g. GPS, indoor localization)</a:t>
            </a:r>
          </a:p>
          <a:p>
            <a:pPr lvl="0"/>
            <a:r>
              <a:rPr lang="en-IN" sz="2000" dirty="0" smtClean="0"/>
              <a:t>Privacy Issues</a:t>
            </a:r>
          </a:p>
          <a:p>
            <a:pPr lvl="0"/>
            <a:r>
              <a:rPr lang="en-IN" sz="2000" dirty="0" smtClean="0"/>
              <a:t>Application Areas:</a:t>
            </a:r>
          </a:p>
          <a:p>
            <a:pPr lvl="1"/>
            <a:r>
              <a:rPr lang="en-IN" sz="2000" dirty="0" smtClean="0"/>
              <a:t>Smart City/ Smart Homes</a:t>
            </a:r>
          </a:p>
          <a:p>
            <a:pPr lvl="1"/>
            <a:r>
              <a:rPr lang="en-IN" sz="2000" dirty="0" smtClean="0"/>
              <a:t>Elderly/Child Health Monitoring</a:t>
            </a:r>
          </a:p>
          <a:p>
            <a:pPr lvl="1"/>
            <a:r>
              <a:rPr lang="en-IN" sz="2000" dirty="0" smtClean="0"/>
              <a:t>Traffic Control</a:t>
            </a:r>
          </a:p>
          <a:p>
            <a:pPr lvl="1"/>
            <a:r>
              <a:rPr lang="en-IN" sz="2000" dirty="0" smtClean="0"/>
              <a:t>smart Grid</a:t>
            </a:r>
          </a:p>
          <a:p>
            <a:pPr lvl="1"/>
            <a:r>
              <a:rPr lang="en-IN" sz="2000" dirty="0" smtClean="0"/>
              <a:t>Precision Agriculture</a:t>
            </a:r>
          </a:p>
          <a:p>
            <a:pPr lvl="1"/>
            <a:r>
              <a:rPr lang="en-IN" sz="2000" dirty="0" smtClean="0"/>
              <a:t>Safety in large public buildings (Schools, hospitals, malls etc)</a:t>
            </a:r>
          </a:p>
          <a:p>
            <a:pPr lvl="0"/>
            <a:r>
              <a:rPr lang="en-IN" sz="2000" dirty="0" smtClean="0"/>
              <a:t> The future and open directions of IoT</a:t>
            </a:r>
          </a:p>
        </p:txBody>
      </p:sp>
      <p:sp>
        <p:nvSpPr>
          <p:cNvPr id="4" name="Slide Number Placeholder 3"/>
          <p:cNvSpPr>
            <a:spLocks noGrp="1"/>
          </p:cNvSpPr>
          <p:nvPr>
            <p:ph type="sldNum" sz="quarter" idx="12"/>
          </p:nvPr>
        </p:nvSpPr>
        <p:spPr/>
        <p:txBody>
          <a:bodyPr/>
          <a:lstStyle/>
          <a:p>
            <a:fld id="{59CC9EA7-A19C-4377-90B8-00560B3C2C5C}" type="slidenum">
              <a:rPr lang="en-US" smtClean="0"/>
              <a:pPr/>
              <a:t>31</a:t>
            </a:fld>
            <a:endParaRPr lang="en-US"/>
          </a:p>
        </p:txBody>
      </p:sp>
    </p:spTree>
    <p:extLst>
      <p:ext uri="{BB962C8B-B14F-4D97-AF65-F5344CB8AC3E}">
        <p14:creationId xmlns:p14="http://schemas.microsoft.com/office/powerpoint/2010/main" xmlns="" val="1716637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r>
              <a:rPr lang="en-US" dirty="0" smtClean="0"/>
              <a:t>Midterm and Final: 40%</a:t>
            </a:r>
          </a:p>
          <a:p>
            <a:r>
              <a:rPr lang="en-US" dirty="0" smtClean="0"/>
              <a:t>Paper Review/Presentation: 10%</a:t>
            </a:r>
          </a:p>
          <a:p>
            <a:r>
              <a:rPr lang="en-US" dirty="0" smtClean="0"/>
              <a:t>Labs: </a:t>
            </a:r>
            <a:r>
              <a:rPr lang="en-US" dirty="0" smtClean="0"/>
              <a:t>10%</a:t>
            </a:r>
            <a:endParaRPr lang="en-US" dirty="0" smtClean="0"/>
          </a:p>
          <a:p>
            <a:r>
              <a:rPr lang="en-US" dirty="0" smtClean="0"/>
              <a:t>Project (groups of 3): </a:t>
            </a:r>
            <a:r>
              <a:rPr lang="en-US" dirty="0" smtClean="0"/>
              <a:t>40%</a:t>
            </a:r>
            <a:endParaRPr lang="en-US" dirty="0" smtClean="0"/>
          </a:p>
          <a:p>
            <a:endParaRPr lang="en-US" dirty="0"/>
          </a:p>
        </p:txBody>
      </p:sp>
      <p:sp>
        <p:nvSpPr>
          <p:cNvPr id="4" name="Slide Number Placeholder 3"/>
          <p:cNvSpPr>
            <a:spLocks noGrp="1"/>
          </p:cNvSpPr>
          <p:nvPr>
            <p:ph type="sldNum" sz="quarter" idx="12"/>
          </p:nvPr>
        </p:nvSpPr>
        <p:spPr/>
        <p:txBody>
          <a:bodyPr/>
          <a:lstStyle/>
          <a:p>
            <a:fld id="{59CC9EA7-A19C-4377-90B8-00560B3C2C5C}" type="slidenum">
              <a:rPr lang="en-US" smtClean="0"/>
              <a:pPr/>
              <a:t>32</a:t>
            </a:fld>
            <a:endParaRPr lang="en-US"/>
          </a:p>
        </p:txBody>
      </p:sp>
    </p:spTree>
    <p:extLst>
      <p:ext uri="{BB962C8B-B14F-4D97-AF65-F5344CB8AC3E}">
        <p14:creationId xmlns:p14="http://schemas.microsoft.com/office/powerpoint/2010/main" xmlns="" val="135992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Project Proposals: Due Jan 24</a:t>
            </a:r>
            <a:r>
              <a:rPr lang="en-US" baseline="30000" dirty="0" smtClean="0"/>
              <a:t>th</a:t>
            </a:r>
            <a:r>
              <a:rPr lang="en-US" dirty="0" smtClean="0"/>
              <a:t> </a:t>
            </a:r>
          </a:p>
          <a:p>
            <a:r>
              <a:rPr lang="en-US" dirty="0" smtClean="0"/>
              <a:t>Revised proposals: Due Feb 7</a:t>
            </a:r>
            <a:r>
              <a:rPr lang="en-US" baseline="30000" dirty="0" smtClean="0"/>
              <a:t>th</a:t>
            </a:r>
            <a:endParaRPr lang="en-US" dirty="0" smtClean="0"/>
          </a:p>
          <a:p>
            <a:r>
              <a:rPr lang="en-US" dirty="0" smtClean="0"/>
              <a:t>Midterm review: End of Feb</a:t>
            </a:r>
          </a:p>
          <a:p>
            <a:r>
              <a:rPr lang="en-US" dirty="0" smtClean="0"/>
              <a:t>Final demo and complete reports: First week of May </a:t>
            </a:r>
          </a:p>
        </p:txBody>
      </p:sp>
      <p:sp>
        <p:nvSpPr>
          <p:cNvPr id="4" name="Slide Number Placeholder 3"/>
          <p:cNvSpPr>
            <a:spLocks noGrp="1"/>
          </p:cNvSpPr>
          <p:nvPr>
            <p:ph type="sldNum" sz="quarter" idx="12"/>
          </p:nvPr>
        </p:nvSpPr>
        <p:spPr/>
        <p:txBody>
          <a:bodyPr/>
          <a:lstStyle/>
          <a:p>
            <a:fld id="{59CC9EA7-A19C-4377-90B8-00560B3C2C5C}" type="slidenum">
              <a:rPr lang="en-US" smtClean="0"/>
              <a:pPr/>
              <a:t>33</a:t>
            </a:fld>
            <a:endParaRPr lang="en-US"/>
          </a:p>
        </p:txBody>
      </p:sp>
    </p:spTree>
    <p:extLst>
      <p:ext uri="{BB962C8B-B14F-4D97-AF65-F5344CB8AC3E}">
        <p14:creationId xmlns:p14="http://schemas.microsoft.com/office/powerpoint/2010/main" xmlns="" val="425462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a:xfrm>
            <a:off x="971600" y="260648"/>
            <a:ext cx="7498080" cy="1143000"/>
          </a:xfrm>
        </p:spPr>
        <p:txBody>
          <a:bodyPr/>
          <a:lstStyle/>
          <a:p>
            <a:pPr eaLnBrk="1" hangingPunct="1"/>
            <a:r>
              <a:rPr lang="en-US" altLang="zh-CN" dirty="0" smtClean="0">
                <a:ea typeface="SimSun" pitchFamily="2" charset="-122"/>
              </a:rPr>
              <a:t>What is the Internet of Things?</a:t>
            </a:r>
          </a:p>
        </p:txBody>
      </p:sp>
      <p:sp>
        <p:nvSpPr>
          <p:cNvPr id="6147" name="Rectangle 6"/>
          <p:cNvSpPr txBox="1">
            <a:spLocks noChangeArrowheads="1"/>
          </p:cNvSpPr>
          <p:nvPr/>
        </p:nvSpPr>
        <p:spPr bwMode="auto">
          <a:xfrm>
            <a:off x="762000" y="1412776"/>
            <a:ext cx="7696200"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Clr>
                <a:schemeClr val="tx2"/>
              </a:buClr>
              <a:buSzPct val="115000"/>
              <a:buFont typeface="Wingdings" pitchFamily="2" charset="2"/>
              <a:buChar char="§"/>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90000"/>
              </a:lnSpc>
              <a:buFont typeface="Wingdings" pitchFamily="2" charset="2"/>
              <a:buNone/>
            </a:pPr>
            <a:r>
              <a:rPr lang="en-US" altLang="zh-CN" sz="2000" b="1" dirty="0">
                <a:ea typeface="SimSun" pitchFamily="2" charset="-122"/>
              </a:rPr>
              <a:t>	</a:t>
            </a:r>
            <a:r>
              <a:rPr lang="en-US" altLang="zh-CN" sz="2200" dirty="0" smtClean="0">
                <a:latin typeface="Arial" pitchFamily="34" charset="0"/>
                <a:ea typeface="SimSun" pitchFamily="2" charset="-122"/>
                <a:cs typeface="Arial" pitchFamily="34" charset="0"/>
              </a:rPr>
              <a:t>The </a:t>
            </a:r>
            <a:r>
              <a:rPr lang="en-US" altLang="zh-CN" sz="2200" dirty="0">
                <a:latin typeface="Arial" pitchFamily="34" charset="0"/>
                <a:ea typeface="SimSun" pitchFamily="2" charset="-122"/>
                <a:cs typeface="Arial" pitchFamily="34" charset="0"/>
              </a:rPr>
              <a:t>term "Internet of Things" has come to describe a </a:t>
            </a:r>
            <a:r>
              <a:rPr lang="en-US" altLang="zh-CN" sz="2200" u="sng" dirty="0">
                <a:latin typeface="Arial" pitchFamily="34" charset="0"/>
                <a:ea typeface="SimSun" pitchFamily="2" charset="-122"/>
                <a:cs typeface="Arial" pitchFamily="34" charset="0"/>
              </a:rPr>
              <a:t>number of technologies and research disciplines </a:t>
            </a:r>
            <a:r>
              <a:rPr lang="en-US" altLang="zh-CN" sz="2200" dirty="0">
                <a:latin typeface="Arial" pitchFamily="34" charset="0"/>
                <a:ea typeface="SimSun" pitchFamily="2" charset="-122"/>
                <a:cs typeface="Arial" pitchFamily="34" charset="0"/>
              </a:rPr>
              <a:t>that enable the Internet to reach out into the real world of physical objects. </a:t>
            </a:r>
            <a:endParaRPr lang="en-US" altLang="zh-CN" sz="2200" dirty="0" smtClean="0">
              <a:latin typeface="Arial" pitchFamily="34" charset="0"/>
              <a:ea typeface="SimSun" pitchFamily="2" charset="-122"/>
              <a:cs typeface="Arial" pitchFamily="34" charset="0"/>
            </a:endParaRPr>
          </a:p>
          <a:p>
            <a:pPr eaLnBrk="1" hangingPunct="1">
              <a:lnSpc>
                <a:spcPct val="90000"/>
              </a:lnSpc>
              <a:buFont typeface="Wingdings" pitchFamily="2" charset="2"/>
              <a:buNone/>
            </a:pPr>
            <a:r>
              <a:rPr lang="en-US" altLang="zh-CN" sz="2200" dirty="0" smtClean="0">
                <a:latin typeface="Arial" pitchFamily="34" charset="0"/>
                <a:ea typeface="SimSun" pitchFamily="2" charset="-122"/>
                <a:cs typeface="Arial" pitchFamily="34" charset="0"/>
              </a:rPr>
              <a:t>                                                         </a:t>
            </a:r>
            <a:r>
              <a:rPr lang="en-US" altLang="zh-CN" sz="2200" dirty="0">
                <a:latin typeface="Arial" pitchFamily="34" charset="0"/>
                <a:ea typeface="SimSun" pitchFamily="2" charset="-122"/>
                <a:cs typeface="Arial" pitchFamily="34" charset="0"/>
              </a:rPr>
              <a:t>		</a:t>
            </a:r>
            <a:endParaRPr lang="en-US" altLang="zh-CN" sz="2200" dirty="0" smtClean="0">
              <a:latin typeface="Arial" pitchFamily="34" charset="0"/>
              <a:ea typeface="SimSun" pitchFamily="2" charset="-122"/>
              <a:cs typeface="Arial" pitchFamily="34" charset="0"/>
            </a:endParaRPr>
          </a:p>
          <a:p>
            <a:pPr algn="just" eaLnBrk="1" hangingPunct="1">
              <a:lnSpc>
                <a:spcPct val="90000"/>
              </a:lnSpc>
              <a:buNone/>
            </a:pPr>
            <a:r>
              <a:rPr lang="en-US" altLang="zh-CN" sz="2200" dirty="0" smtClean="0">
                <a:latin typeface="Arial" pitchFamily="34" charset="0"/>
                <a:cs typeface="Arial" pitchFamily="34" charset="0"/>
              </a:rPr>
              <a:t>	The semantic origin of the expression is composed by two words : “Internet” and “Thing”, where “Internet” can be defined as “The world-wide network of interconnected computer networks, based on a standard communication protocol, the Internet suite (TCP/IP)”, while “Thing” is “an object not precisely identifiable” Therefore, semantically, “Internet of Things” means “a world-wide network of interconnected objects uniquely </a:t>
            </a:r>
            <a:r>
              <a:rPr lang="en-US" altLang="zh-CN" sz="2200" u="sng" dirty="0" smtClean="0">
                <a:latin typeface="Arial" pitchFamily="34" charset="0"/>
                <a:cs typeface="Arial" pitchFamily="34" charset="0"/>
              </a:rPr>
              <a:t>addressable</a:t>
            </a:r>
            <a:r>
              <a:rPr lang="en-US" altLang="zh-CN" sz="2200" dirty="0" smtClean="0">
                <a:latin typeface="Arial" pitchFamily="34" charset="0"/>
                <a:cs typeface="Arial" pitchFamily="34" charset="0"/>
              </a:rPr>
              <a:t>, based on standard. </a:t>
            </a:r>
            <a:endParaRPr lang="zh-CN" altLang="en-US" sz="2200" dirty="0" smtClean="0">
              <a:latin typeface="Arial" pitchFamily="34" charset="0"/>
              <a:cs typeface="Arial" pitchFamily="34" charset="0"/>
            </a:endParaRPr>
          </a:p>
          <a:p>
            <a:pPr algn="just" eaLnBrk="1" hangingPunct="1">
              <a:lnSpc>
                <a:spcPct val="90000"/>
              </a:lnSpc>
              <a:buFont typeface="Wingdings" pitchFamily="2" charset="2"/>
              <a:buNone/>
            </a:pPr>
            <a:endParaRPr lang="en-US" altLang="zh-CN" sz="2400" dirty="0">
              <a:ea typeface="SimSun" pitchFamily="2" charset="-122"/>
            </a:endParaRPr>
          </a:p>
          <a:p>
            <a:pPr algn="just" eaLnBrk="1" hangingPunct="1">
              <a:lnSpc>
                <a:spcPct val="90000"/>
              </a:lnSpc>
              <a:buFont typeface="Wingdings" pitchFamily="2" charset="2"/>
              <a:buNone/>
            </a:pPr>
            <a:endParaRPr lang="en-US" altLang="zh-CN" sz="2400" dirty="0">
              <a:ea typeface="SimSun" pitchFamily="2" charset="-122"/>
            </a:endParaRPr>
          </a:p>
          <a:p>
            <a:pPr algn="just" eaLnBrk="1" hangingPunct="1">
              <a:lnSpc>
                <a:spcPct val="90000"/>
              </a:lnSpc>
              <a:buFont typeface="Wingdings" pitchFamily="2" charset="2"/>
              <a:buNone/>
            </a:pPr>
            <a:endParaRPr lang="en-US" altLang="zh-CN" sz="2400" dirty="0">
              <a:ea typeface="SimSun" pitchFamily="2" charset="-122"/>
            </a:endParaRPr>
          </a:p>
          <a:p>
            <a:pPr>
              <a:buFont typeface="Wingdings" pitchFamily="2" charset="2"/>
              <a:buNone/>
            </a:pPr>
            <a:endParaRPr lang="en-US" altLang="zh-CN" sz="2400" dirty="0">
              <a:ea typeface="SimSun" pitchFamily="2" charset="-122"/>
            </a:endParaRPr>
          </a:p>
          <a:p>
            <a:pPr eaLnBrk="1" hangingPunct="1">
              <a:lnSpc>
                <a:spcPct val="90000"/>
              </a:lnSpc>
              <a:buFont typeface="Wingdings" pitchFamily="2" charset="2"/>
              <a:buNone/>
            </a:pPr>
            <a:endParaRPr lang="en-US" altLang="zh-CN" sz="2400" dirty="0">
              <a:ea typeface="SimSun" pitchFamily="2" charset="-122"/>
            </a:endParaRPr>
          </a:p>
          <a:p>
            <a:pPr eaLnBrk="1" hangingPunct="1">
              <a:lnSpc>
                <a:spcPct val="90000"/>
              </a:lnSpc>
              <a:buFont typeface="Wingdings" pitchFamily="2" charset="2"/>
              <a:buNone/>
            </a:pPr>
            <a:r>
              <a:rPr lang="en-US" altLang="zh-CN" sz="3600" b="1" dirty="0">
                <a:ea typeface="SimSun" pitchFamily="2" charset="-122"/>
              </a:rPr>
              <a:t>   </a:t>
            </a:r>
            <a:endParaRPr lang="en-US" altLang="zh-CN" dirty="0">
              <a:ea typeface="SimSun" pitchFamily="2" charset="-122"/>
            </a:endParaRPr>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4</a:t>
            </a:fld>
            <a:endParaRPr kumimoji="0" lang="en-US"/>
          </a:p>
        </p:txBody>
      </p:sp>
    </p:spTree>
    <p:extLst>
      <p:ext uri="{BB962C8B-B14F-4D97-AF65-F5344CB8AC3E}">
        <p14:creationId xmlns:p14="http://schemas.microsoft.com/office/powerpoint/2010/main" xmlns="" val="1046804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263352"/>
          </a:xfrm>
        </p:spPr>
        <p:txBody>
          <a:bodyPr>
            <a:normAutofit/>
          </a:bodyPr>
          <a:lstStyle/>
          <a:p>
            <a:r>
              <a:rPr lang="en-US" dirty="0" smtClean="0"/>
              <a:t>IoT: </a:t>
            </a:r>
            <a:r>
              <a:rPr lang="en-US" dirty="0" smtClean="0"/>
              <a:t>Evolution</a:t>
            </a:r>
            <a:br>
              <a:rPr lang="en-US" dirty="0" smtClean="0"/>
            </a:br>
            <a:r>
              <a:rPr lang="en-US" sz="1200" dirty="0" smtClean="0"/>
              <a:t>Source: http://www.baselinemag.com/networking/slideshows/a-brief-history-of-the-internet-of-things.html</a:t>
            </a:r>
            <a:endParaRPr lang="en-IN" sz="1200" dirty="0"/>
          </a:p>
        </p:txBody>
      </p:sp>
      <p:sp>
        <p:nvSpPr>
          <p:cNvPr id="3" name="Content Placeholder 2"/>
          <p:cNvSpPr>
            <a:spLocks noGrp="1"/>
          </p:cNvSpPr>
          <p:nvPr>
            <p:ph idx="1"/>
          </p:nvPr>
        </p:nvSpPr>
        <p:spPr>
          <a:xfrm>
            <a:off x="609600" y="1752600"/>
            <a:ext cx="7932088" cy="4460776"/>
          </a:xfrm>
        </p:spPr>
        <p:txBody>
          <a:bodyPr>
            <a:normAutofit fontScale="77500" lnSpcReduction="20000"/>
          </a:bodyPr>
          <a:lstStyle/>
          <a:p>
            <a:r>
              <a:rPr lang="en-IN" b="1" dirty="0" smtClean="0"/>
              <a:t>1969: The Internet Emerges: </a:t>
            </a:r>
            <a:r>
              <a:rPr lang="en-IN" dirty="0" smtClean="0"/>
              <a:t>The first nodes of what would eventually become known as ARPANET, the precursor to today's Internet, are established at UCLA and Stanford universities.</a:t>
            </a:r>
          </a:p>
          <a:p>
            <a:endParaRPr lang="en-IN" b="1" dirty="0" smtClean="0"/>
          </a:p>
          <a:p>
            <a:r>
              <a:rPr lang="en-IN" b="1" dirty="0" smtClean="0"/>
              <a:t>1982: TCP/IP Takes Shape: </a:t>
            </a:r>
            <a:r>
              <a:rPr lang="en-IN" dirty="0" smtClean="0"/>
              <a:t>Internet Protocol (TCP/IP) becomes a standard, ushering in a worldwide network of fully interconnected networks called the Internet.</a:t>
            </a:r>
          </a:p>
          <a:p>
            <a:endParaRPr lang="en-IN" b="1" dirty="0" smtClean="0"/>
          </a:p>
          <a:p>
            <a:r>
              <a:rPr lang="en-IN" b="1" dirty="0" smtClean="0"/>
              <a:t>1990: A Thing Is Born: </a:t>
            </a:r>
            <a:r>
              <a:rPr lang="en-IN" dirty="0" smtClean="0"/>
              <a:t>John </a:t>
            </a:r>
            <a:r>
              <a:rPr lang="en-IN" dirty="0" err="1" smtClean="0"/>
              <a:t>Romkey</a:t>
            </a:r>
            <a:r>
              <a:rPr lang="en-IN" dirty="0" smtClean="0"/>
              <a:t> and Simon Hackett create the world's first connected device (other than a computer): a toaster powered through the Internet.</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5</a:t>
            </a:fld>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IoT: Evolution</a:t>
            </a:r>
            <a:endParaRPr lang="en-IN" dirty="0"/>
          </a:p>
        </p:txBody>
      </p:sp>
      <p:sp>
        <p:nvSpPr>
          <p:cNvPr id="3" name="Content Placeholder 2"/>
          <p:cNvSpPr>
            <a:spLocks noGrp="1"/>
          </p:cNvSpPr>
          <p:nvPr>
            <p:ph idx="1"/>
          </p:nvPr>
        </p:nvSpPr>
        <p:spPr>
          <a:xfrm>
            <a:off x="609600" y="1412776"/>
            <a:ext cx="7932088" cy="4800600"/>
          </a:xfrm>
        </p:spPr>
        <p:txBody>
          <a:bodyPr>
            <a:normAutofit fontScale="62500" lnSpcReduction="20000"/>
          </a:bodyPr>
          <a:lstStyle/>
          <a:p>
            <a:r>
              <a:rPr lang="en-IN" b="1" dirty="0" smtClean="0"/>
              <a:t>1999: The IoT Gets a Name: </a:t>
            </a:r>
            <a:r>
              <a:rPr lang="en-IN" dirty="0" smtClean="0"/>
              <a:t>Kevin Ashton coins the term "Internet of things" and establishes MIT's Auto-ID </a:t>
            </a:r>
            <a:r>
              <a:rPr lang="en-IN" dirty="0" err="1" smtClean="0"/>
              <a:t>Center</a:t>
            </a:r>
            <a:r>
              <a:rPr lang="en-IN" dirty="0" smtClean="0"/>
              <a:t>, a global research network of academic laboratories focused on RFID and the IoT.</a:t>
            </a:r>
          </a:p>
          <a:p>
            <a:endParaRPr lang="en-IN" b="1" dirty="0" smtClean="0"/>
          </a:p>
          <a:p>
            <a:r>
              <a:rPr lang="en-IN" b="1" dirty="0" smtClean="0"/>
              <a:t>1999: Creating an M2M Protocol: </a:t>
            </a:r>
            <a:r>
              <a:rPr lang="en-IN" dirty="0" smtClean="0"/>
              <a:t>Andy Stanford-Clark of IBM and Arlen Nipper of </a:t>
            </a:r>
            <a:r>
              <a:rPr lang="en-IN" dirty="0" err="1" smtClean="0"/>
              <a:t>Arcom</a:t>
            </a:r>
            <a:r>
              <a:rPr lang="en-IN" dirty="0" smtClean="0"/>
              <a:t> (now </a:t>
            </a:r>
            <a:r>
              <a:rPr lang="en-IN" dirty="0" err="1" smtClean="0"/>
              <a:t>Eurotech</a:t>
            </a:r>
            <a:r>
              <a:rPr lang="en-IN" dirty="0" smtClean="0"/>
              <a:t>) introduce the first machine-to-machine protocol for connected devices: MQ Telemetry Transport (MQTT).</a:t>
            </a:r>
          </a:p>
          <a:p>
            <a:endParaRPr lang="en-IN" b="1" dirty="0" smtClean="0"/>
          </a:p>
          <a:p>
            <a:r>
              <a:rPr lang="en-IN" b="1" dirty="0" smtClean="0"/>
              <a:t>2000: Introducing a Big Chill: </a:t>
            </a:r>
            <a:r>
              <a:rPr lang="en-IN" dirty="0" smtClean="0"/>
              <a:t>LG announces plans for the first connected refrigerator. The fridge will sense items stored inside it using barcode and RFID scanning.</a:t>
            </a:r>
          </a:p>
          <a:p>
            <a:endParaRPr lang="en-IN" b="1" dirty="0" smtClean="0"/>
          </a:p>
          <a:p>
            <a:r>
              <a:rPr lang="en-IN" b="1" dirty="0" smtClean="0"/>
              <a:t>2005: Getting Global Attention: </a:t>
            </a:r>
            <a:r>
              <a:rPr lang="en-IN" dirty="0" smtClean="0"/>
              <a:t>The United Nations first mentions IoT in an International Telecommunications Union report. Three years later, the first international IoT conference takes place in Zurich.</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6</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498080" cy="1143000"/>
          </a:xfrm>
        </p:spPr>
        <p:txBody>
          <a:bodyPr/>
          <a:lstStyle/>
          <a:p>
            <a:r>
              <a:rPr lang="en-US" dirty="0" smtClean="0"/>
              <a:t>IoT: Evolution</a:t>
            </a:r>
            <a:endParaRPr lang="en-IN" dirty="0"/>
          </a:p>
        </p:txBody>
      </p:sp>
      <p:sp>
        <p:nvSpPr>
          <p:cNvPr id="3" name="Content Placeholder 2"/>
          <p:cNvSpPr>
            <a:spLocks noGrp="1"/>
          </p:cNvSpPr>
          <p:nvPr>
            <p:ph idx="1"/>
          </p:nvPr>
        </p:nvSpPr>
        <p:spPr>
          <a:xfrm>
            <a:off x="609600" y="1412776"/>
            <a:ext cx="7860080" cy="4800600"/>
          </a:xfrm>
        </p:spPr>
        <p:txBody>
          <a:bodyPr>
            <a:normAutofit fontScale="70000" lnSpcReduction="20000"/>
          </a:bodyPr>
          <a:lstStyle/>
          <a:p>
            <a:r>
              <a:rPr lang="en-IN" b="1" dirty="0" smtClean="0"/>
              <a:t>2010: Cars Shift Into High Gear: </a:t>
            </a:r>
            <a:r>
              <a:rPr lang="en-IN" dirty="0" smtClean="0"/>
              <a:t>Google introduces a self-driving vehicle project, a major milestone in the development of a connected and autonomous car.</a:t>
            </a:r>
          </a:p>
          <a:p>
            <a:endParaRPr lang="en-IN" b="1" dirty="0" smtClean="0"/>
          </a:p>
          <a:p>
            <a:r>
              <a:rPr lang="en-IN" b="1" dirty="0" smtClean="0"/>
              <a:t>2010: Bluetooth Gets Smart: </a:t>
            </a:r>
            <a:r>
              <a:rPr lang="en-IN" dirty="0" smtClean="0"/>
              <a:t>Bluetooth Low Energy (BLE) is introduced, enabling applications in the fitness, health care, security, and home entertainment industries.</a:t>
            </a:r>
          </a:p>
          <a:p>
            <a:endParaRPr lang="en-IN" b="1" dirty="0" smtClean="0"/>
          </a:p>
          <a:p>
            <a:r>
              <a:rPr lang="en-IN" b="1" dirty="0" smtClean="0"/>
              <a:t>2011: Making a Nest: </a:t>
            </a:r>
            <a:r>
              <a:rPr lang="en-IN" dirty="0" smtClean="0"/>
              <a:t>Nest Labs (Now Google) introduces sensor-driven, WiFi-enabled, self-learning, programmable thermostats and smoke detectors.</a:t>
            </a:r>
          </a:p>
          <a:p>
            <a:endParaRPr lang="en-IN" b="1" dirty="0" smtClean="0"/>
          </a:p>
          <a:p>
            <a:r>
              <a:rPr lang="en-IN" b="1" dirty="0" smtClean="0"/>
              <a:t>2011: IPV6 Launches: </a:t>
            </a:r>
            <a:r>
              <a:rPr lang="en-IN" dirty="0" smtClean="0"/>
              <a:t>The protocol expands the number of objects that can connect to the Internet by introducing 340 </a:t>
            </a:r>
            <a:r>
              <a:rPr lang="en-IN" dirty="0" err="1" smtClean="0"/>
              <a:t>undecillion</a:t>
            </a:r>
            <a:r>
              <a:rPr lang="en-IN" dirty="0" smtClean="0"/>
              <a:t> (10</a:t>
            </a:r>
            <a:r>
              <a:rPr lang="en-IN" baseline="30000" dirty="0" smtClean="0"/>
              <a:t>36</a:t>
            </a:r>
            <a:r>
              <a:rPr lang="en-IN" dirty="0" smtClean="0"/>
              <a:t>) IP addresses</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7</a:t>
            </a:fld>
            <a:endParaRPr kumimoji="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498080" cy="1143000"/>
          </a:xfrm>
        </p:spPr>
        <p:txBody>
          <a:bodyPr/>
          <a:lstStyle/>
          <a:p>
            <a:r>
              <a:rPr lang="en-US" dirty="0" smtClean="0"/>
              <a:t>IoT: Evolution</a:t>
            </a:r>
            <a:endParaRPr lang="en-IN" dirty="0"/>
          </a:p>
        </p:txBody>
      </p:sp>
      <p:sp>
        <p:nvSpPr>
          <p:cNvPr id="3" name="Content Placeholder 2"/>
          <p:cNvSpPr>
            <a:spLocks noGrp="1"/>
          </p:cNvSpPr>
          <p:nvPr>
            <p:ph idx="1"/>
          </p:nvPr>
        </p:nvSpPr>
        <p:spPr>
          <a:xfrm>
            <a:off x="533400" y="1412776"/>
            <a:ext cx="8328280" cy="4800600"/>
          </a:xfrm>
        </p:spPr>
        <p:txBody>
          <a:bodyPr>
            <a:normAutofit fontScale="92500" lnSpcReduction="10000"/>
          </a:bodyPr>
          <a:lstStyle/>
          <a:p>
            <a:r>
              <a:rPr lang="en-IN" sz="2800" b="1" dirty="0" smtClean="0"/>
              <a:t>2013: Google Raises the Glass: </a:t>
            </a:r>
            <a:r>
              <a:rPr lang="en-IN" sz="2800" dirty="0" smtClean="0"/>
              <a:t>Google Glass, controlled through voice recognition software and a touchpad built into the device, is released to developers.</a:t>
            </a:r>
          </a:p>
          <a:p>
            <a:endParaRPr lang="en-IN" sz="2800" dirty="0" smtClean="0"/>
          </a:p>
          <a:p>
            <a:r>
              <a:rPr lang="en-IN" sz="2800" b="1" dirty="0" smtClean="0"/>
              <a:t>2014: Apple Takes a Bite: </a:t>
            </a:r>
            <a:r>
              <a:rPr lang="en-IN" sz="2800" dirty="0" smtClean="0"/>
              <a:t>Apple announces </a:t>
            </a:r>
            <a:r>
              <a:rPr lang="en-IN" sz="2800" dirty="0" err="1" smtClean="0"/>
              <a:t>HealthKit</a:t>
            </a:r>
            <a:r>
              <a:rPr lang="en-IN" sz="2800" dirty="0" smtClean="0"/>
              <a:t> and </a:t>
            </a:r>
            <a:r>
              <a:rPr lang="en-IN" sz="2800" dirty="0" err="1" smtClean="0"/>
              <a:t>HomeKit</a:t>
            </a:r>
            <a:r>
              <a:rPr lang="en-IN" sz="2800" dirty="0" smtClean="0"/>
              <a:t>, two health and home automation developments. The firm's iBeacon advances context and geolocation services</a:t>
            </a:r>
            <a:r>
              <a:rPr lang="en-IN" sz="2800" dirty="0"/>
              <a:t>. Samsung bought Smart Things in 2014 (home automation</a:t>
            </a:r>
            <a:r>
              <a:rPr lang="en-IN" sz="2800" dirty="0" smtClean="0"/>
              <a:t>).</a:t>
            </a:r>
          </a:p>
          <a:p>
            <a:endParaRPr lang="en-US" sz="2800" dirty="0" smtClean="0"/>
          </a:p>
          <a:p>
            <a:r>
              <a:rPr lang="en-US" sz="2800" dirty="0" smtClean="0"/>
              <a:t>Explosion of wearable devices: </a:t>
            </a:r>
            <a:r>
              <a:rPr lang="en-US" sz="2800" dirty="0" err="1" smtClean="0"/>
              <a:t>Fitbit</a:t>
            </a:r>
            <a:r>
              <a:rPr lang="en-US" sz="2800" dirty="0" smtClean="0"/>
              <a:t>, Smart Watches, Home security systems etc. </a:t>
            </a:r>
            <a:endParaRPr lang="en-IN" sz="2800" dirty="0" smtClean="0"/>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8</a:t>
            </a:fld>
            <a:endParaRPr kumimoji="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498080" cy="1143000"/>
          </a:xfrm>
        </p:spPr>
        <p:txBody>
          <a:bodyPr/>
          <a:lstStyle/>
          <a:p>
            <a:r>
              <a:rPr lang="en-US" dirty="0" smtClean="0"/>
              <a:t>The Hype</a:t>
            </a:r>
            <a:endParaRPr lang="en-US" dirty="0"/>
          </a:p>
        </p:txBody>
      </p:sp>
      <p:sp>
        <p:nvSpPr>
          <p:cNvPr id="3" name="Content Placeholder 2"/>
          <p:cNvSpPr>
            <a:spLocks noGrp="1"/>
          </p:cNvSpPr>
          <p:nvPr>
            <p:ph idx="1"/>
          </p:nvPr>
        </p:nvSpPr>
        <p:spPr>
          <a:xfrm>
            <a:off x="838200" y="1828800"/>
            <a:ext cx="7703488" cy="4384576"/>
          </a:xfrm>
        </p:spPr>
        <p:txBody>
          <a:bodyPr>
            <a:normAutofit fontScale="70000" lnSpcReduction="20000"/>
          </a:bodyPr>
          <a:lstStyle/>
          <a:p>
            <a:r>
              <a:rPr lang="en-US" dirty="0"/>
              <a:t>According to </a:t>
            </a:r>
            <a:r>
              <a:rPr lang="en-US" dirty="0" smtClean="0"/>
              <a:t>some surveys, </a:t>
            </a:r>
            <a:r>
              <a:rPr lang="en-US" dirty="0"/>
              <a:t>there will be nearly </a:t>
            </a:r>
            <a:r>
              <a:rPr lang="en-US" u="sng" dirty="0"/>
              <a:t>26 billion </a:t>
            </a:r>
            <a:r>
              <a:rPr lang="en-US" dirty="0"/>
              <a:t>devices on the Internet of Things by </a:t>
            </a:r>
            <a:r>
              <a:rPr lang="en-US" dirty="0" smtClean="0"/>
              <a:t>2020.</a:t>
            </a:r>
            <a:r>
              <a:rPr lang="en-US" baseline="30000" dirty="0"/>
              <a:t> </a:t>
            </a:r>
            <a:r>
              <a:rPr lang="en-US" baseline="30000" dirty="0" smtClean="0"/>
              <a:t> </a:t>
            </a:r>
            <a:r>
              <a:rPr lang="en-US" dirty="0" smtClean="0"/>
              <a:t>ABI Research estimates </a:t>
            </a:r>
            <a:r>
              <a:rPr lang="en-US" dirty="0"/>
              <a:t>that more than 30 billion devices will be wirelessly connected to the Internet of Things (Internet of Everything) by 2020</a:t>
            </a:r>
            <a:r>
              <a:rPr lang="en-US" dirty="0" smtClean="0"/>
              <a:t>.</a:t>
            </a:r>
          </a:p>
          <a:p>
            <a:endParaRPr lang="en-US" baseline="30000" dirty="0"/>
          </a:p>
          <a:p>
            <a:r>
              <a:rPr lang="en-US" dirty="0" smtClean="0"/>
              <a:t>As </a:t>
            </a:r>
            <a:r>
              <a:rPr lang="en-US" dirty="0"/>
              <a:t>per a recent survey and study done by Pew Research Internet Project, a large majority of the technology experts and engaged Internet users who responded—83 percent—agreed with the notion that the </a:t>
            </a:r>
            <a:r>
              <a:rPr lang="en-US" u="sng" dirty="0"/>
              <a:t>Internet/Cloud of Things, embedded and wearable computing </a:t>
            </a:r>
            <a:r>
              <a:rPr lang="en-US" dirty="0"/>
              <a:t>(and the corresponding dynamic </a:t>
            </a:r>
            <a:r>
              <a:rPr lang="en-US" dirty="0" smtClean="0"/>
              <a:t>systems) </a:t>
            </a:r>
            <a:r>
              <a:rPr lang="en-US" dirty="0"/>
              <a:t>will have widespread and beneficial effects by 2025</a:t>
            </a:r>
            <a:r>
              <a:rPr lang="en-US" dirty="0" smtClean="0"/>
              <a:t>.</a:t>
            </a:r>
            <a:r>
              <a:rPr lang="en-US" dirty="0"/>
              <a:t> It is, as such, clear that the IoT will consist of a very large number of devices being connected to the Internet</a:t>
            </a:r>
            <a:r>
              <a:rPr lang="en-US" dirty="0" smtClean="0"/>
              <a:t>.</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9</a:t>
            </a:fld>
            <a:endParaRPr kumimoji="0" lang="en-US"/>
          </a:p>
        </p:txBody>
      </p:sp>
    </p:spTree>
    <p:extLst>
      <p:ext uri="{BB962C8B-B14F-4D97-AF65-F5344CB8AC3E}">
        <p14:creationId xmlns:p14="http://schemas.microsoft.com/office/powerpoint/2010/main" xmlns="" val="363406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8200</TotalTime>
  <Words>1610</Words>
  <Application>Microsoft Office PowerPoint</Application>
  <PresentationFormat>On-screen Show (4:3)</PresentationFormat>
  <Paragraphs>204</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Internet of Things</vt:lpstr>
      <vt:lpstr>Introduction</vt:lpstr>
      <vt:lpstr>Multiple Definitions </vt:lpstr>
      <vt:lpstr>What is the Internet of Things?</vt:lpstr>
      <vt:lpstr>IoT: Evolution Source: http://www.baselinemag.com/networking/slideshows/a-brief-history-of-the-internet-of-things.html</vt:lpstr>
      <vt:lpstr>IoT: Evolution</vt:lpstr>
      <vt:lpstr>IoT: Evolution</vt:lpstr>
      <vt:lpstr>IoT: Evolution</vt:lpstr>
      <vt:lpstr>The Hype</vt:lpstr>
      <vt:lpstr>IoT: Hype</vt:lpstr>
      <vt:lpstr>Gartner’s Hype Cycle for Emerging Technologies, 2016</vt:lpstr>
      <vt:lpstr>Hype to Reality </vt:lpstr>
      <vt:lpstr>Hype to Reality </vt:lpstr>
      <vt:lpstr>Reality: IPV6 </vt:lpstr>
      <vt:lpstr>IP Convergence</vt:lpstr>
      <vt:lpstr>IoT Vision  (source: 6LoWPAN: The wireless embedded Internet, EE Times)</vt:lpstr>
      <vt:lpstr>IoT Vision</vt:lpstr>
      <vt:lpstr>IoT Vision</vt:lpstr>
      <vt:lpstr>Communication</vt:lpstr>
      <vt:lpstr>Smart environment: Dimensions</vt:lpstr>
      <vt:lpstr>Applications</vt:lpstr>
      <vt:lpstr>Smart Home</vt:lpstr>
      <vt:lpstr>Intelligent Traffic Systems</vt:lpstr>
      <vt:lpstr>Health: Wearable Devices</vt:lpstr>
      <vt:lpstr>Enabling Technologies </vt:lpstr>
      <vt:lpstr>Enabling Technologies</vt:lpstr>
      <vt:lpstr>IoT: Requirements </vt:lpstr>
      <vt:lpstr>IoT: Technologies</vt:lpstr>
      <vt:lpstr>Course Flow</vt:lpstr>
      <vt:lpstr>Course Outline</vt:lpstr>
      <vt:lpstr>Course Outline</vt:lpstr>
      <vt:lpstr>Grading</vt:lpstr>
      <vt:lpstr>Projects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jbapat</dc:creator>
  <cp:lastModifiedBy>User</cp:lastModifiedBy>
  <cp:revision>17</cp:revision>
  <dcterms:created xsi:type="dcterms:W3CDTF">2014-12-31T16:57:42Z</dcterms:created>
  <dcterms:modified xsi:type="dcterms:W3CDTF">2017-01-03T03:49:06Z</dcterms:modified>
</cp:coreProperties>
</file>