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sldIdLst>
    <p:sldId id="256" r:id="rId2"/>
    <p:sldId id="258" r:id="rId3"/>
    <p:sldId id="259" r:id="rId4"/>
    <p:sldId id="289" r:id="rId5"/>
    <p:sldId id="324" r:id="rId6"/>
    <p:sldId id="290" r:id="rId7"/>
    <p:sldId id="325" r:id="rId8"/>
    <p:sldId id="271" r:id="rId9"/>
    <p:sldId id="299" r:id="rId10"/>
    <p:sldId id="300" r:id="rId11"/>
    <p:sldId id="301" r:id="rId12"/>
    <p:sldId id="303" r:id="rId13"/>
    <p:sldId id="304" r:id="rId14"/>
    <p:sldId id="306" r:id="rId15"/>
    <p:sldId id="323" r:id="rId16"/>
    <p:sldId id="317"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58" y="-96"/>
      </p:cViewPr>
      <p:guideLst>
        <p:guide orient="horz" pos="2160"/>
        <p:guide pos="2880"/>
      </p:guideLst>
    </p:cSldViewPr>
  </p:slideViewPr>
  <p:notesTextViewPr>
    <p:cViewPr>
      <p:scale>
        <a:sx n="1" d="1"/>
        <a:sy n="1" d="1"/>
      </p:scale>
      <p:origin x="0" y="0"/>
    </p:cViewPr>
  </p:notesTextViewPr>
  <p:sorterViewPr>
    <p:cViewPr>
      <p:scale>
        <a:sx n="100" d="100"/>
        <a:sy n="100" d="100"/>
      </p:scale>
      <p:origin x="0" y="-507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BD37A-BD63-446F-851D-F97AF8BBB8E7}" type="datetimeFigureOut">
              <a:rPr lang="en-IN" smtClean="0"/>
              <a:pPr/>
              <a:t>24-01-2017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0C9D3-B1D7-4BE6-A1A0-99D7EDB21DD9}" type="slidenum">
              <a:rPr lang="en-IN" smtClean="0"/>
              <a:pPr/>
              <a:t>‹#›</a:t>
            </a:fld>
            <a:endParaRPr lang="en-IN"/>
          </a:p>
        </p:txBody>
      </p:sp>
    </p:spTree>
    <p:extLst>
      <p:ext uri="{BB962C8B-B14F-4D97-AF65-F5344CB8AC3E}">
        <p14:creationId xmlns:p14="http://schemas.microsoft.com/office/powerpoint/2010/main" xmlns="" val="186868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50" charset="-128"/>
              </a:defRPr>
            </a:lvl1pPr>
            <a:lvl2pPr marL="37931725" indent="-37474525">
              <a:defRPr sz="2400">
                <a:solidFill>
                  <a:schemeClr val="tx1"/>
                </a:solidFill>
                <a:latin typeface="Arial" charset="0"/>
                <a:ea typeface="ＭＳ Ｐゴシック" pitchFamily="50" charset="-128"/>
              </a:defRPr>
            </a:lvl2pPr>
            <a:lvl3pPr marL="1143000" indent="-228600">
              <a:defRPr sz="2400">
                <a:solidFill>
                  <a:schemeClr val="tx1"/>
                </a:solidFill>
                <a:latin typeface="Arial" charset="0"/>
                <a:ea typeface="ＭＳ Ｐゴシック" pitchFamily="50" charset="-128"/>
              </a:defRPr>
            </a:lvl3pPr>
            <a:lvl4pPr marL="1600200" indent="-228600">
              <a:defRPr sz="2400">
                <a:solidFill>
                  <a:schemeClr val="tx1"/>
                </a:solidFill>
                <a:latin typeface="Arial" charset="0"/>
                <a:ea typeface="ＭＳ Ｐゴシック" pitchFamily="50" charset="-128"/>
              </a:defRPr>
            </a:lvl4pPr>
            <a:lvl5pPr marL="2057400" indent="-228600">
              <a:defRPr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50" charset="-128"/>
              </a:defRPr>
            </a:lvl9pPr>
          </a:lstStyle>
          <a:p>
            <a:fld id="{61137574-3BB7-4C3D-8A67-96DF42A64B4B}" type="slidenum">
              <a:rPr lang="en-US" altLang="en-US" sz="1200"/>
              <a:pPr/>
              <a:t>3</a:t>
            </a:fld>
            <a:endParaRPr lang="en-US" altLang="en-US" sz="1200"/>
          </a:p>
        </p:txBody>
      </p:sp>
      <p:sp>
        <p:nvSpPr>
          <p:cNvPr id="18435"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altLang="en-US" smtClean="0">
              <a:latin typeface="Arial" charset="0"/>
            </a:endParaRPr>
          </a:p>
        </p:txBody>
      </p:sp>
    </p:spTree>
    <p:extLst>
      <p:ext uri="{BB962C8B-B14F-4D97-AF65-F5344CB8AC3E}">
        <p14:creationId xmlns:p14="http://schemas.microsoft.com/office/powerpoint/2010/main" xmlns="" val="5074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65EADBD4-184C-40E5-BF98-1A676CC749E9}" type="datetime1">
              <a:rPr lang="en-US" smtClean="0"/>
              <a:pPr eaLnBrk="1" latinLnBrk="0" hangingPunct="1"/>
              <a:t>1/24/2017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B2A6BF2-CF05-4A99-8997-7D366B69699C}" type="datetime1">
              <a:rPr lang="en-US" smtClean="0"/>
              <a:pPr eaLnBrk="1" latinLnBrk="0" hangingPunct="1"/>
              <a:t>1/24/2017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F1A57826-CC8B-4AB8-8055-608A3A3997DD}" type="datetime1">
              <a:rPr lang="en-US" smtClean="0"/>
              <a:pPr eaLnBrk="1" latinLnBrk="0" hangingPunct="1"/>
              <a:t>1/24/2017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AA3381EA-9812-4F3D-B8FD-4E55B809159F}" type="datetime1">
              <a:rPr lang="en-US" smtClean="0"/>
              <a:pPr algn="r" eaLnBrk="1" latinLnBrk="0" hangingPunct="1"/>
              <a:t>1/24/2017</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8C36F6CD-DD22-4707-BBEE-BAE0478648C3}" type="datetime1">
              <a:rPr lang="en-US" smtClean="0"/>
              <a:pPr eaLnBrk="1" latinLnBrk="0" hangingPunct="1"/>
              <a:t>1/24/2017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9D05435-B8D1-438D-81C2-EF2722A3DC8E}" type="datetime1">
              <a:rPr lang="en-US" smtClean="0"/>
              <a:pPr eaLnBrk="1" latinLnBrk="0" hangingPunct="1"/>
              <a:t>1/24/2017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5FC1FD47-8948-4517-B3A8-740348825F65}" type="datetime1">
              <a:rPr lang="en-US" smtClean="0"/>
              <a:pPr eaLnBrk="1" latinLnBrk="0" hangingPunct="1"/>
              <a:t>1/24/2017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4360F0BA-87E1-45B1-9702-D24D6FAD74BA}" type="datetime1">
              <a:rPr lang="en-US" smtClean="0"/>
              <a:pPr algn="r" eaLnBrk="1" latinLnBrk="0" hangingPunct="1"/>
              <a:t>1/24/2017</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2FD38D1-3397-4857-BB62-C6A0C350D271}" type="datetime1">
              <a:rPr lang="en-US" smtClean="0"/>
              <a:pPr eaLnBrk="1" latinLnBrk="0" hangingPunct="1"/>
              <a:t>1/24/2017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4781E08F-09BF-4291-A49B-7686C98F7A5B}" type="datetime1">
              <a:rPr lang="en-US" smtClean="0"/>
              <a:pPr algn="r" eaLnBrk="1" latinLnBrk="0" hangingPunct="1"/>
              <a:t>1/24/2017</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81223AC1-A552-4BDB-911C-9160A371A27E}" type="datetime1">
              <a:rPr lang="en-US" smtClean="0"/>
              <a:pPr algn="r" eaLnBrk="1" latinLnBrk="0" hangingPunct="1"/>
              <a:t>1/24/2017</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3362C9B8-30D4-4994-80C8-447102B62A60}" type="datetime1">
              <a:rPr lang="en-US" smtClean="0"/>
              <a:pPr algn="r" eaLnBrk="1" latinLnBrk="0" hangingPunct="1"/>
              <a:t>1/24/2017</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Privacy and Security in RFID Based Systems	</a:t>
            </a:r>
            <a:endParaRPr lang="en-IN" dirty="0"/>
          </a:p>
        </p:txBody>
      </p:sp>
      <p:sp>
        <p:nvSpPr>
          <p:cNvPr id="3" name="Subtitle 2"/>
          <p:cNvSpPr>
            <a:spLocks noGrp="1"/>
          </p:cNvSpPr>
          <p:nvPr>
            <p:ph type="subTitle" idx="1"/>
          </p:nvPr>
        </p:nvSpPr>
        <p:spPr/>
        <p:txBody>
          <a:bodyPr/>
          <a:lstStyle/>
          <a:p>
            <a:r>
              <a:rPr lang="en-IN" dirty="0" smtClean="0"/>
              <a:t>NC 812/ESD 812</a:t>
            </a:r>
            <a:endParaRPr lang="en-IN" dirty="0"/>
          </a:p>
        </p:txBody>
      </p:sp>
    </p:spTree>
    <p:extLst>
      <p:ext uri="{BB962C8B-B14F-4D97-AF65-F5344CB8AC3E}">
        <p14:creationId xmlns:p14="http://schemas.microsoft.com/office/powerpoint/2010/main" xmlns="" val="32301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Tampering with Data </a:t>
            </a:r>
            <a:endParaRPr lang="en-US" dirty="0"/>
          </a:p>
        </p:txBody>
      </p:sp>
      <p:sp>
        <p:nvSpPr>
          <p:cNvPr id="3" name="Content Placeholder 2"/>
          <p:cNvSpPr>
            <a:spLocks noGrp="1"/>
          </p:cNvSpPr>
          <p:nvPr>
            <p:ph idx="1"/>
          </p:nvPr>
        </p:nvSpPr>
        <p:spPr/>
        <p:txBody>
          <a:bodyPr>
            <a:normAutofit/>
          </a:bodyPr>
          <a:lstStyle/>
          <a:p>
            <a:r>
              <a:rPr lang="en-US" dirty="0" smtClean="0"/>
              <a:t>Data tampering occurs when an attacker modifies, adds, deletes, or reorders data.</a:t>
            </a:r>
          </a:p>
          <a:p>
            <a:r>
              <a:rPr lang="en-US" dirty="0" smtClean="0"/>
              <a:t>An attacker modifies a tag. </a:t>
            </a:r>
          </a:p>
          <a:p>
            <a:pPr lvl="1"/>
            <a:r>
              <a:rPr lang="en-US" dirty="0" smtClean="0"/>
              <a:t>An attacker modifies the tag in a passport to contain the serial number associated with a terrorist or criminal</a:t>
            </a:r>
            <a:r>
              <a:rPr lang="en-US" dirty="0"/>
              <a:t> </a:t>
            </a:r>
            <a:r>
              <a:rPr lang="en-US" dirty="0" smtClean="0"/>
              <a:t>or vice versa.</a:t>
            </a:r>
          </a:p>
          <a:p>
            <a:pPr lvl="1"/>
            <a:r>
              <a:rPr lang="en-US" dirty="0" smtClean="0"/>
              <a:t>An attacker modifies the EPC number on tags in the supply chain, warehouse, or store disrupting business operations and causing a loss of revenue. </a:t>
            </a:r>
          </a:p>
          <a:p>
            <a:pPr lvl="1"/>
            <a:r>
              <a:rPr lang="en-US" dirty="0" smtClean="0"/>
              <a:t>An attacker modifies a high-priced item’s EPC number to be the EPC number of a lower cost item. </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xmlns="" val="124136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Tampering</a:t>
            </a:r>
            <a:endParaRPr lang="en-US" dirty="0"/>
          </a:p>
        </p:txBody>
      </p:sp>
      <p:sp>
        <p:nvSpPr>
          <p:cNvPr id="3" name="Content Placeholder 2"/>
          <p:cNvSpPr>
            <a:spLocks noGrp="1"/>
          </p:cNvSpPr>
          <p:nvPr>
            <p:ph idx="1"/>
          </p:nvPr>
        </p:nvSpPr>
        <p:spPr/>
        <p:txBody>
          <a:bodyPr>
            <a:normAutofit/>
          </a:bodyPr>
          <a:lstStyle/>
          <a:p>
            <a:r>
              <a:rPr lang="en-US" dirty="0" smtClean="0"/>
              <a:t>An attacker deletes data on a tag. </a:t>
            </a:r>
          </a:p>
          <a:p>
            <a:pPr lvl="1"/>
            <a:r>
              <a:rPr lang="en-US" dirty="0" smtClean="0"/>
              <a:t>An attacker kills tags in the supply chain, warehouse, or store disrupting business operations and causing a loss of revenue. </a:t>
            </a:r>
            <a:r>
              <a:rPr lang="en-US" dirty="0" err="1" smtClean="0"/>
              <a:t>EPCglobal</a:t>
            </a:r>
            <a:r>
              <a:rPr lang="en-US" dirty="0" smtClean="0"/>
              <a:t> proposed that a tag have a “kill” command to destroy it to protect consumer privacy. If implemented in the tag, an attacker can “kill” the tag if the password is known. Class-0, Class-1 Gen-1, and Class-1 Gen-2 tags have kill commands.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extLst>
      <p:ext uri="{BB962C8B-B14F-4D97-AF65-F5344CB8AC3E}">
        <p14:creationId xmlns:p14="http://schemas.microsoft.com/office/powerpoint/2010/main" xmlns="" val="203925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Repudiation</a:t>
            </a:r>
            <a:endParaRPr lang="en-US" dirty="0"/>
          </a:p>
        </p:txBody>
      </p:sp>
      <p:sp>
        <p:nvSpPr>
          <p:cNvPr id="3" name="Content Placeholder 2"/>
          <p:cNvSpPr>
            <a:spLocks noGrp="1"/>
          </p:cNvSpPr>
          <p:nvPr>
            <p:ph idx="1"/>
          </p:nvPr>
        </p:nvSpPr>
        <p:spPr/>
        <p:txBody>
          <a:bodyPr>
            <a:normAutofit/>
          </a:bodyPr>
          <a:lstStyle/>
          <a:p>
            <a:r>
              <a:rPr lang="en-US" dirty="0" smtClean="0"/>
              <a:t>Repudiation threats occur when a user denies an action and no proof exists to prove that the action was performed. </a:t>
            </a:r>
          </a:p>
          <a:p>
            <a:pPr lvl="1"/>
            <a:r>
              <a:rPr lang="en-US" dirty="0" smtClean="0"/>
              <a:t>A retailer denies receiving a certain pallet, case, or item. A non-repudiation protocol is required to ensure that neither the sender nor the receiver can deny actions.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Tree>
    <p:extLst>
      <p:ext uri="{BB962C8B-B14F-4D97-AF65-F5344CB8AC3E}">
        <p14:creationId xmlns:p14="http://schemas.microsoft.com/office/powerpoint/2010/main" xmlns="" val="138060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Disclosure</a:t>
            </a:r>
            <a:endParaRPr lang="en-US" dirty="0"/>
          </a:p>
        </p:txBody>
      </p:sp>
      <p:sp>
        <p:nvSpPr>
          <p:cNvPr id="3" name="Content Placeholder 2"/>
          <p:cNvSpPr>
            <a:spLocks noGrp="1"/>
          </p:cNvSpPr>
          <p:nvPr>
            <p:ph idx="1"/>
          </p:nvPr>
        </p:nvSpPr>
        <p:spPr/>
        <p:txBody>
          <a:bodyPr>
            <a:normAutofit/>
          </a:bodyPr>
          <a:lstStyle/>
          <a:p>
            <a:r>
              <a:rPr lang="en-US" dirty="0" smtClean="0"/>
              <a:t>Information disclosure occurs when information is exposed to an unauthorized user. It is a threat to privacy if it is information about an individual. </a:t>
            </a:r>
          </a:p>
          <a:p>
            <a:pPr lvl="1"/>
            <a:r>
              <a:rPr lang="en-US" dirty="0"/>
              <a:t>An attacker blackmails an individual for having certain merchandise in their possession. </a:t>
            </a:r>
          </a:p>
          <a:p>
            <a:pPr lvl="1"/>
            <a:r>
              <a:rPr lang="en-US" dirty="0"/>
              <a:t>A fixed reader at a retail counter identifies the tags of a person and shows the similar products on the nearby screen to a person to provide individualized marketing. </a:t>
            </a:r>
          </a:p>
          <a:p>
            <a:pPr lvl="1"/>
            <a:r>
              <a:rPr lang="en-US" dirty="0" smtClean="0"/>
              <a:t>A mugger marks a potential victim by querying the tags in possession of an individual to determine if they are carrying valuable or wanted items. </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Tree>
    <p:extLst>
      <p:ext uri="{BB962C8B-B14F-4D97-AF65-F5344CB8AC3E}">
        <p14:creationId xmlns:p14="http://schemas.microsoft.com/office/powerpoint/2010/main" xmlns="" val="85233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a:t>
            </a:r>
            <a:endParaRPr lang="en-US" dirty="0"/>
          </a:p>
        </p:txBody>
      </p:sp>
      <p:sp>
        <p:nvSpPr>
          <p:cNvPr id="3" name="Content Placeholder 2"/>
          <p:cNvSpPr>
            <a:spLocks noGrp="1"/>
          </p:cNvSpPr>
          <p:nvPr>
            <p:ph idx="1"/>
          </p:nvPr>
        </p:nvSpPr>
        <p:spPr/>
        <p:txBody>
          <a:bodyPr>
            <a:normAutofit/>
          </a:bodyPr>
          <a:lstStyle/>
          <a:p>
            <a:r>
              <a:rPr lang="en-US" dirty="0" smtClean="0"/>
              <a:t>Denial-of-service denies service to valid users. Denial-of-service attacks are easy to accomplish and difficult to guard against. </a:t>
            </a:r>
          </a:p>
          <a:p>
            <a:pPr lvl="1"/>
            <a:r>
              <a:rPr lang="en-US" dirty="0" smtClean="0"/>
              <a:t>An attacker kills tags in the supply chain, warehouse, or store disrupting business operations and causing a loss of revenue </a:t>
            </a:r>
          </a:p>
          <a:p>
            <a:pPr lvl="1"/>
            <a:r>
              <a:rPr lang="en-US" dirty="0" smtClean="0"/>
              <a:t>A shoplifter carries a blocker tag that disrupts reader communication to conceal the stolen item .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Tree>
    <p:extLst>
      <p:ext uri="{BB962C8B-B14F-4D97-AF65-F5344CB8AC3E}">
        <p14:creationId xmlns:p14="http://schemas.microsoft.com/office/powerpoint/2010/main" xmlns="" val="328798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Blocker Tag</a:t>
            </a:r>
            <a:endParaRPr lang="en-IN" dirty="0"/>
          </a:p>
        </p:txBody>
      </p:sp>
      <p:sp>
        <p:nvSpPr>
          <p:cNvPr id="3" name="Content Placeholder 2"/>
          <p:cNvSpPr>
            <a:spLocks noGrp="1"/>
          </p:cNvSpPr>
          <p:nvPr>
            <p:ph sz="quarter" idx="1"/>
          </p:nvPr>
        </p:nvSpPr>
        <p:spPr/>
        <p:txBody>
          <a:bodyPr/>
          <a:lstStyle/>
          <a:p>
            <a:r>
              <a:rPr lang="en-IN" dirty="0" smtClean="0"/>
              <a:t>A </a:t>
            </a:r>
            <a:r>
              <a:rPr lang="en-IN" b="1" dirty="0" smtClean="0"/>
              <a:t>blocker tag</a:t>
            </a:r>
            <a:r>
              <a:rPr lang="en-IN" dirty="0" smtClean="0"/>
              <a:t> is a RFID tag that responds positively to all unauthorized requests, thus blocking some scanners from reading any RFID tags placed nearby. The tags are designed to protect privacy.</a:t>
            </a:r>
          </a:p>
          <a:p>
            <a:pPr marL="274320" lvl="1">
              <a:spcBef>
                <a:spcPts val="600"/>
              </a:spcBef>
              <a:buSzPct val="70000"/>
              <a:buFont typeface="Wingdings"/>
              <a:buChar char=""/>
            </a:pPr>
            <a:r>
              <a:rPr lang="en-US" dirty="0" smtClean="0"/>
              <a:t>It simulates many ordinary RFID tags simultaneously and renders specific zones to be private or public. The blocker tag could simulate all RFID tags or it could simulate portions of the EPC address space. </a:t>
            </a:r>
          </a:p>
          <a:p>
            <a:endParaRPr lang="en-IN"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Solutions</a:t>
            </a:r>
            <a:endParaRPr lang="en-US" dirty="0"/>
          </a:p>
        </p:txBody>
      </p:sp>
      <p:sp>
        <p:nvSpPr>
          <p:cNvPr id="3" name="Content Placeholder 2"/>
          <p:cNvSpPr>
            <a:spLocks noGrp="1"/>
          </p:cNvSpPr>
          <p:nvPr>
            <p:ph idx="1"/>
          </p:nvPr>
        </p:nvSpPr>
        <p:spPr/>
        <p:txBody>
          <a:bodyPr>
            <a:normAutofit/>
          </a:bodyPr>
          <a:lstStyle/>
          <a:p>
            <a:r>
              <a:rPr lang="en-US" b="1" u="sng" dirty="0" smtClean="0"/>
              <a:t>The Faraday Cage approach: </a:t>
            </a:r>
            <a:r>
              <a:rPr lang="en-US" dirty="0" smtClean="0"/>
              <a:t>An RFID tag may be shielded from scrutiny using what is known as a Faraday Cage— a container made of metal mesh or foil that is impenetrable by radio signals (of certain frequencies).  Been used by thieves in retail shops to circumvent shoplifting-detection mechanisms. </a:t>
            </a:r>
          </a:p>
          <a:p>
            <a:endParaRPr lang="en-US" dirty="0" smtClean="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Tree>
    <p:extLst>
      <p:ext uri="{BB962C8B-B14F-4D97-AF65-F5344CB8AC3E}">
        <p14:creationId xmlns:p14="http://schemas.microsoft.com/office/powerpoint/2010/main" xmlns="" val="197517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Solutions</a:t>
            </a:r>
            <a:endParaRPr lang="en-US" dirty="0"/>
          </a:p>
        </p:txBody>
      </p:sp>
      <p:sp>
        <p:nvSpPr>
          <p:cNvPr id="3" name="Content Placeholder 2"/>
          <p:cNvSpPr>
            <a:spLocks noGrp="1"/>
          </p:cNvSpPr>
          <p:nvPr>
            <p:ph idx="1"/>
          </p:nvPr>
        </p:nvSpPr>
        <p:spPr/>
        <p:txBody>
          <a:bodyPr>
            <a:normAutofit/>
          </a:bodyPr>
          <a:lstStyle/>
          <a:p>
            <a:r>
              <a:rPr lang="en-US" b="1" u="sng" dirty="0" smtClean="0"/>
              <a:t>The Active Jamming Approach: </a:t>
            </a:r>
            <a:r>
              <a:rPr lang="en-US" dirty="0" smtClean="0"/>
              <a:t>Active jamming of RF signals is another, related physical means of shielding tags from view. The consumer could carry a device that actively broadcasts radio signals so as to block and/or disrupt the operation of any nearby RFID readers.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17</a:t>
            </a:fld>
            <a:endParaRPr kumimoji="0" lang="en-US"/>
          </a:p>
        </p:txBody>
      </p:sp>
    </p:spTree>
    <p:extLst>
      <p:ext uri="{BB962C8B-B14F-4D97-AF65-F5344CB8AC3E}">
        <p14:creationId xmlns:p14="http://schemas.microsoft.com/office/powerpoint/2010/main" xmlns="" val="216839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System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95620" y="2132856"/>
            <a:ext cx="6799519" cy="3384376"/>
          </a:xfrm>
          <a:prstGeom prst="rect">
            <a:avLst/>
          </a:prstGeom>
          <a:noFill/>
          <a:ln w="9525">
            <a:noFill/>
            <a:miter lim="800000"/>
            <a:headEnd/>
            <a:tailEnd/>
          </a:ln>
        </p:spPr>
      </p:pic>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xmlns="" val="209858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06400" y="228600"/>
            <a:ext cx="8229600" cy="685800"/>
          </a:xfrm>
        </p:spPr>
        <p:txBody>
          <a:bodyPr>
            <a:normAutofit fontScale="90000"/>
          </a:bodyPr>
          <a:lstStyle/>
          <a:p>
            <a:pPr eaLnBrk="1" hangingPunct="1"/>
            <a:r>
              <a:rPr lang="en-US" altLang="en-US" sz="4100" smtClean="0"/>
              <a:t>Reading Tags</a:t>
            </a:r>
          </a:p>
        </p:txBody>
      </p:sp>
      <p:sp>
        <p:nvSpPr>
          <p:cNvPr id="17411" name="Rectangle 3"/>
          <p:cNvSpPr>
            <a:spLocks noGrp="1" noChangeArrowheads="1"/>
          </p:cNvSpPr>
          <p:nvPr>
            <p:ph idx="1"/>
          </p:nvPr>
        </p:nvSpPr>
        <p:spPr>
          <a:xfrm>
            <a:off x="685800" y="1371600"/>
            <a:ext cx="7724775" cy="5029200"/>
          </a:xfrm>
        </p:spPr>
        <p:txBody>
          <a:bodyPr/>
          <a:lstStyle/>
          <a:p>
            <a:pPr eaLnBrk="1" hangingPunct="1"/>
            <a:r>
              <a:rPr lang="en-US" altLang="en-US" sz="2400" dirty="0" smtClean="0"/>
              <a:t>The read process starts when an RFID reader sends out a query message</a:t>
            </a:r>
          </a:p>
          <a:p>
            <a:pPr lvl="1" eaLnBrk="1" hangingPunct="1"/>
            <a:r>
              <a:rPr lang="en-US" altLang="en-US" sz="2000" dirty="0" smtClean="0"/>
              <a:t>Invites all tags within range to respond</a:t>
            </a:r>
          </a:p>
          <a:p>
            <a:pPr lvl="1" eaLnBrk="1" hangingPunct="1"/>
            <a:r>
              <a:rPr lang="en-US" altLang="en-US" sz="2000" dirty="0" smtClean="0"/>
              <a:t>More than one RFID tag may respond at the same time</a:t>
            </a:r>
          </a:p>
          <a:p>
            <a:pPr lvl="2" eaLnBrk="1" hangingPunct="1"/>
            <a:r>
              <a:rPr lang="en-US" altLang="en-US" sz="1800" dirty="0" smtClean="0"/>
              <a:t>This causes a collision</a:t>
            </a:r>
          </a:p>
          <a:p>
            <a:pPr lvl="1" eaLnBrk="1" hangingPunct="1"/>
            <a:r>
              <a:rPr lang="en-US" altLang="en-US" sz="2000" dirty="0" smtClean="0"/>
              <a:t>Reader cannot accurately read information from more than one tag at a time</a:t>
            </a:r>
          </a:p>
          <a:p>
            <a:pPr eaLnBrk="1" hangingPunct="1"/>
            <a:r>
              <a:rPr lang="en-US" altLang="en-US" sz="2400" dirty="0" smtClean="0"/>
              <a:t>Reader must engage in a special </a:t>
            </a:r>
            <a:r>
              <a:rPr lang="en-US" altLang="en-US" sz="2400" u="sng" dirty="0" err="1" smtClean="0"/>
              <a:t>singulation</a:t>
            </a:r>
            <a:r>
              <a:rPr lang="en-US" altLang="en-US" sz="2400" dirty="0" smtClean="0"/>
              <a:t> protocol to talk to each tag separately</a:t>
            </a:r>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xmlns="" val="33500964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and Security Issues</a:t>
            </a:r>
            <a:endParaRPr lang="en-IN" dirty="0"/>
          </a:p>
        </p:txBody>
      </p:sp>
      <p:sp>
        <p:nvSpPr>
          <p:cNvPr id="3" name="Content Placeholder 2"/>
          <p:cNvSpPr>
            <a:spLocks noGrp="1"/>
          </p:cNvSpPr>
          <p:nvPr>
            <p:ph idx="1"/>
          </p:nvPr>
        </p:nvSpPr>
        <p:spPr/>
        <p:txBody>
          <a:bodyPr>
            <a:noAutofit/>
          </a:bodyPr>
          <a:lstStyle/>
          <a:p>
            <a:r>
              <a:rPr lang="en-IN" b="1" dirty="0" smtClean="0"/>
              <a:t>The contents of an RFID tag can be read after the item leaves the supply chain: </a:t>
            </a:r>
          </a:p>
          <a:p>
            <a:r>
              <a:rPr lang="en-IN" dirty="0" smtClean="0"/>
              <a:t>An RFID tag cannot tell the difference between one reader and another. </a:t>
            </a:r>
          </a:p>
          <a:p>
            <a:r>
              <a:rPr lang="en-IN" dirty="0" smtClean="0"/>
              <a:t>RFID scanners are very portable; RFID tags can be read from a distance, from a few inches to a few yards. </a:t>
            </a:r>
          </a:p>
          <a:p>
            <a:r>
              <a:rPr lang="en-IN" dirty="0" smtClean="0"/>
              <a:t>This allows anyone to see the contents of your purse or pocket as you walk down the street</a:t>
            </a:r>
            <a:r>
              <a:rPr lang="en-IN" dirty="0" smtClean="0"/>
              <a:t>.</a:t>
            </a:r>
            <a:r>
              <a:rPr lang="en-IN" sz="2000" dirty="0" smtClean="0"/>
              <a:t> </a:t>
            </a:r>
            <a:endParaRPr lang="en-IN" sz="2000" dirty="0" smtClean="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FBABFA1-033C-4D05-9A73-DB016F4AC0AA}" type="slidenum">
              <a:rPr lang="en-US" smtClean="0"/>
              <a:pPr/>
              <a:t>4</a:t>
            </a:fld>
            <a:endParaRPr lang="en-US"/>
          </a:p>
        </p:txBody>
      </p:sp>
    </p:spTree>
    <p:extLst>
      <p:ext uri="{BB962C8B-B14F-4D97-AF65-F5344CB8AC3E}">
        <p14:creationId xmlns:p14="http://schemas.microsoft.com/office/powerpoint/2010/main" xmlns="" val="38058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Security Issues</a:t>
            </a:r>
            <a:endParaRPr lang="en-IN" dirty="0"/>
          </a:p>
        </p:txBody>
      </p:sp>
      <p:sp>
        <p:nvSpPr>
          <p:cNvPr id="3" name="Content Placeholder 2"/>
          <p:cNvSpPr>
            <a:spLocks noGrp="1"/>
          </p:cNvSpPr>
          <p:nvPr>
            <p:ph sz="quarter" idx="1"/>
          </p:nvPr>
        </p:nvSpPr>
        <p:spPr/>
        <p:txBody>
          <a:bodyPr/>
          <a:lstStyle/>
          <a:p>
            <a:r>
              <a:rPr lang="en-IN" b="1" dirty="0"/>
              <a:t>RFID tags are difficult to remove: </a:t>
            </a:r>
            <a:endParaRPr lang="en-IN" b="1" dirty="0" smtClean="0"/>
          </a:p>
          <a:p>
            <a:r>
              <a:rPr lang="en-IN" dirty="0" smtClean="0"/>
              <a:t>RFID </a:t>
            </a:r>
            <a:r>
              <a:rPr lang="en-IN" dirty="0"/>
              <a:t>tags are difficult to for consumers to remove; some are very small (less than a half-</a:t>
            </a:r>
            <a:r>
              <a:rPr lang="en-IN" dirty="0" err="1"/>
              <a:t>millimeter</a:t>
            </a:r>
            <a:r>
              <a:rPr lang="en-IN" dirty="0"/>
              <a:t> square, and as thin as a sheet of paper</a:t>
            </a:r>
            <a:r>
              <a:rPr lang="en-IN" dirty="0" smtClean="0"/>
              <a:t>). </a:t>
            </a:r>
          </a:p>
          <a:p>
            <a:r>
              <a:rPr lang="en-IN" dirty="0" smtClean="0"/>
              <a:t>Others </a:t>
            </a:r>
            <a:r>
              <a:rPr lang="en-IN" dirty="0"/>
              <a:t>may be hidden or embedded inside a product where consumers cannot see them. </a:t>
            </a:r>
            <a:endParaRPr lang="en-IN" dirty="0" smtClean="0"/>
          </a:p>
          <a:p>
            <a:r>
              <a:rPr lang="en-IN" dirty="0" smtClean="0"/>
              <a:t>New </a:t>
            </a:r>
            <a:r>
              <a:rPr lang="en-IN" dirty="0"/>
              <a:t>technologies allow RFID tags to be "printed" right on a product and may not be removable at all.</a:t>
            </a:r>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spTree>
    <p:extLst>
      <p:ext uri="{BB962C8B-B14F-4D97-AF65-F5344CB8AC3E}">
        <p14:creationId xmlns:p14="http://schemas.microsoft.com/office/powerpoint/2010/main" xmlns="" val="195755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Privacy and Security</a:t>
            </a:r>
            <a:endParaRPr lang="en-IN" dirty="0"/>
          </a:p>
        </p:txBody>
      </p:sp>
      <p:sp>
        <p:nvSpPr>
          <p:cNvPr id="3" name="Content Placeholder 2"/>
          <p:cNvSpPr>
            <a:spLocks noGrp="1"/>
          </p:cNvSpPr>
          <p:nvPr>
            <p:ph sz="quarter" idx="1"/>
          </p:nvPr>
        </p:nvSpPr>
        <p:spPr/>
        <p:txBody>
          <a:bodyPr>
            <a:normAutofit/>
          </a:bodyPr>
          <a:lstStyle/>
          <a:p>
            <a:r>
              <a:rPr lang="en-IN" b="1" dirty="0"/>
              <a:t>RFID tags can be read without your </a:t>
            </a:r>
            <a:r>
              <a:rPr lang="en-IN" b="1" dirty="0" smtClean="0"/>
              <a:t>knowledge.</a:t>
            </a:r>
          </a:p>
          <a:p>
            <a:r>
              <a:rPr lang="en-IN" dirty="0" smtClean="0"/>
              <a:t>Since </a:t>
            </a:r>
            <a:r>
              <a:rPr lang="en-IN" dirty="0"/>
              <a:t>the tags can be read without being swiped or obviously scanned (as is the case with magnetic strips or barcodes), anyone with an RFID tag reader can read the tags embedded in your clothes and other consumer products without your knowledge. </a:t>
            </a:r>
            <a:endParaRPr lang="en-IN" dirty="0" smtClean="0"/>
          </a:p>
          <a:p>
            <a:endParaRPr lang="en-IN" b="1"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xmlns="" val="65060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Privacy and Security</a:t>
            </a:r>
          </a:p>
        </p:txBody>
      </p:sp>
      <p:sp>
        <p:nvSpPr>
          <p:cNvPr id="3" name="Content Placeholder 2"/>
          <p:cNvSpPr>
            <a:spLocks noGrp="1"/>
          </p:cNvSpPr>
          <p:nvPr>
            <p:ph sz="quarter" idx="1"/>
          </p:nvPr>
        </p:nvSpPr>
        <p:spPr/>
        <p:txBody>
          <a:bodyPr/>
          <a:lstStyle/>
          <a:p>
            <a:r>
              <a:rPr lang="en-IN" b="1" dirty="0"/>
              <a:t>RFID tags with unique serial numbers could be linked to an individual credit card </a:t>
            </a:r>
            <a:r>
              <a:rPr lang="en-IN" b="1" dirty="0" smtClean="0"/>
              <a:t>number. </a:t>
            </a:r>
          </a:p>
          <a:p>
            <a:r>
              <a:rPr lang="en-IN" dirty="0" smtClean="0"/>
              <a:t>At </a:t>
            </a:r>
            <a:r>
              <a:rPr lang="en-IN" dirty="0"/>
              <a:t>present, the Universal Product Code (UPC) implemented with barcodes allows each product sold in a store to have a unique number that identifies that product. </a:t>
            </a:r>
            <a:endParaRPr lang="en-IN" dirty="0" smtClean="0"/>
          </a:p>
          <a:p>
            <a:r>
              <a:rPr lang="en-IN" dirty="0" smtClean="0"/>
              <a:t>When </a:t>
            </a:r>
            <a:r>
              <a:rPr lang="en-IN" dirty="0"/>
              <a:t>the item is scanned for purchase and is paid for, the RFID tag number for a particular item can be associated with a credit card number.</a:t>
            </a:r>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Tree>
    <p:extLst>
      <p:ext uri="{BB962C8B-B14F-4D97-AF65-F5344CB8AC3E}">
        <p14:creationId xmlns:p14="http://schemas.microsoft.com/office/powerpoint/2010/main" xmlns="" val="139025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RFID (STRIDE Model)</a:t>
            </a:r>
            <a:endParaRPr lang="en-US" dirty="0"/>
          </a:p>
        </p:txBody>
      </p:sp>
      <p:sp>
        <p:nvSpPr>
          <p:cNvPr id="3" name="Content Placeholder 2"/>
          <p:cNvSpPr>
            <a:spLocks noGrp="1"/>
          </p:cNvSpPr>
          <p:nvPr>
            <p:ph idx="1"/>
          </p:nvPr>
        </p:nvSpPr>
        <p:spPr>
          <a:xfrm>
            <a:off x="457200" y="1600200"/>
            <a:ext cx="7931224" cy="4873752"/>
          </a:xfrm>
        </p:spPr>
        <p:txBody>
          <a:bodyPr>
            <a:noAutofit/>
          </a:bodyPr>
          <a:lstStyle/>
          <a:p>
            <a:r>
              <a:rPr lang="en-US" sz="1800" b="1" u="sng" dirty="0" smtClean="0"/>
              <a:t>S</a:t>
            </a:r>
            <a:r>
              <a:rPr lang="en-US" sz="1800" b="1" dirty="0" smtClean="0"/>
              <a:t>poofing identity. </a:t>
            </a:r>
            <a:r>
              <a:rPr lang="en-US" sz="1800" dirty="0" smtClean="0"/>
              <a:t>Spoofing occurs when an attacker successfully poses as an authorized user of a system. </a:t>
            </a:r>
          </a:p>
          <a:p>
            <a:r>
              <a:rPr lang="en-US" sz="1800" b="1" u="sng" dirty="0" smtClean="0"/>
              <a:t>T</a:t>
            </a:r>
            <a:r>
              <a:rPr lang="en-US" sz="1800" b="1" dirty="0" smtClean="0"/>
              <a:t>ampering with data. </a:t>
            </a:r>
            <a:r>
              <a:rPr lang="en-US" sz="1800" dirty="0" smtClean="0"/>
              <a:t>Data tampering occurs when an attacker modifies, adds, deletes, or reorders data. </a:t>
            </a:r>
          </a:p>
          <a:p>
            <a:r>
              <a:rPr lang="en-US" sz="1800" b="1" u="sng" dirty="0" smtClean="0"/>
              <a:t>R</a:t>
            </a:r>
            <a:r>
              <a:rPr lang="en-US" sz="1800" b="1" dirty="0" smtClean="0"/>
              <a:t>epudiation</a:t>
            </a:r>
            <a:r>
              <a:rPr lang="en-US" sz="1800" dirty="0" smtClean="0"/>
              <a:t>. Repudiation occurs when a user denies an action and no proof exists to prove that the action was performed.  </a:t>
            </a:r>
          </a:p>
          <a:p>
            <a:r>
              <a:rPr lang="en-US" sz="1800" b="1" u="sng" dirty="0" smtClean="0"/>
              <a:t>I</a:t>
            </a:r>
            <a:r>
              <a:rPr lang="en-US" sz="1800" b="1" dirty="0" smtClean="0"/>
              <a:t>nformation disclosure</a:t>
            </a:r>
            <a:r>
              <a:rPr lang="en-US" sz="1800" dirty="0" smtClean="0"/>
              <a:t>. Information disclosure occurs when information is exposed to an unauthorized user. </a:t>
            </a:r>
          </a:p>
          <a:p>
            <a:r>
              <a:rPr lang="en-US" sz="1800" b="1" u="sng" dirty="0" smtClean="0"/>
              <a:t>D</a:t>
            </a:r>
            <a:r>
              <a:rPr lang="en-US" sz="1800" b="1" dirty="0" smtClean="0"/>
              <a:t>enial of service</a:t>
            </a:r>
            <a:r>
              <a:rPr lang="en-US" sz="1800" dirty="0" smtClean="0"/>
              <a:t>. Denial-of-service denies service to valid users. Denial-of-service attacks are easy to accomplish and difficult to guard against.</a:t>
            </a:r>
          </a:p>
          <a:p>
            <a:r>
              <a:rPr lang="en-US" sz="1800" b="1" u="sng" dirty="0" smtClean="0"/>
              <a:t>E</a:t>
            </a:r>
            <a:r>
              <a:rPr lang="en-US" sz="1800" b="1" dirty="0" smtClean="0"/>
              <a:t>levation of privilege</a:t>
            </a:r>
            <a:r>
              <a:rPr lang="en-US" sz="1800" dirty="0" smtClean="0"/>
              <a:t>. Elevation of privilege occurs when an unprivileged user or attacker gains higher privileges in the system than what they are authorized.</a:t>
            </a:r>
            <a:endParaRPr lang="en-US" sz="1800" dirty="0"/>
          </a:p>
        </p:txBody>
      </p:sp>
      <p:sp>
        <p:nvSpPr>
          <p:cNvPr id="5" name="Slide Number Placeholder 4"/>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xmlns="" val="238025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 Example</a:t>
            </a:r>
            <a:endParaRPr lang="en-US" dirty="0"/>
          </a:p>
        </p:txBody>
      </p:sp>
      <p:sp>
        <p:nvSpPr>
          <p:cNvPr id="3" name="Content Placeholder 2"/>
          <p:cNvSpPr>
            <a:spLocks noGrp="1"/>
          </p:cNvSpPr>
          <p:nvPr>
            <p:ph idx="1"/>
          </p:nvPr>
        </p:nvSpPr>
        <p:spPr/>
        <p:txBody>
          <a:bodyPr>
            <a:normAutofit/>
          </a:bodyPr>
          <a:lstStyle/>
          <a:p>
            <a:r>
              <a:rPr lang="en-US" dirty="0" smtClean="0"/>
              <a:t>A competitor or thief performs an unauthorized inventory of a store by scanning RFID EPC tags with an unauthorized reader to determine the types and quantities of items. </a:t>
            </a:r>
          </a:p>
          <a:p>
            <a:r>
              <a:rPr lang="en-US" dirty="0" smtClean="0"/>
              <a:t>An unauthorized reader can query the tag for the EPC number because most tags used in the supply chain respond to any reader. </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xmlns="" val="838559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2044</TotalTime>
  <Words>1068</Words>
  <Application>Microsoft Office PowerPoint</Application>
  <PresentationFormat>On-screen Show (4:3)</PresentationFormat>
  <Paragraphs>82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Privacy and Security in RFID Based Systems </vt:lpstr>
      <vt:lpstr>RFID System</vt:lpstr>
      <vt:lpstr>Reading Tags</vt:lpstr>
      <vt:lpstr>Privacy and Security Issues</vt:lpstr>
      <vt:lpstr>Privacy and Security Issues</vt:lpstr>
      <vt:lpstr>Privacy and Security</vt:lpstr>
      <vt:lpstr>Privacy and Security</vt:lpstr>
      <vt:lpstr>Threats to RFID (STRIDE Model)</vt:lpstr>
      <vt:lpstr>Spoofing: Example</vt:lpstr>
      <vt:lpstr>Tampering with Data </vt:lpstr>
      <vt:lpstr>Data Tampering</vt:lpstr>
      <vt:lpstr>Repudiation</vt:lpstr>
      <vt:lpstr>Information Disclosure</vt:lpstr>
      <vt:lpstr>Denial of Service</vt:lpstr>
      <vt:lpstr>Blocker Tag</vt:lpstr>
      <vt:lpstr>Some Solutions</vt:lpstr>
      <vt:lpstr>Some Solutions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and Security in RFID Based Systems</dc:title>
  <dc:creator>Prof. Jyotsna Bapat</dc:creator>
  <cp:lastModifiedBy>User</cp:lastModifiedBy>
  <cp:revision>14</cp:revision>
  <dcterms:created xsi:type="dcterms:W3CDTF">2016-01-31T10:56:00Z</dcterms:created>
  <dcterms:modified xsi:type="dcterms:W3CDTF">2017-01-24T03:30:44Z</dcterms:modified>
</cp:coreProperties>
</file>