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bin" ContentType="application/vnd.openxmlformats-officedocument.oleObject"/>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emf" ContentType="image/x-emf"/>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8" r:id="rId27"/>
    <p:sldId id="283" r:id="rId28"/>
    <p:sldId id="284" r:id="rId29"/>
    <p:sldId id="285" r:id="rId30"/>
    <p:sldId id="286" r:id="rId31"/>
    <p:sldId id="287" r:id="rId32"/>
    <p:sldId id="289" r:id="rId33"/>
    <p:sldId id="290" r:id="rId34"/>
    <p:sldId id="291" r:id="rId35"/>
    <p:sldId id="292" r:id="rId36"/>
    <p:sldId id="293" r:id="rId37"/>
    <p:sldId id="294" r:id="rId38"/>
    <p:sldId id="295"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1" d="100"/>
          <a:sy n="81" d="100"/>
        </p:scale>
        <p:origin x="-96" y="-438"/>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C3EAD2A7-2729-4392-9AF6-D883064CE4E4}" type="datetimeFigureOut">
              <a:rPr lang="en-IN" smtClean="0"/>
              <a:pPr/>
              <a:t>14-03-2017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07B87C7-D6A5-4734-9ABF-8F332E845F47}" type="slidenum">
              <a:rPr lang="en-IN" smtClean="0"/>
              <a:pPr/>
              <a:t>‹#›</a:t>
            </a:fld>
            <a:endParaRPr lang="en-IN"/>
          </a:p>
        </p:txBody>
      </p:sp>
    </p:spTree>
    <p:extLst>
      <p:ext uri="{BB962C8B-B14F-4D97-AF65-F5344CB8AC3E}">
        <p14:creationId xmlns:p14="http://schemas.microsoft.com/office/powerpoint/2010/main" xmlns="" val="1463491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3EAD2A7-2729-4392-9AF6-D883064CE4E4}" type="datetimeFigureOut">
              <a:rPr lang="en-IN" smtClean="0"/>
              <a:pPr/>
              <a:t>14-03-2017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07B87C7-D6A5-4734-9ABF-8F332E845F47}" type="slidenum">
              <a:rPr lang="en-IN" smtClean="0"/>
              <a:pPr/>
              <a:t>‹#›</a:t>
            </a:fld>
            <a:endParaRPr lang="en-IN"/>
          </a:p>
        </p:txBody>
      </p:sp>
    </p:spTree>
    <p:extLst>
      <p:ext uri="{BB962C8B-B14F-4D97-AF65-F5344CB8AC3E}">
        <p14:creationId xmlns:p14="http://schemas.microsoft.com/office/powerpoint/2010/main" xmlns="" val="41502487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3EAD2A7-2729-4392-9AF6-D883064CE4E4}" type="datetimeFigureOut">
              <a:rPr lang="en-IN" smtClean="0"/>
              <a:pPr/>
              <a:t>14-03-2017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07B87C7-D6A5-4734-9ABF-8F332E845F47}" type="slidenum">
              <a:rPr lang="en-IN" smtClean="0"/>
              <a:pPr/>
              <a:t>‹#›</a:t>
            </a:fld>
            <a:endParaRPr lang="en-IN"/>
          </a:p>
        </p:txBody>
      </p:sp>
    </p:spTree>
    <p:extLst>
      <p:ext uri="{BB962C8B-B14F-4D97-AF65-F5344CB8AC3E}">
        <p14:creationId xmlns:p14="http://schemas.microsoft.com/office/powerpoint/2010/main" xmlns="" val="2928538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3EAD2A7-2729-4392-9AF6-D883064CE4E4}" type="datetimeFigureOut">
              <a:rPr lang="en-IN" smtClean="0"/>
              <a:pPr/>
              <a:t>14-03-2017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07B87C7-D6A5-4734-9ABF-8F332E845F47}" type="slidenum">
              <a:rPr lang="en-IN" smtClean="0"/>
              <a:pPr/>
              <a:t>‹#›</a:t>
            </a:fld>
            <a:endParaRPr lang="en-IN"/>
          </a:p>
        </p:txBody>
      </p:sp>
    </p:spTree>
    <p:extLst>
      <p:ext uri="{BB962C8B-B14F-4D97-AF65-F5344CB8AC3E}">
        <p14:creationId xmlns:p14="http://schemas.microsoft.com/office/powerpoint/2010/main" xmlns="" val="2909487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3EAD2A7-2729-4392-9AF6-D883064CE4E4}" type="datetimeFigureOut">
              <a:rPr lang="en-IN" smtClean="0"/>
              <a:pPr/>
              <a:t>14-03-2017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07B87C7-D6A5-4734-9ABF-8F332E845F47}" type="slidenum">
              <a:rPr lang="en-IN" smtClean="0"/>
              <a:pPr/>
              <a:t>‹#›</a:t>
            </a:fld>
            <a:endParaRPr lang="en-IN"/>
          </a:p>
        </p:txBody>
      </p:sp>
    </p:spTree>
    <p:extLst>
      <p:ext uri="{BB962C8B-B14F-4D97-AF65-F5344CB8AC3E}">
        <p14:creationId xmlns:p14="http://schemas.microsoft.com/office/powerpoint/2010/main" xmlns="" val="39432637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C3EAD2A7-2729-4392-9AF6-D883064CE4E4}" type="datetimeFigureOut">
              <a:rPr lang="en-IN" smtClean="0"/>
              <a:pPr/>
              <a:t>14-03-2017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07B87C7-D6A5-4734-9ABF-8F332E845F47}" type="slidenum">
              <a:rPr lang="en-IN" smtClean="0"/>
              <a:pPr/>
              <a:t>‹#›</a:t>
            </a:fld>
            <a:endParaRPr lang="en-IN"/>
          </a:p>
        </p:txBody>
      </p:sp>
    </p:spTree>
    <p:extLst>
      <p:ext uri="{BB962C8B-B14F-4D97-AF65-F5344CB8AC3E}">
        <p14:creationId xmlns:p14="http://schemas.microsoft.com/office/powerpoint/2010/main" xmlns="" val="20122770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C3EAD2A7-2729-4392-9AF6-D883064CE4E4}" type="datetimeFigureOut">
              <a:rPr lang="en-IN" smtClean="0"/>
              <a:pPr/>
              <a:t>14-03-2017</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07B87C7-D6A5-4734-9ABF-8F332E845F47}" type="slidenum">
              <a:rPr lang="en-IN" smtClean="0"/>
              <a:pPr/>
              <a:t>‹#›</a:t>
            </a:fld>
            <a:endParaRPr lang="en-IN"/>
          </a:p>
        </p:txBody>
      </p:sp>
    </p:spTree>
    <p:extLst>
      <p:ext uri="{BB962C8B-B14F-4D97-AF65-F5344CB8AC3E}">
        <p14:creationId xmlns:p14="http://schemas.microsoft.com/office/powerpoint/2010/main" xmlns="" val="13943626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C3EAD2A7-2729-4392-9AF6-D883064CE4E4}" type="datetimeFigureOut">
              <a:rPr lang="en-IN" smtClean="0"/>
              <a:pPr/>
              <a:t>14-03-2017</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07B87C7-D6A5-4734-9ABF-8F332E845F47}" type="slidenum">
              <a:rPr lang="en-IN" smtClean="0"/>
              <a:pPr/>
              <a:t>‹#›</a:t>
            </a:fld>
            <a:endParaRPr lang="en-IN"/>
          </a:p>
        </p:txBody>
      </p:sp>
    </p:spTree>
    <p:extLst>
      <p:ext uri="{BB962C8B-B14F-4D97-AF65-F5344CB8AC3E}">
        <p14:creationId xmlns:p14="http://schemas.microsoft.com/office/powerpoint/2010/main" xmlns="" val="31594378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EAD2A7-2729-4392-9AF6-D883064CE4E4}" type="datetimeFigureOut">
              <a:rPr lang="en-IN" smtClean="0"/>
              <a:pPr/>
              <a:t>14-03-2017</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07B87C7-D6A5-4734-9ABF-8F332E845F47}" type="slidenum">
              <a:rPr lang="en-IN" smtClean="0"/>
              <a:pPr/>
              <a:t>‹#›</a:t>
            </a:fld>
            <a:endParaRPr lang="en-IN"/>
          </a:p>
        </p:txBody>
      </p:sp>
    </p:spTree>
    <p:extLst>
      <p:ext uri="{BB962C8B-B14F-4D97-AF65-F5344CB8AC3E}">
        <p14:creationId xmlns:p14="http://schemas.microsoft.com/office/powerpoint/2010/main" xmlns="" val="37885477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3EAD2A7-2729-4392-9AF6-D883064CE4E4}" type="datetimeFigureOut">
              <a:rPr lang="en-IN" smtClean="0"/>
              <a:pPr/>
              <a:t>14-03-2017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07B87C7-D6A5-4734-9ABF-8F332E845F47}" type="slidenum">
              <a:rPr lang="en-IN" smtClean="0"/>
              <a:pPr/>
              <a:t>‹#›</a:t>
            </a:fld>
            <a:endParaRPr lang="en-IN"/>
          </a:p>
        </p:txBody>
      </p:sp>
    </p:spTree>
    <p:extLst>
      <p:ext uri="{BB962C8B-B14F-4D97-AF65-F5344CB8AC3E}">
        <p14:creationId xmlns:p14="http://schemas.microsoft.com/office/powerpoint/2010/main" xmlns="" val="25358171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3EAD2A7-2729-4392-9AF6-D883064CE4E4}" type="datetimeFigureOut">
              <a:rPr lang="en-IN" smtClean="0"/>
              <a:pPr/>
              <a:t>14-03-2017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07B87C7-D6A5-4734-9ABF-8F332E845F47}" type="slidenum">
              <a:rPr lang="en-IN" smtClean="0"/>
              <a:pPr/>
              <a:t>‹#›</a:t>
            </a:fld>
            <a:endParaRPr lang="en-IN"/>
          </a:p>
        </p:txBody>
      </p:sp>
    </p:spTree>
    <p:extLst>
      <p:ext uri="{BB962C8B-B14F-4D97-AF65-F5344CB8AC3E}">
        <p14:creationId xmlns:p14="http://schemas.microsoft.com/office/powerpoint/2010/main" xmlns="" val="36452405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EAD2A7-2729-4392-9AF6-D883064CE4E4}" type="datetimeFigureOut">
              <a:rPr lang="en-IN" smtClean="0"/>
              <a:pPr/>
              <a:t>14-03-2017</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7B87C7-D6A5-4734-9ABF-8F332E845F47}" type="slidenum">
              <a:rPr lang="en-IN" smtClean="0"/>
              <a:pPr/>
              <a:t>‹#›</a:t>
            </a:fld>
            <a:endParaRPr lang="en-IN"/>
          </a:p>
        </p:txBody>
      </p:sp>
    </p:spTree>
    <p:extLst>
      <p:ext uri="{BB962C8B-B14F-4D97-AF65-F5344CB8AC3E}">
        <p14:creationId xmlns:p14="http://schemas.microsoft.com/office/powerpoint/2010/main" xmlns="" val="10134063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Probabilistic Data Fusion</a:t>
            </a:r>
            <a:endParaRPr lang="en-IN" dirty="0"/>
          </a:p>
        </p:txBody>
      </p:sp>
      <p:sp>
        <p:nvSpPr>
          <p:cNvPr id="3" name="Subtitle 2"/>
          <p:cNvSpPr>
            <a:spLocks noGrp="1"/>
          </p:cNvSpPr>
          <p:nvPr>
            <p:ph type="subTitle" idx="1"/>
          </p:nvPr>
        </p:nvSpPr>
        <p:spPr/>
        <p:txBody>
          <a:bodyPr/>
          <a:lstStyle/>
          <a:p>
            <a:r>
              <a:rPr lang="en-IN" dirty="0" smtClean="0"/>
              <a:t>NC 812/ESD 812</a:t>
            </a:r>
            <a:endParaRPr lang="en-IN" dirty="0"/>
          </a:p>
        </p:txBody>
      </p:sp>
    </p:spTree>
    <p:extLst>
      <p:ext uri="{BB962C8B-B14F-4D97-AF65-F5344CB8AC3E}">
        <p14:creationId xmlns:p14="http://schemas.microsoft.com/office/powerpoint/2010/main" xmlns="" val="17151781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Bayes</a:t>
            </a:r>
            <a:r>
              <a:rPr lang="en-US" dirty="0" smtClean="0"/>
              <a:t>’ Rule</a:t>
            </a:r>
            <a:endParaRPr lang="en-IN" dirty="0"/>
          </a:p>
        </p:txBody>
      </p:sp>
      <p:sp>
        <p:nvSpPr>
          <p:cNvPr id="3" name="Content Placeholder 2"/>
          <p:cNvSpPr>
            <a:spLocks noGrp="1"/>
          </p:cNvSpPr>
          <p:nvPr>
            <p:ph idx="1"/>
          </p:nvPr>
        </p:nvSpPr>
        <p:spPr/>
        <p:txBody>
          <a:bodyPr>
            <a:normAutofit fontScale="92500" lnSpcReduction="10000"/>
          </a:bodyPr>
          <a:lstStyle/>
          <a:p>
            <a:r>
              <a:rPr lang="en-IN" dirty="0" smtClean="0"/>
              <a:t>The value of this result lies in the interpretation of the probabilities </a:t>
            </a:r>
            <a:r>
              <a:rPr lang="en-IN" b="1" i="1" dirty="0" smtClean="0"/>
              <a:t>P(</a:t>
            </a:r>
            <a:r>
              <a:rPr lang="en-IN" b="1" i="1" dirty="0" err="1" smtClean="0"/>
              <a:t>x</a:t>
            </a:r>
            <a:r>
              <a:rPr lang="en-IN" b="1" dirty="0" err="1" smtClean="0"/>
              <a:t>|</a:t>
            </a:r>
            <a:r>
              <a:rPr lang="en-IN" b="1" i="1" dirty="0" err="1" smtClean="0"/>
              <a:t>z</a:t>
            </a:r>
            <a:r>
              <a:rPr lang="en-IN" b="1" i="1" dirty="0" smtClean="0"/>
              <a:t>), P(</a:t>
            </a:r>
            <a:r>
              <a:rPr lang="en-IN" b="1" i="1" dirty="0" err="1" smtClean="0"/>
              <a:t>z</a:t>
            </a:r>
            <a:r>
              <a:rPr lang="en-IN" b="1" dirty="0" err="1" smtClean="0"/>
              <a:t>|</a:t>
            </a:r>
            <a:r>
              <a:rPr lang="en-IN" b="1" i="1" dirty="0" err="1" smtClean="0"/>
              <a:t>x</a:t>
            </a:r>
            <a:r>
              <a:rPr lang="en-IN" b="1" i="1" dirty="0" smtClean="0"/>
              <a:t>), and P(x). </a:t>
            </a:r>
            <a:r>
              <a:rPr lang="en-IN" dirty="0" smtClean="0"/>
              <a:t>Suppose it is necessary to determine the various likelihoods of different values of an unknown state </a:t>
            </a:r>
            <a:r>
              <a:rPr lang="en-IN" b="1" i="1" dirty="0" smtClean="0"/>
              <a:t>x. </a:t>
            </a:r>
          </a:p>
          <a:p>
            <a:r>
              <a:rPr lang="en-IN" dirty="0" smtClean="0"/>
              <a:t>There may be prior beliefs about what values of </a:t>
            </a:r>
            <a:r>
              <a:rPr lang="en-IN" b="1" i="1" dirty="0" smtClean="0"/>
              <a:t>x </a:t>
            </a:r>
            <a:r>
              <a:rPr lang="en-IN" dirty="0" smtClean="0"/>
              <a:t>might be expected, encoded in the form of relative likelihoods in the </a:t>
            </a:r>
            <a:r>
              <a:rPr lang="en-IN" i="1" u="sng" dirty="0" smtClean="0"/>
              <a:t>prior probability </a:t>
            </a:r>
            <a:r>
              <a:rPr lang="en-IN" b="1" i="1" u="sng" dirty="0" smtClean="0"/>
              <a:t>P(x). </a:t>
            </a:r>
          </a:p>
          <a:p>
            <a:r>
              <a:rPr lang="en-IN" dirty="0" smtClean="0"/>
              <a:t>To obtain more information about the state </a:t>
            </a:r>
            <a:r>
              <a:rPr lang="en-IN" b="1" i="1" dirty="0" smtClean="0"/>
              <a:t>x </a:t>
            </a:r>
            <a:r>
              <a:rPr lang="en-IN" dirty="0" smtClean="0"/>
              <a:t>an observation </a:t>
            </a:r>
            <a:r>
              <a:rPr lang="en-IN" b="1" i="1" dirty="0" smtClean="0"/>
              <a:t>z</a:t>
            </a:r>
            <a:r>
              <a:rPr lang="en-IN" dirty="0" smtClean="0"/>
              <a:t> is made. These observations are modelled in the form of a conditional probability </a:t>
            </a:r>
            <a:r>
              <a:rPr lang="en-IN" b="1" i="1" dirty="0" smtClean="0"/>
              <a:t>P(</a:t>
            </a:r>
            <a:r>
              <a:rPr lang="en-IN" b="1" i="1" dirty="0" err="1" smtClean="0"/>
              <a:t>z</a:t>
            </a:r>
            <a:r>
              <a:rPr lang="en-IN" b="1" dirty="0" err="1" smtClean="0"/>
              <a:t>|</a:t>
            </a:r>
            <a:r>
              <a:rPr lang="en-IN" b="1" i="1" dirty="0" err="1" smtClean="0"/>
              <a:t>x</a:t>
            </a:r>
            <a:r>
              <a:rPr lang="en-IN" b="1" i="1" dirty="0" smtClean="0"/>
              <a:t>) </a:t>
            </a:r>
            <a:r>
              <a:rPr lang="en-IN" dirty="0" smtClean="0"/>
              <a:t>which describes, for each fixed state </a:t>
            </a:r>
            <a:r>
              <a:rPr lang="en-IN" b="1" i="1" dirty="0" smtClean="0"/>
              <a:t>x, </a:t>
            </a:r>
            <a:r>
              <a:rPr lang="en-IN" dirty="0" smtClean="0"/>
              <a:t>the probability that the observation </a:t>
            </a:r>
            <a:r>
              <a:rPr lang="en-IN" b="1" i="1" dirty="0" smtClean="0"/>
              <a:t>z </a:t>
            </a:r>
            <a:r>
              <a:rPr lang="en-IN" dirty="0" smtClean="0"/>
              <a:t>will be made; i. e., the probability of </a:t>
            </a:r>
            <a:r>
              <a:rPr lang="en-IN" b="1" i="1" dirty="0" smtClean="0"/>
              <a:t>z </a:t>
            </a:r>
            <a:r>
              <a:rPr lang="en-IN" dirty="0" smtClean="0"/>
              <a:t>given</a:t>
            </a:r>
            <a:r>
              <a:rPr lang="en-IN" b="1" i="1" dirty="0" smtClean="0"/>
              <a:t> x. </a:t>
            </a:r>
          </a:p>
          <a:p>
            <a:r>
              <a:rPr lang="en-IN" dirty="0" smtClean="0"/>
              <a:t>The new likelihoods associated with the state </a:t>
            </a:r>
            <a:r>
              <a:rPr lang="en-IN" b="1" i="1" dirty="0" smtClean="0"/>
              <a:t>x </a:t>
            </a:r>
            <a:r>
              <a:rPr lang="en-IN" dirty="0" smtClean="0"/>
              <a:t>are computed from the product of the original prior information and the information gained by observation.</a:t>
            </a:r>
            <a:endParaRPr lang="en-IN" dirty="0"/>
          </a:p>
        </p:txBody>
      </p:sp>
    </p:spTree>
    <p:extLst>
      <p:ext uri="{BB962C8B-B14F-4D97-AF65-F5344CB8AC3E}">
        <p14:creationId xmlns:p14="http://schemas.microsoft.com/office/powerpoint/2010/main" xmlns="" val="15021472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Posterior Probability</a:t>
            </a:r>
            <a:endParaRPr lang="en-IN" dirty="0"/>
          </a:p>
        </p:txBody>
      </p:sp>
      <p:sp>
        <p:nvSpPr>
          <p:cNvPr id="3" name="Content Placeholder 2"/>
          <p:cNvSpPr>
            <a:spLocks noGrp="1"/>
          </p:cNvSpPr>
          <p:nvPr>
            <p:ph idx="1"/>
          </p:nvPr>
        </p:nvSpPr>
        <p:spPr/>
        <p:txBody>
          <a:bodyPr>
            <a:normAutofit fontScale="85000" lnSpcReduction="20000"/>
          </a:bodyPr>
          <a:lstStyle/>
          <a:p>
            <a:r>
              <a:rPr lang="en-IN" dirty="0" smtClean="0"/>
              <a:t>This is encoded in the </a:t>
            </a:r>
            <a:r>
              <a:rPr lang="en-IN" i="1" dirty="0" smtClean="0"/>
              <a:t>posterior probability </a:t>
            </a:r>
            <a:r>
              <a:rPr lang="en-IN" b="1" i="1" dirty="0" smtClean="0"/>
              <a:t>P(</a:t>
            </a:r>
            <a:r>
              <a:rPr lang="en-IN" b="1" i="1" dirty="0" err="1" smtClean="0"/>
              <a:t>x|z</a:t>
            </a:r>
            <a:r>
              <a:rPr lang="en-IN" dirty="0" smtClean="0"/>
              <a:t>)</a:t>
            </a:r>
            <a:r>
              <a:rPr lang="en-IN" b="1" i="1" dirty="0" smtClean="0"/>
              <a:t> </a:t>
            </a:r>
            <a:r>
              <a:rPr lang="en-IN" dirty="0" smtClean="0"/>
              <a:t>which describes the likelihoods associated with </a:t>
            </a:r>
            <a:r>
              <a:rPr lang="en-IN" b="1" i="1" dirty="0" smtClean="0"/>
              <a:t>x </a:t>
            </a:r>
            <a:r>
              <a:rPr lang="en-IN" dirty="0" smtClean="0"/>
              <a:t>given the observation </a:t>
            </a:r>
            <a:r>
              <a:rPr lang="en-IN" b="1" i="1" dirty="0" smtClean="0"/>
              <a:t>z. </a:t>
            </a:r>
            <a:r>
              <a:rPr lang="en-IN" dirty="0" smtClean="0"/>
              <a:t>In this fusion process, the marginal probability </a:t>
            </a:r>
            <a:r>
              <a:rPr lang="en-IN" b="1" i="1" dirty="0" smtClean="0"/>
              <a:t>P(z</a:t>
            </a:r>
            <a:r>
              <a:rPr lang="en-IN" i="1" dirty="0" smtClean="0"/>
              <a:t>)</a:t>
            </a:r>
            <a:r>
              <a:rPr lang="en-IN" b="1" i="1" dirty="0" smtClean="0"/>
              <a:t> </a:t>
            </a:r>
            <a:r>
              <a:rPr lang="en-IN" dirty="0" smtClean="0"/>
              <a:t>simply serves to normalize the posterior and is not generally computed. </a:t>
            </a:r>
          </a:p>
          <a:p>
            <a:endParaRPr lang="en-IN" dirty="0" smtClean="0"/>
          </a:p>
          <a:p>
            <a:r>
              <a:rPr lang="en-IN" dirty="0" smtClean="0"/>
              <a:t>The marginal </a:t>
            </a:r>
            <a:r>
              <a:rPr lang="en-IN" i="1" dirty="0" smtClean="0"/>
              <a:t>P(</a:t>
            </a:r>
            <a:r>
              <a:rPr lang="en-IN" b="1" i="1" dirty="0" smtClean="0"/>
              <a:t>z</a:t>
            </a:r>
            <a:r>
              <a:rPr lang="en-IN" i="1" dirty="0" smtClean="0"/>
              <a:t>)</a:t>
            </a:r>
            <a:r>
              <a:rPr lang="en-IN" b="1" i="1" dirty="0" smtClean="0"/>
              <a:t> </a:t>
            </a:r>
            <a:r>
              <a:rPr lang="en-IN" dirty="0" smtClean="0"/>
              <a:t>plays an important role in model validation or data association as it provides a measure of how well the observation is predicted by the prior. </a:t>
            </a:r>
          </a:p>
          <a:p>
            <a:endParaRPr lang="en-IN" dirty="0" smtClean="0"/>
          </a:p>
          <a:p>
            <a:endParaRPr lang="en-IN" dirty="0" smtClean="0"/>
          </a:p>
          <a:p>
            <a:endParaRPr lang="en-IN" dirty="0" smtClean="0"/>
          </a:p>
          <a:p>
            <a:r>
              <a:rPr lang="en-IN" dirty="0" smtClean="0"/>
              <a:t>The value of Bayes’ rule is that it provides a principled means of combining observed information with prior beliefs about the state of the world.</a:t>
            </a:r>
            <a:endParaRPr lang="en-IN" dirty="0"/>
          </a:p>
        </p:txBody>
      </p:sp>
      <p:graphicFrame>
        <p:nvGraphicFramePr>
          <p:cNvPr id="4" name="Object 3"/>
          <p:cNvGraphicFramePr>
            <a:graphicFrameLocks noChangeAspect="1"/>
          </p:cNvGraphicFramePr>
          <p:nvPr>
            <p:extLst/>
          </p:nvPr>
        </p:nvGraphicFramePr>
        <p:xfrm>
          <a:off x="4007768" y="4005064"/>
          <a:ext cx="2808312" cy="537242"/>
        </p:xfrm>
        <a:graphic>
          <a:graphicData uri="http://schemas.openxmlformats.org/presentationml/2006/ole">
            <p:oleObj spid="_x0000_s3077" name="Equation" r:id="rId3" imgW="1459866" imgH="279279" progId="Equation.DSMT4">
              <p:embed/>
            </p:oleObj>
          </a:graphicData>
        </a:graphic>
      </p:graphicFrame>
    </p:spTree>
    <p:extLst>
      <p:ext uri="{BB962C8B-B14F-4D97-AF65-F5344CB8AC3E}">
        <p14:creationId xmlns:p14="http://schemas.microsoft.com/office/powerpoint/2010/main" xmlns="" val="8322246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Example</a:t>
            </a:r>
            <a:endParaRPr lang="en-IN" dirty="0"/>
          </a:p>
        </p:txBody>
      </p:sp>
      <p:sp>
        <p:nvSpPr>
          <p:cNvPr id="3" name="Content Placeholder 2"/>
          <p:cNvSpPr>
            <a:spLocks noGrp="1"/>
          </p:cNvSpPr>
          <p:nvPr>
            <p:ph idx="1"/>
          </p:nvPr>
        </p:nvSpPr>
        <p:spPr/>
        <p:txBody>
          <a:bodyPr>
            <a:normAutofit lnSpcReduction="10000"/>
          </a:bodyPr>
          <a:lstStyle/>
          <a:p>
            <a:r>
              <a:rPr lang="en-IN" dirty="0" smtClean="0"/>
              <a:t>Consider a case where there are 3 types of hypotheses, </a:t>
            </a:r>
            <a:endParaRPr lang="en-IN" dirty="0"/>
          </a:p>
          <a:p>
            <a:r>
              <a:rPr lang="en-IN" b="1" dirty="0" smtClean="0"/>
              <a:t>X</a:t>
            </a:r>
            <a:r>
              <a:rPr lang="en-IN" b="1" baseline="-25000" dirty="0" smtClean="0"/>
              <a:t>0</a:t>
            </a:r>
            <a:r>
              <a:rPr lang="en-IN" dirty="0" smtClean="0"/>
              <a:t>: No fire</a:t>
            </a:r>
            <a:endParaRPr lang="en-IN" dirty="0"/>
          </a:p>
          <a:p>
            <a:r>
              <a:rPr lang="en-IN" b="1" dirty="0" smtClean="0"/>
              <a:t>X</a:t>
            </a:r>
            <a:r>
              <a:rPr lang="en-IN" b="1" baseline="-25000" dirty="0" smtClean="0"/>
              <a:t>1</a:t>
            </a:r>
            <a:r>
              <a:rPr lang="en-IN" dirty="0" smtClean="0"/>
              <a:t>: May be fire</a:t>
            </a:r>
            <a:endParaRPr lang="en-IN" dirty="0"/>
          </a:p>
          <a:p>
            <a:r>
              <a:rPr lang="en-IN" b="1" dirty="0" smtClean="0"/>
              <a:t>X</a:t>
            </a:r>
            <a:r>
              <a:rPr lang="en-IN" b="1" baseline="-25000" dirty="0" smtClean="0"/>
              <a:t>2</a:t>
            </a:r>
            <a:r>
              <a:rPr lang="en-IN" dirty="0" smtClean="0"/>
              <a:t>: Definitely fire</a:t>
            </a:r>
            <a:endParaRPr lang="en-IN" dirty="0"/>
          </a:p>
          <a:p>
            <a:r>
              <a:rPr lang="en-IN" dirty="0" smtClean="0"/>
              <a:t>Single </a:t>
            </a:r>
            <a:r>
              <a:rPr lang="en-IN" dirty="0"/>
              <a:t>sensor observes </a:t>
            </a:r>
            <a:r>
              <a:rPr lang="en-IN" dirty="0" smtClean="0"/>
              <a:t>the event and returns reading </a:t>
            </a:r>
            <a:r>
              <a:rPr lang="en-IN" b="1" dirty="0" smtClean="0"/>
              <a:t>z</a:t>
            </a:r>
            <a:r>
              <a:rPr lang="en-IN" dirty="0" smtClean="0"/>
              <a:t> in three ranges.</a:t>
            </a:r>
            <a:endParaRPr lang="en-IN" dirty="0"/>
          </a:p>
          <a:p>
            <a:r>
              <a:rPr lang="en-IN" b="1" dirty="0" smtClean="0"/>
              <a:t>z</a:t>
            </a:r>
            <a:r>
              <a:rPr lang="en-IN" b="1" baseline="-25000" dirty="0" smtClean="0"/>
              <a:t>0</a:t>
            </a:r>
            <a:r>
              <a:rPr lang="en-IN" dirty="0"/>
              <a:t>: No fire</a:t>
            </a:r>
          </a:p>
          <a:p>
            <a:r>
              <a:rPr lang="en-IN" b="1" dirty="0" smtClean="0"/>
              <a:t>z</a:t>
            </a:r>
            <a:r>
              <a:rPr lang="en-IN" b="1" baseline="-25000" dirty="0" smtClean="0"/>
              <a:t>1</a:t>
            </a:r>
            <a:r>
              <a:rPr lang="en-IN" dirty="0"/>
              <a:t>: May be fire</a:t>
            </a:r>
          </a:p>
          <a:p>
            <a:r>
              <a:rPr lang="en-IN" b="1" dirty="0" smtClean="0"/>
              <a:t>z</a:t>
            </a:r>
            <a:r>
              <a:rPr lang="en-IN" b="1" baseline="-25000" dirty="0" smtClean="0"/>
              <a:t>2</a:t>
            </a:r>
            <a:r>
              <a:rPr lang="en-IN" dirty="0"/>
              <a:t>: Definitely fire</a:t>
            </a:r>
          </a:p>
        </p:txBody>
      </p:sp>
    </p:spTree>
    <p:extLst>
      <p:ext uri="{BB962C8B-B14F-4D97-AF65-F5344CB8AC3E}">
        <p14:creationId xmlns:p14="http://schemas.microsoft.com/office/powerpoint/2010/main" xmlns="" val="10354167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Likelihood Matrix </a:t>
            </a:r>
            <a:endParaRPr lang="en-IN" dirty="0"/>
          </a:p>
        </p:txBody>
      </p:sp>
      <p:sp>
        <p:nvSpPr>
          <p:cNvPr id="3" name="Content Placeholder 2"/>
          <p:cNvSpPr>
            <a:spLocks noGrp="1"/>
          </p:cNvSpPr>
          <p:nvPr>
            <p:ph idx="1"/>
          </p:nvPr>
        </p:nvSpPr>
        <p:spPr/>
        <p:txBody>
          <a:bodyPr>
            <a:normAutofit fontScale="85000" lnSpcReduction="20000"/>
          </a:bodyPr>
          <a:lstStyle/>
          <a:p>
            <a:r>
              <a:rPr lang="en-IN" dirty="0"/>
              <a:t>The sensor model is described by the likelihood matrix </a:t>
            </a:r>
            <a:r>
              <a:rPr lang="en-IN" i="1" dirty="0" smtClean="0"/>
              <a:t>P</a:t>
            </a:r>
            <a:r>
              <a:rPr lang="en-IN" dirty="0" smtClean="0"/>
              <a:t> (</a:t>
            </a:r>
            <a:r>
              <a:rPr lang="en-IN" b="1" dirty="0" err="1" smtClean="0"/>
              <a:t>z|X</a:t>
            </a:r>
            <a:r>
              <a:rPr lang="en-IN" dirty="0" smtClean="0"/>
              <a:t>):</a:t>
            </a:r>
            <a:endParaRPr lang="en-IN" dirty="0"/>
          </a:p>
          <a:p>
            <a:endParaRPr lang="en-IN" i="1" dirty="0"/>
          </a:p>
          <a:p>
            <a:endParaRPr lang="en-IN" dirty="0" smtClean="0"/>
          </a:p>
          <a:p>
            <a:endParaRPr lang="en-IN" dirty="0"/>
          </a:p>
          <a:p>
            <a:endParaRPr lang="en-IN" dirty="0" smtClean="0"/>
          </a:p>
          <a:p>
            <a:endParaRPr lang="en-IN" dirty="0"/>
          </a:p>
          <a:p>
            <a:endParaRPr lang="en-IN" dirty="0" smtClean="0"/>
          </a:p>
          <a:p>
            <a:r>
              <a:rPr lang="en-IN" dirty="0" smtClean="0"/>
              <a:t>Likelihood </a:t>
            </a:r>
            <a:r>
              <a:rPr lang="en-IN" dirty="0"/>
              <a:t>matrix is a function of both </a:t>
            </a:r>
            <a:r>
              <a:rPr lang="en-IN" b="1" dirty="0" smtClean="0"/>
              <a:t>z </a:t>
            </a:r>
            <a:r>
              <a:rPr lang="en-IN" dirty="0"/>
              <a:t>and </a:t>
            </a:r>
            <a:r>
              <a:rPr lang="en-IN" b="1" dirty="0" smtClean="0"/>
              <a:t>X</a:t>
            </a:r>
            <a:r>
              <a:rPr lang="en-IN" dirty="0" smtClean="0"/>
              <a:t>.</a:t>
            </a:r>
            <a:endParaRPr lang="en-IN" dirty="0"/>
          </a:p>
          <a:p>
            <a:r>
              <a:rPr lang="en-IN" dirty="0" smtClean="0"/>
              <a:t>For </a:t>
            </a:r>
            <a:r>
              <a:rPr lang="en-IN" dirty="0"/>
              <a:t>a fixed state, it describes the probability of a particular observation being made (the rows </a:t>
            </a:r>
            <a:r>
              <a:rPr lang="en-IN" dirty="0" smtClean="0"/>
              <a:t>of the </a:t>
            </a:r>
            <a:r>
              <a:rPr lang="en-IN" dirty="0"/>
              <a:t>matrix).</a:t>
            </a:r>
          </a:p>
          <a:p>
            <a:r>
              <a:rPr lang="en-IN" dirty="0" smtClean="0"/>
              <a:t>For </a:t>
            </a:r>
            <a:r>
              <a:rPr lang="en-IN" dirty="0"/>
              <a:t>an observation it describes a probability distribution over the values of true state (</a:t>
            </a:r>
            <a:r>
              <a:rPr lang="en-IN" dirty="0" smtClean="0"/>
              <a:t>the columns</a:t>
            </a:r>
            <a:r>
              <a:rPr lang="en-IN" dirty="0"/>
              <a:t>) and is then the Likelihood </a:t>
            </a:r>
            <a:r>
              <a:rPr lang="en-IN" dirty="0" smtClean="0"/>
              <a:t>Function.</a:t>
            </a:r>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xmlns="" val="1928464121"/>
              </p:ext>
            </p:extLst>
          </p:nvPr>
        </p:nvGraphicFramePr>
        <p:xfrm>
          <a:off x="2665140" y="2517934"/>
          <a:ext cx="6096000" cy="1483360"/>
        </p:xfrm>
        <a:graphic>
          <a:graphicData uri="http://schemas.openxmlformats.org/drawingml/2006/table">
            <a:tbl>
              <a:tblPr firstRow="1" bandRow="1">
                <a:tableStyleId>{5C22544A-7EE6-4342-B048-85BDC9FD1C3A}</a:tableStyleId>
              </a:tblPr>
              <a:tblGrid>
                <a:gridCol w="1524000"/>
                <a:gridCol w="1524000"/>
                <a:gridCol w="1524000"/>
                <a:gridCol w="1524000"/>
              </a:tblGrid>
              <a:tr h="370840">
                <a:tc>
                  <a:txBody>
                    <a:bodyPr/>
                    <a:lstStyle/>
                    <a:p>
                      <a:endParaRPr lang="en-IN" dirty="0"/>
                    </a:p>
                  </a:txBody>
                  <a:tcPr/>
                </a:tc>
                <a:tc>
                  <a:txBody>
                    <a:bodyPr/>
                    <a:lstStyle/>
                    <a:p>
                      <a:r>
                        <a:rPr lang="en-IN" dirty="0" smtClean="0"/>
                        <a:t>z0</a:t>
                      </a:r>
                      <a:endParaRPr lang="en-IN" dirty="0"/>
                    </a:p>
                  </a:txBody>
                  <a:tcPr/>
                </a:tc>
                <a:tc>
                  <a:txBody>
                    <a:bodyPr/>
                    <a:lstStyle/>
                    <a:p>
                      <a:r>
                        <a:rPr lang="en-IN" dirty="0" smtClean="0"/>
                        <a:t>z1</a:t>
                      </a:r>
                      <a:endParaRPr lang="en-IN" dirty="0"/>
                    </a:p>
                  </a:txBody>
                  <a:tcPr/>
                </a:tc>
                <a:tc>
                  <a:txBody>
                    <a:bodyPr/>
                    <a:lstStyle/>
                    <a:p>
                      <a:r>
                        <a:rPr lang="en-IN" dirty="0" smtClean="0"/>
                        <a:t>z2</a:t>
                      </a:r>
                      <a:endParaRPr lang="en-IN" dirty="0"/>
                    </a:p>
                  </a:txBody>
                  <a:tcPr/>
                </a:tc>
              </a:tr>
              <a:tr h="370840">
                <a:tc>
                  <a:txBody>
                    <a:bodyPr/>
                    <a:lstStyle/>
                    <a:p>
                      <a:r>
                        <a:rPr lang="en-IN" dirty="0" smtClean="0"/>
                        <a:t>X0</a:t>
                      </a:r>
                      <a:endParaRPr lang="en-IN" dirty="0"/>
                    </a:p>
                  </a:txBody>
                  <a:tcPr/>
                </a:tc>
                <a:tc>
                  <a:txBody>
                    <a:bodyPr/>
                    <a:lstStyle/>
                    <a:p>
                      <a:r>
                        <a:rPr lang="en-IN" dirty="0" smtClean="0"/>
                        <a:t>0.7</a:t>
                      </a:r>
                      <a:endParaRPr lang="en-IN" dirty="0"/>
                    </a:p>
                  </a:txBody>
                  <a:tcPr/>
                </a:tc>
                <a:tc>
                  <a:txBody>
                    <a:bodyPr/>
                    <a:lstStyle/>
                    <a:p>
                      <a:r>
                        <a:rPr lang="en-IN" dirty="0" smtClean="0"/>
                        <a:t>0.2</a:t>
                      </a:r>
                      <a:endParaRPr lang="en-IN" dirty="0"/>
                    </a:p>
                  </a:txBody>
                  <a:tcPr/>
                </a:tc>
                <a:tc>
                  <a:txBody>
                    <a:bodyPr/>
                    <a:lstStyle/>
                    <a:p>
                      <a:r>
                        <a:rPr lang="en-IN" dirty="0" smtClean="0"/>
                        <a:t>0.1</a:t>
                      </a:r>
                      <a:endParaRPr lang="en-IN" dirty="0"/>
                    </a:p>
                  </a:txBody>
                  <a:tcPr/>
                </a:tc>
              </a:tr>
              <a:tr h="370840">
                <a:tc>
                  <a:txBody>
                    <a:bodyPr/>
                    <a:lstStyle/>
                    <a:p>
                      <a:r>
                        <a:rPr lang="en-IN" dirty="0" smtClean="0"/>
                        <a:t>X1</a:t>
                      </a:r>
                      <a:endParaRPr lang="en-IN" dirty="0"/>
                    </a:p>
                  </a:txBody>
                  <a:tcPr/>
                </a:tc>
                <a:tc>
                  <a:txBody>
                    <a:bodyPr/>
                    <a:lstStyle/>
                    <a:p>
                      <a:r>
                        <a:rPr lang="en-IN" dirty="0" smtClean="0"/>
                        <a:t>0.2</a:t>
                      </a:r>
                      <a:endParaRPr lang="en-IN" dirty="0"/>
                    </a:p>
                  </a:txBody>
                  <a:tcPr/>
                </a:tc>
                <a:tc>
                  <a:txBody>
                    <a:bodyPr/>
                    <a:lstStyle/>
                    <a:p>
                      <a:r>
                        <a:rPr lang="en-IN" dirty="0" smtClean="0"/>
                        <a:t>0.6</a:t>
                      </a:r>
                      <a:endParaRPr lang="en-IN" dirty="0"/>
                    </a:p>
                  </a:txBody>
                  <a:tcPr/>
                </a:tc>
                <a:tc>
                  <a:txBody>
                    <a:bodyPr/>
                    <a:lstStyle/>
                    <a:p>
                      <a:r>
                        <a:rPr lang="en-IN" dirty="0" smtClean="0"/>
                        <a:t>0.2</a:t>
                      </a:r>
                      <a:endParaRPr lang="en-IN" dirty="0"/>
                    </a:p>
                  </a:txBody>
                  <a:tcPr/>
                </a:tc>
              </a:tr>
              <a:tr h="370840">
                <a:tc>
                  <a:txBody>
                    <a:bodyPr/>
                    <a:lstStyle/>
                    <a:p>
                      <a:r>
                        <a:rPr lang="en-IN" dirty="0" smtClean="0"/>
                        <a:t>X2</a:t>
                      </a:r>
                      <a:endParaRPr lang="en-IN" dirty="0"/>
                    </a:p>
                  </a:txBody>
                  <a:tcPr/>
                </a:tc>
                <a:tc>
                  <a:txBody>
                    <a:bodyPr/>
                    <a:lstStyle/>
                    <a:p>
                      <a:r>
                        <a:rPr lang="en-IN" dirty="0" smtClean="0"/>
                        <a:t>0.1</a:t>
                      </a:r>
                      <a:endParaRPr lang="en-IN" dirty="0"/>
                    </a:p>
                  </a:txBody>
                  <a:tcPr/>
                </a:tc>
                <a:tc>
                  <a:txBody>
                    <a:bodyPr/>
                    <a:lstStyle/>
                    <a:p>
                      <a:r>
                        <a:rPr lang="en-IN" dirty="0" smtClean="0"/>
                        <a:t>0.2</a:t>
                      </a:r>
                      <a:endParaRPr lang="en-IN" dirty="0"/>
                    </a:p>
                  </a:txBody>
                  <a:tcPr/>
                </a:tc>
                <a:tc>
                  <a:txBody>
                    <a:bodyPr/>
                    <a:lstStyle/>
                    <a:p>
                      <a:r>
                        <a:rPr lang="en-IN" dirty="0" smtClean="0"/>
                        <a:t>0.7</a:t>
                      </a:r>
                      <a:endParaRPr lang="en-IN" dirty="0"/>
                    </a:p>
                  </a:txBody>
                  <a:tcPr/>
                </a:tc>
              </a:tr>
            </a:tbl>
          </a:graphicData>
        </a:graphic>
      </p:graphicFrame>
    </p:spTree>
    <p:extLst>
      <p:ext uri="{BB962C8B-B14F-4D97-AF65-F5344CB8AC3E}">
        <p14:creationId xmlns:p14="http://schemas.microsoft.com/office/powerpoint/2010/main" xmlns="" val="23875616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Sensor Model</a:t>
            </a:r>
            <a:endParaRPr lang="en-IN" dirty="0"/>
          </a:p>
        </p:txBody>
      </p:sp>
      <p:sp>
        <p:nvSpPr>
          <p:cNvPr id="3" name="Content Placeholder 2"/>
          <p:cNvSpPr>
            <a:spLocks noGrp="1"/>
          </p:cNvSpPr>
          <p:nvPr>
            <p:ph idx="1"/>
          </p:nvPr>
        </p:nvSpPr>
        <p:spPr/>
        <p:txBody>
          <a:bodyPr>
            <a:normAutofit fontScale="92500" lnSpcReduction="20000"/>
          </a:bodyPr>
          <a:lstStyle/>
          <a:p>
            <a:r>
              <a:rPr lang="en-IN" dirty="0" smtClean="0"/>
              <a:t>The conditional probability </a:t>
            </a:r>
            <a:r>
              <a:rPr lang="en-IN" i="1" dirty="0" smtClean="0"/>
              <a:t>P(</a:t>
            </a:r>
            <a:r>
              <a:rPr lang="en-IN" b="1" i="1" dirty="0" smtClean="0"/>
              <a:t>z, x</a:t>
            </a:r>
            <a:r>
              <a:rPr lang="en-IN" i="1" dirty="0" smtClean="0"/>
              <a:t>)</a:t>
            </a:r>
            <a:r>
              <a:rPr lang="en-IN" b="1" i="1" dirty="0" smtClean="0"/>
              <a:t> </a:t>
            </a:r>
            <a:r>
              <a:rPr lang="en-IN" dirty="0" smtClean="0"/>
              <a:t>serves the role of a sensor model and can be thought of in two ways. First, in building a sensor model, the probability is constructed by fixing the value of </a:t>
            </a:r>
            <a:r>
              <a:rPr lang="en-IN" b="1" i="1" dirty="0" smtClean="0"/>
              <a:t>x = </a:t>
            </a:r>
            <a:r>
              <a:rPr lang="en-IN" i="1" dirty="0" smtClean="0"/>
              <a:t>x</a:t>
            </a:r>
            <a:r>
              <a:rPr lang="en-IN" b="1" i="1" dirty="0" smtClean="0"/>
              <a:t> </a:t>
            </a:r>
            <a:r>
              <a:rPr lang="en-IN" dirty="0" smtClean="0"/>
              <a:t>and then asking what probability density </a:t>
            </a:r>
            <a:r>
              <a:rPr lang="en-IN" i="1" dirty="0" smtClean="0"/>
              <a:t>P(</a:t>
            </a:r>
            <a:r>
              <a:rPr lang="en-IN" b="1" i="1" dirty="0" err="1" smtClean="0"/>
              <a:t>z</a:t>
            </a:r>
            <a:r>
              <a:rPr lang="en-IN" b="1" dirty="0" err="1" smtClean="0"/>
              <a:t>|</a:t>
            </a:r>
            <a:r>
              <a:rPr lang="en-IN" b="1" i="1" dirty="0" err="1" smtClean="0"/>
              <a:t>x</a:t>
            </a:r>
            <a:r>
              <a:rPr lang="en-IN" b="1" i="1" dirty="0" smtClean="0"/>
              <a:t> = </a:t>
            </a:r>
            <a:r>
              <a:rPr lang="en-IN" i="1" dirty="0" smtClean="0"/>
              <a:t>x</a:t>
            </a:r>
            <a:r>
              <a:rPr lang="en-IN" dirty="0" smtClean="0"/>
              <a:t>) on </a:t>
            </a:r>
            <a:r>
              <a:rPr lang="en-IN" b="1" i="1" dirty="0" smtClean="0"/>
              <a:t>z</a:t>
            </a:r>
            <a:r>
              <a:rPr lang="en-IN" dirty="0" smtClean="0"/>
              <a:t> results</a:t>
            </a:r>
            <a:r>
              <a:rPr lang="en-IN" b="1" i="1" dirty="0" smtClean="0"/>
              <a:t>. </a:t>
            </a:r>
          </a:p>
          <a:p>
            <a:r>
              <a:rPr lang="en-IN" dirty="0" smtClean="0"/>
              <a:t>Conversely, when this sensor model is used and observations are made, </a:t>
            </a:r>
            <a:r>
              <a:rPr lang="en-IN" b="1" i="1" dirty="0" smtClean="0"/>
              <a:t>z = </a:t>
            </a:r>
            <a:r>
              <a:rPr lang="en-IN" dirty="0" smtClean="0"/>
              <a:t>z is fixed and a likelihood function </a:t>
            </a:r>
            <a:r>
              <a:rPr lang="en-IN" i="1" dirty="0" smtClean="0"/>
              <a:t>P(</a:t>
            </a:r>
            <a:r>
              <a:rPr lang="en-IN" b="1" i="1" dirty="0" smtClean="0"/>
              <a:t>z</a:t>
            </a:r>
            <a:r>
              <a:rPr lang="en-IN" i="1" dirty="0" smtClean="0"/>
              <a:t> = </a:t>
            </a:r>
            <a:r>
              <a:rPr lang="en-IN" i="1" dirty="0" err="1" smtClean="0"/>
              <a:t>z</a:t>
            </a:r>
            <a:r>
              <a:rPr lang="en-IN" dirty="0" err="1" smtClean="0"/>
              <a:t>|</a:t>
            </a:r>
            <a:r>
              <a:rPr lang="en-IN" b="1" i="1" dirty="0" err="1" smtClean="0"/>
              <a:t>x</a:t>
            </a:r>
            <a:r>
              <a:rPr lang="en-IN" i="1" dirty="0" smtClean="0"/>
              <a:t>)</a:t>
            </a:r>
            <a:r>
              <a:rPr lang="en-IN" dirty="0" smtClean="0"/>
              <a:t> on </a:t>
            </a:r>
            <a:r>
              <a:rPr lang="en-IN" b="1" i="1" dirty="0" smtClean="0"/>
              <a:t>x</a:t>
            </a:r>
            <a:r>
              <a:rPr lang="en-IN" dirty="0" smtClean="0"/>
              <a:t> is inferred. The likelihood function, while not strictly a probability density, models the relative likelihood that different values of </a:t>
            </a:r>
            <a:r>
              <a:rPr lang="en-IN" b="1" i="1" dirty="0" smtClean="0"/>
              <a:t>x </a:t>
            </a:r>
            <a:r>
              <a:rPr lang="en-IN" dirty="0" smtClean="0"/>
              <a:t>gave rise to the observed value of </a:t>
            </a:r>
            <a:r>
              <a:rPr lang="en-IN" b="1" i="1" dirty="0" smtClean="0"/>
              <a:t>z</a:t>
            </a:r>
            <a:r>
              <a:rPr lang="en-IN" dirty="0" smtClean="0"/>
              <a:t>.</a:t>
            </a:r>
          </a:p>
          <a:p>
            <a:r>
              <a:rPr lang="en-IN" dirty="0" smtClean="0"/>
              <a:t>The product of this likelihood with the </a:t>
            </a:r>
            <a:r>
              <a:rPr lang="en-IN" b="1" dirty="0" smtClean="0"/>
              <a:t>prior</a:t>
            </a:r>
            <a:r>
              <a:rPr lang="en-IN" dirty="0" smtClean="0"/>
              <a:t>, both defined on </a:t>
            </a:r>
            <a:r>
              <a:rPr lang="en-IN" b="1" i="1" dirty="0" smtClean="0"/>
              <a:t>x, </a:t>
            </a:r>
            <a:r>
              <a:rPr lang="en-IN" dirty="0" smtClean="0"/>
              <a:t>gives the posterior or observation update </a:t>
            </a:r>
            <a:r>
              <a:rPr lang="en-IN" b="1" i="1" dirty="0" smtClean="0"/>
              <a:t>P(</a:t>
            </a:r>
            <a:r>
              <a:rPr lang="en-IN" b="1" i="1" dirty="0" err="1" smtClean="0"/>
              <a:t>x</a:t>
            </a:r>
            <a:r>
              <a:rPr lang="en-IN" b="1" dirty="0" err="1" smtClean="0"/>
              <a:t>|</a:t>
            </a:r>
            <a:r>
              <a:rPr lang="en-IN" b="1" i="1" dirty="0" err="1" smtClean="0"/>
              <a:t>z</a:t>
            </a:r>
            <a:r>
              <a:rPr lang="en-IN" b="1" i="1" dirty="0" smtClean="0"/>
              <a:t>). </a:t>
            </a:r>
            <a:r>
              <a:rPr lang="en-IN" dirty="0" smtClean="0"/>
              <a:t>In a practical implementation, </a:t>
            </a:r>
            <a:r>
              <a:rPr lang="en-IN" i="1" dirty="0" smtClean="0"/>
              <a:t>P(</a:t>
            </a:r>
            <a:r>
              <a:rPr lang="en-IN" b="1" i="1" dirty="0" err="1" smtClean="0"/>
              <a:t>z</a:t>
            </a:r>
            <a:r>
              <a:rPr lang="en-IN" b="1" dirty="0" err="1" smtClean="0"/>
              <a:t>|</a:t>
            </a:r>
            <a:r>
              <a:rPr lang="en-IN" b="1" i="1" dirty="0" err="1" smtClean="0"/>
              <a:t>x</a:t>
            </a:r>
            <a:r>
              <a:rPr lang="en-IN" b="1" i="1" dirty="0" smtClean="0"/>
              <a:t>) </a:t>
            </a:r>
            <a:r>
              <a:rPr lang="en-IN" dirty="0" smtClean="0"/>
              <a:t>is constructed as a function of both variables</a:t>
            </a:r>
            <a:r>
              <a:rPr lang="en-IN" b="1" i="1" dirty="0" smtClean="0"/>
              <a:t> </a:t>
            </a:r>
            <a:r>
              <a:rPr lang="en-IN" dirty="0" smtClean="0"/>
              <a:t>(or a matrix in discrete form). </a:t>
            </a:r>
            <a:r>
              <a:rPr lang="en-IN" u="sng" dirty="0" smtClean="0"/>
              <a:t>For each fixed value of </a:t>
            </a:r>
            <a:r>
              <a:rPr lang="en-IN" b="1" i="1" u="sng" dirty="0" smtClean="0"/>
              <a:t>x</a:t>
            </a:r>
            <a:r>
              <a:rPr lang="en-IN" u="sng" dirty="0" smtClean="0"/>
              <a:t>, a probability density on </a:t>
            </a:r>
            <a:r>
              <a:rPr lang="en-IN" b="1" i="1" u="sng" dirty="0" smtClean="0"/>
              <a:t>z</a:t>
            </a:r>
            <a:r>
              <a:rPr lang="en-IN" u="sng" dirty="0" smtClean="0"/>
              <a:t> is defined. Therefore as</a:t>
            </a:r>
            <a:r>
              <a:rPr lang="en-IN" b="1" i="1" u="sng" dirty="0" smtClean="0"/>
              <a:t> x </a:t>
            </a:r>
            <a:r>
              <a:rPr lang="en-IN" u="sng" dirty="0" smtClean="0"/>
              <a:t>varies, a family of likelihoods on </a:t>
            </a:r>
            <a:r>
              <a:rPr lang="en-IN" b="1" i="1" u="sng" dirty="0" smtClean="0"/>
              <a:t>z </a:t>
            </a:r>
            <a:r>
              <a:rPr lang="en-IN" u="sng" dirty="0" smtClean="0"/>
              <a:t>is created</a:t>
            </a:r>
            <a:r>
              <a:rPr lang="en-IN" b="1" i="1" u="sng" dirty="0" smtClean="0"/>
              <a:t>.</a:t>
            </a:r>
            <a:endParaRPr lang="en-IN" u="sng" dirty="0"/>
          </a:p>
        </p:txBody>
      </p:sp>
    </p:spTree>
    <p:extLst>
      <p:ext uri="{BB962C8B-B14F-4D97-AF65-F5344CB8AC3E}">
        <p14:creationId xmlns:p14="http://schemas.microsoft.com/office/powerpoint/2010/main" xmlns="" val="31622022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Multi-sensor Fusion</a:t>
            </a:r>
            <a:endParaRPr lang="en-IN" dirty="0"/>
          </a:p>
        </p:txBody>
      </p:sp>
      <p:sp>
        <p:nvSpPr>
          <p:cNvPr id="3" name="Content Placeholder 2"/>
          <p:cNvSpPr>
            <a:spLocks noGrp="1"/>
          </p:cNvSpPr>
          <p:nvPr>
            <p:ph idx="1"/>
          </p:nvPr>
        </p:nvSpPr>
        <p:spPr/>
        <p:txBody>
          <a:bodyPr>
            <a:normAutofit/>
          </a:bodyPr>
          <a:lstStyle/>
          <a:p>
            <a:r>
              <a:rPr lang="en-IN" sz="2000" dirty="0"/>
              <a:t>The multi-sensor form of </a:t>
            </a:r>
            <a:r>
              <a:rPr lang="en-IN" sz="2000" dirty="0" err="1"/>
              <a:t>Bayes</a:t>
            </a:r>
            <a:r>
              <a:rPr lang="en-IN" sz="2000" dirty="0"/>
              <a:t>’ rule requires </a:t>
            </a:r>
            <a:r>
              <a:rPr lang="en-IN" sz="2000" u="sng" dirty="0"/>
              <a:t>conditional independence</a:t>
            </a:r>
          </a:p>
          <a:p>
            <a:endParaRPr lang="en-US" sz="2000" dirty="0"/>
          </a:p>
          <a:p>
            <a:endParaRPr lang="en-US" sz="2000" dirty="0"/>
          </a:p>
          <a:p>
            <a:endParaRPr lang="en-US" sz="2000" dirty="0"/>
          </a:p>
          <a:p>
            <a:endParaRPr lang="en-US" sz="2000" dirty="0"/>
          </a:p>
          <a:p>
            <a:endParaRPr lang="en-IN" sz="2000" dirty="0"/>
          </a:p>
          <a:p>
            <a:endParaRPr lang="en-IN" sz="2000" dirty="0"/>
          </a:p>
          <a:p>
            <a:endParaRPr lang="en-IN" sz="2000" dirty="0"/>
          </a:p>
          <a:p>
            <a:r>
              <a:rPr lang="en-IN" sz="2000" dirty="0"/>
              <a:t>where </a:t>
            </a:r>
            <a:r>
              <a:rPr lang="en-IN" sz="2000" i="1" dirty="0"/>
              <a:t>C </a:t>
            </a:r>
            <a:r>
              <a:rPr lang="en-IN" sz="2000" dirty="0"/>
              <a:t>is a normalising constant. Equation above is known as the independent likelihood pool. This states that the posterior probability on </a:t>
            </a:r>
            <a:r>
              <a:rPr lang="en-IN" sz="2000" b="1" i="1" dirty="0"/>
              <a:t>x </a:t>
            </a:r>
            <a:r>
              <a:rPr lang="en-IN" sz="2000" dirty="0"/>
              <a:t>given all observations </a:t>
            </a:r>
            <a:r>
              <a:rPr lang="en-IN" sz="2000" b="1" i="1" dirty="0"/>
              <a:t>Z</a:t>
            </a:r>
            <a:r>
              <a:rPr lang="en-IN" sz="2000" b="1" i="1" baseline="30000" dirty="0"/>
              <a:t>n</a:t>
            </a:r>
            <a:r>
              <a:rPr lang="en-IN" sz="2000" dirty="0"/>
              <a:t>, is simply proportional to the product of</a:t>
            </a:r>
            <a:r>
              <a:rPr lang="en-IN" sz="2000" b="1" i="1" dirty="0"/>
              <a:t> </a:t>
            </a:r>
            <a:r>
              <a:rPr lang="en-IN" sz="2000" dirty="0"/>
              <a:t>prior probability and individual likelihoods from each information source.</a:t>
            </a:r>
          </a:p>
          <a:p>
            <a:endParaRPr lang="en-IN" sz="2400" dirty="0"/>
          </a:p>
        </p:txBody>
      </p:sp>
      <p:graphicFrame>
        <p:nvGraphicFramePr>
          <p:cNvPr id="4" name="Object 3"/>
          <p:cNvGraphicFramePr>
            <a:graphicFrameLocks noChangeAspect="1"/>
          </p:cNvGraphicFramePr>
          <p:nvPr>
            <p:extLst>
              <p:ext uri="{D42A27DB-BD31-4B8C-83A1-F6EECF244321}">
                <p14:modId xmlns:p14="http://schemas.microsoft.com/office/powerpoint/2010/main" xmlns="" val="3847333223"/>
              </p:ext>
            </p:extLst>
          </p:nvPr>
        </p:nvGraphicFramePr>
        <p:xfrm>
          <a:off x="3563021" y="2357092"/>
          <a:ext cx="4256561" cy="2215404"/>
        </p:xfrm>
        <a:graphic>
          <a:graphicData uri="http://schemas.openxmlformats.org/presentationml/2006/ole">
            <p:oleObj spid="_x0000_s4101" name="Equation" r:id="rId3" imgW="2171700" imgH="1130300" progId="Equation.DSMT4">
              <p:embed/>
            </p:oleObj>
          </a:graphicData>
        </a:graphic>
      </p:graphicFrame>
    </p:spTree>
    <p:extLst>
      <p:ext uri="{BB962C8B-B14F-4D97-AF65-F5344CB8AC3E}">
        <p14:creationId xmlns:p14="http://schemas.microsoft.com/office/powerpoint/2010/main" xmlns="" val="27584629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Recursive Bayes Rule</a:t>
            </a:r>
            <a:endParaRPr lang="en-IN" dirty="0"/>
          </a:p>
        </p:txBody>
      </p:sp>
      <mc:AlternateContent xmlns:mc="http://schemas.openxmlformats.org/markup-compatibility/2006">
        <mc:Choice xmlns:a14="http://schemas.microsoft.com/office/drawing/2010/main" xmlns="" Requires="a14">
          <p:sp>
            <p:nvSpPr>
              <p:cNvPr id="3" name="Content Placeholder 2"/>
              <p:cNvSpPr>
                <a:spLocks noGrp="1"/>
              </p:cNvSpPr>
              <p:nvPr>
                <p:ph idx="1"/>
              </p:nvPr>
            </p:nvSpPr>
            <p:spPr/>
            <p:txBody>
              <a:bodyPr/>
              <a:lstStyle/>
              <a:p>
                <a:r>
                  <a:rPr lang="en-IN" sz="2400" dirty="0"/>
                  <a:t>The recursive form of Bayes rule is as,</a:t>
                </a:r>
              </a:p>
              <a:p>
                <a14:m>
                  <m:oMath xmlns:m="http://schemas.openxmlformats.org/officeDocument/2006/math">
                    <m:r>
                      <a:rPr lang="en-IN" b="0" i="1" smtClean="0">
                        <a:latin typeface="Cambria Math"/>
                      </a:rPr>
                      <m:t>𝑃</m:t>
                    </m:r>
                    <m:d>
                      <m:dPr>
                        <m:ctrlPr>
                          <a:rPr lang="en-IN" b="0" i="1" smtClean="0">
                            <a:latin typeface="Cambria Math" panose="02040503050406030204" pitchFamily="18" charset="0"/>
                          </a:rPr>
                        </m:ctrlPr>
                      </m:dPr>
                      <m:e>
                        <m:r>
                          <a:rPr lang="en-IN" b="0" i="1" smtClean="0">
                            <a:latin typeface="Cambria Math"/>
                          </a:rPr>
                          <m:t>𝑥</m:t>
                        </m:r>
                      </m:e>
                      <m:e>
                        <m:sSup>
                          <m:sSupPr>
                            <m:ctrlPr>
                              <a:rPr lang="en-IN" b="0" i="1" smtClean="0">
                                <a:latin typeface="Cambria Math" panose="02040503050406030204" pitchFamily="18" charset="0"/>
                              </a:rPr>
                            </m:ctrlPr>
                          </m:sSupPr>
                          <m:e>
                            <m:r>
                              <a:rPr lang="en-IN" b="0" i="1" smtClean="0">
                                <a:latin typeface="Cambria Math"/>
                              </a:rPr>
                              <m:t>𝑍</m:t>
                            </m:r>
                          </m:e>
                          <m:sup>
                            <m:r>
                              <a:rPr lang="en-IN" b="0" i="1" smtClean="0">
                                <a:latin typeface="Cambria Math"/>
                              </a:rPr>
                              <m:t>𝑘</m:t>
                            </m:r>
                          </m:sup>
                        </m:sSup>
                      </m:e>
                    </m:d>
                    <m:r>
                      <a:rPr lang="en-IN" b="0" i="1" smtClean="0">
                        <a:latin typeface="Cambria Math"/>
                      </a:rPr>
                      <m:t>=</m:t>
                    </m:r>
                    <m:f>
                      <m:fPr>
                        <m:ctrlPr>
                          <a:rPr lang="en-IN" b="0" i="1" smtClean="0">
                            <a:latin typeface="Cambria Math" panose="02040503050406030204" pitchFamily="18" charset="0"/>
                          </a:rPr>
                        </m:ctrlPr>
                      </m:fPr>
                      <m:num>
                        <m:r>
                          <a:rPr lang="en-IN" b="0" i="1" smtClean="0">
                            <a:latin typeface="Cambria Math"/>
                          </a:rPr>
                          <m:t>𝑃</m:t>
                        </m:r>
                        <m:d>
                          <m:dPr>
                            <m:ctrlPr>
                              <a:rPr lang="en-IN" b="0" i="1" smtClean="0">
                                <a:latin typeface="Cambria Math" panose="02040503050406030204" pitchFamily="18" charset="0"/>
                              </a:rPr>
                            </m:ctrlPr>
                          </m:dPr>
                          <m:e>
                            <m:sSub>
                              <m:sSubPr>
                                <m:ctrlPr>
                                  <a:rPr lang="en-IN" b="0" i="1" smtClean="0">
                                    <a:latin typeface="Cambria Math" panose="02040503050406030204" pitchFamily="18" charset="0"/>
                                  </a:rPr>
                                </m:ctrlPr>
                              </m:sSubPr>
                              <m:e>
                                <m:r>
                                  <a:rPr lang="en-IN" b="0" i="1" smtClean="0">
                                    <a:latin typeface="Cambria Math"/>
                                  </a:rPr>
                                  <m:t>𝑧</m:t>
                                </m:r>
                              </m:e>
                              <m:sub>
                                <m:r>
                                  <a:rPr lang="en-IN" b="0" i="1" smtClean="0">
                                    <a:latin typeface="Cambria Math"/>
                                  </a:rPr>
                                  <m:t>𝑘</m:t>
                                </m:r>
                              </m:sub>
                            </m:sSub>
                          </m:e>
                          <m:e>
                            <m:r>
                              <a:rPr lang="en-IN" b="0" i="1" smtClean="0">
                                <a:latin typeface="Cambria Math"/>
                              </a:rPr>
                              <m:t>𝑥</m:t>
                            </m:r>
                          </m:e>
                        </m:d>
                        <m:r>
                          <a:rPr lang="en-IN" b="0" i="1" smtClean="0">
                            <a:latin typeface="Cambria Math"/>
                          </a:rPr>
                          <m:t>𝑃</m:t>
                        </m:r>
                        <m:r>
                          <a:rPr lang="en-IN" b="0" i="1" smtClean="0">
                            <a:latin typeface="Cambria Math"/>
                          </a:rPr>
                          <m:t>(</m:t>
                        </m:r>
                        <m:r>
                          <a:rPr lang="en-IN" b="0" i="1" smtClean="0">
                            <a:latin typeface="Cambria Math"/>
                          </a:rPr>
                          <m:t>𝑥</m:t>
                        </m:r>
                        <m:r>
                          <a:rPr lang="en-IN" b="0" i="1" smtClean="0">
                            <a:latin typeface="Cambria Math"/>
                          </a:rPr>
                          <m:t>|</m:t>
                        </m:r>
                        <m:sSup>
                          <m:sSupPr>
                            <m:ctrlPr>
                              <a:rPr lang="en-IN" b="0" i="1" smtClean="0">
                                <a:latin typeface="Cambria Math" panose="02040503050406030204" pitchFamily="18" charset="0"/>
                              </a:rPr>
                            </m:ctrlPr>
                          </m:sSupPr>
                          <m:e>
                            <m:r>
                              <a:rPr lang="en-IN" b="0" i="1" smtClean="0">
                                <a:latin typeface="Cambria Math"/>
                              </a:rPr>
                              <m:t>𝑍</m:t>
                            </m:r>
                          </m:e>
                          <m:sup>
                            <m:r>
                              <a:rPr lang="en-IN" b="0" i="1" smtClean="0">
                                <a:latin typeface="Cambria Math"/>
                              </a:rPr>
                              <m:t>𝑘</m:t>
                            </m:r>
                            <m:r>
                              <a:rPr lang="en-IN" b="0" i="1" smtClean="0">
                                <a:latin typeface="Cambria Math"/>
                              </a:rPr>
                              <m:t>−1</m:t>
                            </m:r>
                          </m:sup>
                        </m:sSup>
                        <m:r>
                          <a:rPr lang="en-IN" b="0" i="1" smtClean="0">
                            <a:latin typeface="Cambria Math"/>
                          </a:rPr>
                          <m:t>)</m:t>
                        </m:r>
                      </m:num>
                      <m:den>
                        <m:r>
                          <a:rPr lang="en-IN" b="0" i="1" smtClean="0">
                            <a:latin typeface="Cambria Math"/>
                          </a:rPr>
                          <m:t>𝑃</m:t>
                        </m:r>
                        <m:r>
                          <a:rPr lang="en-IN" b="0" i="1" smtClean="0">
                            <a:latin typeface="Cambria Math"/>
                          </a:rPr>
                          <m:t>(</m:t>
                        </m:r>
                        <m:sSub>
                          <m:sSubPr>
                            <m:ctrlPr>
                              <a:rPr lang="en-IN" b="0" i="1" smtClean="0">
                                <a:latin typeface="Cambria Math" panose="02040503050406030204" pitchFamily="18" charset="0"/>
                              </a:rPr>
                            </m:ctrlPr>
                          </m:sSubPr>
                          <m:e>
                            <m:r>
                              <a:rPr lang="en-IN" b="0" i="1" smtClean="0">
                                <a:latin typeface="Cambria Math"/>
                              </a:rPr>
                              <m:t>𝑧</m:t>
                            </m:r>
                          </m:e>
                          <m:sub>
                            <m:r>
                              <a:rPr lang="en-IN" b="0" i="1" smtClean="0">
                                <a:latin typeface="Cambria Math"/>
                              </a:rPr>
                              <m:t>𝑘</m:t>
                            </m:r>
                          </m:sub>
                        </m:sSub>
                        <m:r>
                          <a:rPr lang="en-IN" b="0" i="1" smtClean="0">
                            <a:latin typeface="Cambria Math"/>
                          </a:rPr>
                          <m:t>|</m:t>
                        </m:r>
                        <m:sSup>
                          <m:sSupPr>
                            <m:ctrlPr>
                              <a:rPr lang="en-IN" b="0" i="1" smtClean="0">
                                <a:latin typeface="Cambria Math" panose="02040503050406030204" pitchFamily="18" charset="0"/>
                              </a:rPr>
                            </m:ctrlPr>
                          </m:sSupPr>
                          <m:e>
                            <m:r>
                              <a:rPr lang="en-IN" b="0" i="1" smtClean="0">
                                <a:latin typeface="Cambria Math"/>
                              </a:rPr>
                              <m:t>𝑍</m:t>
                            </m:r>
                          </m:e>
                          <m:sup>
                            <m:r>
                              <a:rPr lang="en-IN" b="0" i="1" smtClean="0">
                                <a:latin typeface="Cambria Math"/>
                              </a:rPr>
                              <m:t>𝑘</m:t>
                            </m:r>
                            <m:r>
                              <a:rPr lang="en-IN" b="0" i="1" smtClean="0">
                                <a:latin typeface="Cambria Math"/>
                              </a:rPr>
                              <m:t>−1</m:t>
                            </m:r>
                          </m:sup>
                        </m:sSup>
                        <m:r>
                          <a:rPr lang="en-IN" b="0" i="1" smtClean="0">
                            <a:latin typeface="Cambria Math"/>
                          </a:rPr>
                          <m:t>)</m:t>
                        </m:r>
                      </m:den>
                    </m:f>
                  </m:oMath>
                </a14:m>
                <a:endParaRPr lang="en-IN" dirty="0" smtClean="0"/>
              </a:p>
              <a:p>
                <a:endParaRPr lang="en-IN" dirty="0"/>
              </a:p>
              <a:p>
                <a:r>
                  <a:rPr lang="en-IN" sz="2400" dirty="0"/>
                  <a:t>we need compute and store only posterior density </a:t>
                </a:r>
                <a:r>
                  <a:rPr lang="en-IN" sz="2400" i="1" dirty="0"/>
                  <a:t>P</a:t>
                </a:r>
                <a:r>
                  <a:rPr lang="en-IN" sz="2400" dirty="0"/>
                  <a:t>(</a:t>
                </a:r>
                <a:r>
                  <a:rPr lang="en-IN" sz="2400" b="1" i="1" dirty="0" err="1"/>
                  <a:t>x</a:t>
                </a:r>
                <a:r>
                  <a:rPr lang="en-IN" sz="2400" dirty="0" err="1"/>
                  <a:t>|</a:t>
                </a:r>
                <a:r>
                  <a:rPr lang="en-IN" sz="2400" b="1" i="1" dirty="0" err="1"/>
                  <a:t>Z</a:t>
                </a:r>
                <a:r>
                  <a:rPr lang="en-IN" sz="2400" b="1" i="1" dirty="0"/>
                  <a:t> </a:t>
                </a:r>
                <a:r>
                  <a:rPr lang="en-IN" sz="2400" i="1" baseline="30000" dirty="0"/>
                  <a:t>k</a:t>
                </a:r>
                <a:r>
                  <a:rPr lang="en-IN" sz="2400" baseline="30000" dirty="0"/>
                  <a:t>−1</a:t>
                </a:r>
                <a:r>
                  <a:rPr lang="en-IN" sz="2400" dirty="0"/>
                  <a:t>) which contains a complete summary of all past information. When the next piece of information </a:t>
                </a:r>
                <a:r>
                  <a:rPr lang="en-IN" sz="2400" i="1" dirty="0"/>
                  <a:t>P</a:t>
                </a:r>
                <a:r>
                  <a:rPr lang="en-IN" sz="2400" dirty="0"/>
                  <a:t>(</a:t>
                </a:r>
                <a:r>
                  <a:rPr lang="en-IN" sz="2400" b="1" i="1" dirty="0" err="1"/>
                  <a:t>z</a:t>
                </a:r>
                <a:r>
                  <a:rPr lang="en-IN" sz="2400" i="1" baseline="30000" dirty="0" err="1"/>
                  <a:t>k</a:t>
                </a:r>
                <a:r>
                  <a:rPr lang="en-IN" sz="2400" dirty="0" err="1"/>
                  <a:t>|</a:t>
                </a:r>
                <a:r>
                  <a:rPr lang="en-IN" sz="2400" b="1" i="1" dirty="0" err="1"/>
                  <a:t>x</a:t>
                </a:r>
                <a:r>
                  <a:rPr lang="en-IN" sz="2400" dirty="0"/>
                  <a:t>) arrives, the previous posterior takes on the role of the current prior and the product of the two becomes, when normalised, the new posterior.</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cstate="print"/>
                <a:stretch>
                  <a:fillRect l="-963" t="-1078"/>
                </a:stretch>
              </a:blipFill>
            </p:spPr>
            <p:txBody>
              <a:bodyPr/>
              <a:lstStyle/>
              <a:p>
                <a:r>
                  <a:rPr lang="en-IN">
                    <a:noFill/>
                  </a:rPr>
                  <a:t> </a:t>
                </a:r>
              </a:p>
            </p:txBody>
          </p:sp>
        </mc:Fallback>
      </mc:AlternateContent>
    </p:spTree>
    <p:extLst>
      <p:ext uri="{BB962C8B-B14F-4D97-AF65-F5344CB8AC3E}">
        <p14:creationId xmlns:p14="http://schemas.microsoft.com/office/powerpoint/2010/main" xmlns="" val="29364319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Bayesian Filtering</a:t>
            </a:r>
            <a:endParaRPr lang="en-IN" dirty="0"/>
          </a:p>
        </p:txBody>
      </p:sp>
      <p:sp>
        <p:nvSpPr>
          <p:cNvPr id="3" name="Content Placeholder 2"/>
          <p:cNvSpPr>
            <a:spLocks noGrp="1"/>
          </p:cNvSpPr>
          <p:nvPr>
            <p:ph idx="1"/>
          </p:nvPr>
        </p:nvSpPr>
        <p:spPr/>
        <p:txBody>
          <a:bodyPr>
            <a:normAutofit fontScale="85000" lnSpcReduction="10000"/>
          </a:bodyPr>
          <a:lstStyle/>
          <a:p>
            <a:r>
              <a:rPr lang="en-IN" dirty="0"/>
              <a:t>Filtering is concerned with the </a:t>
            </a:r>
            <a:r>
              <a:rPr lang="en-IN" u="sng" dirty="0"/>
              <a:t>sequential process </a:t>
            </a:r>
            <a:r>
              <a:rPr lang="en-IN" dirty="0" smtClean="0"/>
              <a:t>of maintaining </a:t>
            </a:r>
            <a:r>
              <a:rPr lang="en-IN" dirty="0"/>
              <a:t>a </a:t>
            </a:r>
            <a:r>
              <a:rPr lang="en-IN" u="sng" dirty="0"/>
              <a:t>probabilistic model for a state</a:t>
            </a:r>
            <a:r>
              <a:rPr lang="en-IN" dirty="0"/>
              <a:t> </a:t>
            </a:r>
            <a:r>
              <a:rPr lang="en-IN" dirty="0" smtClean="0"/>
              <a:t>which evolves </a:t>
            </a:r>
            <a:r>
              <a:rPr lang="en-IN" dirty="0"/>
              <a:t>over time and </a:t>
            </a:r>
            <a:r>
              <a:rPr lang="en-IN" dirty="0" smtClean="0"/>
              <a:t>is </a:t>
            </a:r>
            <a:r>
              <a:rPr lang="en-IN" dirty="0"/>
              <a:t>periodically </a:t>
            </a:r>
            <a:r>
              <a:rPr lang="en-IN" dirty="0" smtClean="0"/>
              <a:t>observed by </a:t>
            </a:r>
            <a:r>
              <a:rPr lang="en-IN" dirty="0"/>
              <a:t>a sensor. Filtering forms the basis for many </a:t>
            </a:r>
            <a:r>
              <a:rPr lang="en-IN" dirty="0" smtClean="0"/>
              <a:t>problems </a:t>
            </a:r>
            <a:r>
              <a:rPr lang="en-IN" dirty="0"/>
              <a:t>in tracking and navigation. </a:t>
            </a:r>
            <a:endParaRPr lang="en-IN" dirty="0" smtClean="0"/>
          </a:p>
          <a:p>
            <a:endParaRPr lang="en-IN" dirty="0" smtClean="0"/>
          </a:p>
          <a:p>
            <a:r>
              <a:rPr lang="en-IN" dirty="0" smtClean="0"/>
              <a:t>The </a:t>
            </a:r>
            <a:r>
              <a:rPr lang="en-IN" dirty="0"/>
              <a:t>general filtering </a:t>
            </a:r>
            <a:r>
              <a:rPr lang="en-IN" dirty="0" smtClean="0"/>
              <a:t>problem can </a:t>
            </a:r>
            <a:r>
              <a:rPr lang="en-IN" dirty="0"/>
              <a:t>be formulated in Bayesian form. This is </a:t>
            </a:r>
            <a:r>
              <a:rPr lang="en-IN" dirty="0" smtClean="0"/>
              <a:t>significant because </a:t>
            </a:r>
            <a:r>
              <a:rPr lang="en-IN" dirty="0"/>
              <a:t>it provides a common representation for a </a:t>
            </a:r>
            <a:r>
              <a:rPr lang="en-IN" dirty="0" smtClean="0"/>
              <a:t>range of </a:t>
            </a:r>
            <a:r>
              <a:rPr lang="en-IN" dirty="0"/>
              <a:t>discrete and continuous data fusion problems </a:t>
            </a:r>
            <a:r>
              <a:rPr lang="en-IN" dirty="0" smtClean="0"/>
              <a:t>without recourse </a:t>
            </a:r>
            <a:r>
              <a:rPr lang="en-IN" dirty="0"/>
              <a:t>to specific </a:t>
            </a:r>
            <a:r>
              <a:rPr lang="en-IN" dirty="0" smtClean="0"/>
              <a:t>models</a:t>
            </a:r>
            <a:r>
              <a:rPr lang="en-IN" dirty="0"/>
              <a:t>.</a:t>
            </a:r>
          </a:p>
          <a:p>
            <a:endParaRPr lang="en-IN" dirty="0" smtClean="0"/>
          </a:p>
          <a:p>
            <a:r>
              <a:rPr lang="en-IN" dirty="0" smtClean="0"/>
              <a:t>Define </a:t>
            </a:r>
            <a:r>
              <a:rPr lang="en-IN" b="1" i="1" dirty="0" err="1"/>
              <a:t>x</a:t>
            </a:r>
            <a:r>
              <a:rPr lang="en-IN" i="1" baseline="-25000" dirty="0" err="1"/>
              <a:t>t</a:t>
            </a:r>
            <a:r>
              <a:rPr lang="en-IN" i="1" dirty="0"/>
              <a:t> </a:t>
            </a:r>
            <a:r>
              <a:rPr lang="en-IN" dirty="0"/>
              <a:t>as the </a:t>
            </a:r>
            <a:r>
              <a:rPr lang="en-IN" u="sng" dirty="0"/>
              <a:t>value of a state </a:t>
            </a:r>
            <a:r>
              <a:rPr lang="en-IN" dirty="0"/>
              <a:t>of interest at time </a:t>
            </a:r>
            <a:r>
              <a:rPr lang="en-IN" i="1" dirty="0"/>
              <a:t>t</a:t>
            </a:r>
            <a:r>
              <a:rPr lang="en-IN" dirty="0" smtClean="0"/>
              <a:t>. This </a:t>
            </a:r>
            <a:r>
              <a:rPr lang="en-IN" dirty="0"/>
              <a:t>may, </a:t>
            </a:r>
            <a:r>
              <a:rPr lang="en-IN" dirty="0" smtClean="0"/>
              <a:t>describe </a:t>
            </a:r>
            <a:r>
              <a:rPr lang="en-IN" dirty="0"/>
              <a:t>a feature to be tracked</a:t>
            </a:r>
            <a:r>
              <a:rPr lang="en-IN" dirty="0" smtClean="0"/>
              <a:t>, the </a:t>
            </a:r>
            <a:r>
              <a:rPr lang="en-IN" dirty="0"/>
              <a:t>state of a process being monitored, or the </a:t>
            </a:r>
            <a:r>
              <a:rPr lang="en-IN" dirty="0" smtClean="0"/>
              <a:t>location </a:t>
            </a:r>
            <a:r>
              <a:rPr lang="en-IN" dirty="0"/>
              <a:t>of a platform for which navigation data is required. </a:t>
            </a:r>
            <a:r>
              <a:rPr lang="en-IN" dirty="0" smtClean="0"/>
              <a:t>For convenience</a:t>
            </a:r>
            <a:r>
              <a:rPr lang="en-IN" dirty="0"/>
              <a:t>, and without loss of generality, time is </a:t>
            </a:r>
            <a:r>
              <a:rPr lang="en-IN" dirty="0" smtClean="0"/>
              <a:t>defined at discrete times </a:t>
            </a:r>
            <a:r>
              <a:rPr lang="en-IN" i="1" dirty="0" err="1" smtClean="0"/>
              <a:t>t</a:t>
            </a:r>
            <a:r>
              <a:rPr lang="en-IN" i="1" baseline="-25000" dirty="0" err="1" smtClean="0"/>
              <a:t>k</a:t>
            </a:r>
            <a:r>
              <a:rPr lang="en-IN" i="1" dirty="0"/>
              <a:t>=</a:t>
            </a:r>
            <a:r>
              <a:rPr lang="en-IN" i="1" dirty="0" smtClean="0"/>
              <a:t>k</a:t>
            </a:r>
            <a:r>
              <a:rPr lang="en-IN" dirty="0"/>
              <a:t>.</a:t>
            </a:r>
          </a:p>
        </p:txBody>
      </p:sp>
    </p:spTree>
    <p:extLst>
      <p:ext uri="{BB962C8B-B14F-4D97-AF65-F5344CB8AC3E}">
        <p14:creationId xmlns:p14="http://schemas.microsoft.com/office/powerpoint/2010/main" xmlns="" val="11912813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Bayesian Filtering</a:t>
            </a:r>
            <a:endParaRPr lang="en-IN" dirty="0"/>
          </a:p>
        </p:txBody>
      </p:sp>
      <p:sp>
        <p:nvSpPr>
          <p:cNvPr id="3" name="Content Placeholder 2"/>
          <p:cNvSpPr>
            <a:spLocks noGrp="1"/>
          </p:cNvSpPr>
          <p:nvPr>
            <p:ph idx="1"/>
          </p:nvPr>
        </p:nvSpPr>
        <p:spPr/>
        <p:txBody>
          <a:bodyPr>
            <a:normAutofit fontScale="92500" lnSpcReduction="20000"/>
          </a:bodyPr>
          <a:lstStyle/>
          <a:p>
            <a:r>
              <a:rPr lang="en-IN" dirty="0"/>
              <a:t>At a </a:t>
            </a:r>
            <a:r>
              <a:rPr lang="en-IN" dirty="0" smtClean="0"/>
              <a:t>time instant </a:t>
            </a:r>
            <a:r>
              <a:rPr lang="en-IN" i="1" dirty="0"/>
              <a:t>k</a:t>
            </a:r>
            <a:r>
              <a:rPr lang="en-IN" dirty="0"/>
              <a:t>, the following quantities are defined:</a:t>
            </a:r>
          </a:p>
          <a:p>
            <a:pPr lvl="1"/>
            <a:r>
              <a:rPr lang="en-IN" b="1" i="1" dirty="0" err="1"/>
              <a:t>x</a:t>
            </a:r>
            <a:r>
              <a:rPr lang="en-IN" i="1" baseline="-25000" dirty="0" err="1"/>
              <a:t>k</a:t>
            </a:r>
            <a:r>
              <a:rPr lang="en-IN" dirty="0"/>
              <a:t>: The state vector to be estimated at time </a:t>
            </a:r>
            <a:r>
              <a:rPr lang="en-IN" i="1" dirty="0"/>
              <a:t>k</a:t>
            </a:r>
            <a:r>
              <a:rPr lang="en-IN" dirty="0"/>
              <a:t>,</a:t>
            </a:r>
          </a:p>
          <a:p>
            <a:pPr lvl="1"/>
            <a:r>
              <a:rPr lang="en-IN" b="1" i="1" dirty="0" err="1"/>
              <a:t>u</a:t>
            </a:r>
            <a:r>
              <a:rPr lang="en-IN" i="1" baseline="-25000" dirty="0" err="1"/>
              <a:t>k</a:t>
            </a:r>
            <a:r>
              <a:rPr lang="en-IN" dirty="0"/>
              <a:t>: A control vector, assumed known, and applied </a:t>
            </a:r>
            <a:r>
              <a:rPr lang="en-IN" dirty="0" smtClean="0"/>
              <a:t>at time </a:t>
            </a:r>
            <a:r>
              <a:rPr lang="en-IN" i="1" dirty="0"/>
              <a:t>k</a:t>
            </a:r>
            <a:r>
              <a:rPr lang="en-IN" dirty="0"/>
              <a:t>−1 to drive the state from </a:t>
            </a:r>
            <a:r>
              <a:rPr lang="en-IN" b="1" i="1" dirty="0" smtClean="0"/>
              <a:t>x</a:t>
            </a:r>
            <a:r>
              <a:rPr lang="en-IN" i="1" baseline="-25000" dirty="0" smtClean="0"/>
              <a:t>k</a:t>
            </a:r>
            <a:r>
              <a:rPr lang="en-IN" baseline="-25000" dirty="0"/>
              <a:t>−1</a:t>
            </a:r>
            <a:r>
              <a:rPr lang="en-IN" dirty="0"/>
              <a:t> to </a:t>
            </a:r>
            <a:r>
              <a:rPr lang="en-IN" b="1" i="1" dirty="0" err="1"/>
              <a:t>x</a:t>
            </a:r>
            <a:r>
              <a:rPr lang="en-IN" i="1" baseline="-25000" dirty="0" err="1"/>
              <a:t>k</a:t>
            </a:r>
            <a:r>
              <a:rPr lang="en-IN" i="1" dirty="0"/>
              <a:t> </a:t>
            </a:r>
            <a:r>
              <a:rPr lang="en-IN" dirty="0"/>
              <a:t>at </a:t>
            </a:r>
            <a:r>
              <a:rPr lang="en-IN" dirty="0" smtClean="0"/>
              <a:t>time </a:t>
            </a:r>
            <a:r>
              <a:rPr lang="en-IN" i="1" dirty="0" smtClean="0"/>
              <a:t>k</a:t>
            </a:r>
            <a:r>
              <a:rPr lang="en-IN" dirty="0"/>
              <a:t>,</a:t>
            </a:r>
          </a:p>
          <a:p>
            <a:pPr lvl="1"/>
            <a:r>
              <a:rPr lang="en-IN" b="1" i="1" dirty="0" err="1"/>
              <a:t>z</a:t>
            </a:r>
            <a:r>
              <a:rPr lang="en-IN" i="1" baseline="-25000" dirty="0" err="1"/>
              <a:t>k</a:t>
            </a:r>
            <a:r>
              <a:rPr lang="en-IN" dirty="0"/>
              <a:t>: An observation taken of the state </a:t>
            </a:r>
            <a:r>
              <a:rPr lang="en-IN" b="1" i="1" dirty="0" err="1"/>
              <a:t>x</a:t>
            </a:r>
            <a:r>
              <a:rPr lang="en-IN" i="1" baseline="-25000" dirty="0" err="1"/>
              <a:t>k</a:t>
            </a:r>
            <a:r>
              <a:rPr lang="en-IN" i="1" dirty="0"/>
              <a:t> </a:t>
            </a:r>
            <a:r>
              <a:rPr lang="en-IN" dirty="0"/>
              <a:t>at time </a:t>
            </a:r>
            <a:r>
              <a:rPr lang="en-IN" i="1" dirty="0"/>
              <a:t>k</a:t>
            </a:r>
            <a:r>
              <a:rPr lang="en-IN" dirty="0"/>
              <a:t>.</a:t>
            </a:r>
          </a:p>
          <a:p>
            <a:r>
              <a:rPr lang="en-IN" dirty="0"/>
              <a:t>In addition, the </a:t>
            </a:r>
            <a:r>
              <a:rPr lang="en-IN" dirty="0" smtClean="0"/>
              <a:t>following </a:t>
            </a:r>
            <a:r>
              <a:rPr lang="en-IN" dirty="0"/>
              <a:t>sets are also defined</a:t>
            </a:r>
            <a:r>
              <a:rPr lang="en-IN" dirty="0" smtClean="0"/>
              <a:t>.</a:t>
            </a:r>
          </a:p>
          <a:p>
            <a:r>
              <a:rPr lang="en-IN" dirty="0" smtClean="0"/>
              <a:t>The </a:t>
            </a:r>
            <a:r>
              <a:rPr lang="en-IN" dirty="0"/>
              <a:t>history of states:</a:t>
            </a:r>
          </a:p>
          <a:p>
            <a:pPr lvl="1"/>
            <a:r>
              <a:rPr lang="en-US" altLang="ja-JP" b="1" i="1" dirty="0" err="1"/>
              <a:t>X</a:t>
            </a:r>
            <a:r>
              <a:rPr lang="en-US" altLang="ja-JP" i="1" baseline="30000" dirty="0" err="1"/>
              <a:t>k</a:t>
            </a:r>
            <a:r>
              <a:rPr lang="en-US" altLang="ja-JP" i="1" dirty="0"/>
              <a:t> </a:t>
            </a:r>
            <a:r>
              <a:rPr lang="en-US" altLang="ja-JP" dirty="0"/>
              <a:t>= {</a:t>
            </a:r>
            <a:r>
              <a:rPr lang="en-US" altLang="ja-JP" b="1" i="1" dirty="0"/>
              <a:t>x</a:t>
            </a:r>
            <a:r>
              <a:rPr lang="en-US" altLang="ja-JP" baseline="-25000" dirty="0"/>
              <a:t>0</a:t>
            </a:r>
            <a:r>
              <a:rPr lang="en-US" altLang="ja-JP" i="1" dirty="0"/>
              <a:t>, </a:t>
            </a:r>
            <a:r>
              <a:rPr lang="en-US" altLang="ja-JP" b="1" i="1" dirty="0"/>
              <a:t>x</a:t>
            </a:r>
            <a:r>
              <a:rPr lang="en-US" altLang="ja-JP" baseline="-25000" dirty="0"/>
              <a:t>1</a:t>
            </a:r>
            <a:r>
              <a:rPr lang="en-US" altLang="ja-JP" i="1" dirty="0"/>
              <a:t>, </a:t>
            </a:r>
            <a:r>
              <a:rPr lang="ja-JP" altLang="en-US" dirty="0"/>
              <a:t>・ ・ ・ </a:t>
            </a:r>
            <a:r>
              <a:rPr lang="en-US" altLang="ja-JP" i="1" dirty="0"/>
              <a:t>, </a:t>
            </a:r>
            <a:r>
              <a:rPr lang="en-US" altLang="ja-JP" b="1" i="1" dirty="0" err="1"/>
              <a:t>x</a:t>
            </a:r>
            <a:r>
              <a:rPr lang="en-US" altLang="ja-JP" i="1" baseline="-25000" dirty="0" err="1"/>
              <a:t>k</a:t>
            </a:r>
            <a:r>
              <a:rPr lang="en-US" altLang="ja-JP" dirty="0"/>
              <a:t>} = {</a:t>
            </a:r>
            <a:r>
              <a:rPr lang="en-US" altLang="ja-JP" b="1" i="1" dirty="0" err="1" smtClean="0"/>
              <a:t>X</a:t>
            </a:r>
            <a:r>
              <a:rPr lang="en-US" altLang="ja-JP" i="1" baseline="30000" dirty="0" err="1" smtClean="0"/>
              <a:t>k</a:t>
            </a:r>
            <a:r>
              <a:rPr lang="ja-JP" altLang="en-US" baseline="30000" dirty="0"/>
              <a:t>−</a:t>
            </a:r>
            <a:r>
              <a:rPr lang="en-US" altLang="ja-JP" baseline="30000" dirty="0"/>
              <a:t>1</a:t>
            </a:r>
            <a:r>
              <a:rPr lang="en-US" altLang="ja-JP" i="1" dirty="0"/>
              <a:t>, </a:t>
            </a:r>
            <a:r>
              <a:rPr lang="en-US" altLang="ja-JP" b="1" i="1" dirty="0" err="1"/>
              <a:t>x</a:t>
            </a:r>
            <a:r>
              <a:rPr lang="en-US" altLang="ja-JP" i="1" baseline="-25000" dirty="0" err="1"/>
              <a:t>k</a:t>
            </a:r>
            <a:r>
              <a:rPr lang="en-US" altLang="ja-JP" dirty="0"/>
              <a:t>}.</a:t>
            </a:r>
          </a:p>
          <a:p>
            <a:r>
              <a:rPr lang="en-IN" dirty="0" smtClean="0"/>
              <a:t>The </a:t>
            </a:r>
            <a:r>
              <a:rPr lang="en-IN" dirty="0"/>
              <a:t>history of control inputs:</a:t>
            </a:r>
          </a:p>
          <a:p>
            <a:pPr lvl="1"/>
            <a:r>
              <a:rPr lang="en-IN" b="1" i="1" dirty="0" err="1"/>
              <a:t>U</a:t>
            </a:r>
            <a:r>
              <a:rPr lang="en-IN" i="1" baseline="30000" dirty="0" err="1"/>
              <a:t>k</a:t>
            </a:r>
            <a:r>
              <a:rPr lang="en-IN" i="1" dirty="0"/>
              <a:t> </a:t>
            </a:r>
            <a:r>
              <a:rPr lang="en-IN" dirty="0"/>
              <a:t>= {</a:t>
            </a:r>
            <a:r>
              <a:rPr lang="en-IN" b="1" i="1" dirty="0"/>
              <a:t>u</a:t>
            </a:r>
            <a:r>
              <a:rPr lang="en-IN" baseline="-25000" dirty="0"/>
              <a:t>1</a:t>
            </a:r>
            <a:r>
              <a:rPr lang="en-IN" i="1" dirty="0"/>
              <a:t>, </a:t>
            </a:r>
            <a:r>
              <a:rPr lang="en-IN" b="1" i="1" dirty="0"/>
              <a:t>u</a:t>
            </a:r>
            <a:r>
              <a:rPr lang="en-IN" baseline="-25000" dirty="0"/>
              <a:t>2</a:t>
            </a:r>
            <a:r>
              <a:rPr lang="en-IN" i="1" dirty="0"/>
              <a:t>, </a:t>
            </a:r>
            <a:r>
              <a:rPr lang="en-IN" dirty="0"/>
              <a:t>・ ・ ・ </a:t>
            </a:r>
            <a:r>
              <a:rPr lang="en-IN" i="1" dirty="0"/>
              <a:t>, </a:t>
            </a:r>
            <a:r>
              <a:rPr lang="en-IN" b="1" i="1" dirty="0" err="1"/>
              <a:t>u</a:t>
            </a:r>
            <a:r>
              <a:rPr lang="en-IN" i="1" baseline="-25000" dirty="0" err="1"/>
              <a:t>k</a:t>
            </a:r>
            <a:r>
              <a:rPr lang="en-IN" dirty="0"/>
              <a:t>} = {</a:t>
            </a:r>
            <a:r>
              <a:rPr lang="en-IN" b="1" i="1" dirty="0" smtClean="0"/>
              <a:t>U</a:t>
            </a:r>
            <a:r>
              <a:rPr lang="en-IN" i="1" baseline="30000" dirty="0" smtClean="0"/>
              <a:t>k</a:t>
            </a:r>
            <a:r>
              <a:rPr lang="en-IN" baseline="30000" dirty="0"/>
              <a:t>−1</a:t>
            </a:r>
            <a:r>
              <a:rPr lang="en-IN" i="1" dirty="0"/>
              <a:t>, </a:t>
            </a:r>
            <a:r>
              <a:rPr lang="en-IN" b="1" i="1" dirty="0" err="1"/>
              <a:t>u</a:t>
            </a:r>
            <a:r>
              <a:rPr lang="en-IN" i="1" baseline="-25000" dirty="0" err="1"/>
              <a:t>k</a:t>
            </a:r>
            <a:r>
              <a:rPr lang="en-IN" dirty="0"/>
              <a:t>}.</a:t>
            </a:r>
          </a:p>
          <a:p>
            <a:r>
              <a:rPr lang="en-IN" dirty="0" smtClean="0"/>
              <a:t>The </a:t>
            </a:r>
            <a:r>
              <a:rPr lang="en-IN" dirty="0"/>
              <a:t>history of state observations:</a:t>
            </a:r>
          </a:p>
          <a:p>
            <a:pPr lvl="1"/>
            <a:r>
              <a:rPr lang="en-IN" b="1" i="1" dirty="0" err="1"/>
              <a:t>Z</a:t>
            </a:r>
            <a:r>
              <a:rPr lang="en-IN" i="1" baseline="30000" dirty="0" err="1"/>
              <a:t>k</a:t>
            </a:r>
            <a:r>
              <a:rPr lang="en-IN" i="1" dirty="0"/>
              <a:t> </a:t>
            </a:r>
            <a:r>
              <a:rPr lang="en-IN" dirty="0"/>
              <a:t>= {</a:t>
            </a:r>
            <a:r>
              <a:rPr lang="en-IN" b="1" i="1" dirty="0"/>
              <a:t>z</a:t>
            </a:r>
            <a:r>
              <a:rPr lang="en-IN" baseline="-25000" dirty="0"/>
              <a:t>1</a:t>
            </a:r>
            <a:r>
              <a:rPr lang="en-IN" i="1" dirty="0"/>
              <a:t>, </a:t>
            </a:r>
            <a:r>
              <a:rPr lang="en-IN" b="1" i="1" dirty="0"/>
              <a:t>z</a:t>
            </a:r>
            <a:r>
              <a:rPr lang="en-IN" baseline="-25000" dirty="0"/>
              <a:t>2</a:t>
            </a:r>
            <a:r>
              <a:rPr lang="en-IN" i="1" dirty="0"/>
              <a:t>, </a:t>
            </a:r>
            <a:r>
              <a:rPr lang="en-IN" dirty="0"/>
              <a:t>・ ・ ・ </a:t>
            </a:r>
            <a:r>
              <a:rPr lang="en-IN" i="1" dirty="0"/>
              <a:t>, </a:t>
            </a:r>
            <a:r>
              <a:rPr lang="en-IN" b="1" i="1" dirty="0" err="1"/>
              <a:t>z</a:t>
            </a:r>
            <a:r>
              <a:rPr lang="en-IN" i="1" baseline="-25000" dirty="0" err="1"/>
              <a:t>k</a:t>
            </a:r>
            <a:r>
              <a:rPr lang="en-IN" dirty="0"/>
              <a:t>} = {</a:t>
            </a:r>
            <a:r>
              <a:rPr lang="en-IN" b="1" i="1" dirty="0" smtClean="0"/>
              <a:t>Z</a:t>
            </a:r>
            <a:r>
              <a:rPr lang="en-IN" i="1" baseline="30000" dirty="0" smtClean="0"/>
              <a:t>k</a:t>
            </a:r>
            <a:r>
              <a:rPr lang="en-IN" baseline="30000" dirty="0"/>
              <a:t>−1</a:t>
            </a:r>
            <a:r>
              <a:rPr lang="en-IN" i="1" dirty="0"/>
              <a:t>, </a:t>
            </a:r>
            <a:r>
              <a:rPr lang="en-IN" b="1" i="1" dirty="0" err="1"/>
              <a:t>z</a:t>
            </a:r>
            <a:r>
              <a:rPr lang="en-IN" i="1" baseline="-25000" dirty="0" err="1"/>
              <a:t>k</a:t>
            </a:r>
            <a:r>
              <a:rPr lang="en-IN" dirty="0"/>
              <a:t>}.</a:t>
            </a:r>
          </a:p>
        </p:txBody>
      </p:sp>
    </p:spTree>
    <p:extLst>
      <p:ext uri="{BB962C8B-B14F-4D97-AF65-F5344CB8AC3E}">
        <p14:creationId xmlns:p14="http://schemas.microsoft.com/office/powerpoint/2010/main" xmlns="" val="14196725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Bayesian Filtering</a:t>
            </a:r>
          </a:p>
        </p:txBody>
      </p:sp>
      <mc:AlternateContent xmlns:mc="http://schemas.openxmlformats.org/markup-compatibility/2006">
        <mc:Choice xmlns:a14="http://schemas.microsoft.com/office/drawing/2010/main" xmlns="" Requires="a14">
          <p:sp>
            <p:nvSpPr>
              <p:cNvPr id="3" name="Content Placeholder 2"/>
              <p:cNvSpPr>
                <a:spLocks noGrp="1"/>
              </p:cNvSpPr>
              <p:nvPr>
                <p:ph idx="1"/>
              </p:nvPr>
            </p:nvSpPr>
            <p:spPr/>
            <p:txBody>
              <a:bodyPr>
                <a:normAutofit/>
              </a:bodyPr>
              <a:lstStyle/>
              <a:p>
                <a:r>
                  <a:rPr lang="en-IN" sz="2400" dirty="0"/>
                  <a:t>In probabilistic form, the general data fusion problem is to find the posterior density</a:t>
                </a:r>
              </a:p>
              <a:p>
                <a:r>
                  <a:rPr lang="en-IN" sz="2400" i="1" dirty="0"/>
                  <a:t>P(</a:t>
                </a:r>
                <a:r>
                  <a:rPr lang="en-IN" sz="2400" b="1" i="1" dirty="0" err="1"/>
                  <a:t>x</a:t>
                </a:r>
                <a:r>
                  <a:rPr lang="en-IN" sz="2400" i="1" baseline="-25000" dirty="0" err="1"/>
                  <a:t>k</a:t>
                </a:r>
                <a:r>
                  <a:rPr lang="en-IN" sz="2400" i="1" dirty="0"/>
                  <a:t> </a:t>
                </a:r>
                <a:r>
                  <a:rPr lang="en-IN" sz="2400" dirty="0"/>
                  <a:t>| </a:t>
                </a:r>
                <a:r>
                  <a:rPr lang="en-IN" sz="2400" b="1" i="1" dirty="0"/>
                  <a:t>Z</a:t>
                </a:r>
                <a:r>
                  <a:rPr lang="en-IN" sz="2400" i="1" baseline="30000" dirty="0"/>
                  <a:t>k</a:t>
                </a:r>
                <a:r>
                  <a:rPr lang="en-IN" sz="2400" i="1" dirty="0"/>
                  <a:t>,</a:t>
                </a:r>
                <a:r>
                  <a:rPr lang="en-IN" sz="2400" b="1" i="1" dirty="0"/>
                  <a:t>U</a:t>
                </a:r>
                <a:r>
                  <a:rPr lang="en-IN" sz="2400" i="1" baseline="30000" dirty="0"/>
                  <a:t>k</a:t>
                </a:r>
                <a:r>
                  <a:rPr lang="en-IN" sz="2400" i="1" dirty="0"/>
                  <a:t>,</a:t>
                </a:r>
                <a:r>
                  <a:rPr lang="en-IN" sz="2400" b="1" i="1" dirty="0"/>
                  <a:t>x</a:t>
                </a:r>
                <a:r>
                  <a:rPr lang="en-IN" sz="2400" baseline="-25000" dirty="0"/>
                  <a:t>0</a:t>
                </a:r>
                <a:r>
                  <a:rPr lang="en-IN" sz="2400" dirty="0"/>
                  <a:t>)</a:t>
                </a:r>
              </a:p>
              <a:p>
                <a:r>
                  <a:rPr lang="en-IN" sz="2400" dirty="0"/>
                  <a:t>for all times </a:t>
                </a:r>
                <a:r>
                  <a:rPr lang="en-IN" sz="2400" i="1" dirty="0"/>
                  <a:t>k </a:t>
                </a:r>
                <a:r>
                  <a:rPr lang="en-IN" sz="2400" dirty="0"/>
                  <a:t>given the recorded observations and control inputs up to and including time </a:t>
                </a:r>
                <a:r>
                  <a:rPr lang="en-IN" sz="2400" i="1" dirty="0"/>
                  <a:t>k </a:t>
                </a:r>
                <a:r>
                  <a:rPr lang="en-IN" sz="2400" dirty="0"/>
                  <a:t>together with knowledge of the initial state </a:t>
                </a:r>
                <a:r>
                  <a:rPr lang="en-IN" sz="2400" b="1" i="1" dirty="0"/>
                  <a:t>x</a:t>
                </a:r>
                <a:r>
                  <a:rPr lang="en-IN" sz="2400" baseline="-25000" dirty="0"/>
                  <a:t>0</a:t>
                </a:r>
                <a:r>
                  <a:rPr lang="en-IN" sz="2400" i="1" dirty="0"/>
                  <a:t>. </a:t>
                </a:r>
              </a:p>
              <a:p>
                <a:r>
                  <a:rPr lang="en-IN" sz="2400" dirty="0"/>
                  <a:t>Bayes’ rule can be used to write above equation in terms of a sensor model </a:t>
                </a:r>
                <a:r>
                  <a:rPr lang="en-IN" sz="2400" i="1" dirty="0"/>
                  <a:t>P</a:t>
                </a:r>
                <a:r>
                  <a:rPr lang="en-IN" sz="2400" dirty="0"/>
                  <a:t>(</a:t>
                </a:r>
                <a:r>
                  <a:rPr lang="en-IN" sz="2400" b="1" i="1" dirty="0" err="1"/>
                  <a:t>z</a:t>
                </a:r>
                <a:r>
                  <a:rPr lang="en-IN" sz="2400" i="1" baseline="-25000" dirty="0" err="1"/>
                  <a:t>k</a:t>
                </a:r>
                <a:r>
                  <a:rPr lang="en-IN" sz="2400" dirty="0" err="1"/>
                  <a:t>|</a:t>
                </a:r>
                <a:r>
                  <a:rPr lang="en-IN" sz="2400" b="1" i="1" dirty="0" err="1"/>
                  <a:t>x</a:t>
                </a:r>
                <a:r>
                  <a:rPr lang="en-IN" sz="2400" i="1" baseline="-25000" dirty="0" err="1"/>
                  <a:t>k</a:t>
                </a:r>
                <a:r>
                  <a:rPr lang="en-IN" sz="2400" dirty="0"/>
                  <a:t>) and a predicted probability density </a:t>
                </a:r>
                <a:r>
                  <a:rPr lang="en-IN" sz="2400" i="1" dirty="0"/>
                  <a:t>P</a:t>
                </a:r>
                <a:r>
                  <a:rPr lang="en-IN" sz="2400" dirty="0"/>
                  <a:t>(</a:t>
                </a:r>
                <a:r>
                  <a:rPr lang="en-IN" sz="2400" b="1" i="1" dirty="0" err="1"/>
                  <a:t>x</a:t>
                </a:r>
                <a:r>
                  <a:rPr lang="en-IN" sz="2400" i="1" baseline="-25000" dirty="0" err="1"/>
                  <a:t>k</a:t>
                </a:r>
                <a:r>
                  <a:rPr lang="en-IN" sz="2400" i="1" dirty="0"/>
                  <a:t> </a:t>
                </a:r>
                <a:r>
                  <a:rPr lang="en-IN" sz="2400" dirty="0"/>
                  <a:t>| </a:t>
                </a:r>
                <a:r>
                  <a:rPr lang="en-IN" sz="2400" b="1" i="1" dirty="0"/>
                  <a:t>Z</a:t>
                </a:r>
                <a:r>
                  <a:rPr lang="en-IN" sz="2400" i="1" baseline="30000" dirty="0"/>
                  <a:t>k</a:t>
                </a:r>
                <a:r>
                  <a:rPr lang="en-IN" sz="2400" baseline="30000" dirty="0"/>
                  <a:t>−1</a:t>
                </a:r>
                <a:r>
                  <a:rPr lang="en-IN" sz="2400" i="1" dirty="0"/>
                  <a:t>,</a:t>
                </a:r>
                <a:r>
                  <a:rPr lang="en-IN" sz="2400" b="1" i="1" dirty="0"/>
                  <a:t>U</a:t>
                </a:r>
                <a:r>
                  <a:rPr lang="en-IN" sz="2400" i="1" baseline="30000" dirty="0"/>
                  <a:t>k</a:t>
                </a:r>
                <a:r>
                  <a:rPr lang="en-IN" sz="2400" i="1" dirty="0"/>
                  <a:t>, </a:t>
                </a:r>
                <a:r>
                  <a:rPr lang="en-IN" sz="2400" b="1" i="1" dirty="0"/>
                  <a:t>x</a:t>
                </a:r>
                <a:r>
                  <a:rPr lang="en-IN" sz="2400" baseline="-25000" dirty="0"/>
                  <a:t>0</a:t>
                </a:r>
                <a:r>
                  <a:rPr lang="en-IN" sz="2400" dirty="0"/>
                  <a:t>) based on observations up to time </a:t>
                </a:r>
                <a:r>
                  <a:rPr lang="en-IN" sz="2400" i="1" dirty="0"/>
                  <a:t>k</a:t>
                </a:r>
                <a:r>
                  <a:rPr lang="en-IN" sz="2400" dirty="0"/>
                  <a:t>−1 as</a:t>
                </a:r>
              </a:p>
              <a:p>
                <a14:m>
                  <m:oMath xmlns:m="http://schemas.openxmlformats.org/officeDocument/2006/math">
                    <m:r>
                      <a:rPr lang="en-IN" b="0" i="1" smtClean="0">
                        <a:latin typeface="Cambria Math"/>
                      </a:rPr>
                      <m:t>𝑃</m:t>
                    </m:r>
                    <m:d>
                      <m:dPr>
                        <m:ctrlPr>
                          <a:rPr lang="en-IN" b="0" i="1" smtClean="0">
                            <a:latin typeface="Cambria Math" panose="02040503050406030204" pitchFamily="18" charset="0"/>
                          </a:rPr>
                        </m:ctrlPr>
                      </m:dPr>
                      <m:e>
                        <m:sSub>
                          <m:sSubPr>
                            <m:ctrlPr>
                              <a:rPr lang="en-IN" b="0" i="1" smtClean="0">
                                <a:latin typeface="Cambria Math" panose="02040503050406030204" pitchFamily="18" charset="0"/>
                              </a:rPr>
                            </m:ctrlPr>
                          </m:sSubPr>
                          <m:e>
                            <m:r>
                              <a:rPr lang="en-IN" b="0" i="1" smtClean="0">
                                <a:latin typeface="Cambria Math"/>
                              </a:rPr>
                              <m:t>𝑥</m:t>
                            </m:r>
                          </m:e>
                          <m:sub>
                            <m:r>
                              <a:rPr lang="en-IN" b="0" i="1" smtClean="0">
                                <a:latin typeface="Cambria Math"/>
                              </a:rPr>
                              <m:t>𝑘</m:t>
                            </m:r>
                          </m:sub>
                        </m:sSub>
                      </m:e>
                      <m:e>
                        <m:sSup>
                          <m:sSupPr>
                            <m:ctrlPr>
                              <a:rPr lang="en-IN" b="0" i="1" smtClean="0">
                                <a:latin typeface="Cambria Math" panose="02040503050406030204" pitchFamily="18" charset="0"/>
                              </a:rPr>
                            </m:ctrlPr>
                          </m:sSupPr>
                          <m:e>
                            <m:r>
                              <a:rPr lang="en-IN" b="0" i="1" smtClean="0">
                                <a:latin typeface="Cambria Math"/>
                              </a:rPr>
                              <m:t>𝑍</m:t>
                            </m:r>
                          </m:e>
                          <m:sup>
                            <m:r>
                              <a:rPr lang="en-IN" b="0" i="1" smtClean="0">
                                <a:latin typeface="Cambria Math"/>
                              </a:rPr>
                              <m:t>𝑘</m:t>
                            </m:r>
                          </m:sup>
                        </m:sSup>
                        <m:r>
                          <a:rPr lang="en-IN" b="0" i="1" smtClean="0">
                            <a:latin typeface="Cambria Math"/>
                          </a:rPr>
                          <m:t>,</m:t>
                        </m:r>
                        <m:sSup>
                          <m:sSupPr>
                            <m:ctrlPr>
                              <a:rPr lang="en-IN" b="0" i="1" smtClean="0">
                                <a:latin typeface="Cambria Math" panose="02040503050406030204" pitchFamily="18" charset="0"/>
                              </a:rPr>
                            </m:ctrlPr>
                          </m:sSupPr>
                          <m:e>
                            <m:r>
                              <a:rPr lang="en-IN" b="0" i="1" smtClean="0">
                                <a:latin typeface="Cambria Math"/>
                              </a:rPr>
                              <m:t>𝑈</m:t>
                            </m:r>
                          </m:e>
                          <m:sup>
                            <m:r>
                              <a:rPr lang="en-IN" b="0" i="1" smtClean="0">
                                <a:latin typeface="Cambria Math"/>
                              </a:rPr>
                              <m:t>𝑘</m:t>
                            </m:r>
                          </m:sup>
                        </m:sSup>
                        <m:r>
                          <a:rPr lang="en-IN" b="0" i="1" smtClean="0">
                            <a:latin typeface="Cambria Math"/>
                          </a:rPr>
                          <m:t>,</m:t>
                        </m:r>
                        <m:sSub>
                          <m:sSubPr>
                            <m:ctrlPr>
                              <a:rPr lang="en-IN" b="0" i="1" smtClean="0">
                                <a:latin typeface="Cambria Math" panose="02040503050406030204" pitchFamily="18" charset="0"/>
                              </a:rPr>
                            </m:ctrlPr>
                          </m:sSubPr>
                          <m:e>
                            <m:r>
                              <a:rPr lang="en-IN" b="0" i="1" smtClean="0">
                                <a:latin typeface="Cambria Math"/>
                              </a:rPr>
                              <m:t>𝑥</m:t>
                            </m:r>
                          </m:e>
                          <m:sub>
                            <m:r>
                              <a:rPr lang="en-IN" b="0" i="1" smtClean="0">
                                <a:latin typeface="Cambria Math"/>
                              </a:rPr>
                              <m:t>0</m:t>
                            </m:r>
                          </m:sub>
                        </m:sSub>
                      </m:e>
                    </m:d>
                    <m:r>
                      <a:rPr lang="en-IN" b="0" i="1" smtClean="0">
                        <a:latin typeface="Cambria Math"/>
                      </a:rPr>
                      <m:t>=</m:t>
                    </m:r>
                    <m:f>
                      <m:fPr>
                        <m:ctrlPr>
                          <a:rPr lang="en-IN" b="0" i="1" smtClean="0">
                            <a:latin typeface="Cambria Math" panose="02040503050406030204" pitchFamily="18" charset="0"/>
                          </a:rPr>
                        </m:ctrlPr>
                      </m:fPr>
                      <m:num>
                        <m:r>
                          <a:rPr lang="en-IN" b="0" i="1" smtClean="0">
                            <a:latin typeface="Cambria Math"/>
                          </a:rPr>
                          <m:t>𝑃</m:t>
                        </m:r>
                        <m:d>
                          <m:dPr>
                            <m:ctrlPr>
                              <a:rPr lang="en-IN" b="0" i="1" smtClean="0">
                                <a:latin typeface="Cambria Math" panose="02040503050406030204" pitchFamily="18" charset="0"/>
                              </a:rPr>
                            </m:ctrlPr>
                          </m:dPr>
                          <m:e>
                            <m:sSub>
                              <m:sSubPr>
                                <m:ctrlPr>
                                  <a:rPr lang="en-IN" b="0" i="1" smtClean="0">
                                    <a:latin typeface="Cambria Math" panose="02040503050406030204" pitchFamily="18" charset="0"/>
                                  </a:rPr>
                                </m:ctrlPr>
                              </m:sSubPr>
                              <m:e>
                                <m:r>
                                  <a:rPr lang="en-IN" b="0" i="1" smtClean="0">
                                    <a:latin typeface="Cambria Math"/>
                                  </a:rPr>
                                  <m:t>𝑧</m:t>
                                </m:r>
                              </m:e>
                              <m:sub>
                                <m:r>
                                  <a:rPr lang="en-IN" b="0" i="1" smtClean="0">
                                    <a:latin typeface="Cambria Math"/>
                                  </a:rPr>
                                  <m:t>𝑘</m:t>
                                </m:r>
                              </m:sub>
                            </m:sSub>
                            <m:r>
                              <a:rPr lang="en-IN" b="0" i="1" smtClean="0">
                                <a:latin typeface="Cambria Math"/>
                              </a:rPr>
                              <m:t>|</m:t>
                            </m:r>
                            <m:sSub>
                              <m:sSubPr>
                                <m:ctrlPr>
                                  <a:rPr lang="en-IN" b="0" i="1" smtClean="0">
                                    <a:latin typeface="Cambria Math" panose="02040503050406030204" pitchFamily="18" charset="0"/>
                                  </a:rPr>
                                </m:ctrlPr>
                              </m:sSubPr>
                              <m:e>
                                <m:r>
                                  <a:rPr lang="en-IN" b="0" i="1" smtClean="0">
                                    <a:latin typeface="Cambria Math"/>
                                  </a:rPr>
                                  <m:t>𝑥</m:t>
                                </m:r>
                              </m:e>
                              <m:sub>
                                <m:r>
                                  <a:rPr lang="en-IN" b="0" i="1" smtClean="0">
                                    <a:latin typeface="Cambria Math"/>
                                  </a:rPr>
                                  <m:t>𝑘</m:t>
                                </m:r>
                              </m:sub>
                            </m:sSub>
                          </m:e>
                        </m:d>
                        <m:r>
                          <a:rPr lang="en-IN" b="0" i="1" smtClean="0">
                            <a:latin typeface="Cambria Math"/>
                          </a:rPr>
                          <m:t>𝑃</m:t>
                        </m:r>
                        <m:r>
                          <a:rPr lang="en-IN" b="0" i="1" smtClean="0">
                            <a:latin typeface="Cambria Math"/>
                          </a:rPr>
                          <m:t>(</m:t>
                        </m:r>
                        <m:sSub>
                          <m:sSubPr>
                            <m:ctrlPr>
                              <a:rPr lang="en-IN" i="1">
                                <a:latin typeface="Cambria Math" panose="02040503050406030204" pitchFamily="18" charset="0"/>
                              </a:rPr>
                            </m:ctrlPr>
                          </m:sSubPr>
                          <m:e>
                            <m:r>
                              <a:rPr lang="en-IN" i="1">
                                <a:latin typeface="Cambria Math"/>
                              </a:rPr>
                              <m:t>𝑥</m:t>
                            </m:r>
                          </m:e>
                          <m:sub>
                            <m:r>
                              <a:rPr lang="en-IN" i="1">
                                <a:latin typeface="Cambria Math"/>
                              </a:rPr>
                              <m:t>𝑘</m:t>
                            </m:r>
                          </m:sub>
                        </m:sSub>
                        <m:r>
                          <a:rPr lang="en-IN" b="0" i="1" smtClean="0">
                            <a:latin typeface="Cambria Math"/>
                          </a:rPr>
                          <m:t>|</m:t>
                        </m:r>
                        <m:sSup>
                          <m:sSupPr>
                            <m:ctrlPr>
                              <a:rPr lang="en-IN" i="1">
                                <a:latin typeface="Cambria Math" panose="02040503050406030204" pitchFamily="18" charset="0"/>
                              </a:rPr>
                            </m:ctrlPr>
                          </m:sSupPr>
                          <m:e>
                            <m:r>
                              <a:rPr lang="en-IN" i="1">
                                <a:latin typeface="Cambria Math"/>
                              </a:rPr>
                              <m:t>𝑍</m:t>
                            </m:r>
                          </m:e>
                          <m:sup>
                            <m:r>
                              <a:rPr lang="en-IN" i="1">
                                <a:latin typeface="Cambria Math"/>
                              </a:rPr>
                              <m:t>𝑘</m:t>
                            </m:r>
                            <m:r>
                              <a:rPr lang="en-IN" b="0" i="1" smtClean="0">
                                <a:latin typeface="Cambria Math"/>
                              </a:rPr>
                              <m:t>−1</m:t>
                            </m:r>
                          </m:sup>
                        </m:sSup>
                        <m:r>
                          <a:rPr lang="en-IN" i="1">
                            <a:latin typeface="Cambria Math"/>
                          </a:rPr>
                          <m:t>,</m:t>
                        </m:r>
                        <m:sSup>
                          <m:sSupPr>
                            <m:ctrlPr>
                              <a:rPr lang="en-IN" i="1">
                                <a:latin typeface="Cambria Math" panose="02040503050406030204" pitchFamily="18" charset="0"/>
                              </a:rPr>
                            </m:ctrlPr>
                          </m:sSupPr>
                          <m:e>
                            <m:r>
                              <a:rPr lang="en-IN" i="1">
                                <a:latin typeface="Cambria Math"/>
                              </a:rPr>
                              <m:t>𝑈</m:t>
                            </m:r>
                          </m:e>
                          <m:sup>
                            <m:r>
                              <a:rPr lang="en-IN" i="1">
                                <a:latin typeface="Cambria Math"/>
                              </a:rPr>
                              <m:t>𝑘</m:t>
                            </m:r>
                          </m:sup>
                        </m:sSup>
                        <m:r>
                          <a:rPr lang="en-IN" i="1">
                            <a:latin typeface="Cambria Math"/>
                          </a:rPr>
                          <m:t>,</m:t>
                        </m:r>
                        <m:sSub>
                          <m:sSubPr>
                            <m:ctrlPr>
                              <a:rPr lang="en-IN" i="1">
                                <a:latin typeface="Cambria Math" panose="02040503050406030204" pitchFamily="18" charset="0"/>
                              </a:rPr>
                            </m:ctrlPr>
                          </m:sSubPr>
                          <m:e>
                            <m:r>
                              <a:rPr lang="en-IN" i="1">
                                <a:latin typeface="Cambria Math"/>
                              </a:rPr>
                              <m:t>𝑥</m:t>
                            </m:r>
                          </m:e>
                          <m:sub>
                            <m:r>
                              <a:rPr lang="en-IN" i="1">
                                <a:latin typeface="Cambria Math"/>
                              </a:rPr>
                              <m:t>0</m:t>
                            </m:r>
                          </m:sub>
                        </m:sSub>
                        <m:r>
                          <a:rPr lang="en-IN" b="0" i="1" smtClean="0">
                            <a:latin typeface="Cambria Math"/>
                          </a:rPr>
                          <m:t>)</m:t>
                        </m:r>
                      </m:num>
                      <m:den>
                        <m:r>
                          <a:rPr lang="en-IN" i="1">
                            <a:latin typeface="Cambria Math"/>
                          </a:rPr>
                          <m:t>𝑃</m:t>
                        </m:r>
                        <m:r>
                          <a:rPr lang="en-IN" i="1">
                            <a:latin typeface="Cambria Math"/>
                          </a:rPr>
                          <m:t>(</m:t>
                        </m:r>
                        <m:sSub>
                          <m:sSubPr>
                            <m:ctrlPr>
                              <a:rPr lang="en-IN" i="1">
                                <a:latin typeface="Cambria Math" panose="02040503050406030204" pitchFamily="18" charset="0"/>
                              </a:rPr>
                            </m:ctrlPr>
                          </m:sSubPr>
                          <m:e>
                            <m:r>
                              <a:rPr lang="en-IN" b="0" i="1" smtClean="0">
                                <a:latin typeface="Cambria Math"/>
                              </a:rPr>
                              <m:t>𝑧</m:t>
                            </m:r>
                          </m:e>
                          <m:sub>
                            <m:r>
                              <a:rPr lang="en-IN" i="1">
                                <a:latin typeface="Cambria Math"/>
                              </a:rPr>
                              <m:t>𝑘</m:t>
                            </m:r>
                          </m:sub>
                        </m:sSub>
                        <m:r>
                          <a:rPr lang="en-IN" i="1">
                            <a:latin typeface="Cambria Math"/>
                          </a:rPr>
                          <m:t>|</m:t>
                        </m:r>
                        <m:sSup>
                          <m:sSupPr>
                            <m:ctrlPr>
                              <a:rPr lang="en-IN" i="1">
                                <a:latin typeface="Cambria Math" panose="02040503050406030204" pitchFamily="18" charset="0"/>
                              </a:rPr>
                            </m:ctrlPr>
                          </m:sSupPr>
                          <m:e>
                            <m:r>
                              <a:rPr lang="en-IN" i="1">
                                <a:latin typeface="Cambria Math"/>
                              </a:rPr>
                              <m:t>𝑍</m:t>
                            </m:r>
                          </m:e>
                          <m:sup>
                            <m:r>
                              <a:rPr lang="en-IN" i="1">
                                <a:latin typeface="Cambria Math"/>
                              </a:rPr>
                              <m:t>𝑘</m:t>
                            </m:r>
                            <m:r>
                              <a:rPr lang="en-IN" i="1">
                                <a:latin typeface="Cambria Math"/>
                              </a:rPr>
                              <m:t>−1</m:t>
                            </m:r>
                          </m:sup>
                        </m:sSup>
                        <m:r>
                          <a:rPr lang="en-IN" i="1">
                            <a:latin typeface="Cambria Math"/>
                          </a:rPr>
                          <m:t>,</m:t>
                        </m:r>
                        <m:sSup>
                          <m:sSupPr>
                            <m:ctrlPr>
                              <a:rPr lang="en-IN" i="1">
                                <a:latin typeface="Cambria Math" panose="02040503050406030204" pitchFamily="18" charset="0"/>
                              </a:rPr>
                            </m:ctrlPr>
                          </m:sSupPr>
                          <m:e>
                            <m:r>
                              <a:rPr lang="en-IN" i="1">
                                <a:latin typeface="Cambria Math"/>
                              </a:rPr>
                              <m:t>𝑈</m:t>
                            </m:r>
                          </m:e>
                          <m:sup>
                            <m:r>
                              <a:rPr lang="en-IN" i="1">
                                <a:latin typeface="Cambria Math"/>
                              </a:rPr>
                              <m:t>𝑘</m:t>
                            </m:r>
                          </m:sup>
                        </m:sSup>
                        <m:r>
                          <a:rPr lang="en-IN" i="1">
                            <a:latin typeface="Cambria Math"/>
                          </a:rPr>
                          <m:t>)</m:t>
                        </m:r>
                      </m:den>
                    </m:f>
                  </m:oMath>
                </a14:m>
                <a:endParaRPr lang="en-IN" dirty="0" smtClean="0"/>
              </a:p>
              <a:p>
                <a:endParaRPr lang="en-IN" dirty="0"/>
              </a:p>
              <a:p>
                <a:endParaRPr lang="en-IN" dirty="0" smtClean="0"/>
              </a:p>
              <a:p>
                <a:endParaRPr lang="en-IN" dirty="0"/>
              </a:p>
              <a:p>
                <a:endParaRPr lang="en-IN" dirty="0"/>
              </a:p>
              <a:p>
                <a:endParaRPr lang="en-IN" dirty="0"/>
              </a:p>
              <a:p>
                <a:endParaRPr lang="en-IN"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cstate="print"/>
                <a:stretch>
                  <a:fillRect l="-812" t="-1961"/>
                </a:stretch>
              </a:blipFill>
            </p:spPr>
            <p:txBody>
              <a:bodyPr/>
              <a:lstStyle/>
              <a:p>
                <a:r>
                  <a:rPr lang="en-IN">
                    <a:noFill/>
                  </a:rPr>
                  <a:t> </a:t>
                </a:r>
              </a:p>
            </p:txBody>
          </p:sp>
        </mc:Fallback>
      </mc:AlternateContent>
    </p:spTree>
    <p:extLst>
      <p:ext uri="{BB962C8B-B14F-4D97-AF65-F5344CB8AC3E}">
        <p14:creationId xmlns:p14="http://schemas.microsoft.com/office/powerpoint/2010/main" xmlns="" val="14278612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Introduction</a:t>
            </a:r>
            <a:endParaRPr lang="en-IN" dirty="0"/>
          </a:p>
        </p:txBody>
      </p:sp>
      <p:sp>
        <p:nvSpPr>
          <p:cNvPr id="3" name="Content Placeholder 2"/>
          <p:cNvSpPr>
            <a:spLocks noGrp="1"/>
          </p:cNvSpPr>
          <p:nvPr>
            <p:ph idx="1"/>
          </p:nvPr>
        </p:nvSpPr>
        <p:spPr/>
        <p:txBody>
          <a:bodyPr>
            <a:normAutofit fontScale="92500" lnSpcReduction="20000"/>
          </a:bodyPr>
          <a:lstStyle/>
          <a:p>
            <a:r>
              <a:rPr lang="en-IN" dirty="0" smtClean="0"/>
              <a:t>Uncertainty lies at the heart of all descriptions of the sensing and data fusion process. An explicit measure of this uncertainty must be provided to enable sensory information to be fused in an efficient and predictable manner. </a:t>
            </a:r>
          </a:p>
          <a:p>
            <a:r>
              <a:rPr lang="en-IN" u="sng" dirty="0" smtClean="0"/>
              <a:t>Probabilistic models </a:t>
            </a:r>
            <a:r>
              <a:rPr lang="en-IN" dirty="0" smtClean="0"/>
              <a:t>provide a powerful and consistent means of describing uncertainty in a broad range of situations and leads naturally into ideas of information fusion and decision making. Probability is the only rational way to model uncertainty (in my opinion). </a:t>
            </a:r>
          </a:p>
          <a:p>
            <a:r>
              <a:rPr lang="en-IN" dirty="0" smtClean="0"/>
              <a:t>Probabilistic models sometimes cannot capture all the information that we need to define and describe the operation of a sensing and data fusion system. For example it would be difficult to imagine using probabilistic models alone to capture the uncertainty and error introduced by the dependence of an active electro-magnetic sensor information on beam-width and radiation frequency effects</a:t>
            </a:r>
            <a:endParaRPr lang="en-IN" dirty="0"/>
          </a:p>
        </p:txBody>
      </p:sp>
    </p:spTree>
    <p:extLst>
      <p:ext uri="{BB962C8B-B14F-4D97-AF65-F5344CB8AC3E}">
        <p14:creationId xmlns:p14="http://schemas.microsoft.com/office/powerpoint/2010/main" xmlns="" val="20392889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Example</a:t>
            </a:r>
            <a:endParaRPr lang="en-IN" dirty="0"/>
          </a:p>
        </p:txBody>
      </p:sp>
      <p:sp>
        <p:nvSpPr>
          <p:cNvPr id="3" name="Content Placeholder 2"/>
          <p:cNvSpPr>
            <a:spLocks noGrp="1"/>
          </p:cNvSpPr>
          <p:nvPr>
            <p:ph idx="1"/>
          </p:nvPr>
        </p:nvSpPr>
        <p:spPr/>
        <p:txBody>
          <a:bodyPr>
            <a:normAutofit fontScale="85000" lnSpcReduction="20000"/>
          </a:bodyPr>
          <a:lstStyle/>
          <a:p>
            <a:r>
              <a:rPr lang="en-IN" dirty="0" smtClean="0"/>
              <a:t>Consider a case where there are 3 types of hypotheses, </a:t>
            </a:r>
          </a:p>
          <a:p>
            <a:endParaRPr lang="en-IN" dirty="0"/>
          </a:p>
          <a:p>
            <a:r>
              <a:rPr lang="en-IN" b="1" dirty="0" smtClean="0"/>
              <a:t>X</a:t>
            </a:r>
            <a:r>
              <a:rPr lang="en-IN" b="1" baseline="-25000" dirty="0" smtClean="0"/>
              <a:t>0</a:t>
            </a:r>
            <a:r>
              <a:rPr lang="en-IN" dirty="0" smtClean="0"/>
              <a:t>: Target 1</a:t>
            </a:r>
            <a:endParaRPr lang="en-IN" dirty="0"/>
          </a:p>
          <a:p>
            <a:r>
              <a:rPr lang="en-IN" b="1" dirty="0" smtClean="0"/>
              <a:t>X</a:t>
            </a:r>
            <a:r>
              <a:rPr lang="en-IN" b="1" baseline="-25000" dirty="0" smtClean="0"/>
              <a:t>1</a:t>
            </a:r>
            <a:r>
              <a:rPr lang="en-IN" dirty="0" smtClean="0"/>
              <a:t>: Target 2</a:t>
            </a:r>
            <a:endParaRPr lang="en-IN" dirty="0"/>
          </a:p>
          <a:p>
            <a:r>
              <a:rPr lang="en-IN" b="1" dirty="0" smtClean="0"/>
              <a:t>X</a:t>
            </a:r>
            <a:r>
              <a:rPr lang="en-IN" b="1" baseline="-25000" dirty="0" smtClean="0"/>
              <a:t>2</a:t>
            </a:r>
            <a:r>
              <a:rPr lang="en-IN" dirty="0" smtClean="0"/>
              <a:t>: No target</a:t>
            </a:r>
            <a:endParaRPr lang="en-IN" dirty="0"/>
          </a:p>
          <a:p>
            <a:endParaRPr lang="en-IN" dirty="0" smtClean="0"/>
          </a:p>
          <a:p>
            <a:r>
              <a:rPr lang="en-IN" dirty="0" smtClean="0"/>
              <a:t>Single </a:t>
            </a:r>
            <a:r>
              <a:rPr lang="en-IN" dirty="0"/>
              <a:t>sensor observes </a:t>
            </a:r>
            <a:r>
              <a:rPr lang="en-IN" dirty="0" smtClean="0"/>
              <a:t>the event and returns reading </a:t>
            </a:r>
            <a:r>
              <a:rPr lang="en-IN" b="1" dirty="0" smtClean="0"/>
              <a:t>z</a:t>
            </a:r>
            <a:r>
              <a:rPr lang="en-IN" dirty="0" smtClean="0"/>
              <a:t> in three ranges.</a:t>
            </a:r>
            <a:endParaRPr lang="en-IN" dirty="0"/>
          </a:p>
          <a:p>
            <a:endParaRPr lang="en-IN" b="1" dirty="0" smtClean="0"/>
          </a:p>
          <a:p>
            <a:r>
              <a:rPr lang="en-IN" b="1" dirty="0" smtClean="0"/>
              <a:t>z</a:t>
            </a:r>
            <a:r>
              <a:rPr lang="en-IN" b="1" baseline="-25000" dirty="0" smtClean="0"/>
              <a:t>0</a:t>
            </a:r>
            <a:r>
              <a:rPr lang="en-IN" dirty="0"/>
              <a:t>: Target 1</a:t>
            </a:r>
          </a:p>
          <a:p>
            <a:r>
              <a:rPr lang="en-IN" b="1" dirty="0" smtClean="0"/>
              <a:t>z</a:t>
            </a:r>
            <a:r>
              <a:rPr lang="en-IN" b="1" baseline="-25000" dirty="0" smtClean="0"/>
              <a:t>1</a:t>
            </a:r>
            <a:r>
              <a:rPr lang="en-IN" dirty="0"/>
              <a:t>: Target 2 </a:t>
            </a:r>
            <a:endParaRPr lang="en-IN" dirty="0" smtClean="0"/>
          </a:p>
          <a:p>
            <a:r>
              <a:rPr lang="en-IN" b="1" dirty="0" smtClean="0"/>
              <a:t>z</a:t>
            </a:r>
            <a:r>
              <a:rPr lang="en-IN" b="1" baseline="-25000" dirty="0" smtClean="0"/>
              <a:t>2</a:t>
            </a:r>
            <a:r>
              <a:rPr lang="en-IN" dirty="0"/>
              <a:t>: No target</a:t>
            </a:r>
          </a:p>
        </p:txBody>
      </p:sp>
    </p:spTree>
    <p:extLst>
      <p:ext uri="{BB962C8B-B14F-4D97-AF65-F5344CB8AC3E}">
        <p14:creationId xmlns:p14="http://schemas.microsoft.com/office/powerpoint/2010/main" xmlns="" val="8044634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Likelihood Matrix </a:t>
            </a:r>
            <a:endParaRPr lang="en-IN" dirty="0"/>
          </a:p>
        </p:txBody>
      </p:sp>
      <p:sp>
        <p:nvSpPr>
          <p:cNvPr id="3" name="Content Placeholder 2"/>
          <p:cNvSpPr>
            <a:spLocks noGrp="1"/>
          </p:cNvSpPr>
          <p:nvPr>
            <p:ph idx="1"/>
          </p:nvPr>
        </p:nvSpPr>
        <p:spPr/>
        <p:txBody>
          <a:bodyPr>
            <a:normAutofit fontScale="85000" lnSpcReduction="20000"/>
          </a:bodyPr>
          <a:lstStyle/>
          <a:p>
            <a:r>
              <a:rPr lang="en-IN" dirty="0"/>
              <a:t>The sensor model is described by the likelihood matrix </a:t>
            </a:r>
            <a:r>
              <a:rPr lang="en-IN" i="1" dirty="0" smtClean="0"/>
              <a:t>P</a:t>
            </a:r>
            <a:r>
              <a:rPr lang="en-IN" dirty="0" smtClean="0"/>
              <a:t> (</a:t>
            </a:r>
            <a:r>
              <a:rPr lang="en-IN" b="1" dirty="0" err="1" smtClean="0"/>
              <a:t>z|X</a:t>
            </a:r>
            <a:r>
              <a:rPr lang="en-IN" dirty="0" smtClean="0"/>
              <a:t>):</a:t>
            </a:r>
            <a:endParaRPr lang="en-IN" dirty="0"/>
          </a:p>
          <a:p>
            <a:endParaRPr lang="en-IN" i="1" dirty="0"/>
          </a:p>
          <a:p>
            <a:endParaRPr lang="en-IN" dirty="0" smtClean="0"/>
          </a:p>
          <a:p>
            <a:endParaRPr lang="en-IN" dirty="0"/>
          </a:p>
          <a:p>
            <a:endParaRPr lang="en-IN" dirty="0" smtClean="0"/>
          </a:p>
          <a:p>
            <a:endParaRPr lang="en-IN" dirty="0"/>
          </a:p>
          <a:p>
            <a:endParaRPr lang="en-IN" dirty="0" smtClean="0"/>
          </a:p>
          <a:p>
            <a:r>
              <a:rPr lang="en-IN" dirty="0" smtClean="0"/>
              <a:t>Likelihood </a:t>
            </a:r>
            <a:r>
              <a:rPr lang="en-IN" dirty="0"/>
              <a:t>matrix is a function of both </a:t>
            </a:r>
            <a:r>
              <a:rPr lang="en-IN" b="1" dirty="0" smtClean="0"/>
              <a:t>z </a:t>
            </a:r>
            <a:r>
              <a:rPr lang="en-IN" dirty="0"/>
              <a:t>and </a:t>
            </a:r>
            <a:r>
              <a:rPr lang="en-IN" b="1" dirty="0" smtClean="0"/>
              <a:t>X</a:t>
            </a:r>
            <a:r>
              <a:rPr lang="en-IN" dirty="0" smtClean="0"/>
              <a:t>.</a:t>
            </a:r>
            <a:endParaRPr lang="en-IN" dirty="0"/>
          </a:p>
          <a:p>
            <a:r>
              <a:rPr lang="en-IN" dirty="0" smtClean="0"/>
              <a:t>For </a:t>
            </a:r>
            <a:r>
              <a:rPr lang="en-IN" dirty="0"/>
              <a:t>a fixed state, it describes the probability of a particular observation being made (the rows </a:t>
            </a:r>
            <a:r>
              <a:rPr lang="en-IN" dirty="0" smtClean="0"/>
              <a:t>of the </a:t>
            </a:r>
            <a:r>
              <a:rPr lang="en-IN" dirty="0"/>
              <a:t>matrix).</a:t>
            </a:r>
          </a:p>
          <a:p>
            <a:r>
              <a:rPr lang="en-IN" dirty="0" smtClean="0"/>
              <a:t>For </a:t>
            </a:r>
            <a:r>
              <a:rPr lang="en-IN" dirty="0"/>
              <a:t>an observation it describes a probability distribution over the values of true state (</a:t>
            </a:r>
            <a:r>
              <a:rPr lang="en-IN" dirty="0" smtClean="0"/>
              <a:t>the columns</a:t>
            </a:r>
            <a:r>
              <a:rPr lang="en-IN" dirty="0"/>
              <a:t>) and is then the Likelihood </a:t>
            </a:r>
            <a:r>
              <a:rPr lang="en-IN" dirty="0" smtClean="0"/>
              <a:t>Function.</a:t>
            </a:r>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xmlns="" val="1859767797"/>
              </p:ext>
            </p:extLst>
          </p:nvPr>
        </p:nvGraphicFramePr>
        <p:xfrm>
          <a:off x="2703240" y="2517934"/>
          <a:ext cx="6096000" cy="1483360"/>
        </p:xfrm>
        <a:graphic>
          <a:graphicData uri="http://schemas.openxmlformats.org/drawingml/2006/table">
            <a:tbl>
              <a:tblPr firstRow="1" bandRow="1">
                <a:tableStyleId>{5C22544A-7EE6-4342-B048-85BDC9FD1C3A}</a:tableStyleId>
              </a:tblPr>
              <a:tblGrid>
                <a:gridCol w="1524000"/>
                <a:gridCol w="1524000"/>
                <a:gridCol w="1524000"/>
                <a:gridCol w="1524000"/>
              </a:tblGrid>
              <a:tr h="370840">
                <a:tc>
                  <a:txBody>
                    <a:bodyPr/>
                    <a:lstStyle/>
                    <a:p>
                      <a:endParaRPr lang="en-IN" dirty="0"/>
                    </a:p>
                  </a:txBody>
                  <a:tcPr/>
                </a:tc>
                <a:tc>
                  <a:txBody>
                    <a:bodyPr/>
                    <a:lstStyle/>
                    <a:p>
                      <a:r>
                        <a:rPr lang="en-IN" dirty="0" smtClean="0"/>
                        <a:t>z0</a:t>
                      </a:r>
                      <a:endParaRPr lang="en-IN" dirty="0"/>
                    </a:p>
                  </a:txBody>
                  <a:tcPr/>
                </a:tc>
                <a:tc>
                  <a:txBody>
                    <a:bodyPr/>
                    <a:lstStyle/>
                    <a:p>
                      <a:r>
                        <a:rPr lang="en-IN" dirty="0" smtClean="0"/>
                        <a:t>z1</a:t>
                      </a:r>
                      <a:endParaRPr lang="en-IN" dirty="0"/>
                    </a:p>
                  </a:txBody>
                  <a:tcPr/>
                </a:tc>
                <a:tc>
                  <a:txBody>
                    <a:bodyPr/>
                    <a:lstStyle/>
                    <a:p>
                      <a:r>
                        <a:rPr lang="en-IN" dirty="0" smtClean="0"/>
                        <a:t>z2</a:t>
                      </a:r>
                      <a:endParaRPr lang="en-IN" dirty="0"/>
                    </a:p>
                  </a:txBody>
                  <a:tcPr/>
                </a:tc>
              </a:tr>
              <a:tr h="370840">
                <a:tc>
                  <a:txBody>
                    <a:bodyPr/>
                    <a:lstStyle/>
                    <a:p>
                      <a:r>
                        <a:rPr lang="en-IN" dirty="0" smtClean="0"/>
                        <a:t>X0</a:t>
                      </a:r>
                      <a:endParaRPr lang="en-IN" dirty="0"/>
                    </a:p>
                  </a:txBody>
                  <a:tcPr/>
                </a:tc>
                <a:tc>
                  <a:txBody>
                    <a:bodyPr/>
                    <a:lstStyle/>
                    <a:p>
                      <a:r>
                        <a:rPr lang="en-IN" dirty="0" smtClean="0"/>
                        <a:t>0.45</a:t>
                      </a:r>
                      <a:endParaRPr lang="en-IN" dirty="0"/>
                    </a:p>
                  </a:txBody>
                  <a:tcPr/>
                </a:tc>
                <a:tc>
                  <a:txBody>
                    <a:bodyPr/>
                    <a:lstStyle/>
                    <a:p>
                      <a:r>
                        <a:rPr lang="en-IN" dirty="0" smtClean="0"/>
                        <a:t>0.45</a:t>
                      </a:r>
                      <a:endParaRPr lang="en-IN" dirty="0"/>
                    </a:p>
                  </a:txBody>
                  <a:tcPr/>
                </a:tc>
                <a:tc>
                  <a:txBody>
                    <a:bodyPr/>
                    <a:lstStyle/>
                    <a:p>
                      <a:r>
                        <a:rPr lang="en-IN" dirty="0" smtClean="0"/>
                        <a:t>0.1</a:t>
                      </a:r>
                      <a:endParaRPr lang="en-IN" dirty="0"/>
                    </a:p>
                  </a:txBody>
                  <a:tcPr/>
                </a:tc>
              </a:tr>
              <a:tr h="370840">
                <a:tc>
                  <a:txBody>
                    <a:bodyPr/>
                    <a:lstStyle/>
                    <a:p>
                      <a:r>
                        <a:rPr lang="en-IN" dirty="0" smtClean="0"/>
                        <a:t>X1</a:t>
                      </a:r>
                      <a:endParaRPr lang="en-IN" dirty="0"/>
                    </a:p>
                  </a:txBody>
                  <a:tcPr/>
                </a:tc>
                <a:tc>
                  <a:txBody>
                    <a:bodyPr/>
                    <a:lstStyle/>
                    <a:p>
                      <a:r>
                        <a:rPr lang="en-IN" dirty="0" smtClean="0"/>
                        <a:t>0.45</a:t>
                      </a:r>
                      <a:endParaRPr lang="en-IN" dirty="0"/>
                    </a:p>
                  </a:txBody>
                  <a:tcPr/>
                </a:tc>
                <a:tc>
                  <a:txBody>
                    <a:bodyPr/>
                    <a:lstStyle/>
                    <a:p>
                      <a:r>
                        <a:rPr lang="en-IN" dirty="0" smtClean="0"/>
                        <a:t>0.45</a:t>
                      </a:r>
                      <a:endParaRPr lang="en-IN" dirty="0"/>
                    </a:p>
                  </a:txBody>
                  <a:tcPr/>
                </a:tc>
                <a:tc>
                  <a:txBody>
                    <a:bodyPr/>
                    <a:lstStyle/>
                    <a:p>
                      <a:r>
                        <a:rPr lang="en-IN" dirty="0" smtClean="0"/>
                        <a:t>0.1</a:t>
                      </a:r>
                      <a:endParaRPr lang="en-IN" dirty="0"/>
                    </a:p>
                  </a:txBody>
                  <a:tcPr/>
                </a:tc>
              </a:tr>
              <a:tr h="370840">
                <a:tc>
                  <a:txBody>
                    <a:bodyPr/>
                    <a:lstStyle/>
                    <a:p>
                      <a:r>
                        <a:rPr lang="en-IN" dirty="0" smtClean="0"/>
                        <a:t>X2</a:t>
                      </a:r>
                      <a:endParaRPr lang="en-IN" dirty="0"/>
                    </a:p>
                  </a:txBody>
                  <a:tcPr/>
                </a:tc>
                <a:tc>
                  <a:txBody>
                    <a:bodyPr/>
                    <a:lstStyle/>
                    <a:p>
                      <a:r>
                        <a:rPr lang="en-IN" dirty="0" smtClean="0"/>
                        <a:t>0.1</a:t>
                      </a:r>
                      <a:endParaRPr lang="en-IN" dirty="0"/>
                    </a:p>
                  </a:txBody>
                  <a:tcPr/>
                </a:tc>
                <a:tc>
                  <a:txBody>
                    <a:bodyPr/>
                    <a:lstStyle/>
                    <a:p>
                      <a:r>
                        <a:rPr lang="en-IN" dirty="0" smtClean="0"/>
                        <a:t>0.1</a:t>
                      </a:r>
                      <a:endParaRPr lang="en-IN" dirty="0"/>
                    </a:p>
                  </a:txBody>
                  <a:tcPr/>
                </a:tc>
                <a:tc>
                  <a:txBody>
                    <a:bodyPr/>
                    <a:lstStyle/>
                    <a:p>
                      <a:r>
                        <a:rPr lang="en-IN" dirty="0" smtClean="0"/>
                        <a:t>0.8</a:t>
                      </a:r>
                      <a:endParaRPr lang="en-IN" dirty="0"/>
                    </a:p>
                  </a:txBody>
                  <a:tcPr/>
                </a:tc>
              </a:tr>
            </a:tbl>
          </a:graphicData>
        </a:graphic>
      </p:graphicFrame>
    </p:spTree>
    <p:extLst>
      <p:ext uri="{BB962C8B-B14F-4D97-AF65-F5344CB8AC3E}">
        <p14:creationId xmlns:p14="http://schemas.microsoft.com/office/powerpoint/2010/main" xmlns="" val="1830266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Example</a:t>
            </a:r>
            <a:endParaRPr lang="en-IN" dirty="0"/>
          </a:p>
        </p:txBody>
      </p:sp>
      <p:sp>
        <p:nvSpPr>
          <p:cNvPr id="3" name="Content Placeholder 2"/>
          <p:cNvSpPr>
            <a:spLocks noGrp="1"/>
          </p:cNvSpPr>
          <p:nvPr>
            <p:ph idx="1"/>
          </p:nvPr>
        </p:nvSpPr>
        <p:spPr/>
        <p:txBody>
          <a:bodyPr>
            <a:normAutofit fontScale="85000" lnSpcReduction="20000"/>
          </a:bodyPr>
          <a:lstStyle/>
          <a:p>
            <a:r>
              <a:rPr lang="en-IN" dirty="0"/>
              <a:t>The posterior </a:t>
            </a:r>
            <a:r>
              <a:rPr lang="en-IN" dirty="0" smtClean="0"/>
              <a:t>distribution </a:t>
            </a:r>
            <a:r>
              <a:rPr lang="en-IN" dirty="0"/>
              <a:t>of the true state </a:t>
            </a:r>
            <a:r>
              <a:rPr lang="en-IN" b="1" dirty="0"/>
              <a:t>x </a:t>
            </a:r>
            <a:r>
              <a:rPr lang="en-IN" dirty="0"/>
              <a:t>after making an observation </a:t>
            </a:r>
            <a:r>
              <a:rPr lang="en-IN" b="1" dirty="0"/>
              <a:t>z </a:t>
            </a:r>
            <a:r>
              <a:rPr lang="en-IN" dirty="0"/>
              <a:t>= </a:t>
            </a:r>
            <a:r>
              <a:rPr lang="en-IN" i="1" dirty="0" err="1"/>
              <a:t>z</a:t>
            </a:r>
            <a:r>
              <a:rPr lang="en-IN" i="1" baseline="-25000" dirty="0" err="1"/>
              <a:t>i</a:t>
            </a:r>
            <a:r>
              <a:rPr lang="en-IN" i="1" dirty="0"/>
              <a:t> </a:t>
            </a:r>
            <a:r>
              <a:rPr lang="en-IN" dirty="0"/>
              <a:t>is given by</a:t>
            </a:r>
          </a:p>
          <a:p>
            <a:r>
              <a:rPr lang="en-IN" i="1" dirty="0" smtClean="0"/>
              <a:t>P</a:t>
            </a:r>
            <a:r>
              <a:rPr lang="en-IN" dirty="0" smtClean="0"/>
              <a:t>(</a:t>
            </a:r>
            <a:r>
              <a:rPr lang="en-IN" b="1" dirty="0" err="1" smtClean="0"/>
              <a:t>x|</a:t>
            </a:r>
            <a:r>
              <a:rPr lang="en-IN" i="1" dirty="0" err="1" smtClean="0"/>
              <a:t>z</a:t>
            </a:r>
            <a:r>
              <a:rPr lang="en-IN" i="1" baseline="-25000" dirty="0" err="1" smtClean="0"/>
              <a:t>i</a:t>
            </a:r>
            <a:r>
              <a:rPr lang="en-IN" dirty="0"/>
              <a:t>) = </a:t>
            </a:r>
            <a:r>
              <a:rPr lang="el-GR" i="1" dirty="0"/>
              <a:t>α</a:t>
            </a:r>
            <a:r>
              <a:rPr lang="en-IN" i="1" dirty="0" smtClean="0"/>
              <a:t>P</a:t>
            </a:r>
            <a:r>
              <a:rPr lang="en-IN" dirty="0" smtClean="0"/>
              <a:t>(</a:t>
            </a:r>
            <a:r>
              <a:rPr lang="en-IN" i="1" dirty="0" err="1" smtClean="0"/>
              <a:t>z</a:t>
            </a:r>
            <a:r>
              <a:rPr lang="en-IN" i="1" baseline="-25000" dirty="0" err="1" smtClean="0"/>
              <a:t>i</a:t>
            </a:r>
            <a:r>
              <a:rPr lang="en-IN" dirty="0" smtClean="0"/>
              <a:t>|</a:t>
            </a:r>
            <a:r>
              <a:rPr lang="en-IN" i="1" dirty="0" smtClean="0"/>
              <a:t> </a:t>
            </a:r>
            <a:r>
              <a:rPr lang="en-IN" b="1" dirty="0" smtClean="0"/>
              <a:t>x</a:t>
            </a:r>
            <a:r>
              <a:rPr lang="en-IN" dirty="0" smtClean="0"/>
              <a:t>)</a:t>
            </a:r>
            <a:r>
              <a:rPr lang="en-IN" i="1" dirty="0" smtClean="0"/>
              <a:t>P</a:t>
            </a:r>
            <a:r>
              <a:rPr lang="en-IN" dirty="0" smtClean="0"/>
              <a:t>(</a:t>
            </a:r>
            <a:r>
              <a:rPr lang="en-IN" b="1" dirty="0" smtClean="0"/>
              <a:t>x</a:t>
            </a:r>
            <a:r>
              <a:rPr lang="en-IN" dirty="0" smtClean="0"/>
              <a:t>)</a:t>
            </a:r>
          </a:p>
          <a:p>
            <a:r>
              <a:rPr lang="en-IN" i="1" dirty="0" smtClean="0"/>
              <a:t>α </a:t>
            </a:r>
            <a:r>
              <a:rPr lang="en-IN" dirty="0"/>
              <a:t>is a normalizing constant so that sum, over </a:t>
            </a:r>
            <a:r>
              <a:rPr lang="en-IN" b="1" dirty="0"/>
              <a:t>x</a:t>
            </a:r>
            <a:r>
              <a:rPr lang="en-IN" dirty="0"/>
              <a:t>, of posteriors is 1.</a:t>
            </a:r>
          </a:p>
          <a:p>
            <a:r>
              <a:rPr lang="it-IT" dirty="0" smtClean="0"/>
              <a:t>Assume </a:t>
            </a:r>
            <a:r>
              <a:rPr lang="it-IT" dirty="0"/>
              <a:t>a non-informative prior: </a:t>
            </a:r>
            <a:r>
              <a:rPr lang="it-IT" i="1" dirty="0"/>
              <a:t>P</a:t>
            </a:r>
            <a:r>
              <a:rPr lang="it-IT" dirty="0"/>
              <a:t>(</a:t>
            </a:r>
            <a:r>
              <a:rPr lang="it-IT" b="1" dirty="0"/>
              <a:t>x</a:t>
            </a:r>
            <a:r>
              <a:rPr lang="it-IT" dirty="0"/>
              <a:t>) = (0</a:t>
            </a:r>
            <a:r>
              <a:rPr lang="it-IT" i="1" dirty="0"/>
              <a:t>.</a:t>
            </a:r>
            <a:r>
              <a:rPr lang="it-IT" dirty="0"/>
              <a:t>333</a:t>
            </a:r>
            <a:r>
              <a:rPr lang="it-IT" i="1" dirty="0"/>
              <a:t>, </a:t>
            </a:r>
            <a:r>
              <a:rPr lang="it-IT" dirty="0"/>
              <a:t>0</a:t>
            </a:r>
            <a:r>
              <a:rPr lang="it-IT" i="1" dirty="0"/>
              <a:t>.</a:t>
            </a:r>
            <a:r>
              <a:rPr lang="it-IT" dirty="0"/>
              <a:t>333</a:t>
            </a:r>
            <a:r>
              <a:rPr lang="it-IT" i="1" dirty="0"/>
              <a:t>, </a:t>
            </a:r>
            <a:r>
              <a:rPr lang="it-IT" dirty="0"/>
              <a:t>0</a:t>
            </a:r>
            <a:r>
              <a:rPr lang="it-IT" i="1" dirty="0"/>
              <a:t>.</a:t>
            </a:r>
            <a:r>
              <a:rPr lang="it-IT" dirty="0"/>
              <a:t>333)</a:t>
            </a:r>
          </a:p>
          <a:p>
            <a:r>
              <a:rPr lang="en-IN" dirty="0" smtClean="0"/>
              <a:t>Observe </a:t>
            </a:r>
            <a:r>
              <a:rPr lang="en-IN" b="1" dirty="0"/>
              <a:t>z </a:t>
            </a:r>
            <a:r>
              <a:rPr lang="en-IN" dirty="0"/>
              <a:t>= </a:t>
            </a:r>
            <a:r>
              <a:rPr lang="en-IN" i="1" dirty="0" smtClean="0"/>
              <a:t>z</a:t>
            </a:r>
            <a:r>
              <a:rPr lang="en-IN" baseline="-25000" dirty="0"/>
              <a:t>0</a:t>
            </a:r>
            <a:r>
              <a:rPr lang="en-IN" dirty="0" smtClean="0"/>
              <a:t>, </a:t>
            </a:r>
            <a:r>
              <a:rPr lang="en-IN" dirty="0"/>
              <a:t>then posterior is </a:t>
            </a:r>
            <a:r>
              <a:rPr lang="en-IN" i="1" dirty="0" smtClean="0"/>
              <a:t>P</a:t>
            </a:r>
            <a:r>
              <a:rPr lang="en-IN" dirty="0" smtClean="0"/>
              <a:t>(</a:t>
            </a:r>
            <a:r>
              <a:rPr lang="en-IN" b="1" dirty="0" smtClean="0"/>
              <a:t>x|</a:t>
            </a:r>
            <a:r>
              <a:rPr lang="en-IN" i="1" dirty="0" smtClean="0"/>
              <a:t>z</a:t>
            </a:r>
            <a:r>
              <a:rPr lang="en-IN" baseline="-25000" dirty="0" smtClean="0"/>
              <a:t>0</a:t>
            </a:r>
            <a:r>
              <a:rPr lang="en-IN" dirty="0" smtClean="0"/>
              <a:t>) </a:t>
            </a:r>
            <a:r>
              <a:rPr lang="en-IN" dirty="0"/>
              <a:t>= (0</a:t>
            </a:r>
            <a:r>
              <a:rPr lang="en-IN" i="1" dirty="0"/>
              <a:t>.</a:t>
            </a:r>
            <a:r>
              <a:rPr lang="en-IN" dirty="0"/>
              <a:t>45</a:t>
            </a:r>
            <a:r>
              <a:rPr lang="en-IN" i="1" dirty="0"/>
              <a:t>, </a:t>
            </a:r>
            <a:r>
              <a:rPr lang="en-IN" dirty="0"/>
              <a:t>0</a:t>
            </a:r>
            <a:r>
              <a:rPr lang="en-IN" i="1" dirty="0"/>
              <a:t>.</a:t>
            </a:r>
            <a:r>
              <a:rPr lang="en-IN" dirty="0"/>
              <a:t>45</a:t>
            </a:r>
            <a:r>
              <a:rPr lang="en-IN" i="1" dirty="0"/>
              <a:t>, </a:t>
            </a:r>
            <a:r>
              <a:rPr lang="en-IN" dirty="0"/>
              <a:t>0</a:t>
            </a:r>
            <a:r>
              <a:rPr lang="en-IN" i="1" dirty="0"/>
              <a:t>.</a:t>
            </a:r>
            <a:r>
              <a:rPr lang="en-IN" dirty="0"/>
              <a:t>1)</a:t>
            </a:r>
          </a:p>
          <a:p>
            <a:r>
              <a:rPr lang="en-IN" dirty="0" smtClean="0"/>
              <a:t>The </a:t>
            </a:r>
            <a:r>
              <a:rPr lang="en-IN" dirty="0"/>
              <a:t>first column of the likelihood matrix above; the likelihood function given </a:t>
            </a:r>
            <a:r>
              <a:rPr lang="en-IN" i="1" dirty="0"/>
              <a:t>z</a:t>
            </a:r>
            <a:r>
              <a:rPr lang="en-IN" baseline="-25000" dirty="0"/>
              <a:t>1</a:t>
            </a:r>
            <a:r>
              <a:rPr lang="en-IN" dirty="0"/>
              <a:t> has been observed</a:t>
            </a:r>
            <a:r>
              <a:rPr lang="en-IN" dirty="0" smtClean="0"/>
              <a:t>. This posterior becomes the </a:t>
            </a:r>
            <a:r>
              <a:rPr lang="en-IN" dirty="0"/>
              <a:t>new prior and </a:t>
            </a:r>
            <a:r>
              <a:rPr lang="en-IN" dirty="0" smtClean="0"/>
              <a:t>if we observe </a:t>
            </a:r>
            <a:r>
              <a:rPr lang="en-IN" b="1" dirty="0"/>
              <a:t>z </a:t>
            </a:r>
            <a:r>
              <a:rPr lang="en-IN" dirty="0"/>
              <a:t>= </a:t>
            </a:r>
            <a:r>
              <a:rPr lang="en-IN" i="1" dirty="0" smtClean="0"/>
              <a:t>z</a:t>
            </a:r>
            <a:r>
              <a:rPr lang="en-IN" baseline="-25000" dirty="0" smtClean="0"/>
              <a:t>1</a:t>
            </a:r>
            <a:r>
              <a:rPr lang="en-IN" dirty="0" smtClean="0"/>
              <a:t> again, then</a:t>
            </a:r>
            <a:endParaRPr lang="en-IN" dirty="0"/>
          </a:p>
          <a:p>
            <a:r>
              <a:rPr lang="en-IN" i="1" dirty="0" smtClean="0"/>
              <a:t>P</a:t>
            </a:r>
            <a:r>
              <a:rPr lang="en-IN" dirty="0" smtClean="0"/>
              <a:t>(</a:t>
            </a:r>
            <a:r>
              <a:rPr lang="en-IN" b="1" dirty="0" smtClean="0"/>
              <a:t>x|</a:t>
            </a:r>
            <a:r>
              <a:rPr lang="en-IN" i="1" dirty="0" smtClean="0"/>
              <a:t>z</a:t>
            </a:r>
            <a:r>
              <a:rPr lang="en-IN" baseline="-25000" dirty="0" smtClean="0"/>
              <a:t>0</a:t>
            </a:r>
            <a:r>
              <a:rPr lang="en-IN" dirty="0" smtClean="0"/>
              <a:t>) </a:t>
            </a:r>
            <a:r>
              <a:rPr lang="en-IN" dirty="0"/>
              <a:t>= </a:t>
            </a:r>
            <a:r>
              <a:rPr lang="el-GR" i="1" dirty="0"/>
              <a:t>α</a:t>
            </a:r>
            <a:r>
              <a:rPr lang="en-IN" i="1" dirty="0" smtClean="0"/>
              <a:t>P</a:t>
            </a:r>
            <a:r>
              <a:rPr lang="en-IN" dirty="0" smtClean="0"/>
              <a:t>(</a:t>
            </a:r>
            <a:r>
              <a:rPr lang="en-IN" i="1" dirty="0" smtClean="0"/>
              <a:t>z</a:t>
            </a:r>
            <a:r>
              <a:rPr lang="en-IN" baseline="-25000" dirty="0" smtClean="0"/>
              <a:t>0</a:t>
            </a:r>
            <a:r>
              <a:rPr lang="en-IN" i="1" dirty="0" smtClean="0"/>
              <a:t>|</a:t>
            </a:r>
            <a:r>
              <a:rPr lang="en-IN" b="1" dirty="0" smtClean="0"/>
              <a:t>x</a:t>
            </a:r>
            <a:r>
              <a:rPr lang="en-IN" dirty="0" smtClean="0"/>
              <a:t>)</a:t>
            </a:r>
            <a:r>
              <a:rPr lang="en-IN" i="1" dirty="0" smtClean="0"/>
              <a:t>P</a:t>
            </a:r>
            <a:r>
              <a:rPr lang="en-IN" dirty="0" smtClean="0"/>
              <a:t>(</a:t>
            </a:r>
            <a:r>
              <a:rPr lang="en-IN" b="1" dirty="0" smtClean="0"/>
              <a:t>x</a:t>
            </a:r>
            <a:r>
              <a:rPr lang="en-IN" dirty="0"/>
              <a:t>)</a:t>
            </a:r>
          </a:p>
          <a:p>
            <a:r>
              <a:rPr lang="el-GR" dirty="0"/>
              <a:t>= </a:t>
            </a:r>
            <a:r>
              <a:rPr lang="el-GR" i="1" dirty="0"/>
              <a:t>α × </a:t>
            </a:r>
            <a:r>
              <a:rPr lang="el-GR" dirty="0"/>
              <a:t>(0</a:t>
            </a:r>
            <a:r>
              <a:rPr lang="el-GR" i="1" dirty="0"/>
              <a:t>.</a:t>
            </a:r>
            <a:r>
              <a:rPr lang="el-GR" dirty="0"/>
              <a:t>45</a:t>
            </a:r>
            <a:r>
              <a:rPr lang="el-GR" i="1" dirty="0"/>
              <a:t>, </a:t>
            </a:r>
            <a:r>
              <a:rPr lang="el-GR" dirty="0"/>
              <a:t>0</a:t>
            </a:r>
            <a:r>
              <a:rPr lang="el-GR" i="1" dirty="0"/>
              <a:t>.</a:t>
            </a:r>
            <a:r>
              <a:rPr lang="el-GR" dirty="0"/>
              <a:t>45</a:t>
            </a:r>
            <a:r>
              <a:rPr lang="el-GR" i="1" dirty="0"/>
              <a:t>, </a:t>
            </a:r>
            <a:r>
              <a:rPr lang="el-GR" dirty="0"/>
              <a:t>0</a:t>
            </a:r>
            <a:r>
              <a:rPr lang="el-GR" i="1" dirty="0"/>
              <a:t>.</a:t>
            </a:r>
            <a:r>
              <a:rPr lang="el-GR" dirty="0"/>
              <a:t>1) </a:t>
            </a:r>
            <a:r>
              <a:rPr lang="el-GR" i="1" dirty="0"/>
              <a:t>⊗ </a:t>
            </a:r>
            <a:r>
              <a:rPr lang="el-GR" dirty="0"/>
              <a:t>(0</a:t>
            </a:r>
            <a:r>
              <a:rPr lang="el-GR" i="1" dirty="0"/>
              <a:t>.</a:t>
            </a:r>
            <a:r>
              <a:rPr lang="el-GR" dirty="0"/>
              <a:t>45</a:t>
            </a:r>
            <a:r>
              <a:rPr lang="el-GR" i="1" dirty="0"/>
              <a:t>, </a:t>
            </a:r>
            <a:r>
              <a:rPr lang="el-GR" dirty="0"/>
              <a:t>0</a:t>
            </a:r>
            <a:r>
              <a:rPr lang="el-GR" i="1" dirty="0"/>
              <a:t>.</a:t>
            </a:r>
            <a:r>
              <a:rPr lang="el-GR" dirty="0"/>
              <a:t>45</a:t>
            </a:r>
            <a:r>
              <a:rPr lang="el-GR" i="1" dirty="0"/>
              <a:t>, </a:t>
            </a:r>
            <a:r>
              <a:rPr lang="el-GR" dirty="0"/>
              <a:t>0</a:t>
            </a:r>
            <a:r>
              <a:rPr lang="el-GR" i="1" dirty="0"/>
              <a:t>.</a:t>
            </a:r>
            <a:r>
              <a:rPr lang="el-GR" dirty="0"/>
              <a:t>1)</a:t>
            </a:r>
          </a:p>
          <a:p>
            <a:r>
              <a:rPr lang="en-IN" dirty="0"/>
              <a:t>= (0</a:t>
            </a:r>
            <a:r>
              <a:rPr lang="en-IN" i="1" dirty="0"/>
              <a:t>.</a:t>
            </a:r>
            <a:r>
              <a:rPr lang="en-IN" dirty="0"/>
              <a:t>488</a:t>
            </a:r>
            <a:r>
              <a:rPr lang="en-IN" i="1" dirty="0"/>
              <a:t>, </a:t>
            </a:r>
            <a:r>
              <a:rPr lang="en-IN" dirty="0"/>
              <a:t>0</a:t>
            </a:r>
            <a:r>
              <a:rPr lang="en-IN" i="1" dirty="0"/>
              <a:t>.</a:t>
            </a:r>
            <a:r>
              <a:rPr lang="en-IN" dirty="0"/>
              <a:t>488</a:t>
            </a:r>
            <a:r>
              <a:rPr lang="en-IN" i="1" dirty="0"/>
              <a:t>, </a:t>
            </a:r>
            <a:r>
              <a:rPr lang="en-IN" dirty="0"/>
              <a:t>0</a:t>
            </a:r>
            <a:r>
              <a:rPr lang="en-IN" i="1" dirty="0"/>
              <a:t>.</a:t>
            </a:r>
            <a:r>
              <a:rPr lang="en-IN" dirty="0"/>
              <a:t>024</a:t>
            </a:r>
            <a:r>
              <a:rPr lang="en-IN" dirty="0" smtClean="0"/>
              <a:t>)</a:t>
            </a:r>
            <a:endParaRPr lang="en-IN" i="1" dirty="0"/>
          </a:p>
        </p:txBody>
      </p:sp>
    </p:spTree>
    <p:extLst>
      <p:ext uri="{BB962C8B-B14F-4D97-AF65-F5344CB8AC3E}">
        <p14:creationId xmlns:p14="http://schemas.microsoft.com/office/powerpoint/2010/main" xmlns="" val="18933081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 Fusion using Bayes Theorem</a:t>
            </a:r>
          </a:p>
        </p:txBody>
      </p:sp>
      <p:sp>
        <p:nvSpPr>
          <p:cNvPr id="3" name="Content Placeholder 2"/>
          <p:cNvSpPr>
            <a:spLocks noGrp="1"/>
          </p:cNvSpPr>
          <p:nvPr>
            <p:ph idx="1"/>
          </p:nvPr>
        </p:nvSpPr>
        <p:spPr/>
        <p:txBody>
          <a:bodyPr>
            <a:normAutofit fontScale="85000" lnSpcReduction="20000"/>
          </a:bodyPr>
          <a:lstStyle/>
          <a:p>
            <a:r>
              <a:rPr lang="en-IN" dirty="0"/>
              <a:t>Consider the set of observations</a:t>
            </a:r>
          </a:p>
          <a:p>
            <a:r>
              <a:rPr lang="en-IN" b="1" dirty="0" smtClean="0"/>
              <a:t>Z</a:t>
            </a:r>
            <a:r>
              <a:rPr lang="en-IN" i="1" baseline="-25000" dirty="0" smtClean="0"/>
              <a:t>n</a:t>
            </a:r>
            <a:r>
              <a:rPr lang="en-IN" i="1" dirty="0" smtClean="0"/>
              <a:t> </a:t>
            </a:r>
            <a:r>
              <a:rPr lang="en-IN" dirty="0" smtClean="0"/>
              <a:t>= </a:t>
            </a:r>
            <a:r>
              <a:rPr lang="en-IN" i="1" dirty="0" smtClean="0"/>
              <a:t>{</a:t>
            </a:r>
            <a:r>
              <a:rPr lang="en-IN" b="1" dirty="0"/>
              <a:t>z</a:t>
            </a:r>
            <a:r>
              <a:rPr lang="en-IN" baseline="-25000" dirty="0"/>
              <a:t>1</a:t>
            </a:r>
            <a:r>
              <a:rPr lang="en-IN" dirty="0"/>
              <a:t> </a:t>
            </a:r>
            <a:r>
              <a:rPr lang="en-IN" i="1" dirty="0"/>
              <a:t>∈ Z</a:t>
            </a:r>
            <a:r>
              <a:rPr lang="en-IN" baseline="-25000" dirty="0"/>
              <a:t>1</a:t>
            </a:r>
            <a:r>
              <a:rPr lang="en-IN" i="1" dirty="0"/>
              <a:t>, ・ ・ ・ , </a:t>
            </a:r>
            <a:r>
              <a:rPr lang="en-IN" b="1" dirty="0" err="1"/>
              <a:t>z</a:t>
            </a:r>
            <a:r>
              <a:rPr lang="en-IN" i="1" baseline="-25000" dirty="0" err="1"/>
              <a:t>n</a:t>
            </a:r>
            <a:r>
              <a:rPr lang="en-IN" i="1" dirty="0"/>
              <a:t> ∈ Z</a:t>
            </a:r>
            <a:r>
              <a:rPr lang="en-IN" i="1" baseline="-25000" dirty="0"/>
              <a:t>n</a:t>
            </a:r>
            <a:r>
              <a:rPr lang="en-IN" i="1" dirty="0"/>
              <a:t>} .</a:t>
            </a:r>
          </a:p>
          <a:p>
            <a:r>
              <a:rPr lang="en-IN" dirty="0" smtClean="0"/>
              <a:t>Posterior </a:t>
            </a:r>
            <a:r>
              <a:rPr lang="en-IN" dirty="0"/>
              <a:t>distribution given observation set is naively</a:t>
            </a:r>
          </a:p>
          <a:p>
            <a:endParaRPr lang="en-IN" dirty="0" smtClean="0"/>
          </a:p>
          <a:p>
            <a:r>
              <a:rPr lang="en-IN" dirty="0" smtClean="0"/>
              <a:t>P(</a:t>
            </a:r>
            <a:r>
              <a:rPr lang="en-IN" b="1" dirty="0" err="1" smtClean="0"/>
              <a:t>x|Z</a:t>
            </a:r>
            <a:r>
              <a:rPr lang="en-IN" baseline="-25000" dirty="0" err="1" smtClean="0"/>
              <a:t>n</a:t>
            </a:r>
            <a:r>
              <a:rPr lang="en-IN" dirty="0"/>
              <a:t>) </a:t>
            </a:r>
            <a:r>
              <a:rPr lang="en-IN" dirty="0" smtClean="0"/>
              <a:t>= P(</a:t>
            </a:r>
            <a:r>
              <a:rPr lang="en-IN" b="1" dirty="0" err="1" smtClean="0"/>
              <a:t>Z</a:t>
            </a:r>
            <a:r>
              <a:rPr lang="en-IN" baseline="-25000" dirty="0" err="1" smtClean="0"/>
              <a:t>n</a:t>
            </a:r>
            <a:r>
              <a:rPr lang="en-IN" dirty="0" err="1" smtClean="0"/>
              <a:t>|</a:t>
            </a:r>
            <a:r>
              <a:rPr lang="en-IN" b="1" dirty="0" err="1" smtClean="0"/>
              <a:t>x</a:t>
            </a:r>
            <a:r>
              <a:rPr lang="en-IN" dirty="0" smtClean="0"/>
              <a:t>)P(</a:t>
            </a:r>
            <a:r>
              <a:rPr lang="en-IN" b="1" dirty="0" smtClean="0"/>
              <a:t>x</a:t>
            </a:r>
            <a:r>
              <a:rPr lang="en-IN" dirty="0" smtClean="0"/>
              <a:t>)/P(</a:t>
            </a:r>
            <a:r>
              <a:rPr lang="en-IN" b="1" dirty="0" smtClean="0"/>
              <a:t>Z</a:t>
            </a:r>
            <a:r>
              <a:rPr lang="en-IN" baseline="-25000" dirty="0" smtClean="0"/>
              <a:t>n</a:t>
            </a:r>
            <a:r>
              <a:rPr lang="en-IN" dirty="0"/>
              <a:t>)</a:t>
            </a:r>
          </a:p>
          <a:p>
            <a:r>
              <a:rPr lang="en-IN" dirty="0" smtClean="0"/>
              <a:t>= </a:t>
            </a:r>
            <a:r>
              <a:rPr lang="en-IN" i="1" dirty="0" smtClean="0"/>
              <a:t>P</a:t>
            </a:r>
            <a:r>
              <a:rPr lang="en-IN" dirty="0" smtClean="0"/>
              <a:t>(</a:t>
            </a:r>
            <a:r>
              <a:rPr lang="en-IN" b="1" dirty="0" smtClean="0"/>
              <a:t>z</a:t>
            </a:r>
            <a:r>
              <a:rPr lang="en-IN" baseline="-25000" dirty="0" smtClean="0"/>
              <a:t>1</a:t>
            </a:r>
            <a:r>
              <a:rPr lang="en-IN" i="1" dirty="0"/>
              <a:t>, ・ ・ ・ , </a:t>
            </a:r>
            <a:r>
              <a:rPr lang="en-IN" b="1" dirty="0" err="1" smtClean="0"/>
              <a:t>z</a:t>
            </a:r>
            <a:r>
              <a:rPr lang="en-IN" i="1" baseline="-25000" dirty="0" err="1" smtClean="0"/>
              <a:t>n</a:t>
            </a:r>
            <a:r>
              <a:rPr lang="en-IN" i="1" dirty="0"/>
              <a:t> </a:t>
            </a:r>
            <a:r>
              <a:rPr lang="en-IN" dirty="0"/>
              <a:t>|</a:t>
            </a:r>
            <a:r>
              <a:rPr lang="en-IN" b="1" dirty="0" smtClean="0"/>
              <a:t>x</a:t>
            </a:r>
            <a:r>
              <a:rPr lang="en-IN" dirty="0" smtClean="0"/>
              <a:t>)</a:t>
            </a:r>
            <a:r>
              <a:rPr lang="en-IN" i="1" dirty="0" smtClean="0"/>
              <a:t>P</a:t>
            </a:r>
            <a:r>
              <a:rPr lang="en-IN" dirty="0" smtClean="0"/>
              <a:t>(</a:t>
            </a:r>
            <a:r>
              <a:rPr lang="en-IN" b="1" dirty="0" smtClean="0"/>
              <a:t>x</a:t>
            </a:r>
            <a:r>
              <a:rPr lang="en-IN" dirty="0" smtClean="0"/>
              <a:t>)/</a:t>
            </a:r>
            <a:r>
              <a:rPr lang="en-IN" i="1" dirty="0" smtClean="0"/>
              <a:t>P</a:t>
            </a:r>
            <a:r>
              <a:rPr lang="en-IN" dirty="0" smtClean="0"/>
              <a:t>(</a:t>
            </a:r>
            <a:r>
              <a:rPr lang="en-IN" b="1" dirty="0" smtClean="0"/>
              <a:t>z</a:t>
            </a:r>
            <a:r>
              <a:rPr lang="en-IN" baseline="-25000" dirty="0" smtClean="0"/>
              <a:t>1</a:t>
            </a:r>
            <a:r>
              <a:rPr lang="en-IN" i="1" dirty="0"/>
              <a:t>, ・ ・ ・ , </a:t>
            </a:r>
            <a:r>
              <a:rPr lang="en-IN" b="1" dirty="0" err="1"/>
              <a:t>z</a:t>
            </a:r>
            <a:r>
              <a:rPr lang="en-IN" i="1" baseline="-25000" dirty="0" err="1"/>
              <a:t>n</a:t>
            </a:r>
            <a:r>
              <a:rPr lang="en-IN" dirty="0" smtClean="0"/>
              <a:t>)</a:t>
            </a:r>
            <a:endParaRPr lang="en-IN" dirty="0"/>
          </a:p>
          <a:p>
            <a:endParaRPr lang="en-IN" dirty="0" smtClean="0"/>
          </a:p>
          <a:p>
            <a:r>
              <a:rPr lang="en-IN" dirty="0" smtClean="0"/>
              <a:t>The </a:t>
            </a:r>
            <a:r>
              <a:rPr lang="en-IN" dirty="0"/>
              <a:t>joint distribution </a:t>
            </a:r>
            <a:r>
              <a:rPr lang="en-IN" i="1" dirty="0"/>
              <a:t>P</a:t>
            </a:r>
            <a:r>
              <a:rPr lang="en-IN" dirty="0"/>
              <a:t>(</a:t>
            </a:r>
            <a:r>
              <a:rPr lang="en-IN" b="1" dirty="0"/>
              <a:t>z</a:t>
            </a:r>
            <a:r>
              <a:rPr lang="en-IN" baseline="-25000" dirty="0"/>
              <a:t>1</a:t>
            </a:r>
            <a:r>
              <a:rPr lang="en-IN" i="1" dirty="0"/>
              <a:t>, ・ ・ ・ , </a:t>
            </a:r>
            <a:r>
              <a:rPr lang="en-IN" b="1" dirty="0" err="1"/>
              <a:t>z</a:t>
            </a:r>
            <a:r>
              <a:rPr lang="en-IN" i="1" baseline="-25000" dirty="0" err="1"/>
              <a:t>n</a:t>
            </a:r>
            <a:r>
              <a:rPr lang="en-IN" i="1" dirty="0"/>
              <a:t> </a:t>
            </a:r>
            <a:r>
              <a:rPr lang="en-IN" dirty="0"/>
              <a:t>|</a:t>
            </a:r>
            <a:r>
              <a:rPr lang="en-IN" i="1" dirty="0"/>
              <a:t> </a:t>
            </a:r>
            <a:r>
              <a:rPr lang="en-IN" b="1" dirty="0"/>
              <a:t>x</a:t>
            </a:r>
            <a:r>
              <a:rPr lang="en-IN" dirty="0"/>
              <a:t>) must be known completely</a:t>
            </a:r>
          </a:p>
          <a:p>
            <a:endParaRPr lang="en-IN" dirty="0" smtClean="0"/>
          </a:p>
          <a:p>
            <a:r>
              <a:rPr lang="en-IN" dirty="0" smtClean="0"/>
              <a:t>Assume </a:t>
            </a:r>
            <a:r>
              <a:rPr lang="en-IN" dirty="0"/>
              <a:t>conditional </a:t>
            </a:r>
            <a:r>
              <a:rPr lang="en-IN" dirty="0" smtClean="0"/>
              <a:t>independence,</a:t>
            </a:r>
            <a:endParaRPr lang="en-IN" dirty="0"/>
          </a:p>
          <a:p>
            <a:r>
              <a:rPr lang="en-IN" i="1" dirty="0"/>
              <a:t>P</a:t>
            </a:r>
            <a:r>
              <a:rPr lang="en-IN" dirty="0"/>
              <a:t>(</a:t>
            </a:r>
            <a:r>
              <a:rPr lang="en-IN" b="1" dirty="0"/>
              <a:t>z</a:t>
            </a:r>
            <a:r>
              <a:rPr lang="en-IN" baseline="-25000" dirty="0"/>
              <a:t>1</a:t>
            </a:r>
            <a:r>
              <a:rPr lang="en-IN" i="1" dirty="0"/>
              <a:t>, ・ ・ ・ , </a:t>
            </a:r>
            <a:r>
              <a:rPr lang="en-IN" b="1" dirty="0" err="1"/>
              <a:t>z</a:t>
            </a:r>
            <a:r>
              <a:rPr lang="en-IN" i="1" baseline="-25000" dirty="0" err="1"/>
              <a:t>n</a:t>
            </a:r>
            <a:r>
              <a:rPr lang="en-IN" i="1" dirty="0"/>
              <a:t> </a:t>
            </a:r>
            <a:r>
              <a:rPr lang="en-IN" dirty="0"/>
              <a:t>|</a:t>
            </a:r>
            <a:r>
              <a:rPr lang="en-IN" i="1" dirty="0"/>
              <a:t> </a:t>
            </a:r>
            <a:r>
              <a:rPr lang="en-IN" b="1" dirty="0"/>
              <a:t>x</a:t>
            </a:r>
            <a:r>
              <a:rPr lang="en-IN" dirty="0"/>
              <a:t>) = </a:t>
            </a:r>
            <a:r>
              <a:rPr lang="en-IN" i="1" dirty="0"/>
              <a:t>P</a:t>
            </a:r>
            <a:r>
              <a:rPr lang="en-IN" dirty="0"/>
              <a:t>(</a:t>
            </a:r>
            <a:r>
              <a:rPr lang="en-IN" b="1" dirty="0"/>
              <a:t>z</a:t>
            </a:r>
            <a:r>
              <a:rPr lang="en-IN" baseline="-25000" dirty="0"/>
              <a:t>1</a:t>
            </a:r>
            <a:r>
              <a:rPr lang="en-IN" dirty="0"/>
              <a:t> |</a:t>
            </a:r>
            <a:r>
              <a:rPr lang="en-IN" i="1" dirty="0"/>
              <a:t> </a:t>
            </a:r>
            <a:r>
              <a:rPr lang="en-IN" b="1" dirty="0"/>
              <a:t>x</a:t>
            </a:r>
            <a:r>
              <a:rPr lang="en-IN" dirty="0"/>
              <a:t>) </a:t>
            </a:r>
            <a:r>
              <a:rPr lang="en-IN" i="1" dirty="0"/>
              <a:t>・ ・ ・ P</a:t>
            </a:r>
            <a:r>
              <a:rPr lang="en-IN" dirty="0"/>
              <a:t>(</a:t>
            </a:r>
            <a:r>
              <a:rPr lang="en-IN" b="1" dirty="0" err="1"/>
              <a:t>z</a:t>
            </a:r>
            <a:r>
              <a:rPr lang="en-IN" i="1" baseline="-25000" dirty="0" err="1"/>
              <a:t>n</a:t>
            </a:r>
            <a:r>
              <a:rPr lang="en-IN" i="1" dirty="0"/>
              <a:t> </a:t>
            </a:r>
            <a:r>
              <a:rPr lang="en-IN" dirty="0"/>
              <a:t>|</a:t>
            </a:r>
            <a:r>
              <a:rPr lang="en-IN" i="1" dirty="0"/>
              <a:t> </a:t>
            </a:r>
            <a:r>
              <a:rPr lang="en-IN" b="1" dirty="0"/>
              <a:t>x</a:t>
            </a:r>
            <a:r>
              <a:rPr lang="en-IN" dirty="0"/>
              <a:t>) </a:t>
            </a:r>
          </a:p>
        </p:txBody>
      </p:sp>
    </p:spTree>
    <p:extLst>
      <p:ext uri="{BB962C8B-B14F-4D97-AF65-F5344CB8AC3E}">
        <p14:creationId xmlns:p14="http://schemas.microsoft.com/office/powerpoint/2010/main" xmlns="" val="40941091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Independence Likelihood Pool</a:t>
            </a:r>
            <a:endParaRPr lang="en-IN" dirty="0"/>
          </a:p>
        </p:txBody>
      </p:sp>
      <p:sp>
        <p:nvSpPr>
          <p:cNvPr id="3" name="Content Placeholder 2"/>
          <p:cNvSpPr>
            <a:spLocks noGrp="1"/>
          </p:cNvSpPr>
          <p:nvPr>
            <p:ph idx="1"/>
          </p:nvPr>
        </p:nvSpPr>
        <p:spPr/>
        <p:txBody>
          <a:bodyPr/>
          <a:lstStyle/>
          <a:p>
            <a:endParaRPr lang="en-IN" dirty="0"/>
          </a:p>
        </p:txBody>
      </p:sp>
      <p:pic>
        <p:nvPicPr>
          <p:cNvPr id="24578"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215680" y="1460115"/>
            <a:ext cx="5462364" cy="48385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9934393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 Fusion using Bayes Theorem</a:t>
            </a:r>
          </a:p>
        </p:txBody>
      </p:sp>
      <p:sp>
        <p:nvSpPr>
          <p:cNvPr id="3" name="Content Placeholder 2"/>
          <p:cNvSpPr>
            <a:spLocks noGrp="1"/>
          </p:cNvSpPr>
          <p:nvPr>
            <p:ph idx="1"/>
          </p:nvPr>
        </p:nvSpPr>
        <p:spPr/>
        <p:txBody>
          <a:bodyPr>
            <a:normAutofit fontScale="92500" lnSpcReduction="20000"/>
          </a:bodyPr>
          <a:lstStyle/>
          <a:p>
            <a:r>
              <a:rPr lang="en-IN" dirty="0"/>
              <a:t>The effectiveness of fusion relies on the assumption that the information obtained from </a:t>
            </a:r>
            <a:r>
              <a:rPr lang="en-IN" dirty="0" smtClean="0"/>
              <a:t>different information </a:t>
            </a:r>
            <a:r>
              <a:rPr lang="en-IN" dirty="0"/>
              <a:t>sources is independent when conditioned on the true underlying state of the world.</a:t>
            </a:r>
          </a:p>
          <a:p>
            <a:endParaRPr lang="en-IN" i="1" dirty="0" smtClean="0"/>
          </a:p>
          <a:p>
            <a:r>
              <a:rPr lang="en-IN" i="1" dirty="0" smtClean="0"/>
              <a:t>P</a:t>
            </a:r>
            <a:r>
              <a:rPr lang="en-IN" dirty="0" smtClean="0"/>
              <a:t>(</a:t>
            </a:r>
            <a:r>
              <a:rPr lang="en-IN" b="1" dirty="0" smtClean="0"/>
              <a:t>z</a:t>
            </a:r>
            <a:r>
              <a:rPr lang="en-IN" baseline="-25000" dirty="0" smtClean="0"/>
              <a:t>1</a:t>
            </a:r>
            <a:r>
              <a:rPr lang="en-IN" i="1" dirty="0"/>
              <a:t>, ・ ・ ・ , </a:t>
            </a:r>
            <a:r>
              <a:rPr lang="en-IN" b="1" dirty="0" err="1"/>
              <a:t>z</a:t>
            </a:r>
            <a:r>
              <a:rPr lang="en-IN" i="1" baseline="-25000" dirty="0" err="1"/>
              <a:t>n</a:t>
            </a:r>
            <a:r>
              <a:rPr lang="en-IN" dirty="0"/>
              <a:t>) = </a:t>
            </a:r>
            <a:r>
              <a:rPr lang="en-IN" i="1" dirty="0"/>
              <a:t>P</a:t>
            </a:r>
            <a:r>
              <a:rPr lang="en-IN" dirty="0"/>
              <a:t>(</a:t>
            </a:r>
            <a:r>
              <a:rPr lang="en-IN" b="1" dirty="0"/>
              <a:t>z</a:t>
            </a:r>
            <a:r>
              <a:rPr lang="en-IN" baseline="-25000" dirty="0"/>
              <a:t>1</a:t>
            </a:r>
            <a:r>
              <a:rPr lang="en-IN" dirty="0"/>
              <a:t>) </a:t>
            </a:r>
            <a:r>
              <a:rPr lang="en-IN" i="1" dirty="0"/>
              <a:t>・ ・ ・ P</a:t>
            </a:r>
            <a:r>
              <a:rPr lang="en-IN" dirty="0"/>
              <a:t>(</a:t>
            </a:r>
            <a:r>
              <a:rPr lang="en-IN" b="1" dirty="0" err="1"/>
              <a:t>z</a:t>
            </a:r>
            <a:r>
              <a:rPr lang="en-IN" i="1" baseline="-25000" dirty="0" err="1"/>
              <a:t>n</a:t>
            </a:r>
            <a:r>
              <a:rPr lang="en-IN" dirty="0"/>
              <a:t>)</a:t>
            </a:r>
            <a:r>
              <a:rPr lang="en-IN" i="1" dirty="0"/>
              <a:t>,</a:t>
            </a:r>
          </a:p>
          <a:p>
            <a:endParaRPr lang="en-IN" dirty="0" smtClean="0"/>
          </a:p>
          <a:p>
            <a:r>
              <a:rPr lang="en-IN" dirty="0" smtClean="0"/>
              <a:t>As </a:t>
            </a:r>
            <a:r>
              <a:rPr lang="en-IN" dirty="0"/>
              <a:t>each piece of information depends on a </a:t>
            </a:r>
            <a:r>
              <a:rPr lang="en-IN" i="1" dirty="0"/>
              <a:t>common </a:t>
            </a:r>
            <a:r>
              <a:rPr lang="en-IN" dirty="0"/>
              <a:t>underlying state </a:t>
            </a:r>
            <a:r>
              <a:rPr lang="en-IN" b="1" dirty="0"/>
              <a:t>x </a:t>
            </a:r>
            <a:r>
              <a:rPr lang="en-IN" i="1" dirty="0"/>
              <a:t>∈ X</a:t>
            </a:r>
            <a:r>
              <a:rPr lang="en-IN" dirty="0"/>
              <a:t>.</a:t>
            </a:r>
          </a:p>
          <a:p>
            <a:r>
              <a:rPr lang="en-IN" dirty="0" smtClean="0"/>
              <a:t>Conversely</a:t>
            </a:r>
            <a:r>
              <a:rPr lang="en-IN" dirty="0"/>
              <a:t>, it is generally quite reasonable to assume that the underlying state is the </a:t>
            </a:r>
            <a:r>
              <a:rPr lang="en-IN" i="1" dirty="0"/>
              <a:t>only </a:t>
            </a:r>
            <a:r>
              <a:rPr lang="en-IN" dirty="0"/>
              <a:t>thing </a:t>
            </a:r>
            <a:r>
              <a:rPr lang="en-IN" dirty="0" smtClean="0"/>
              <a:t>in common </a:t>
            </a:r>
            <a:r>
              <a:rPr lang="en-IN" dirty="0"/>
              <a:t>between information </a:t>
            </a:r>
            <a:r>
              <a:rPr lang="en-IN" dirty="0" smtClean="0"/>
              <a:t>sources and </a:t>
            </a:r>
            <a:r>
              <a:rPr lang="en-IN" dirty="0"/>
              <a:t>so once the state has been specified it is correspondingly reasonable to assume that </a:t>
            </a:r>
            <a:r>
              <a:rPr lang="en-IN" dirty="0" smtClean="0"/>
              <a:t>the information </a:t>
            </a:r>
            <a:r>
              <a:rPr lang="en-IN" dirty="0"/>
              <a:t>gathered is conditionally independent given this state.</a:t>
            </a:r>
          </a:p>
          <a:p>
            <a:pPr marL="0" indent="0">
              <a:buNone/>
            </a:pPr>
            <a:endParaRPr lang="en-IN" dirty="0"/>
          </a:p>
        </p:txBody>
      </p:sp>
    </p:spTree>
    <p:extLst>
      <p:ext uri="{BB962C8B-B14F-4D97-AF65-F5344CB8AC3E}">
        <p14:creationId xmlns:p14="http://schemas.microsoft.com/office/powerpoint/2010/main" xmlns="" val="41013140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Example</a:t>
            </a:r>
            <a:endParaRPr lang="en-IN" dirty="0"/>
          </a:p>
        </p:txBody>
      </p:sp>
      <p:sp>
        <p:nvSpPr>
          <p:cNvPr id="3" name="Content Placeholder 2"/>
          <p:cNvSpPr>
            <a:spLocks noGrp="1"/>
          </p:cNvSpPr>
          <p:nvPr>
            <p:ph idx="1"/>
          </p:nvPr>
        </p:nvSpPr>
        <p:spPr/>
        <p:txBody>
          <a:bodyPr>
            <a:normAutofit fontScale="85000" lnSpcReduction="20000"/>
          </a:bodyPr>
          <a:lstStyle/>
          <a:p>
            <a:r>
              <a:rPr lang="en-IN" dirty="0" smtClean="0"/>
              <a:t>Consider a case where there are 3 types of hypotheses, </a:t>
            </a:r>
          </a:p>
          <a:p>
            <a:endParaRPr lang="en-IN" dirty="0"/>
          </a:p>
          <a:p>
            <a:r>
              <a:rPr lang="en-IN" b="1" dirty="0" smtClean="0"/>
              <a:t>X</a:t>
            </a:r>
            <a:r>
              <a:rPr lang="en-IN" b="1" baseline="-25000" dirty="0" smtClean="0"/>
              <a:t>0</a:t>
            </a:r>
            <a:r>
              <a:rPr lang="en-IN" dirty="0" smtClean="0"/>
              <a:t>: Target 1</a:t>
            </a:r>
            <a:endParaRPr lang="en-IN" dirty="0"/>
          </a:p>
          <a:p>
            <a:r>
              <a:rPr lang="en-IN" b="1" dirty="0" smtClean="0"/>
              <a:t>X</a:t>
            </a:r>
            <a:r>
              <a:rPr lang="en-IN" b="1" baseline="-25000" dirty="0" smtClean="0"/>
              <a:t>1</a:t>
            </a:r>
            <a:r>
              <a:rPr lang="en-IN" dirty="0" smtClean="0"/>
              <a:t>: Target 2</a:t>
            </a:r>
            <a:endParaRPr lang="en-IN" dirty="0"/>
          </a:p>
          <a:p>
            <a:r>
              <a:rPr lang="en-IN" b="1" dirty="0" smtClean="0"/>
              <a:t>X</a:t>
            </a:r>
            <a:r>
              <a:rPr lang="en-IN" b="1" baseline="-25000" dirty="0" smtClean="0"/>
              <a:t>2</a:t>
            </a:r>
            <a:r>
              <a:rPr lang="en-IN" dirty="0" smtClean="0"/>
              <a:t>: No target</a:t>
            </a:r>
            <a:endParaRPr lang="en-IN" dirty="0"/>
          </a:p>
          <a:p>
            <a:endParaRPr lang="en-IN" dirty="0" smtClean="0"/>
          </a:p>
          <a:p>
            <a:r>
              <a:rPr lang="en-IN" dirty="0" smtClean="0"/>
              <a:t>Single </a:t>
            </a:r>
            <a:r>
              <a:rPr lang="en-IN" dirty="0"/>
              <a:t>sensor observes </a:t>
            </a:r>
            <a:r>
              <a:rPr lang="en-IN" dirty="0" smtClean="0"/>
              <a:t>the event and returns reading </a:t>
            </a:r>
            <a:r>
              <a:rPr lang="en-IN" b="1" dirty="0" smtClean="0"/>
              <a:t>z</a:t>
            </a:r>
            <a:r>
              <a:rPr lang="en-IN" dirty="0" smtClean="0"/>
              <a:t> in three ranges.</a:t>
            </a:r>
            <a:endParaRPr lang="en-IN" dirty="0"/>
          </a:p>
          <a:p>
            <a:endParaRPr lang="en-IN" b="1" dirty="0" smtClean="0"/>
          </a:p>
          <a:p>
            <a:r>
              <a:rPr lang="en-IN" b="1" dirty="0" smtClean="0"/>
              <a:t>z</a:t>
            </a:r>
            <a:r>
              <a:rPr lang="en-IN" b="1" baseline="-25000" dirty="0" smtClean="0"/>
              <a:t>0</a:t>
            </a:r>
            <a:r>
              <a:rPr lang="en-IN" dirty="0"/>
              <a:t>: Target 1</a:t>
            </a:r>
          </a:p>
          <a:p>
            <a:r>
              <a:rPr lang="en-IN" b="1" dirty="0" smtClean="0"/>
              <a:t>z</a:t>
            </a:r>
            <a:r>
              <a:rPr lang="en-IN" b="1" baseline="-25000" dirty="0" smtClean="0"/>
              <a:t>1</a:t>
            </a:r>
            <a:r>
              <a:rPr lang="en-IN" dirty="0"/>
              <a:t>: Target 2 </a:t>
            </a:r>
            <a:endParaRPr lang="en-IN" dirty="0" smtClean="0"/>
          </a:p>
          <a:p>
            <a:r>
              <a:rPr lang="en-IN" b="1" dirty="0" smtClean="0"/>
              <a:t>z</a:t>
            </a:r>
            <a:r>
              <a:rPr lang="en-IN" b="1" baseline="-25000" dirty="0" smtClean="0"/>
              <a:t>2</a:t>
            </a:r>
            <a:r>
              <a:rPr lang="en-IN" dirty="0"/>
              <a:t>: No target</a:t>
            </a:r>
          </a:p>
        </p:txBody>
      </p:sp>
    </p:spTree>
    <p:extLst>
      <p:ext uri="{BB962C8B-B14F-4D97-AF65-F5344CB8AC3E}">
        <p14:creationId xmlns:p14="http://schemas.microsoft.com/office/powerpoint/2010/main" xmlns="" val="8044634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Example</a:t>
            </a:r>
            <a:endParaRPr lang="en-IN" dirty="0"/>
          </a:p>
        </p:txBody>
      </p:sp>
      <p:sp>
        <p:nvSpPr>
          <p:cNvPr id="3" name="Content Placeholder 2"/>
          <p:cNvSpPr>
            <a:spLocks noGrp="1"/>
          </p:cNvSpPr>
          <p:nvPr>
            <p:ph idx="1"/>
          </p:nvPr>
        </p:nvSpPr>
        <p:spPr/>
        <p:txBody>
          <a:bodyPr>
            <a:noAutofit/>
          </a:bodyPr>
          <a:lstStyle/>
          <a:p>
            <a:r>
              <a:rPr lang="en-IN" sz="2000" dirty="0"/>
              <a:t>Consider a </a:t>
            </a:r>
            <a:r>
              <a:rPr lang="en-IN" sz="2000" u="sng" dirty="0"/>
              <a:t>second sensor </a:t>
            </a:r>
            <a:r>
              <a:rPr lang="en-IN" sz="2000" dirty="0"/>
              <a:t>which makes the same three observations as the first sensor, but whose likelihood matrix </a:t>
            </a:r>
            <a:r>
              <a:rPr lang="en-IN" sz="2000" i="1" dirty="0"/>
              <a:t>P</a:t>
            </a:r>
            <a:r>
              <a:rPr lang="en-IN" sz="2000" i="1" baseline="-25000" dirty="0"/>
              <a:t>2</a:t>
            </a:r>
            <a:r>
              <a:rPr lang="en-IN" sz="2000" dirty="0"/>
              <a:t>(</a:t>
            </a:r>
            <a:r>
              <a:rPr lang="en-IN" sz="2000" b="1" dirty="0"/>
              <a:t>z</a:t>
            </a:r>
            <a:r>
              <a:rPr lang="en-IN" sz="2000" b="1" baseline="-25000" dirty="0"/>
              <a:t>2</a:t>
            </a:r>
            <a:r>
              <a:rPr lang="en-IN" sz="2000" dirty="0"/>
              <a:t>|</a:t>
            </a:r>
            <a:r>
              <a:rPr lang="en-IN" sz="2000" b="1" dirty="0"/>
              <a:t>x</a:t>
            </a:r>
            <a:r>
              <a:rPr lang="en-IN" sz="2000" dirty="0"/>
              <a:t>) is described by</a:t>
            </a:r>
          </a:p>
          <a:p>
            <a:endParaRPr lang="en-IN" sz="2000" dirty="0"/>
          </a:p>
          <a:p>
            <a:endParaRPr lang="en-IN" sz="2000" dirty="0"/>
          </a:p>
          <a:p>
            <a:endParaRPr lang="en-IN" sz="2000" dirty="0"/>
          </a:p>
          <a:p>
            <a:endParaRPr lang="en-IN" sz="2000" dirty="0"/>
          </a:p>
          <a:p>
            <a:endParaRPr lang="en-IN" sz="2000" dirty="0"/>
          </a:p>
          <a:p>
            <a:r>
              <a:rPr lang="en-IN" sz="2000" dirty="0"/>
              <a:t>Whereas the first sensor was good at detecting hypothesis 1 and 2, but not at </a:t>
            </a:r>
            <a:r>
              <a:rPr lang="en-IN" sz="2000" u="sng" dirty="0"/>
              <a:t>distinguishing between different target types</a:t>
            </a:r>
            <a:r>
              <a:rPr lang="en-IN" sz="2000" dirty="0"/>
              <a:t>, this second sensor has poor overall detection probabilities but good target discrimination capabilities.</a:t>
            </a:r>
          </a:p>
          <a:p>
            <a:r>
              <a:rPr lang="en-IN" sz="2000" dirty="0"/>
              <a:t>With a uniform prior, observe </a:t>
            </a:r>
            <a:r>
              <a:rPr lang="en-IN" sz="2000" b="1" dirty="0"/>
              <a:t>z </a:t>
            </a:r>
            <a:r>
              <a:rPr lang="en-IN" sz="2000" dirty="0"/>
              <a:t>= </a:t>
            </a:r>
            <a:r>
              <a:rPr lang="en-IN" sz="2000" i="1" dirty="0" smtClean="0"/>
              <a:t>z</a:t>
            </a:r>
            <a:r>
              <a:rPr lang="en-IN" sz="2000" dirty="0"/>
              <a:t>0</a:t>
            </a:r>
            <a:r>
              <a:rPr lang="en-IN" sz="2000" dirty="0" smtClean="0"/>
              <a:t> </a:t>
            </a:r>
            <a:r>
              <a:rPr lang="en-IN" sz="2000" dirty="0"/>
              <a:t>then the posterior is (the first column of the likelihood matrix)</a:t>
            </a:r>
          </a:p>
          <a:p>
            <a:r>
              <a:rPr lang="pl-PL" sz="2000" i="1" dirty="0" smtClean="0"/>
              <a:t>P</a:t>
            </a:r>
            <a:r>
              <a:rPr lang="pl-PL" sz="2000" dirty="0" smtClean="0"/>
              <a:t>(</a:t>
            </a:r>
            <a:r>
              <a:rPr lang="pl-PL" sz="2000" b="1" dirty="0" smtClean="0"/>
              <a:t>x</a:t>
            </a:r>
            <a:r>
              <a:rPr lang="pl-PL" sz="2000" dirty="0" smtClean="0"/>
              <a:t>|</a:t>
            </a:r>
            <a:r>
              <a:rPr lang="pl-PL" sz="2000" i="1" dirty="0" smtClean="0"/>
              <a:t>z</a:t>
            </a:r>
            <a:r>
              <a:rPr lang="en-US" sz="2000" dirty="0" smtClean="0"/>
              <a:t>0</a:t>
            </a:r>
            <a:r>
              <a:rPr lang="pl-PL" sz="2000" dirty="0" smtClean="0"/>
              <a:t>) </a:t>
            </a:r>
            <a:r>
              <a:rPr lang="pl-PL" sz="2000" dirty="0"/>
              <a:t>= (0</a:t>
            </a:r>
            <a:r>
              <a:rPr lang="pl-PL" sz="2000" i="1" dirty="0"/>
              <a:t>.</a:t>
            </a:r>
            <a:r>
              <a:rPr lang="pl-PL" sz="2000" dirty="0"/>
              <a:t>45</a:t>
            </a:r>
            <a:r>
              <a:rPr lang="pl-PL" sz="2000" i="1" dirty="0"/>
              <a:t>, </a:t>
            </a:r>
            <a:r>
              <a:rPr lang="pl-PL" sz="2000" dirty="0"/>
              <a:t>0</a:t>
            </a:r>
            <a:r>
              <a:rPr lang="pl-PL" sz="2000" i="1" dirty="0"/>
              <a:t>.</a:t>
            </a:r>
            <a:r>
              <a:rPr lang="pl-PL" sz="2000" dirty="0"/>
              <a:t>1</a:t>
            </a:r>
            <a:r>
              <a:rPr lang="pl-PL" sz="2000" i="1" dirty="0"/>
              <a:t>, </a:t>
            </a:r>
            <a:r>
              <a:rPr lang="pl-PL" sz="2000" dirty="0"/>
              <a:t>0</a:t>
            </a:r>
            <a:r>
              <a:rPr lang="pl-PL" sz="2000" i="1" dirty="0"/>
              <a:t>.</a:t>
            </a:r>
            <a:r>
              <a:rPr lang="pl-PL" sz="2000" dirty="0"/>
              <a:t>45)</a:t>
            </a:r>
          </a:p>
        </p:txBody>
      </p:sp>
      <p:graphicFrame>
        <p:nvGraphicFramePr>
          <p:cNvPr id="4" name="Table 3"/>
          <p:cNvGraphicFramePr>
            <a:graphicFrameLocks noGrp="1"/>
          </p:cNvGraphicFramePr>
          <p:nvPr>
            <p:extLst/>
          </p:nvPr>
        </p:nvGraphicFramePr>
        <p:xfrm>
          <a:off x="2999656" y="2797696"/>
          <a:ext cx="6096000" cy="1483360"/>
        </p:xfrm>
        <a:graphic>
          <a:graphicData uri="http://schemas.openxmlformats.org/drawingml/2006/table">
            <a:tbl>
              <a:tblPr firstRow="1" bandRow="1">
                <a:tableStyleId>{5C22544A-7EE6-4342-B048-85BDC9FD1C3A}</a:tableStyleId>
              </a:tblPr>
              <a:tblGrid>
                <a:gridCol w="1524000"/>
                <a:gridCol w="1524000"/>
                <a:gridCol w="1524000"/>
                <a:gridCol w="1524000"/>
              </a:tblGrid>
              <a:tr h="370840">
                <a:tc>
                  <a:txBody>
                    <a:bodyPr/>
                    <a:lstStyle/>
                    <a:p>
                      <a:endParaRPr lang="en-IN" dirty="0"/>
                    </a:p>
                  </a:txBody>
                  <a:tcPr/>
                </a:tc>
                <a:tc>
                  <a:txBody>
                    <a:bodyPr/>
                    <a:lstStyle/>
                    <a:p>
                      <a:r>
                        <a:rPr lang="en-IN" dirty="0" smtClean="0"/>
                        <a:t>z0</a:t>
                      </a:r>
                      <a:endParaRPr lang="en-IN" dirty="0"/>
                    </a:p>
                  </a:txBody>
                  <a:tcPr/>
                </a:tc>
                <a:tc>
                  <a:txBody>
                    <a:bodyPr/>
                    <a:lstStyle/>
                    <a:p>
                      <a:r>
                        <a:rPr lang="en-IN" dirty="0" smtClean="0"/>
                        <a:t>z1</a:t>
                      </a:r>
                      <a:endParaRPr lang="en-IN" dirty="0"/>
                    </a:p>
                  </a:txBody>
                  <a:tcPr/>
                </a:tc>
                <a:tc>
                  <a:txBody>
                    <a:bodyPr/>
                    <a:lstStyle/>
                    <a:p>
                      <a:r>
                        <a:rPr lang="en-IN" dirty="0" smtClean="0"/>
                        <a:t>z2</a:t>
                      </a:r>
                      <a:endParaRPr lang="en-IN" dirty="0"/>
                    </a:p>
                  </a:txBody>
                  <a:tcPr/>
                </a:tc>
              </a:tr>
              <a:tr h="370840">
                <a:tc>
                  <a:txBody>
                    <a:bodyPr/>
                    <a:lstStyle/>
                    <a:p>
                      <a:r>
                        <a:rPr lang="en-IN" dirty="0" smtClean="0"/>
                        <a:t>X0</a:t>
                      </a:r>
                      <a:endParaRPr lang="en-IN" dirty="0"/>
                    </a:p>
                  </a:txBody>
                  <a:tcPr/>
                </a:tc>
                <a:tc>
                  <a:txBody>
                    <a:bodyPr/>
                    <a:lstStyle/>
                    <a:p>
                      <a:r>
                        <a:rPr lang="en-IN" dirty="0" smtClean="0"/>
                        <a:t>0.45</a:t>
                      </a:r>
                      <a:endParaRPr lang="en-IN" dirty="0"/>
                    </a:p>
                  </a:txBody>
                  <a:tcPr/>
                </a:tc>
                <a:tc>
                  <a:txBody>
                    <a:bodyPr/>
                    <a:lstStyle/>
                    <a:p>
                      <a:r>
                        <a:rPr lang="en-IN" dirty="0" smtClean="0"/>
                        <a:t>0.1</a:t>
                      </a:r>
                      <a:endParaRPr lang="en-IN" dirty="0"/>
                    </a:p>
                  </a:txBody>
                  <a:tcPr/>
                </a:tc>
                <a:tc>
                  <a:txBody>
                    <a:bodyPr/>
                    <a:lstStyle/>
                    <a:p>
                      <a:r>
                        <a:rPr lang="en-IN" dirty="0" smtClean="0"/>
                        <a:t>0.45</a:t>
                      </a:r>
                      <a:endParaRPr lang="en-IN" dirty="0"/>
                    </a:p>
                  </a:txBody>
                  <a:tcPr/>
                </a:tc>
              </a:tr>
              <a:tr h="370840">
                <a:tc>
                  <a:txBody>
                    <a:bodyPr/>
                    <a:lstStyle/>
                    <a:p>
                      <a:r>
                        <a:rPr lang="en-IN" dirty="0" smtClean="0"/>
                        <a:t>X1</a:t>
                      </a:r>
                      <a:endParaRPr lang="en-IN" dirty="0"/>
                    </a:p>
                  </a:txBody>
                  <a:tcPr/>
                </a:tc>
                <a:tc>
                  <a:txBody>
                    <a:bodyPr/>
                    <a:lstStyle/>
                    <a:p>
                      <a:r>
                        <a:rPr lang="en-IN" dirty="0" smtClean="0"/>
                        <a:t>0.1</a:t>
                      </a:r>
                      <a:endParaRPr lang="en-IN" dirty="0"/>
                    </a:p>
                  </a:txBody>
                  <a:tcPr/>
                </a:tc>
                <a:tc>
                  <a:txBody>
                    <a:bodyPr/>
                    <a:lstStyle/>
                    <a:p>
                      <a:r>
                        <a:rPr lang="en-IN" dirty="0" smtClean="0"/>
                        <a:t>0.45</a:t>
                      </a:r>
                      <a:endParaRPr lang="en-IN" dirty="0"/>
                    </a:p>
                  </a:txBody>
                  <a:tcPr/>
                </a:tc>
                <a:tc>
                  <a:txBody>
                    <a:bodyPr/>
                    <a:lstStyle/>
                    <a:p>
                      <a:r>
                        <a:rPr lang="en-IN" dirty="0" smtClean="0"/>
                        <a:t>0.45</a:t>
                      </a:r>
                      <a:endParaRPr lang="en-IN" dirty="0"/>
                    </a:p>
                  </a:txBody>
                  <a:tcPr/>
                </a:tc>
              </a:tr>
              <a:tr h="370840">
                <a:tc>
                  <a:txBody>
                    <a:bodyPr/>
                    <a:lstStyle/>
                    <a:p>
                      <a:r>
                        <a:rPr lang="en-IN" dirty="0" smtClean="0"/>
                        <a:t>X2</a:t>
                      </a:r>
                      <a:endParaRPr lang="en-IN" dirty="0"/>
                    </a:p>
                  </a:txBody>
                  <a:tcPr/>
                </a:tc>
                <a:tc>
                  <a:txBody>
                    <a:bodyPr/>
                    <a:lstStyle/>
                    <a:p>
                      <a:r>
                        <a:rPr lang="en-IN" dirty="0" smtClean="0"/>
                        <a:t>0.45</a:t>
                      </a:r>
                      <a:endParaRPr lang="en-IN" dirty="0"/>
                    </a:p>
                  </a:txBody>
                  <a:tcPr/>
                </a:tc>
                <a:tc>
                  <a:txBody>
                    <a:bodyPr/>
                    <a:lstStyle/>
                    <a:p>
                      <a:r>
                        <a:rPr lang="en-IN" dirty="0" smtClean="0"/>
                        <a:t>0.45</a:t>
                      </a:r>
                      <a:endParaRPr lang="en-IN" dirty="0"/>
                    </a:p>
                  </a:txBody>
                  <a:tcPr/>
                </a:tc>
                <a:tc>
                  <a:txBody>
                    <a:bodyPr/>
                    <a:lstStyle/>
                    <a:p>
                      <a:r>
                        <a:rPr lang="en-IN" dirty="0" smtClean="0"/>
                        <a:t>0.1</a:t>
                      </a:r>
                      <a:endParaRPr lang="en-IN" dirty="0"/>
                    </a:p>
                  </a:txBody>
                  <a:tcPr/>
                </a:tc>
              </a:tr>
            </a:tbl>
          </a:graphicData>
        </a:graphic>
      </p:graphicFrame>
    </p:spTree>
    <p:extLst>
      <p:ext uri="{BB962C8B-B14F-4D97-AF65-F5344CB8AC3E}">
        <p14:creationId xmlns:p14="http://schemas.microsoft.com/office/powerpoint/2010/main" xmlns="" val="28374596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Example</a:t>
            </a:r>
            <a:endParaRPr lang="en-IN" dirty="0"/>
          </a:p>
        </p:txBody>
      </p:sp>
      <p:sp>
        <p:nvSpPr>
          <p:cNvPr id="3" name="Content Placeholder 2"/>
          <p:cNvSpPr>
            <a:spLocks noGrp="1"/>
          </p:cNvSpPr>
          <p:nvPr>
            <p:ph idx="1"/>
          </p:nvPr>
        </p:nvSpPr>
        <p:spPr/>
        <p:txBody>
          <a:bodyPr>
            <a:normAutofit fontScale="85000" lnSpcReduction="20000"/>
          </a:bodyPr>
          <a:lstStyle/>
          <a:p>
            <a:r>
              <a:rPr lang="en-IN" dirty="0" smtClean="0"/>
              <a:t>It makes </a:t>
            </a:r>
            <a:r>
              <a:rPr lang="en-IN" dirty="0"/>
              <a:t>sense to combine the information from both sensors to provide both good detection </a:t>
            </a:r>
            <a:r>
              <a:rPr lang="en-IN" dirty="0" smtClean="0"/>
              <a:t>and good </a:t>
            </a:r>
            <a:r>
              <a:rPr lang="en-IN" dirty="0"/>
              <a:t>discrimination capabilities</a:t>
            </a:r>
            <a:r>
              <a:rPr lang="en-IN" dirty="0" smtClean="0"/>
              <a:t>.</a:t>
            </a:r>
            <a:endParaRPr lang="en-IN" dirty="0"/>
          </a:p>
          <a:p>
            <a:r>
              <a:rPr lang="en-IN" dirty="0" smtClean="0"/>
              <a:t>Overall </a:t>
            </a:r>
            <a:r>
              <a:rPr lang="en-IN" dirty="0"/>
              <a:t>likelihood function for the combined system is</a:t>
            </a:r>
          </a:p>
          <a:p>
            <a:r>
              <a:rPr lang="pl-PL" i="1" dirty="0"/>
              <a:t>P</a:t>
            </a:r>
            <a:r>
              <a:rPr lang="pl-PL" baseline="-25000" dirty="0"/>
              <a:t>12</a:t>
            </a:r>
            <a:r>
              <a:rPr lang="pl-PL" dirty="0"/>
              <a:t>(</a:t>
            </a:r>
            <a:r>
              <a:rPr lang="pl-PL" b="1" dirty="0"/>
              <a:t>z</a:t>
            </a:r>
            <a:r>
              <a:rPr lang="pl-PL" baseline="-25000" dirty="0"/>
              <a:t>1</a:t>
            </a:r>
            <a:r>
              <a:rPr lang="pl-PL" i="1" dirty="0"/>
              <a:t>, </a:t>
            </a:r>
            <a:r>
              <a:rPr lang="pl-PL" b="1" dirty="0" smtClean="0"/>
              <a:t>z</a:t>
            </a:r>
            <a:r>
              <a:rPr lang="pl-PL" baseline="-25000" dirty="0" smtClean="0"/>
              <a:t>2</a:t>
            </a:r>
            <a:r>
              <a:rPr lang="pl-PL" dirty="0" smtClean="0"/>
              <a:t>|</a:t>
            </a:r>
            <a:r>
              <a:rPr lang="pl-PL" i="1" dirty="0" smtClean="0"/>
              <a:t> </a:t>
            </a:r>
            <a:r>
              <a:rPr lang="pl-PL" b="1" dirty="0"/>
              <a:t>x</a:t>
            </a:r>
            <a:r>
              <a:rPr lang="pl-PL" dirty="0"/>
              <a:t>) = </a:t>
            </a:r>
            <a:r>
              <a:rPr lang="pl-PL" i="1" dirty="0" smtClean="0"/>
              <a:t>P</a:t>
            </a:r>
            <a:r>
              <a:rPr lang="pl-PL" baseline="-25000" dirty="0" smtClean="0"/>
              <a:t>1</a:t>
            </a:r>
            <a:r>
              <a:rPr lang="pl-PL" dirty="0" smtClean="0"/>
              <a:t>(</a:t>
            </a:r>
            <a:r>
              <a:rPr lang="pl-PL" b="1" dirty="0" smtClean="0"/>
              <a:t>z</a:t>
            </a:r>
            <a:r>
              <a:rPr lang="pl-PL" baseline="-25000" dirty="0" smtClean="0"/>
              <a:t>1</a:t>
            </a:r>
            <a:r>
              <a:rPr lang="pl-PL" dirty="0" smtClean="0"/>
              <a:t>|</a:t>
            </a:r>
            <a:r>
              <a:rPr lang="pl-PL" b="1" dirty="0" smtClean="0"/>
              <a:t>x</a:t>
            </a:r>
            <a:r>
              <a:rPr lang="pl-PL" dirty="0" smtClean="0"/>
              <a:t>)</a:t>
            </a:r>
            <a:r>
              <a:rPr lang="pl-PL" i="1" dirty="0" smtClean="0"/>
              <a:t>P</a:t>
            </a:r>
            <a:r>
              <a:rPr lang="pl-PL" baseline="-25000" dirty="0" smtClean="0"/>
              <a:t>2</a:t>
            </a:r>
            <a:r>
              <a:rPr lang="pl-PL" dirty="0" smtClean="0"/>
              <a:t>(</a:t>
            </a:r>
            <a:r>
              <a:rPr lang="pl-PL" b="1" dirty="0" smtClean="0"/>
              <a:t>z</a:t>
            </a:r>
            <a:r>
              <a:rPr lang="pl-PL" baseline="-25000" dirty="0" smtClean="0"/>
              <a:t>2</a:t>
            </a:r>
            <a:r>
              <a:rPr lang="pl-PL" dirty="0" smtClean="0"/>
              <a:t>|</a:t>
            </a:r>
            <a:r>
              <a:rPr lang="pl-PL" b="1" dirty="0" smtClean="0"/>
              <a:t>x</a:t>
            </a:r>
            <a:r>
              <a:rPr lang="pl-PL" dirty="0"/>
              <a:t>)</a:t>
            </a:r>
          </a:p>
          <a:p>
            <a:r>
              <a:rPr lang="en-IN" dirty="0" smtClean="0"/>
              <a:t>Observe </a:t>
            </a:r>
            <a:r>
              <a:rPr lang="en-IN" b="1" dirty="0"/>
              <a:t>z</a:t>
            </a:r>
            <a:r>
              <a:rPr lang="en-IN" baseline="-25000" dirty="0"/>
              <a:t>1</a:t>
            </a:r>
            <a:r>
              <a:rPr lang="en-IN" dirty="0"/>
              <a:t> = </a:t>
            </a:r>
            <a:r>
              <a:rPr lang="en-IN" i="1" dirty="0" smtClean="0"/>
              <a:t>z</a:t>
            </a:r>
            <a:r>
              <a:rPr lang="en-IN" baseline="-25000" dirty="0" smtClean="0"/>
              <a:t>0</a:t>
            </a:r>
            <a:r>
              <a:rPr lang="en-IN" dirty="0" smtClean="0"/>
              <a:t> </a:t>
            </a:r>
            <a:r>
              <a:rPr lang="en-IN" dirty="0"/>
              <a:t>and </a:t>
            </a:r>
            <a:r>
              <a:rPr lang="en-IN" b="1" dirty="0"/>
              <a:t>z</a:t>
            </a:r>
            <a:r>
              <a:rPr lang="en-IN" baseline="-25000" dirty="0"/>
              <a:t>2</a:t>
            </a:r>
            <a:r>
              <a:rPr lang="en-IN" dirty="0"/>
              <a:t> = </a:t>
            </a:r>
            <a:r>
              <a:rPr lang="en-IN" i="1" dirty="0" smtClean="0"/>
              <a:t>z</a:t>
            </a:r>
            <a:r>
              <a:rPr lang="en-IN" baseline="-25000" dirty="0" smtClean="0"/>
              <a:t>0</a:t>
            </a:r>
            <a:r>
              <a:rPr lang="en-IN" dirty="0" smtClean="0"/>
              <a:t> </a:t>
            </a:r>
            <a:r>
              <a:rPr lang="en-IN" dirty="0"/>
              <a:t>and assuming a uniform </a:t>
            </a:r>
            <a:r>
              <a:rPr lang="en-IN" dirty="0" smtClean="0"/>
              <a:t>prior probability, </a:t>
            </a:r>
            <a:r>
              <a:rPr lang="en-IN" dirty="0"/>
              <a:t>then posterior is</a:t>
            </a:r>
          </a:p>
          <a:p>
            <a:r>
              <a:rPr lang="pl-PL" i="1" dirty="0" smtClean="0"/>
              <a:t>P</a:t>
            </a:r>
            <a:r>
              <a:rPr lang="pl-PL" dirty="0" smtClean="0"/>
              <a:t>(</a:t>
            </a:r>
            <a:r>
              <a:rPr lang="pl-PL" b="1" dirty="0" smtClean="0"/>
              <a:t>x</a:t>
            </a:r>
            <a:r>
              <a:rPr lang="pl-PL" dirty="0" smtClean="0"/>
              <a:t>|</a:t>
            </a:r>
            <a:r>
              <a:rPr lang="pl-PL" i="1" dirty="0" smtClean="0"/>
              <a:t>z</a:t>
            </a:r>
            <a:r>
              <a:rPr lang="en-US" baseline="-25000" dirty="0" smtClean="0"/>
              <a:t>0</a:t>
            </a:r>
            <a:r>
              <a:rPr lang="pl-PL" i="1" dirty="0" smtClean="0"/>
              <a:t>,z</a:t>
            </a:r>
            <a:r>
              <a:rPr lang="en-US" baseline="-25000" dirty="0" smtClean="0"/>
              <a:t>0</a:t>
            </a:r>
            <a:r>
              <a:rPr lang="pl-PL" dirty="0" smtClean="0"/>
              <a:t>) </a:t>
            </a:r>
            <a:r>
              <a:rPr lang="pl-PL" dirty="0"/>
              <a:t>= </a:t>
            </a:r>
            <a:r>
              <a:rPr lang="pl-PL" i="1" dirty="0" smtClean="0"/>
              <a:t>αP</a:t>
            </a:r>
            <a:r>
              <a:rPr lang="pl-PL" baseline="-25000" dirty="0" smtClean="0"/>
              <a:t>12</a:t>
            </a:r>
            <a:r>
              <a:rPr lang="pl-PL" dirty="0" smtClean="0"/>
              <a:t>(</a:t>
            </a:r>
            <a:r>
              <a:rPr lang="pl-PL" i="1" dirty="0" smtClean="0"/>
              <a:t>z</a:t>
            </a:r>
            <a:r>
              <a:rPr lang="en-US" baseline="-25000" dirty="0" smtClean="0"/>
              <a:t>0</a:t>
            </a:r>
            <a:r>
              <a:rPr lang="pl-PL" i="1" dirty="0" smtClean="0"/>
              <a:t>,z</a:t>
            </a:r>
            <a:r>
              <a:rPr lang="en-US" baseline="-25000" dirty="0" smtClean="0"/>
              <a:t>0</a:t>
            </a:r>
            <a:r>
              <a:rPr lang="pl-PL" dirty="0" smtClean="0"/>
              <a:t>|</a:t>
            </a:r>
            <a:r>
              <a:rPr lang="pl-PL" b="1" dirty="0" smtClean="0"/>
              <a:t>x</a:t>
            </a:r>
            <a:r>
              <a:rPr lang="pl-PL" dirty="0"/>
              <a:t>)</a:t>
            </a:r>
          </a:p>
          <a:p>
            <a:r>
              <a:rPr lang="el-GR" dirty="0"/>
              <a:t>= </a:t>
            </a:r>
            <a:r>
              <a:rPr lang="el-GR" i="1" dirty="0"/>
              <a:t>α</a:t>
            </a:r>
            <a:r>
              <a:rPr lang="en-IN" i="1" dirty="0" smtClean="0"/>
              <a:t>P</a:t>
            </a:r>
            <a:r>
              <a:rPr lang="en-IN" baseline="-25000" dirty="0" smtClean="0"/>
              <a:t>1</a:t>
            </a:r>
            <a:r>
              <a:rPr lang="en-IN" dirty="0" smtClean="0"/>
              <a:t>(</a:t>
            </a:r>
            <a:r>
              <a:rPr lang="en-IN" i="1" dirty="0" smtClean="0"/>
              <a:t>z</a:t>
            </a:r>
            <a:r>
              <a:rPr lang="en-IN" baseline="-25000" dirty="0" smtClean="0"/>
              <a:t>0</a:t>
            </a:r>
            <a:r>
              <a:rPr lang="en-IN" dirty="0" smtClean="0"/>
              <a:t>|</a:t>
            </a:r>
            <a:r>
              <a:rPr lang="en-IN" b="1" dirty="0" smtClean="0"/>
              <a:t>x</a:t>
            </a:r>
            <a:r>
              <a:rPr lang="en-IN" dirty="0" smtClean="0"/>
              <a:t>)</a:t>
            </a:r>
            <a:r>
              <a:rPr lang="en-IN" i="1" dirty="0" smtClean="0"/>
              <a:t>P</a:t>
            </a:r>
            <a:r>
              <a:rPr lang="en-IN" baseline="-25000" dirty="0" smtClean="0"/>
              <a:t>2</a:t>
            </a:r>
            <a:r>
              <a:rPr lang="en-IN" dirty="0" smtClean="0"/>
              <a:t>(</a:t>
            </a:r>
            <a:r>
              <a:rPr lang="en-IN" i="1" dirty="0" smtClean="0"/>
              <a:t>z</a:t>
            </a:r>
            <a:r>
              <a:rPr lang="en-IN" baseline="-25000" dirty="0" smtClean="0"/>
              <a:t>0</a:t>
            </a:r>
            <a:r>
              <a:rPr lang="en-IN" dirty="0" smtClean="0"/>
              <a:t>|</a:t>
            </a:r>
            <a:r>
              <a:rPr lang="en-IN" b="1" dirty="0" smtClean="0"/>
              <a:t>x</a:t>
            </a:r>
            <a:r>
              <a:rPr lang="en-IN" dirty="0"/>
              <a:t>)</a:t>
            </a:r>
          </a:p>
          <a:p>
            <a:r>
              <a:rPr lang="el-GR" dirty="0"/>
              <a:t>= </a:t>
            </a:r>
            <a:r>
              <a:rPr lang="el-GR" i="1" dirty="0"/>
              <a:t>α × </a:t>
            </a:r>
            <a:r>
              <a:rPr lang="el-GR" dirty="0"/>
              <a:t>(0</a:t>
            </a:r>
            <a:r>
              <a:rPr lang="el-GR" i="1" dirty="0"/>
              <a:t>.</a:t>
            </a:r>
            <a:r>
              <a:rPr lang="el-GR" dirty="0"/>
              <a:t>45</a:t>
            </a:r>
            <a:r>
              <a:rPr lang="el-GR" i="1" dirty="0"/>
              <a:t>, </a:t>
            </a:r>
            <a:r>
              <a:rPr lang="el-GR" dirty="0"/>
              <a:t>0</a:t>
            </a:r>
            <a:r>
              <a:rPr lang="el-GR" i="1" dirty="0"/>
              <a:t>.</a:t>
            </a:r>
            <a:r>
              <a:rPr lang="el-GR" dirty="0"/>
              <a:t>45</a:t>
            </a:r>
            <a:r>
              <a:rPr lang="el-GR" i="1" dirty="0"/>
              <a:t>, </a:t>
            </a:r>
            <a:r>
              <a:rPr lang="el-GR" dirty="0"/>
              <a:t>0</a:t>
            </a:r>
            <a:r>
              <a:rPr lang="el-GR" i="1" dirty="0"/>
              <a:t>.</a:t>
            </a:r>
            <a:r>
              <a:rPr lang="el-GR" dirty="0"/>
              <a:t>1) </a:t>
            </a:r>
            <a:r>
              <a:rPr lang="el-GR" i="1" dirty="0"/>
              <a:t>⊗ </a:t>
            </a:r>
            <a:r>
              <a:rPr lang="el-GR" dirty="0"/>
              <a:t>(0</a:t>
            </a:r>
            <a:r>
              <a:rPr lang="el-GR" i="1" dirty="0"/>
              <a:t>.</a:t>
            </a:r>
            <a:r>
              <a:rPr lang="el-GR" dirty="0"/>
              <a:t>45</a:t>
            </a:r>
            <a:r>
              <a:rPr lang="el-GR" i="1" dirty="0"/>
              <a:t>, </a:t>
            </a:r>
            <a:r>
              <a:rPr lang="el-GR" dirty="0"/>
              <a:t>0</a:t>
            </a:r>
            <a:r>
              <a:rPr lang="el-GR" i="1" dirty="0"/>
              <a:t>.</a:t>
            </a:r>
            <a:r>
              <a:rPr lang="el-GR" dirty="0"/>
              <a:t>1</a:t>
            </a:r>
            <a:r>
              <a:rPr lang="el-GR" i="1" dirty="0"/>
              <a:t>, </a:t>
            </a:r>
            <a:r>
              <a:rPr lang="el-GR" dirty="0"/>
              <a:t>0</a:t>
            </a:r>
            <a:r>
              <a:rPr lang="el-GR" i="1" dirty="0"/>
              <a:t>.</a:t>
            </a:r>
            <a:r>
              <a:rPr lang="el-GR" dirty="0"/>
              <a:t>45)</a:t>
            </a:r>
          </a:p>
          <a:p>
            <a:r>
              <a:rPr lang="en-IN" dirty="0"/>
              <a:t>= (0</a:t>
            </a:r>
            <a:r>
              <a:rPr lang="en-IN" i="1" dirty="0"/>
              <a:t>.</a:t>
            </a:r>
            <a:r>
              <a:rPr lang="en-IN" dirty="0"/>
              <a:t>6924</a:t>
            </a:r>
            <a:r>
              <a:rPr lang="en-IN" i="1" dirty="0"/>
              <a:t>, </a:t>
            </a:r>
            <a:r>
              <a:rPr lang="en-IN" dirty="0"/>
              <a:t>0</a:t>
            </a:r>
            <a:r>
              <a:rPr lang="en-IN" i="1" dirty="0"/>
              <a:t>.</a:t>
            </a:r>
            <a:r>
              <a:rPr lang="en-IN" dirty="0"/>
              <a:t>1538</a:t>
            </a:r>
            <a:r>
              <a:rPr lang="en-IN" i="1" dirty="0"/>
              <a:t>, </a:t>
            </a:r>
            <a:r>
              <a:rPr lang="en-IN" dirty="0"/>
              <a:t>0</a:t>
            </a:r>
            <a:r>
              <a:rPr lang="en-IN" i="1" dirty="0"/>
              <a:t>.</a:t>
            </a:r>
            <a:r>
              <a:rPr lang="en-IN" dirty="0"/>
              <a:t>1538)</a:t>
            </a:r>
          </a:p>
          <a:p>
            <a:r>
              <a:rPr lang="en-IN" dirty="0" smtClean="0"/>
              <a:t>Sensor </a:t>
            </a:r>
            <a:r>
              <a:rPr lang="en-IN" dirty="0"/>
              <a:t>2 adds substantial target discrimination power at the cost of a slight loss of </a:t>
            </a:r>
            <a:r>
              <a:rPr lang="en-IN" dirty="0" smtClean="0"/>
              <a:t>detection performance </a:t>
            </a:r>
            <a:r>
              <a:rPr lang="en-IN" dirty="0"/>
              <a:t>for the same number of observations</a:t>
            </a:r>
            <a:r>
              <a:rPr lang="en-IN" dirty="0" smtClean="0"/>
              <a:t>.</a:t>
            </a:r>
            <a:endParaRPr lang="en-IN" dirty="0"/>
          </a:p>
        </p:txBody>
      </p:sp>
    </p:spTree>
    <p:extLst>
      <p:ext uri="{BB962C8B-B14F-4D97-AF65-F5344CB8AC3E}">
        <p14:creationId xmlns:p14="http://schemas.microsoft.com/office/powerpoint/2010/main" xmlns="" val="336386199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Data Fusion Using Bayes Rule</a:t>
            </a:r>
            <a:endParaRPr lang="en-IN" dirty="0"/>
          </a:p>
        </p:txBody>
      </p:sp>
      <p:sp>
        <p:nvSpPr>
          <p:cNvPr id="3" name="Content Placeholder 2"/>
          <p:cNvSpPr>
            <a:spLocks noGrp="1"/>
          </p:cNvSpPr>
          <p:nvPr>
            <p:ph idx="1"/>
          </p:nvPr>
        </p:nvSpPr>
        <p:spPr/>
        <p:txBody>
          <a:bodyPr>
            <a:normAutofit/>
          </a:bodyPr>
          <a:lstStyle/>
          <a:p>
            <a:r>
              <a:rPr lang="en-IN" dirty="0"/>
              <a:t>Repeating this calculation for each </a:t>
            </a:r>
            <a:r>
              <a:rPr lang="en-IN" b="1" dirty="0"/>
              <a:t>z</a:t>
            </a:r>
            <a:r>
              <a:rPr lang="en-IN" baseline="-25000" dirty="0"/>
              <a:t>1</a:t>
            </a:r>
            <a:r>
              <a:rPr lang="en-IN" dirty="0"/>
              <a:t>, </a:t>
            </a:r>
            <a:r>
              <a:rPr lang="en-IN" b="1" dirty="0"/>
              <a:t>z</a:t>
            </a:r>
            <a:r>
              <a:rPr lang="en-IN" baseline="-25000" dirty="0"/>
              <a:t>2</a:t>
            </a:r>
            <a:r>
              <a:rPr lang="en-IN" dirty="0"/>
              <a:t> observation pair:</a:t>
            </a:r>
          </a:p>
          <a:p>
            <a:r>
              <a:rPr lang="en-IN" b="1" dirty="0"/>
              <a:t>z</a:t>
            </a:r>
            <a:r>
              <a:rPr lang="en-IN" dirty="0"/>
              <a:t>1 = </a:t>
            </a:r>
            <a:r>
              <a:rPr lang="en-IN" i="1" dirty="0" smtClean="0"/>
              <a:t>z</a:t>
            </a:r>
            <a:r>
              <a:rPr lang="en-IN" dirty="0" smtClean="0"/>
              <a:t>0 (observation from first sensor is z1)</a:t>
            </a:r>
          </a:p>
          <a:p>
            <a:endParaRPr lang="en-IN" dirty="0"/>
          </a:p>
        </p:txBody>
      </p:sp>
      <p:graphicFrame>
        <p:nvGraphicFramePr>
          <p:cNvPr id="4" name="Table 3"/>
          <p:cNvGraphicFramePr>
            <a:graphicFrameLocks noGrp="1"/>
          </p:cNvGraphicFramePr>
          <p:nvPr>
            <p:extLst/>
          </p:nvPr>
        </p:nvGraphicFramePr>
        <p:xfrm>
          <a:off x="2783632" y="3429000"/>
          <a:ext cx="6552728" cy="1944216"/>
        </p:xfrm>
        <a:graphic>
          <a:graphicData uri="http://schemas.openxmlformats.org/drawingml/2006/table">
            <a:tbl>
              <a:tblPr firstRow="1" bandRow="1">
                <a:tableStyleId>{5C22544A-7EE6-4342-B048-85BDC9FD1C3A}</a:tableStyleId>
              </a:tblPr>
              <a:tblGrid>
                <a:gridCol w="1638182"/>
                <a:gridCol w="1638182"/>
                <a:gridCol w="1638182"/>
                <a:gridCol w="1638182"/>
              </a:tblGrid>
              <a:tr h="486054">
                <a:tc>
                  <a:txBody>
                    <a:bodyPr/>
                    <a:lstStyle/>
                    <a:p>
                      <a:r>
                        <a:rPr lang="en-IN" dirty="0" smtClean="0"/>
                        <a:t>z2</a:t>
                      </a:r>
                      <a:endParaRPr lang="en-IN" dirty="0"/>
                    </a:p>
                  </a:txBody>
                  <a:tcPr/>
                </a:tc>
                <a:tc>
                  <a:txBody>
                    <a:bodyPr/>
                    <a:lstStyle/>
                    <a:p>
                      <a:r>
                        <a:rPr lang="en-IN" b="0" dirty="0" smtClean="0"/>
                        <a:t>z0</a:t>
                      </a:r>
                      <a:endParaRPr lang="en-IN" b="0" dirty="0"/>
                    </a:p>
                  </a:txBody>
                  <a:tcPr/>
                </a:tc>
                <a:tc>
                  <a:txBody>
                    <a:bodyPr/>
                    <a:lstStyle/>
                    <a:p>
                      <a:r>
                        <a:rPr lang="en-IN" b="0" dirty="0" smtClean="0"/>
                        <a:t>z1</a:t>
                      </a:r>
                      <a:endParaRPr lang="en-IN" b="0" dirty="0"/>
                    </a:p>
                  </a:txBody>
                  <a:tcPr/>
                </a:tc>
                <a:tc>
                  <a:txBody>
                    <a:bodyPr/>
                    <a:lstStyle/>
                    <a:p>
                      <a:r>
                        <a:rPr lang="en-IN" b="0" dirty="0" smtClean="0"/>
                        <a:t>z2</a:t>
                      </a:r>
                      <a:endParaRPr lang="en-IN" b="0" dirty="0"/>
                    </a:p>
                  </a:txBody>
                  <a:tcPr/>
                </a:tc>
              </a:tr>
              <a:tr h="486054">
                <a:tc>
                  <a:txBody>
                    <a:bodyPr/>
                    <a:lstStyle/>
                    <a:p>
                      <a:r>
                        <a:rPr lang="en-IN" dirty="0" smtClean="0"/>
                        <a:t>x1</a:t>
                      </a:r>
                      <a:endParaRPr lang="en-IN" dirty="0"/>
                    </a:p>
                  </a:txBody>
                  <a:tcPr/>
                </a:tc>
                <a:tc>
                  <a:txBody>
                    <a:bodyPr/>
                    <a:lstStyle/>
                    <a:p>
                      <a:r>
                        <a:rPr lang="en-IN" dirty="0" smtClean="0"/>
                        <a:t>0.6924</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0.1538</a:t>
                      </a:r>
                    </a:p>
                  </a:txBody>
                  <a:tcPr/>
                </a:tc>
                <a:tc>
                  <a:txBody>
                    <a:bodyPr/>
                    <a:lstStyle/>
                    <a:p>
                      <a:r>
                        <a:rPr lang="en-IN" dirty="0" smtClean="0"/>
                        <a:t>0.488</a:t>
                      </a:r>
                      <a:endParaRPr lang="en-IN" dirty="0"/>
                    </a:p>
                  </a:txBody>
                  <a:tcPr/>
                </a:tc>
              </a:tr>
              <a:tr h="486054">
                <a:tc>
                  <a:txBody>
                    <a:bodyPr/>
                    <a:lstStyle/>
                    <a:p>
                      <a:r>
                        <a:rPr lang="en-IN" dirty="0" smtClean="0"/>
                        <a:t>x2</a:t>
                      </a:r>
                      <a:endParaRPr lang="en-IN" dirty="0"/>
                    </a:p>
                  </a:txBody>
                  <a:tcPr/>
                </a:tc>
                <a:tc>
                  <a:txBody>
                    <a:bodyPr/>
                    <a:lstStyle/>
                    <a:p>
                      <a:r>
                        <a:rPr lang="en-IN" dirty="0" smtClean="0"/>
                        <a:t>0.1538</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0.6924</a:t>
                      </a:r>
                    </a:p>
                  </a:txBody>
                  <a:tcPr/>
                </a:tc>
                <a:tc>
                  <a:txBody>
                    <a:bodyPr/>
                    <a:lstStyle/>
                    <a:p>
                      <a:r>
                        <a:rPr lang="en-IN" dirty="0" smtClean="0"/>
                        <a:t>0.488</a:t>
                      </a:r>
                      <a:endParaRPr lang="en-IN" dirty="0"/>
                    </a:p>
                  </a:txBody>
                  <a:tcPr/>
                </a:tc>
              </a:tr>
              <a:tr h="486054">
                <a:tc>
                  <a:txBody>
                    <a:bodyPr/>
                    <a:lstStyle/>
                    <a:p>
                      <a:r>
                        <a:rPr lang="en-IN" dirty="0" smtClean="0"/>
                        <a:t>x3</a:t>
                      </a:r>
                      <a:endParaRPr lang="en-IN" dirty="0"/>
                    </a:p>
                  </a:txBody>
                  <a:tcPr/>
                </a:tc>
                <a:tc>
                  <a:txBody>
                    <a:bodyPr/>
                    <a:lstStyle/>
                    <a:p>
                      <a:r>
                        <a:rPr lang="en-IN" dirty="0" smtClean="0"/>
                        <a:t>0.1538</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0.1538</a:t>
                      </a:r>
                    </a:p>
                  </a:txBody>
                  <a:tcPr/>
                </a:tc>
                <a:tc>
                  <a:txBody>
                    <a:bodyPr/>
                    <a:lstStyle/>
                    <a:p>
                      <a:r>
                        <a:rPr lang="en-IN" dirty="0" smtClean="0"/>
                        <a:t>0.024</a:t>
                      </a:r>
                      <a:endParaRPr lang="en-IN" dirty="0"/>
                    </a:p>
                  </a:txBody>
                  <a:tcPr/>
                </a:tc>
              </a:tr>
            </a:tbl>
          </a:graphicData>
        </a:graphic>
      </p:graphicFrame>
    </p:spTree>
    <p:extLst>
      <p:ext uri="{BB962C8B-B14F-4D97-AF65-F5344CB8AC3E}">
        <p14:creationId xmlns:p14="http://schemas.microsoft.com/office/powerpoint/2010/main" xmlns="" val="1511901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ChangeArrowheads="1"/>
          </p:cNvSpPr>
          <p:nvPr>
            <p:ph type="title"/>
          </p:nvPr>
        </p:nvSpPr>
        <p:spPr>
          <a:xfrm>
            <a:off x="1524000" y="0"/>
            <a:ext cx="9144000" cy="1124744"/>
          </a:xfrm>
          <a:noFill/>
        </p:spPr>
        <p:txBody>
          <a:bodyPr>
            <a:normAutofit/>
          </a:bodyPr>
          <a:lstStyle/>
          <a:p>
            <a:r>
              <a:rPr lang="en-US" sz="4000" dirty="0"/>
              <a:t>Fusion Rules</a:t>
            </a:r>
            <a:endParaRPr lang="en-IN" dirty="0"/>
          </a:p>
        </p:txBody>
      </p:sp>
      <p:sp>
        <p:nvSpPr>
          <p:cNvPr id="145412" name="Rectangle 4"/>
          <p:cNvSpPr>
            <a:spLocks noChangeArrowheads="1"/>
          </p:cNvSpPr>
          <p:nvPr/>
        </p:nvSpPr>
        <p:spPr bwMode="auto">
          <a:xfrm>
            <a:off x="2351088" y="1700214"/>
            <a:ext cx="6551612" cy="1800225"/>
          </a:xfrm>
          <a:prstGeom prst="rect">
            <a:avLst/>
          </a:prstGeom>
          <a:noFill/>
          <a:ln w="9525">
            <a:noFill/>
            <a:miter lim="800000"/>
            <a:headEnd/>
            <a:tailEnd/>
          </a:ln>
          <a:effectLst/>
        </p:spPr>
        <p:txBody>
          <a:bodyPr>
            <a:spAutoFit/>
          </a:bodyPr>
          <a:lstStyle/>
          <a:p>
            <a:pPr>
              <a:buFontTx/>
              <a:buChar char="•"/>
            </a:pPr>
            <a:r>
              <a:rPr lang="en-US" sz="2800" dirty="0"/>
              <a:t>Hard decision Combining</a:t>
            </a:r>
          </a:p>
          <a:p>
            <a:r>
              <a:rPr lang="en-US" sz="2800" dirty="0"/>
              <a:t>		OR, AND, Majority Logic</a:t>
            </a:r>
          </a:p>
          <a:p>
            <a:pPr>
              <a:buFontTx/>
              <a:buChar char="•"/>
            </a:pPr>
            <a:r>
              <a:rPr lang="en-US" sz="2800" dirty="0"/>
              <a:t>Soft decision Combining</a:t>
            </a:r>
          </a:p>
          <a:p>
            <a:r>
              <a:rPr lang="en-US" sz="2800" dirty="0"/>
              <a:t>		Log-Likelihood Ratio Test</a:t>
            </a:r>
            <a:endParaRPr lang="en-IN" sz="2800" dirty="0"/>
          </a:p>
        </p:txBody>
      </p:sp>
    </p:spTree>
    <p:extLst>
      <p:ext uri="{BB962C8B-B14F-4D97-AF65-F5344CB8AC3E}">
        <p14:creationId xmlns:p14="http://schemas.microsoft.com/office/powerpoint/2010/main" xmlns="" val="36904580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Data Fusion</a:t>
            </a:r>
            <a:endParaRPr lang="en-IN" dirty="0"/>
          </a:p>
        </p:txBody>
      </p:sp>
      <p:sp>
        <p:nvSpPr>
          <p:cNvPr id="3" name="Content Placeholder 2"/>
          <p:cNvSpPr>
            <a:spLocks noGrp="1"/>
          </p:cNvSpPr>
          <p:nvPr>
            <p:ph idx="1"/>
          </p:nvPr>
        </p:nvSpPr>
        <p:spPr/>
        <p:txBody>
          <a:bodyPr>
            <a:normAutofit/>
          </a:bodyPr>
          <a:lstStyle/>
          <a:p>
            <a:r>
              <a:rPr lang="en-IN" sz="2400" b="1" dirty="0"/>
              <a:t>z</a:t>
            </a:r>
            <a:r>
              <a:rPr lang="en-IN" sz="2400" dirty="0"/>
              <a:t>1 = </a:t>
            </a:r>
            <a:r>
              <a:rPr lang="en-IN" sz="2400" i="1" dirty="0" err="1" smtClean="0"/>
              <a:t>z</a:t>
            </a:r>
            <a:r>
              <a:rPr lang="en-IN" sz="2400" dirty="0" err="1" smtClean="0"/>
              <a:t>1</a:t>
            </a:r>
            <a:endParaRPr lang="en-IN" sz="2400" dirty="0"/>
          </a:p>
          <a:p>
            <a:endParaRPr lang="en-IN" sz="2400" dirty="0"/>
          </a:p>
          <a:p>
            <a:pPr marL="0" indent="0">
              <a:buNone/>
            </a:pPr>
            <a:endParaRPr lang="en-IN" sz="2400" dirty="0"/>
          </a:p>
          <a:p>
            <a:pPr marL="0" indent="0">
              <a:buNone/>
            </a:pPr>
            <a:endParaRPr lang="en-IN" sz="2400" dirty="0"/>
          </a:p>
          <a:p>
            <a:endParaRPr lang="en-IN" sz="2400" b="1" dirty="0"/>
          </a:p>
          <a:p>
            <a:r>
              <a:rPr lang="en-IN" sz="2400" b="1" dirty="0"/>
              <a:t>z</a:t>
            </a:r>
            <a:r>
              <a:rPr lang="en-IN" sz="2400" dirty="0"/>
              <a:t>1 = </a:t>
            </a:r>
            <a:r>
              <a:rPr lang="en-IN" sz="2400" i="1" dirty="0" smtClean="0"/>
              <a:t>z</a:t>
            </a:r>
            <a:r>
              <a:rPr lang="en-IN" sz="2400" dirty="0" smtClean="0"/>
              <a:t>2</a:t>
            </a:r>
            <a:endParaRPr lang="en-IN" sz="2400" dirty="0"/>
          </a:p>
        </p:txBody>
      </p:sp>
      <p:graphicFrame>
        <p:nvGraphicFramePr>
          <p:cNvPr id="4" name="Table 3"/>
          <p:cNvGraphicFramePr>
            <a:graphicFrameLocks noGrp="1"/>
          </p:cNvGraphicFramePr>
          <p:nvPr>
            <p:extLst/>
          </p:nvPr>
        </p:nvGraphicFramePr>
        <p:xfrm>
          <a:off x="2423592" y="2132856"/>
          <a:ext cx="6096000" cy="1483360"/>
        </p:xfrm>
        <a:graphic>
          <a:graphicData uri="http://schemas.openxmlformats.org/drawingml/2006/table">
            <a:tbl>
              <a:tblPr firstRow="1" bandRow="1">
                <a:tableStyleId>{5C22544A-7EE6-4342-B048-85BDC9FD1C3A}</a:tableStyleId>
              </a:tblPr>
              <a:tblGrid>
                <a:gridCol w="1524000"/>
                <a:gridCol w="1524000"/>
                <a:gridCol w="1524000"/>
                <a:gridCol w="1524000"/>
              </a:tblGrid>
              <a:tr h="370840">
                <a:tc>
                  <a:txBody>
                    <a:bodyPr/>
                    <a:lstStyle/>
                    <a:p>
                      <a:r>
                        <a:rPr lang="en-IN" dirty="0" smtClean="0"/>
                        <a:t>z2</a:t>
                      </a:r>
                      <a:endParaRPr lang="en-IN" dirty="0"/>
                    </a:p>
                  </a:txBody>
                  <a:tcPr/>
                </a:tc>
                <a:tc>
                  <a:txBody>
                    <a:bodyPr/>
                    <a:lstStyle/>
                    <a:p>
                      <a:r>
                        <a:rPr lang="en-IN" b="0" dirty="0" smtClean="0"/>
                        <a:t>z0</a:t>
                      </a:r>
                      <a:endParaRPr lang="en-IN" b="0" dirty="0"/>
                    </a:p>
                  </a:txBody>
                  <a:tcPr/>
                </a:tc>
                <a:tc>
                  <a:txBody>
                    <a:bodyPr/>
                    <a:lstStyle/>
                    <a:p>
                      <a:r>
                        <a:rPr lang="en-IN" b="0" dirty="0" smtClean="0"/>
                        <a:t>z1</a:t>
                      </a:r>
                      <a:endParaRPr lang="en-IN" b="0" dirty="0"/>
                    </a:p>
                  </a:txBody>
                  <a:tcPr/>
                </a:tc>
                <a:tc>
                  <a:txBody>
                    <a:bodyPr/>
                    <a:lstStyle/>
                    <a:p>
                      <a:r>
                        <a:rPr lang="en-IN" b="0" dirty="0" smtClean="0"/>
                        <a:t>z2</a:t>
                      </a:r>
                      <a:endParaRPr lang="en-IN" b="0" dirty="0"/>
                    </a:p>
                  </a:txBody>
                  <a:tcPr/>
                </a:tc>
              </a:tr>
              <a:tr h="370840">
                <a:tc>
                  <a:txBody>
                    <a:bodyPr/>
                    <a:lstStyle/>
                    <a:p>
                      <a:r>
                        <a:rPr lang="en-IN" dirty="0" smtClean="0"/>
                        <a:t>x1</a:t>
                      </a:r>
                      <a:endParaRPr lang="en-IN" dirty="0"/>
                    </a:p>
                  </a:txBody>
                  <a:tcPr/>
                </a:tc>
                <a:tc>
                  <a:txBody>
                    <a:bodyPr/>
                    <a:lstStyle/>
                    <a:p>
                      <a:r>
                        <a:rPr lang="en-IN" dirty="0" smtClean="0"/>
                        <a:t>0.6924</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0.1538</a:t>
                      </a:r>
                    </a:p>
                  </a:txBody>
                  <a:tcPr/>
                </a:tc>
                <a:tc>
                  <a:txBody>
                    <a:bodyPr/>
                    <a:lstStyle/>
                    <a:p>
                      <a:r>
                        <a:rPr lang="en-IN" dirty="0" smtClean="0"/>
                        <a:t>0.488</a:t>
                      </a:r>
                      <a:endParaRPr lang="en-IN" dirty="0"/>
                    </a:p>
                  </a:txBody>
                  <a:tcPr/>
                </a:tc>
              </a:tr>
              <a:tr h="370840">
                <a:tc>
                  <a:txBody>
                    <a:bodyPr/>
                    <a:lstStyle/>
                    <a:p>
                      <a:r>
                        <a:rPr lang="en-IN" dirty="0" smtClean="0"/>
                        <a:t>x2</a:t>
                      </a:r>
                      <a:endParaRPr lang="en-IN" dirty="0"/>
                    </a:p>
                  </a:txBody>
                  <a:tcPr/>
                </a:tc>
                <a:tc>
                  <a:txBody>
                    <a:bodyPr/>
                    <a:lstStyle/>
                    <a:p>
                      <a:r>
                        <a:rPr lang="en-IN" dirty="0" smtClean="0"/>
                        <a:t>0.1538</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0.6924</a:t>
                      </a:r>
                    </a:p>
                  </a:txBody>
                  <a:tcPr/>
                </a:tc>
                <a:tc>
                  <a:txBody>
                    <a:bodyPr/>
                    <a:lstStyle/>
                    <a:p>
                      <a:r>
                        <a:rPr lang="en-IN" dirty="0" smtClean="0"/>
                        <a:t>0.488</a:t>
                      </a:r>
                      <a:endParaRPr lang="en-IN" dirty="0"/>
                    </a:p>
                  </a:txBody>
                  <a:tcPr/>
                </a:tc>
              </a:tr>
              <a:tr h="370840">
                <a:tc>
                  <a:txBody>
                    <a:bodyPr/>
                    <a:lstStyle/>
                    <a:p>
                      <a:r>
                        <a:rPr lang="en-IN" dirty="0" smtClean="0"/>
                        <a:t>x3</a:t>
                      </a:r>
                      <a:endParaRPr lang="en-IN" dirty="0"/>
                    </a:p>
                  </a:txBody>
                  <a:tcPr/>
                </a:tc>
                <a:tc>
                  <a:txBody>
                    <a:bodyPr/>
                    <a:lstStyle/>
                    <a:p>
                      <a:r>
                        <a:rPr lang="en-IN" dirty="0" smtClean="0"/>
                        <a:t>0.1538</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0.1538</a:t>
                      </a:r>
                    </a:p>
                  </a:txBody>
                  <a:tcPr/>
                </a:tc>
                <a:tc>
                  <a:txBody>
                    <a:bodyPr/>
                    <a:lstStyle/>
                    <a:p>
                      <a:r>
                        <a:rPr lang="en-IN" dirty="0" smtClean="0"/>
                        <a:t>0.024</a:t>
                      </a:r>
                      <a:endParaRPr lang="en-IN" dirty="0"/>
                    </a:p>
                  </a:txBody>
                  <a:tcPr/>
                </a:tc>
              </a:tr>
            </a:tbl>
          </a:graphicData>
        </a:graphic>
      </p:graphicFrame>
      <p:graphicFrame>
        <p:nvGraphicFramePr>
          <p:cNvPr id="5" name="Table 4"/>
          <p:cNvGraphicFramePr>
            <a:graphicFrameLocks noGrp="1"/>
          </p:cNvGraphicFramePr>
          <p:nvPr>
            <p:extLst/>
          </p:nvPr>
        </p:nvGraphicFramePr>
        <p:xfrm>
          <a:off x="2423592" y="4725144"/>
          <a:ext cx="6096000" cy="1483360"/>
        </p:xfrm>
        <a:graphic>
          <a:graphicData uri="http://schemas.openxmlformats.org/drawingml/2006/table">
            <a:tbl>
              <a:tblPr firstRow="1" bandRow="1">
                <a:tableStyleId>{5C22544A-7EE6-4342-B048-85BDC9FD1C3A}</a:tableStyleId>
              </a:tblPr>
              <a:tblGrid>
                <a:gridCol w="1524000"/>
                <a:gridCol w="1524000"/>
                <a:gridCol w="1524000"/>
                <a:gridCol w="1524000"/>
              </a:tblGrid>
              <a:tr h="370840">
                <a:tc>
                  <a:txBody>
                    <a:bodyPr/>
                    <a:lstStyle/>
                    <a:p>
                      <a:r>
                        <a:rPr lang="en-IN" dirty="0" smtClean="0"/>
                        <a:t>z2</a:t>
                      </a:r>
                      <a:endParaRPr lang="en-IN" dirty="0"/>
                    </a:p>
                  </a:txBody>
                  <a:tcPr/>
                </a:tc>
                <a:tc>
                  <a:txBody>
                    <a:bodyPr/>
                    <a:lstStyle/>
                    <a:p>
                      <a:r>
                        <a:rPr lang="en-IN" b="0" dirty="0" smtClean="0"/>
                        <a:t>z0</a:t>
                      </a:r>
                      <a:endParaRPr lang="en-IN" b="0" dirty="0"/>
                    </a:p>
                  </a:txBody>
                  <a:tcPr/>
                </a:tc>
                <a:tc>
                  <a:txBody>
                    <a:bodyPr/>
                    <a:lstStyle/>
                    <a:p>
                      <a:r>
                        <a:rPr lang="en-IN" b="0" dirty="0" smtClean="0"/>
                        <a:t>z1</a:t>
                      </a:r>
                      <a:endParaRPr lang="en-IN" b="0" dirty="0"/>
                    </a:p>
                  </a:txBody>
                  <a:tcPr/>
                </a:tc>
                <a:tc>
                  <a:txBody>
                    <a:bodyPr/>
                    <a:lstStyle/>
                    <a:p>
                      <a:r>
                        <a:rPr lang="en-IN" b="0" dirty="0" smtClean="0"/>
                        <a:t>z2</a:t>
                      </a:r>
                      <a:endParaRPr lang="en-IN" b="0" dirty="0"/>
                    </a:p>
                  </a:txBody>
                  <a:tcPr/>
                </a:tc>
              </a:tr>
              <a:tr h="370840">
                <a:tc>
                  <a:txBody>
                    <a:bodyPr/>
                    <a:lstStyle/>
                    <a:p>
                      <a:r>
                        <a:rPr lang="en-IN" dirty="0" smtClean="0"/>
                        <a:t>x1</a:t>
                      </a:r>
                      <a:endParaRPr lang="en-IN" dirty="0"/>
                    </a:p>
                  </a:txBody>
                  <a:tcPr/>
                </a:tc>
                <a:tc>
                  <a:txBody>
                    <a:bodyPr/>
                    <a:lstStyle/>
                    <a:p>
                      <a:r>
                        <a:rPr lang="en-IN" dirty="0" smtClean="0"/>
                        <a:t>0.1084</a:t>
                      </a:r>
                      <a:endParaRPr lang="en-IN" dirty="0"/>
                    </a:p>
                  </a:txBody>
                  <a:tcPr/>
                </a:tc>
                <a:tc>
                  <a:txBody>
                    <a:bodyPr/>
                    <a:lstStyle/>
                    <a:p>
                      <a:r>
                        <a:rPr lang="en-IN" dirty="0" smtClean="0"/>
                        <a:t>0.0241</a:t>
                      </a:r>
                      <a:endParaRPr lang="en-IN" dirty="0"/>
                    </a:p>
                  </a:txBody>
                  <a:tcPr/>
                </a:tc>
                <a:tc>
                  <a:txBody>
                    <a:bodyPr/>
                    <a:lstStyle/>
                    <a:p>
                      <a:r>
                        <a:rPr lang="en-IN" dirty="0" smtClean="0"/>
                        <a:t>0.2647</a:t>
                      </a:r>
                      <a:endParaRPr lang="en-IN" dirty="0"/>
                    </a:p>
                  </a:txBody>
                  <a:tcPr/>
                </a:tc>
              </a:tr>
              <a:tr h="370840">
                <a:tc>
                  <a:txBody>
                    <a:bodyPr/>
                    <a:lstStyle/>
                    <a:p>
                      <a:r>
                        <a:rPr lang="en-IN" dirty="0" smtClean="0"/>
                        <a:t>x2</a:t>
                      </a:r>
                      <a:endParaRPr lang="en-IN" dirty="0"/>
                    </a:p>
                  </a:txBody>
                  <a:tcPr/>
                </a:tc>
                <a:tc>
                  <a:txBody>
                    <a:bodyPr/>
                    <a:lstStyle/>
                    <a:p>
                      <a:r>
                        <a:rPr lang="en-IN" dirty="0" smtClean="0"/>
                        <a:t>0.0241</a:t>
                      </a:r>
                      <a:endParaRPr lang="en-IN" dirty="0"/>
                    </a:p>
                  </a:txBody>
                  <a:tcPr/>
                </a:tc>
                <a:tc>
                  <a:txBody>
                    <a:bodyPr/>
                    <a:lstStyle/>
                    <a:p>
                      <a:r>
                        <a:rPr lang="en-IN" dirty="0" smtClean="0"/>
                        <a:t>0.1084</a:t>
                      </a:r>
                      <a:endParaRPr lang="en-IN" dirty="0"/>
                    </a:p>
                  </a:txBody>
                  <a:tcPr/>
                </a:tc>
                <a:tc>
                  <a:txBody>
                    <a:bodyPr/>
                    <a:lstStyle/>
                    <a:p>
                      <a:r>
                        <a:rPr lang="en-IN" dirty="0" smtClean="0"/>
                        <a:t>0.2647</a:t>
                      </a:r>
                      <a:endParaRPr lang="en-IN" dirty="0"/>
                    </a:p>
                  </a:txBody>
                  <a:tcPr/>
                </a:tc>
              </a:tr>
              <a:tr h="370840">
                <a:tc>
                  <a:txBody>
                    <a:bodyPr/>
                    <a:lstStyle/>
                    <a:p>
                      <a:r>
                        <a:rPr lang="en-IN" dirty="0" smtClean="0"/>
                        <a:t>x3</a:t>
                      </a:r>
                      <a:endParaRPr lang="en-IN" dirty="0"/>
                    </a:p>
                  </a:txBody>
                  <a:tcPr/>
                </a:tc>
                <a:tc>
                  <a:txBody>
                    <a:bodyPr/>
                    <a:lstStyle/>
                    <a:p>
                      <a:r>
                        <a:rPr lang="en-IN" dirty="0" smtClean="0"/>
                        <a:t>0.8675</a:t>
                      </a:r>
                      <a:endParaRPr lang="en-IN" dirty="0"/>
                    </a:p>
                  </a:txBody>
                  <a:tcPr/>
                </a:tc>
                <a:tc>
                  <a:txBody>
                    <a:bodyPr/>
                    <a:lstStyle/>
                    <a:p>
                      <a:r>
                        <a:rPr lang="en-IN" dirty="0" smtClean="0"/>
                        <a:t>0.8675</a:t>
                      </a:r>
                      <a:endParaRPr lang="en-IN" dirty="0"/>
                    </a:p>
                  </a:txBody>
                  <a:tcPr/>
                </a:tc>
                <a:tc>
                  <a:txBody>
                    <a:bodyPr/>
                    <a:lstStyle/>
                    <a:p>
                      <a:r>
                        <a:rPr lang="en-IN" dirty="0" smtClean="0"/>
                        <a:t>0.4706</a:t>
                      </a:r>
                      <a:endParaRPr lang="en-IN" dirty="0"/>
                    </a:p>
                  </a:txBody>
                  <a:tcPr/>
                </a:tc>
              </a:tr>
            </a:tbl>
          </a:graphicData>
        </a:graphic>
      </p:graphicFrame>
    </p:spTree>
    <p:extLst>
      <p:ext uri="{BB962C8B-B14F-4D97-AF65-F5344CB8AC3E}">
        <p14:creationId xmlns:p14="http://schemas.microsoft.com/office/powerpoint/2010/main" xmlns="" val="18811403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Combined Decision</a:t>
            </a:r>
            <a:endParaRPr lang="en-IN" dirty="0"/>
          </a:p>
        </p:txBody>
      </p:sp>
      <p:sp>
        <p:nvSpPr>
          <p:cNvPr id="3" name="Content Placeholder 2"/>
          <p:cNvSpPr>
            <a:spLocks noGrp="1"/>
          </p:cNvSpPr>
          <p:nvPr>
            <p:ph idx="1"/>
          </p:nvPr>
        </p:nvSpPr>
        <p:spPr/>
        <p:txBody>
          <a:bodyPr>
            <a:normAutofit fontScale="77500" lnSpcReduction="20000"/>
          </a:bodyPr>
          <a:lstStyle/>
          <a:p>
            <a:r>
              <a:rPr lang="en-IN" dirty="0"/>
              <a:t>The combined sensor provides substantial improvements in overall system performance</a:t>
            </a:r>
          </a:p>
          <a:p>
            <a:r>
              <a:rPr lang="en-IN" dirty="0" smtClean="0"/>
              <a:t>E.g. we</a:t>
            </a:r>
            <a:r>
              <a:rPr lang="pl-PL" dirty="0" smtClean="0"/>
              <a:t> </a:t>
            </a:r>
            <a:r>
              <a:rPr lang="pl-PL" dirty="0"/>
              <a:t>observe </a:t>
            </a:r>
            <a:r>
              <a:rPr lang="pl-PL" b="1" dirty="0"/>
              <a:t>z</a:t>
            </a:r>
            <a:r>
              <a:rPr lang="pl-PL" dirty="0"/>
              <a:t>1 = </a:t>
            </a:r>
            <a:r>
              <a:rPr lang="pl-PL" i="1" dirty="0" smtClean="0"/>
              <a:t>z</a:t>
            </a:r>
            <a:r>
              <a:rPr lang="en-US" dirty="0" smtClean="0"/>
              <a:t>0</a:t>
            </a:r>
            <a:r>
              <a:rPr lang="pl-PL" dirty="0" smtClean="0"/>
              <a:t> </a:t>
            </a:r>
            <a:r>
              <a:rPr lang="pl-PL" dirty="0"/>
              <a:t>and </a:t>
            </a:r>
            <a:r>
              <a:rPr lang="pl-PL" b="1" dirty="0"/>
              <a:t>z</a:t>
            </a:r>
            <a:r>
              <a:rPr lang="pl-PL" dirty="0"/>
              <a:t>2 = </a:t>
            </a:r>
            <a:r>
              <a:rPr lang="pl-PL" i="1" dirty="0" smtClean="0"/>
              <a:t>z</a:t>
            </a:r>
            <a:r>
              <a:rPr lang="en-US" dirty="0" smtClean="0"/>
              <a:t>0</a:t>
            </a:r>
            <a:endParaRPr lang="pl-PL" dirty="0"/>
          </a:p>
          <a:p>
            <a:r>
              <a:rPr lang="pl-PL" i="1" dirty="0"/>
              <a:t>P</a:t>
            </a:r>
            <a:r>
              <a:rPr lang="pl-PL" dirty="0"/>
              <a:t>(</a:t>
            </a:r>
            <a:r>
              <a:rPr lang="pl-PL" b="1" dirty="0"/>
              <a:t>x </a:t>
            </a:r>
            <a:r>
              <a:rPr lang="pl-PL" dirty="0"/>
              <a:t>|</a:t>
            </a:r>
            <a:r>
              <a:rPr lang="pl-PL" i="1" dirty="0"/>
              <a:t> </a:t>
            </a:r>
            <a:r>
              <a:rPr lang="pl-PL" b="1" dirty="0"/>
              <a:t>z</a:t>
            </a:r>
            <a:r>
              <a:rPr lang="pl-PL" dirty="0"/>
              <a:t>1</a:t>
            </a:r>
            <a:r>
              <a:rPr lang="pl-PL" i="1" dirty="0"/>
              <a:t>, </a:t>
            </a:r>
            <a:r>
              <a:rPr lang="pl-PL" b="1" dirty="0"/>
              <a:t>z</a:t>
            </a:r>
            <a:r>
              <a:rPr lang="pl-PL" dirty="0"/>
              <a:t>2) = (0</a:t>
            </a:r>
            <a:r>
              <a:rPr lang="pl-PL" i="1" dirty="0"/>
              <a:t>.</a:t>
            </a:r>
            <a:r>
              <a:rPr lang="pl-PL" dirty="0"/>
              <a:t>692</a:t>
            </a:r>
            <a:r>
              <a:rPr lang="pl-PL" i="1" dirty="0"/>
              <a:t>, </a:t>
            </a:r>
            <a:r>
              <a:rPr lang="pl-PL" dirty="0"/>
              <a:t>0</a:t>
            </a:r>
            <a:r>
              <a:rPr lang="pl-PL" i="1" dirty="0"/>
              <a:t>.</a:t>
            </a:r>
            <a:r>
              <a:rPr lang="pl-PL" dirty="0"/>
              <a:t>154</a:t>
            </a:r>
            <a:r>
              <a:rPr lang="pl-PL" i="1" dirty="0"/>
              <a:t>, </a:t>
            </a:r>
            <a:r>
              <a:rPr lang="pl-PL" dirty="0"/>
              <a:t>0</a:t>
            </a:r>
            <a:r>
              <a:rPr lang="pl-PL" i="1" dirty="0"/>
              <a:t>.</a:t>
            </a:r>
            <a:r>
              <a:rPr lang="pl-PL" dirty="0"/>
              <a:t>154)</a:t>
            </a:r>
          </a:p>
          <a:p>
            <a:r>
              <a:rPr lang="en-IN" dirty="0" smtClean="0"/>
              <a:t>Hypothesis </a:t>
            </a:r>
            <a:r>
              <a:rPr lang="en-IN" dirty="0"/>
              <a:t>1 most likely as expected</a:t>
            </a:r>
          </a:p>
          <a:p>
            <a:r>
              <a:rPr lang="en-IN" dirty="0" smtClean="0"/>
              <a:t>However if we observe </a:t>
            </a:r>
            <a:r>
              <a:rPr lang="en-IN" b="1" dirty="0"/>
              <a:t>z</a:t>
            </a:r>
            <a:r>
              <a:rPr lang="en-IN" dirty="0"/>
              <a:t>1 = </a:t>
            </a:r>
            <a:r>
              <a:rPr lang="en-IN" i="1" dirty="0" smtClean="0"/>
              <a:t>z</a:t>
            </a:r>
            <a:r>
              <a:rPr lang="en-IN" dirty="0" smtClean="0"/>
              <a:t>0 </a:t>
            </a:r>
            <a:r>
              <a:rPr lang="en-IN" dirty="0"/>
              <a:t>and </a:t>
            </a:r>
            <a:r>
              <a:rPr lang="en-IN" b="1" dirty="0"/>
              <a:t>z</a:t>
            </a:r>
            <a:r>
              <a:rPr lang="en-IN" dirty="0"/>
              <a:t>2 = </a:t>
            </a:r>
            <a:r>
              <a:rPr lang="en-IN" i="1" dirty="0" smtClean="0"/>
              <a:t>z</a:t>
            </a:r>
            <a:r>
              <a:rPr lang="en-IN" dirty="0" smtClean="0"/>
              <a:t>1. </a:t>
            </a:r>
          </a:p>
          <a:p>
            <a:r>
              <a:rPr lang="pl-PL" i="1" dirty="0" smtClean="0"/>
              <a:t>P</a:t>
            </a:r>
            <a:r>
              <a:rPr lang="pl-PL" dirty="0" smtClean="0"/>
              <a:t>(</a:t>
            </a:r>
            <a:r>
              <a:rPr lang="pl-PL" b="1" dirty="0" smtClean="0"/>
              <a:t>x </a:t>
            </a:r>
            <a:r>
              <a:rPr lang="pl-PL" dirty="0"/>
              <a:t>|</a:t>
            </a:r>
            <a:r>
              <a:rPr lang="pl-PL" i="1" dirty="0"/>
              <a:t> </a:t>
            </a:r>
            <a:r>
              <a:rPr lang="pl-PL" b="1" dirty="0"/>
              <a:t>z</a:t>
            </a:r>
            <a:r>
              <a:rPr lang="pl-PL" dirty="0"/>
              <a:t>1</a:t>
            </a:r>
            <a:r>
              <a:rPr lang="pl-PL" i="1" dirty="0"/>
              <a:t>, </a:t>
            </a:r>
            <a:r>
              <a:rPr lang="pl-PL" b="1" dirty="0"/>
              <a:t>z</a:t>
            </a:r>
            <a:r>
              <a:rPr lang="pl-PL" dirty="0"/>
              <a:t>2) = (0</a:t>
            </a:r>
            <a:r>
              <a:rPr lang="pl-PL" i="1" dirty="0"/>
              <a:t>.</a:t>
            </a:r>
            <a:r>
              <a:rPr lang="pl-PL" dirty="0"/>
              <a:t>154</a:t>
            </a:r>
            <a:r>
              <a:rPr lang="pl-PL" i="1" dirty="0"/>
              <a:t>, </a:t>
            </a:r>
            <a:r>
              <a:rPr lang="pl-PL" dirty="0"/>
              <a:t>0</a:t>
            </a:r>
            <a:r>
              <a:rPr lang="pl-PL" i="1" dirty="0"/>
              <a:t>.</a:t>
            </a:r>
            <a:r>
              <a:rPr lang="pl-PL" dirty="0"/>
              <a:t>692</a:t>
            </a:r>
            <a:r>
              <a:rPr lang="pl-PL" i="1" dirty="0"/>
              <a:t>, </a:t>
            </a:r>
            <a:r>
              <a:rPr lang="pl-PL" dirty="0"/>
              <a:t>0</a:t>
            </a:r>
            <a:r>
              <a:rPr lang="pl-PL" i="1" dirty="0"/>
              <a:t>.</a:t>
            </a:r>
            <a:r>
              <a:rPr lang="pl-PL" dirty="0"/>
              <a:t>154)</a:t>
            </a:r>
          </a:p>
          <a:p>
            <a:r>
              <a:rPr lang="en-IN" dirty="0" smtClean="0"/>
              <a:t>Hypothesis</a:t>
            </a:r>
            <a:r>
              <a:rPr lang="en-IN" i="1" dirty="0" smtClean="0"/>
              <a:t> </a:t>
            </a:r>
            <a:r>
              <a:rPr lang="en-IN" dirty="0" smtClean="0"/>
              <a:t>2 </a:t>
            </a:r>
            <a:r>
              <a:rPr lang="en-IN" dirty="0"/>
              <a:t>has high probability because sensor 1 does detection while sensor 2 </a:t>
            </a:r>
            <a:r>
              <a:rPr lang="en-IN" dirty="0" smtClean="0"/>
              <a:t>does discrimination</a:t>
            </a:r>
            <a:r>
              <a:rPr lang="en-IN" dirty="0"/>
              <a:t>.</a:t>
            </a:r>
          </a:p>
          <a:p>
            <a:r>
              <a:rPr lang="en-IN" dirty="0" smtClean="0"/>
              <a:t>If </a:t>
            </a:r>
            <a:r>
              <a:rPr lang="en-IN" dirty="0"/>
              <a:t>now we observe no target with sensor 2, having detected target type 1 (or 2) with the </a:t>
            </a:r>
            <a:r>
              <a:rPr lang="en-IN" dirty="0" smtClean="0"/>
              <a:t>first sensor</a:t>
            </a:r>
            <a:r>
              <a:rPr lang="en-IN" dirty="0"/>
              <a:t>, the posterior is given by (0</a:t>
            </a:r>
            <a:r>
              <a:rPr lang="en-IN" i="1" dirty="0"/>
              <a:t>.</a:t>
            </a:r>
            <a:r>
              <a:rPr lang="en-IN" dirty="0"/>
              <a:t>488</a:t>
            </a:r>
            <a:r>
              <a:rPr lang="en-IN" i="1" dirty="0"/>
              <a:t>, </a:t>
            </a:r>
            <a:r>
              <a:rPr lang="en-IN" dirty="0"/>
              <a:t>0</a:t>
            </a:r>
            <a:r>
              <a:rPr lang="en-IN" i="1" dirty="0"/>
              <a:t>.</a:t>
            </a:r>
            <a:r>
              <a:rPr lang="en-IN" dirty="0"/>
              <a:t>488</a:t>
            </a:r>
            <a:r>
              <a:rPr lang="en-IN" i="1" dirty="0"/>
              <a:t>, </a:t>
            </a:r>
            <a:r>
              <a:rPr lang="en-IN" dirty="0"/>
              <a:t>0</a:t>
            </a:r>
            <a:r>
              <a:rPr lang="en-IN" i="1" dirty="0"/>
              <a:t>.</a:t>
            </a:r>
            <a:r>
              <a:rPr lang="en-IN" dirty="0"/>
              <a:t>024).</a:t>
            </a:r>
          </a:p>
          <a:p>
            <a:r>
              <a:rPr lang="en-IN" dirty="0" smtClean="0"/>
              <a:t>That </a:t>
            </a:r>
            <a:r>
              <a:rPr lang="en-IN" dirty="0"/>
              <a:t>is there is a </a:t>
            </a:r>
            <a:r>
              <a:rPr lang="en-IN" dirty="0" smtClean="0"/>
              <a:t>target </a:t>
            </a:r>
            <a:r>
              <a:rPr lang="en-IN" dirty="0"/>
              <a:t>(because we know sensor 1 is much better at target detection than </a:t>
            </a:r>
            <a:r>
              <a:rPr lang="en-IN" dirty="0" smtClean="0"/>
              <a:t>sensor 2</a:t>
            </a:r>
            <a:r>
              <a:rPr lang="en-IN" dirty="0"/>
              <a:t>), but we still have no idea which of target 1 or 2 it is as sensor 2 did not make a valid detection.</a:t>
            </a:r>
          </a:p>
        </p:txBody>
      </p:sp>
    </p:spTree>
    <p:extLst>
      <p:ext uri="{BB962C8B-B14F-4D97-AF65-F5344CB8AC3E}">
        <p14:creationId xmlns:p14="http://schemas.microsoft.com/office/powerpoint/2010/main" xmlns="" val="12839750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Combined Decision </a:t>
            </a:r>
            <a:endParaRPr lang="en-IN" dirty="0"/>
          </a:p>
        </p:txBody>
      </p:sp>
      <p:sp>
        <p:nvSpPr>
          <p:cNvPr id="3" name="Content Placeholder 2"/>
          <p:cNvSpPr>
            <a:spLocks noGrp="1"/>
          </p:cNvSpPr>
          <p:nvPr>
            <p:ph idx="1"/>
          </p:nvPr>
        </p:nvSpPr>
        <p:spPr/>
        <p:txBody>
          <a:bodyPr>
            <a:normAutofit fontScale="85000" lnSpcReduction="10000"/>
          </a:bodyPr>
          <a:lstStyle/>
          <a:p>
            <a:r>
              <a:rPr lang="en-IN" dirty="0" smtClean="0"/>
              <a:t>I</a:t>
            </a:r>
            <a:r>
              <a:rPr lang="en-IN" dirty="0" smtClean="0"/>
              <a:t>f </a:t>
            </a:r>
            <a:r>
              <a:rPr lang="en-IN" dirty="0" smtClean="0"/>
              <a:t>sensor 1 gets no detection, but sensor 2 detects target type 1, then the posterior likelihood is given by (0.108, 0.024, 0.868). </a:t>
            </a:r>
          </a:p>
          <a:p>
            <a:r>
              <a:rPr lang="en-IN" dirty="0" smtClean="0"/>
              <a:t>That is we still believe there is no target because </a:t>
            </a:r>
            <a:r>
              <a:rPr lang="en-IN" u="sng" dirty="0" smtClean="0"/>
              <a:t>sensor 1 is better at providing this information</a:t>
            </a:r>
            <a:r>
              <a:rPr lang="en-IN" dirty="0" smtClean="0"/>
              <a:t>.</a:t>
            </a:r>
          </a:p>
          <a:p>
            <a:r>
              <a:rPr lang="en-IN" dirty="0" smtClean="0"/>
              <a:t>Practically, the joint likelihood matrix is never constructed (it is easy to see why here, with n = 3 sensors, and m = 3 possible observations and k = 3 possible outcomes, the dimension of the joint likelihood matrix has k × </a:t>
            </a:r>
            <a:r>
              <a:rPr lang="en-IN" dirty="0" err="1" smtClean="0"/>
              <a:t>mn</a:t>
            </a:r>
            <a:r>
              <a:rPr lang="en-IN" dirty="0" smtClean="0"/>
              <a:t> = 27 entries.) Rather, the likelihood matrix is constructed for each sensor and these are only combined when instantiated with an observation. </a:t>
            </a:r>
          </a:p>
          <a:p>
            <a:r>
              <a:rPr lang="en-IN" dirty="0" smtClean="0"/>
              <a:t>Storage then reduces to n arrays of dimension k × m, at the cost of a k dimensional vector multiply of the instantiated likelihood functions. This is clearly a major saving in storage and </a:t>
            </a:r>
            <a:r>
              <a:rPr lang="en-IN" u="sng" dirty="0" smtClean="0"/>
              <a:t>complexity</a:t>
            </a:r>
            <a:r>
              <a:rPr lang="en-IN" dirty="0" smtClean="0"/>
              <a:t> and underlines the importance of the conditional independence assumption to reduction in computational complexity.</a:t>
            </a:r>
            <a:endParaRPr lang="en-IN"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Occupation Sensing</a:t>
            </a:r>
            <a:endParaRPr lang="en-IN" dirty="0"/>
          </a:p>
        </p:txBody>
      </p:sp>
      <p:sp>
        <p:nvSpPr>
          <p:cNvPr id="3" name="Content Placeholder 2"/>
          <p:cNvSpPr>
            <a:spLocks noGrp="1"/>
          </p:cNvSpPr>
          <p:nvPr>
            <p:ph idx="1"/>
          </p:nvPr>
        </p:nvSpPr>
        <p:spPr/>
        <p:txBody>
          <a:bodyPr/>
          <a:lstStyle/>
          <a:p>
            <a:r>
              <a:rPr lang="en-IN" dirty="0"/>
              <a:t>Occupancy Sensing: Determine the number </a:t>
            </a:r>
            <a:r>
              <a:rPr lang="en-IN" dirty="0" smtClean="0"/>
              <a:t>of individuals </a:t>
            </a:r>
            <a:r>
              <a:rPr lang="en-IN" dirty="0"/>
              <a:t>in a room, zone, building, </a:t>
            </a:r>
            <a:r>
              <a:rPr lang="en-IN" dirty="0" smtClean="0"/>
              <a:t>etc.</a:t>
            </a:r>
          </a:p>
          <a:p>
            <a:pPr lvl="1"/>
            <a:r>
              <a:rPr lang="en-IN" dirty="0" smtClean="0"/>
              <a:t>Track </a:t>
            </a:r>
            <a:r>
              <a:rPr lang="en-IN" dirty="0"/>
              <a:t>both location and movement of occupants.</a:t>
            </a:r>
          </a:p>
          <a:p>
            <a:r>
              <a:rPr lang="en-IN" dirty="0"/>
              <a:t> Necessary information for efficient use </a:t>
            </a:r>
            <a:r>
              <a:rPr lang="en-IN" dirty="0" smtClean="0"/>
              <a:t>of lighting </a:t>
            </a:r>
            <a:r>
              <a:rPr lang="en-IN" dirty="0"/>
              <a:t>and environmental conditioning, </a:t>
            </a:r>
            <a:r>
              <a:rPr lang="en-IN" dirty="0" smtClean="0"/>
              <a:t>as well </a:t>
            </a:r>
            <a:r>
              <a:rPr lang="en-IN" dirty="0"/>
              <a:t>as security.</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Problems</a:t>
            </a:r>
            <a:endParaRPr lang="en-IN" dirty="0"/>
          </a:p>
        </p:txBody>
      </p:sp>
      <p:sp>
        <p:nvSpPr>
          <p:cNvPr id="3" name="Content Placeholder 2"/>
          <p:cNvSpPr>
            <a:spLocks noGrp="1"/>
          </p:cNvSpPr>
          <p:nvPr>
            <p:ph idx="1"/>
          </p:nvPr>
        </p:nvSpPr>
        <p:spPr/>
        <p:txBody>
          <a:bodyPr>
            <a:normAutofit/>
          </a:bodyPr>
          <a:lstStyle/>
          <a:p>
            <a:r>
              <a:rPr lang="en-IN" dirty="0"/>
              <a:t>Occupancy sensing is typically performed </a:t>
            </a:r>
            <a:r>
              <a:rPr lang="en-IN" dirty="0" smtClean="0"/>
              <a:t>with simple </a:t>
            </a:r>
            <a:r>
              <a:rPr lang="en-IN" dirty="0"/>
              <a:t>devices: Video cameras, IR </a:t>
            </a:r>
            <a:r>
              <a:rPr lang="en-IN" dirty="0" smtClean="0"/>
              <a:t>motion sensors</a:t>
            </a:r>
            <a:r>
              <a:rPr lang="en-IN" dirty="0"/>
              <a:t>, optical tripwires, CO</a:t>
            </a:r>
            <a:r>
              <a:rPr lang="en-IN" baseline="-25000" dirty="0"/>
              <a:t>2</a:t>
            </a:r>
            <a:r>
              <a:rPr lang="en-IN" dirty="0"/>
              <a:t> detectors, etc</a:t>
            </a:r>
            <a:r>
              <a:rPr lang="en-IN" dirty="0" smtClean="0"/>
              <a:t>. Cameras are in general </a:t>
            </a:r>
            <a:r>
              <a:rPr lang="en-IN" u="sng" dirty="0" smtClean="0"/>
              <a:t>not a good idea</a:t>
            </a:r>
            <a:r>
              <a:rPr lang="en-IN" dirty="0" smtClean="0"/>
              <a:t>.</a:t>
            </a:r>
            <a:endParaRPr lang="en-IN" dirty="0"/>
          </a:p>
          <a:p>
            <a:r>
              <a:rPr lang="en-IN" dirty="0"/>
              <a:t> Problems with sensor use</a:t>
            </a:r>
            <a:r>
              <a:rPr lang="en-IN" dirty="0" smtClean="0"/>
              <a:t>: 	</a:t>
            </a:r>
          </a:p>
          <a:p>
            <a:pPr lvl="1"/>
            <a:r>
              <a:rPr lang="en-IN" dirty="0" smtClean="0"/>
              <a:t>Noisy </a:t>
            </a:r>
            <a:r>
              <a:rPr lang="en-IN" dirty="0"/>
              <a:t>and/or inaccurate </a:t>
            </a:r>
            <a:r>
              <a:rPr lang="en-IN" dirty="0" smtClean="0"/>
              <a:t>responses.</a:t>
            </a:r>
          </a:p>
          <a:p>
            <a:pPr lvl="1"/>
            <a:r>
              <a:rPr lang="en-IN" dirty="0" smtClean="0"/>
              <a:t>Expense.</a:t>
            </a:r>
          </a:p>
          <a:p>
            <a:pPr lvl="1"/>
            <a:r>
              <a:rPr lang="en-IN" dirty="0" smtClean="0"/>
              <a:t>Location optimization.</a:t>
            </a:r>
          </a:p>
          <a:p>
            <a:pPr lvl="1"/>
            <a:r>
              <a:rPr lang="en-IN" dirty="0" smtClean="0"/>
              <a:t>Generic </a:t>
            </a:r>
            <a:r>
              <a:rPr lang="en-IN" dirty="0"/>
              <a:t>solutions for unique buildings.</a:t>
            </a:r>
          </a:p>
          <a:p>
            <a:r>
              <a:rPr lang="en-IN" dirty="0"/>
              <a:t> </a:t>
            </a:r>
            <a:r>
              <a:rPr lang="en-IN" dirty="0" smtClean="0"/>
              <a:t>Typically </a:t>
            </a:r>
            <a:r>
              <a:rPr lang="en-IN" dirty="0"/>
              <a:t>large amounts of data are produced</a:t>
            </a:r>
            <a:r>
              <a:rPr lang="en-IN" dirty="0" smtClean="0"/>
              <a:t>, but </a:t>
            </a:r>
            <a:r>
              <a:rPr lang="en-IN" dirty="0"/>
              <a:t>only simple analysis is performed.</a:t>
            </a:r>
          </a:p>
        </p:txBody>
      </p:sp>
    </p:spTree>
    <p:extLst>
      <p:ext uri="{BB962C8B-B14F-4D97-AF65-F5344CB8AC3E}">
        <p14:creationId xmlns:p14="http://schemas.microsoft.com/office/powerpoint/2010/main" xmlns="" val="307999837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Goal</a:t>
            </a:r>
            <a:endParaRPr lang="en-IN" dirty="0"/>
          </a:p>
        </p:txBody>
      </p:sp>
      <p:sp>
        <p:nvSpPr>
          <p:cNvPr id="3" name="Content Placeholder 2"/>
          <p:cNvSpPr>
            <a:spLocks noGrp="1"/>
          </p:cNvSpPr>
          <p:nvPr>
            <p:ph idx="1"/>
          </p:nvPr>
        </p:nvSpPr>
        <p:spPr/>
        <p:txBody>
          <a:bodyPr/>
          <a:lstStyle/>
          <a:p>
            <a:r>
              <a:rPr lang="en-IN" dirty="0"/>
              <a:t>Goals:</a:t>
            </a:r>
          </a:p>
          <a:p>
            <a:pPr lvl="1"/>
            <a:r>
              <a:rPr lang="en-IN" dirty="0" smtClean="0"/>
              <a:t>Use </a:t>
            </a:r>
            <a:r>
              <a:rPr lang="en-IN" dirty="0"/>
              <a:t>cheap sensors in a distributed network.</a:t>
            </a:r>
          </a:p>
          <a:p>
            <a:pPr lvl="1"/>
            <a:r>
              <a:rPr lang="en-IN" dirty="0" smtClean="0"/>
              <a:t>Develop </a:t>
            </a:r>
            <a:r>
              <a:rPr lang="en-IN" dirty="0"/>
              <a:t>new, more sophisticated </a:t>
            </a:r>
            <a:r>
              <a:rPr lang="en-IN" dirty="0" smtClean="0"/>
              <a:t>control algorithms</a:t>
            </a:r>
            <a:r>
              <a:rPr lang="en-IN" dirty="0"/>
              <a:t>.</a:t>
            </a:r>
          </a:p>
          <a:p>
            <a:pPr lvl="1"/>
            <a:r>
              <a:rPr lang="en-IN" dirty="0" smtClean="0"/>
              <a:t>Combine </a:t>
            </a:r>
            <a:r>
              <a:rPr lang="en-IN" dirty="0"/>
              <a:t>sensor inputs through </a:t>
            </a:r>
            <a:r>
              <a:rPr lang="en-IN" dirty="0" smtClean="0"/>
              <a:t>probabilistic</a:t>
            </a:r>
            <a:endParaRPr lang="en-IN" dirty="0"/>
          </a:p>
          <a:p>
            <a:r>
              <a:rPr lang="en-IN" dirty="0"/>
              <a:t>inference to create more accurate occupancy data</a:t>
            </a:r>
            <a:r>
              <a:rPr lang="en-IN" dirty="0" smtClean="0"/>
              <a:t>.</a:t>
            </a:r>
          </a:p>
          <a:p>
            <a:endParaRPr lang="en-IN" i="1" dirty="0" smtClean="0"/>
          </a:p>
          <a:p>
            <a:r>
              <a:rPr lang="en-IN" i="1" dirty="0" smtClean="0"/>
              <a:t>R</a:t>
            </a:r>
            <a:r>
              <a:rPr lang="en-IN" i="1" dirty="0"/>
              <a:t>. H. </a:t>
            </a:r>
            <a:r>
              <a:rPr lang="en-IN" i="1" dirty="0" err="1"/>
              <a:t>Dodier</a:t>
            </a:r>
            <a:r>
              <a:rPr lang="en-IN" i="1" dirty="0"/>
              <a:t>, G. P. </a:t>
            </a:r>
            <a:r>
              <a:rPr lang="en-IN" i="1" dirty="0" err="1"/>
              <a:t>Henze</a:t>
            </a:r>
            <a:r>
              <a:rPr lang="en-IN" i="1" dirty="0"/>
              <a:t>, D. K. Tiller and X. </a:t>
            </a:r>
            <a:r>
              <a:rPr lang="en-IN" i="1" dirty="0" err="1"/>
              <a:t>Guo</a:t>
            </a:r>
            <a:r>
              <a:rPr lang="en-IN" i="1" dirty="0"/>
              <a:t>, “</a:t>
            </a:r>
            <a:r>
              <a:rPr lang="en-IN" i="1" dirty="0" smtClean="0"/>
              <a:t>Building occupancy </a:t>
            </a:r>
            <a:r>
              <a:rPr lang="en-IN" i="1" dirty="0"/>
              <a:t>detection through sensor belief networks</a:t>
            </a:r>
            <a:r>
              <a:rPr lang="en-IN" i="1" dirty="0" smtClean="0"/>
              <a:t>,” Energy </a:t>
            </a:r>
            <a:r>
              <a:rPr lang="en-IN" i="1" dirty="0"/>
              <a:t>and Buildings, vol. 38, no. 9, pp. 1033 - 1043, 2006.</a:t>
            </a:r>
            <a:endParaRPr lang="en-IN" dirty="0"/>
          </a:p>
        </p:txBody>
      </p:sp>
    </p:spTree>
    <p:extLst>
      <p:ext uri="{BB962C8B-B14F-4D97-AF65-F5344CB8AC3E}">
        <p14:creationId xmlns:p14="http://schemas.microsoft.com/office/powerpoint/2010/main" xmlns="" val="14266878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Sensor Belief Network</a:t>
            </a:r>
            <a:endParaRPr lang="en-IN" dirty="0"/>
          </a:p>
        </p:txBody>
      </p:sp>
      <p:pic>
        <p:nvPicPr>
          <p:cNvPr id="4" name="Content Placeholder 3"/>
          <p:cNvPicPr>
            <a:picLocks noGrp="1" noChangeAspect="1"/>
          </p:cNvPicPr>
          <p:nvPr>
            <p:ph idx="1"/>
          </p:nvPr>
        </p:nvPicPr>
        <p:blipFill>
          <a:blip r:embed="rId2" cstate="print"/>
          <a:stretch>
            <a:fillRect/>
          </a:stretch>
        </p:blipFill>
        <p:spPr>
          <a:xfrm>
            <a:off x="2192530" y="1825625"/>
            <a:ext cx="7806939" cy="4351338"/>
          </a:xfrm>
          <a:prstGeom prst="rect">
            <a:avLst/>
          </a:prstGeom>
        </p:spPr>
      </p:pic>
    </p:spTree>
    <p:extLst>
      <p:ext uri="{BB962C8B-B14F-4D97-AF65-F5344CB8AC3E}">
        <p14:creationId xmlns:p14="http://schemas.microsoft.com/office/powerpoint/2010/main" xmlns="" val="72324274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Sensor Belief Network</a:t>
            </a:r>
          </a:p>
        </p:txBody>
      </p:sp>
      <p:pic>
        <p:nvPicPr>
          <p:cNvPr id="4" name="Content Placeholder 3"/>
          <p:cNvPicPr>
            <a:picLocks noGrp="1" noChangeAspect="1"/>
          </p:cNvPicPr>
          <p:nvPr>
            <p:ph idx="1"/>
          </p:nvPr>
        </p:nvPicPr>
        <p:blipFill>
          <a:blip r:embed="rId2" cstate="print"/>
          <a:stretch>
            <a:fillRect/>
          </a:stretch>
        </p:blipFill>
        <p:spPr>
          <a:xfrm>
            <a:off x="1744780" y="1825625"/>
            <a:ext cx="8702440" cy="4351338"/>
          </a:xfrm>
          <a:prstGeom prst="rect">
            <a:avLst/>
          </a:prstGeom>
        </p:spPr>
      </p:pic>
    </p:spTree>
    <p:extLst>
      <p:ext uri="{BB962C8B-B14F-4D97-AF65-F5344CB8AC3E}">
        <p14:creationId xmlns:p14="http://schemas.microsoft.com/office/powerpoint/2010/main" xmlns="" val="157056456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Sensor Belief Network</a:t>
            </a:r>
          </a:p>
        </p:txBody>
      </p:sp>
      <p:pic>
        <p:nvPicPr>
          <p:cNvPr id="4" name="Content Placeholder 3"/>
          <p:cNvPicPr>
            <a:picLocks noGrp="1" noChangeAspect="1"/>
          </p:cNvPicPr>
          <p:nvPr>
            <p:ph idx="1"/>
          </p:nvPr>
        </p:nvPicPr>
        <p:blipFill>
          <a:blip r:embed="rId2" cstate="print"/>
          <a:stretch>
            <a:fillRect/>
          </a:stretch>
        </p:blipFill>
        <p:spPr>
          <a:xfrm>
            <a:off x="1272361" y="1825625"/>
            <a:ext cx="9647278" cy="4351338"/>
          </a:xfrm>
          <a:prstGeom prst="rect">
            <a:avLst/>
          </a:prstGeom>
        </p:spPr>
      </p:pic>
    </p:spTree>
    <p:extLst>
      <p:ext uri="{BB962C8B-B14F-4D97-AF65-F5344CB8AC3E}">
        <p14:creationId xmlns:p14="http://schemas.microsoft.com/office/powerpoint/2010/main" xmlns="" val="14913684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Fusion</a:t>
            </a:r>
            <a:endParaRPr lang="en-IN" dirty="0"/>
          </a:p>
        </p:txBody>
      </p:sp>
      <p:sp>
        <p:nvSpPr>
          <p:cNvPr id="3" name="Content Placeholder 2"/>
          <p:cNvSpPr>
            <a:spLocks noGrp="1"/>
          </p:cNvSpPr>
          <p:nvPr>
            <p:ph idx="1"/>
          </p:nvPr>
        </p:nvSpPr>
        <p:spPr/>
        <p:txBody>
          <a:bodyPr>
            <a:normAutofit/>
          </a:bodyPr>
          <a:lstStyle/>
          <a:p>
            <a:r>
              <a:rPr lang="en-IN" dirty="0" smtClean="0"/>
              <a:t>Due to its implementation simplicity 𝑘- out-of-𝑁 fusion rule is common for combining the local binary decisions. </a:t>
            </a:r>
          </a:p>
          <a:p>
            <a:endParaRPr lang="en-IN" dirty="0" smtClean="0"/>
          </a:p>
          <a:p>
            <a:r>
              <a:rPr lang="en-IN" dirty="0" smtClean="0"/>
              <a:t>In this case, the central entity will decide that the event of interest has occurred when 𝑘 or more received local decisions are in support.</a:t>
            </a:r>
          </a:p>
          <a:p>
            <a:endParaRPr lang="en-IN" dirty="0" smtClean="0"/>
          </a:p>
          <a:p>
            <a:r>
              <a:rPr lang="en-IN" dirty="0" smtClean="0"/>
              <a:t>When 𝑘 = 1, the fusion rule becomes an OR-fusion rule and if 𝑘 = 𝑁, it becomes an AND rule.</a:t>
            </a:r>
          </a:p>
          <a:p>
            <a:endParaRPr lang="en-IN" dirty="0"/>
          </a:p>
        </p:txBody>
      </p:sp>
    </p:spTree>
    <p:extLst>
      <p:ext uri="{BB962C8B-B14F-4D97-AF65-F5344CB8AC3E}">
        <p14:creationId xmlns:p14="http://schemas.microsoft.com/office/powerpoint/2010/main" xmlns="" val="26635716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Fusion</a:t>
            </a:r>
            <a:endParaRPr lang="en-IN" dirty="0"/>
          </a:p>
        </p:txBody>
      </p:sp>
      <p:sp>
        <p:nvSpPr>
          <p:cNvPr id="3" name="Content Placeholder 2"/>
          <p:cNvSpPr>
            <a:spLocks noGrp="1"/>
          </p:cNvSpPr>
          <p:nvPr>
            <p:ph idx="1"/>
          </p:nvPr>
        </p:nvSpPr>
        <p:spPr/>
        <p:txBody>
          <a:bodyPr>
            <a:normAutofit fontScale="85000" lnSpcReduction="20000"/>
          </a:bodyPr>
          <a:lstStyle/>
          <a:p>
            <a:r>
              <a:rPr lang="en-IN" dirty="0" smtClean="0"/>
              <a:t>Let 𝐷</a:t>
            </a:r>
            <a:r>
              <a:rPr lang="en-IN" baseline="-25000" dirty="0" smtClean="0"/>
              <a:t>𝑖</a:t>
            </a:r>
            <a:r>
              <a:rPr lang="en-IN" dirty="0" smtClean="0"/>
              <a:t> to be the local binary sensing decision of the 𝑖</a:t>
            </a:r>
            <a:r>
              <a:rPr lang="en-IN" baseline="30000" dirty="0" err="1" smtClean="0"/>
              <a:t>th</a:t>
            </a:r>
            <a:r>
              <a:rPr lang="en-IN" dirty="0" smtClean="0"/>
              <a:t> sensor, </a:t>
            </a:r>
          </a:p>
          <a:p>
            <a:pPr lvl="1"/>
            <a:r>
              <a:rPr lang="en-IN" dirty="0" smtClean="0"/>
              <a:t>𝐷</a:t>
            </a:r>
            <a:r>
              <a:rPr lang="en-IN" baseline="-25000" dirty="0" smtClean="0"/>
              <a:t>𝑖</a:t>
            </a:r>
            <a:r>
              <a:rPr lang="en-IN" dirty="0" smtClean="0"/>
              <a:t> = 0 for 𝐻</a:t>
            </a:r>
            <a:r>
              <a:rPr lang="en-IN" baseline="-25000" dirty="0" smtClean="0"/>
              <a:t>0</a:t>
            </a:r>
            <a:r>
              <a:rPr lang="en-IN" dirty="0" smtClean="0"/>
              <a:t> and </a:t>
            </a:r>
          </a:p>
          <a:p>
            <a:pPr lvl="1"/>
            <a:r>
              <a:rPr lang="en-IN" dirty="0" smtClean="0"/>
              <a:t>𝐷</a:t>
            </a:r>
            <a:r>
              <a:rPr lang="en-IN" baseline="-25000" dirty="0" smtClean="0"/>
              <a:t>𝑖</a:t>
            </a:r>
            <a:r>
              <a:rPr lang="en-IN" dirty="0" smtClean="0"/>
              <a:t> = 1 for 𝐻</a:t>
            </a:r>
            <a:r>
              <a:rPr lang="en-IN" baseline="-25000" dirty="0" smtClean="0"/>
              <a:t>1</a:t>
            </a:r>
            <a:endParaRPr lang="en-IN" dirty="0" smtClean="0"/>
          </a:p>
          <a:p>
            <a:r>
              <a:rPr lang="en-IN" dirty="0" smtClean="0"/>
              <a:t>Thus the resulting 𝑘-out-of-𝑁 binary hypothesis testing problem is given by </a:t>
            </a:r>
          </a:p>
          <a:p>
            <a:endParaRPr lang="en-IN" dirty="0" smtClean="0"/>
          </a:p>
          <a:p>
            <a:endParaRPr lang="en-US" dirty="0" smtClean="0"/>
          </a:p>
          <a:p>
            <a:endParaRPr lang="en-US" dirty="0"/>
          </a:p>
          <a:p>
            <a:endParaRPr lang="en-IN" dirty="0" smtClean="0"/>
          </a:p>
          <a:p>
            <a:endParaRPr lang="en-IN" dirty="0" smtClean="0"/>
          </a:p>
          <a:p>
            <a:endParaRPr lang="en-IN" dirty="0"/>
          </a:p>
          <a:p>
            <a:r>
              <a:rPr lang="en-IN" dirty="0" smtClean="0"/>
              <a:t>By choosing a common threshold, 𝜆 for each sensor, the global probabilities of detection 𝑄</a:t>
            </a:r>
            <a:r>
              <a:rPr lang="en-IN" baseline="-25000" dirty="0" smtClean="0"/>
              <a:t>𝑑</a:t>
            </a:r>
            <a:r>
              <a:rPr lang="en-IN" dirty="0" smtClean="0"/>
              <a:t> and false alarm 𝑄</a:t>
            </a:r>
            <a:r>
              <a:rPr lang="en-IN" baseline="-25000" dirty="0" smtClean="0"/>
              <a:t>𝑓</a:t>
            </a:r>
            <a:r>
              <a:rPr lang="en-IN" dirty="0" smtClean="0"/>
              <a:t> can be obtained</a:t>
            </a:r>
            <a:endParaRPr lang="en-IN" dirty="0"/>
          </a:p>
        </p:txBody>
      </p:sp>
      <p:graphicFrame>
        <p:nvGraphicFramePr>
          <p:cNvPr id="4" name="Object 3"/>
          <p:cNvGraphicFramePr>
            <a:graphicFrameLocks noChangeAspect="1"/>
          </p:cNvGraphicFramePr>
          <p:nvPr/>
        </p:nvGraphicFramePr>
        <p:xfrm>
          <a:off x="3647728" y="3212976"/>
          <a:ext cx="2308372" cy="1584177"/>
        </p:xfrm>
        <a:graphic>
          <a:graphicData uri="http://schemas.openxmlformats.org/presentationml/2006/ole">
            <p:oleObj spid="_x0000_s1029" name="Equation" r:id="rId3" imgW="1295400" imgH="889000" progId="Equation.DSMT4">
              <p:embed/>
            </p:oleObj>
          </a:graphicData>
        </a:graphic>
      </p:graphicFrame>
    </p:spTree>
    <p:extLst>
      <p:ext uri="{BB962C8B-B14F-4D97-AF65-F5344CB8AC3E}">
        <p14:creationId xmlns:p14="http://schemas.microsoft.com/office/powerpoint/2010/main" xmlns="" val="25555485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Q</a:t>
            </a:r>
            <a:r>
              <a:rPr lang="en-US" baseline="-25000" dirty="0" err="1" smtClean="0"/>
              <a:t>d</a:t>
            </a:r>
            <a:r>
              <a:rPr lang="en-US" dirty="0" smtClean="0"/>
              <a:t> and </a:t>
            </a:r>
            <a:r>
              <a:rPr lang="en-US" dirty="0" err="1" smtClean="0"/>
              <a:t>Q</a:t>
            </a:r>
            <a:r>
              <a:rPr lang="en-US" baseline="-25000" dirty="0" err="1" smtClean="0"/>
              <a:t>f</a:t>
            </a:r>
            <a:endParaRPr lang="en-IN" baseline="-25000" dirty="0"/>
          </a:p>
        </p:txBody>
      </p:sp>
      <p:sp>
        <p:nvSpPr>
          <p:cNvPr id="3" name="Content Placeholder 2"/>
          <p:cNvSpPr>
            <a:spLocks noGrp="1"/>
          </p:cNvSpPr>
          <p:nvPr>
            <p:ph idx="1"/>
          </p:nvPr>
        </p:nvSpPr>
        <p:spPr/>
        <p:txBody>
          <a:bodyPr/>
          <a:lstStyle/>
          <a:p>
            <a:r>
              <a:rPr lang="en-US" sz="2400" dirty="0"/>
              <a:t>The global probability of detection and false alarm can be computed as,</a:t>
            </a:r>
          </a:p>
          <a:p>
            <a:endParaRPr lang="en-IN" dirty="0"/>
          </a:p>
        </p:txBody>
      </p:sp>
      <p:graphicFrame>
        <p:nvGraphicFramePr>
          <p:cNvPr id="4" name="Object 3"/>
          <p:cNvGraphicFramePr>
            <a:graphicFrameLocks noChangeAspect="1"/>
          </p:cNvGraphicFramePr>
          <p:nvPr/>
        </p:nvGraphicFramePr>
        <p:xfrm>
          <a:off x="3863752" y="2564905"/>
          <a:ext cx="3312368" cy="2369617"/>
        </p:xfrm>
        <a:graphic>
          <a:graphicData uri="http://schemas.openxmlformats.org/presentationml/2006/ole">
            <p:oleObj spid="_x0000_s2053" name="Equation" r:id="rId3" imgW="1651000" imgH="1181100" progId="Equation.DSMT4">
              <p:embed/>
            </p:oleObj>
          </a:graphicData>
        </a:graphic>
      </p:graphicFrame>
    </p:spTree>
    <p:extLst>
      <p:ext uri="{BB962C8B-B14F-4D97-AF65-F5344CB8AC3E}">
        <p14:creationId xmlns:p14="http://schemas.microsoft.com/office/powerpoint/2010/main" xmlns="" val="5160781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Example</a:t>
            </a:r>
            <a:endParaRPr lang="en-IN" dirty="0"/>
          </a:p>
        </p:txBody>
      </p:sp>
      <p:sp>
        <p:nvSpPr>
          <p:cNvPr id="3" name="Content Placeholder 2"/>
          <p:cNvSpPr>
            <a:spLocks noGrp="1"/>
          </p:cNvSpPr>
          <p:nvPr>
            <p:ph idx="1"/>
          </p:nvPr>
        </p:nvSpPr>
        <p:spPr/>
        <p:txBody>
          <a:bodyPr>
            <a:normAutofit/>
          </a:bodyPr>
          <a:lstStyle/>
          <a:p>
            <a:r>
              <a:rPr lang="en-IN" sz="2400" dirty="0"/>
              <a:t>Consider a system where </a:t>
            </a:r>
            <a:r>
              <a:rPr lang="en-IN" sz="2400" dirty="0" err="1"/>
              <a:t>P</a:t>
            </a:r>
            <a:r>
              <a:rPr lang="en-IN" sz="2400" baseline="-25000" dirty="0" err="1"/>
              <a:t>d</a:t>
            </a:r>
            <a:r>
              <a:rPr lang="en-IN" sz="2400" dirty="0"/>
              <a:t> is 0.9 and P</a:t>
            </a:r>
            <a:r>
              <a:rPr lang="en-IN" sz="2400" baseline="-25000" dirty="0"/>
              <a:t>f</a:t>
            </a:r>
            <a:r>
              <a:rPr lang="en-IN" sz="2400" dirty="0"/>
              <a:t> = 0.1. If decisions from 9 sensors are available, the resulting </a:t>
            </a:r>
            <a:r>
              <a:rPr lang="en-IN" sz="2400" dirty="0" err="1"/>
              <a:t>Q</a:t>
            </a:r>
            <a:r>
              <a:rPr lang="en-IN" sz="2400" baseline="-25000" dirty="0" err="1"/>
              <a:t>d</a:t>
            </a:r>
            <a:r>
              <a:rPr lang="en-IN" sz="2400" dirty="0"/>
              <a:t> and </a:t>
            </a:r>
            <a:r>
              <a:rPr lang="en-IN" sz="2400" dirty="0" err="1"/>
              <a:t>Q</a:t>
            </a:r>
            <a:r>
              <a:rPr lang="en-IN" sz="2400" baseline="-25000" dirty="0" err="1"/>
              <a:t>f</a:t>
            </a:r>
            <a:r>
              <a:rPr lang="en-IN" sz="2400" dirty="0"/>
              <a:t> for different fusion schemes is given by,</a:t>
            </a:r>
          </a:p>
          <a:p>
            <a:r>
              <a:rPr lang="en-IN" sz="2400" b="1" dirty="0"/>
              <a:t>OR Fusion, k=1,</a:t>
            </a:r>
          </a:p>
          <a:p>
            <a:pPr lvl="1"/>
            <a:r>
              <a:rPr lang="en-IN" sz="2000" dirty="0" err="1"/>
              <a:t>Q</a:t>
            </a:r>
            <a:r>
              <a:rPr lang="en-IN" sz="2000" baseline="-25000" dirty="0" err="1"/>
              <a:t>d</a:t>
            </a:r>
            <a:r>
              <a:rPr lang="en-IN" sz="2000" dirty="0"/>
              <a:t> ~1</a:t>
            </a:r>
          </a:p>
          <a:p>
            <a:pPr lvl="1"/>
            <a:r>
              <a:rPr lang="en-IN" sz="2000" dirty="0" err="1"/>
              <a:t>Q</a:t>
            </a:r>
            <a:r>
              <a:rPr lang="en-IN" sz="2000" baseline="-25000" dirty="0" err="1"/>
              <a:t>f</a:t>
            </a:r>
            <a:r>
              <a:rPr lang="en-IN" sz="2000" dirty="0"/>
              <a:t> = 0.6126</a:t>
            </a:r>
          </a:p>
          <a:p>
            <a:r>
              <a:rPr lang="en-IN" sz="2400" b="1" dirty="0"/>
              <a:t>AND Fusion, k=9</a:t>
            </a:r>
          </a:p>
          <a:p>
            <a:pPr lvl="1"/>
            <a:r>
              <a:rPr lang="en-IN" sz="2000" dirty="0" smtClean="0"/>
              <a:t>Q</a:t>
            </a:r>
            <a:r>
              <a:rPr lang="en-IN" sz="2000" baseline="-25000" dirty="0" smtClean="0"/>
              <a:t>d</a:t>
            </a:r>
            <a:r>
              <a:rPr lang="en-IN" sz="2000" dirty="0" smtClean="0"/>
              <a:t>=0.3874</a:t>
            </a:r>
            <a:r>
              <a:rPr lang="en-IN" sz="2000" dirty="0"/>
              <a:t>, </a:t>
            </a:r>
            <a:r>
              <a:rPr lang="en-IN" sz="2000" dirty="0" smtClean="0"/>
              <a:t>Q</a:t>
            </a:r>
            <a:r>
              <a:rPr lang="en-IN" sz="2000" baseline="-25000" dirty="0" smtClean="0"/>
              <a:t>f</a:t>
            </a:r>
            <a:r>
              <a:rPr lang="en-IN" sz="2000" dirty="0" smtClean="0"/>
              <a:t>~0</a:t>
            </a:r>
            <a:endParaRPr lang="en-IN" dirty="0"/>
          </a:p>
          <a:p>
            <a:r>
              <a:rPr lang="en-IN" sz="2400" b="1" dirty="0"/>
              <a:t>Majority Logic, k=5</a:t>
            </a:r>
          </a:p>
          <a:p>
            <a:pPr lvl="1"/>
            <a:r>
              <a:rPr lang="en-IN" sz="2000" dirty="0" smtClean="0"/>
              <a:t>Q</a:t>
            </a:r>
            <a:r>
              <a:rPr lang="en-IN" sz="2000" baseline="-25000" dirty="0" smtClean="0"/>
              <a:t>d</a:t>
            </a:r>
            <a:r>
              <a:rPr lang="en-IN" sz="2000" dirty="0" smtClean="0"/>
              <a:t>=0.9991</a:t>
            </a:r>
            <a:endParaRPr lang="en-IN" sz="2000" dirty="0"/>
          </a:p>
          <a:p>
            <a:pPr lvl="1"/>
            <a:r>
              <a:rPr lang="en-IN" sz="2000" dirty="0" err="1" smtClean="0"/>
              <a:t>Q</a:t>
            </a:r>
            <a:r>
              <a:rPr lang="en-IN" sz="2000" baseline="-25000" dirty="0" err="1" smtClean="0"/>
              <a:t>f</a:t>
            </a:r>
            <a:r>
              <a:rPr lang="en-IN" sz="2000" dirty="0" smtClean="0"/>
              <a:t>=0.00089</a:t>
            </a:r>
            <a:endParaRPr lang="en-IN" sz="2000" dirty="0"/>
          </a:p>
        </p:txBody>
      </p:sp>
    </p:spTree>
    <p:extLst>
      <p:ext uri="{BB962C8B-B14F-4D97-AF65-F5344CB8AC3E}">
        <p14:creationId xmlns:p14="http://schemas.microsoft.com/office/powerpoint/2010/main" xmlns="" val="21132610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Probabilistic Fusion</a:t>
            </a:r>
            <a:endParaRPr lang="en-IN" dirty="0"/>
          </a:p>
        </p:txBody>
      </p:sp>
      <p:sp>
        <p:nvSpPr>
          <p:cNvPr id="3" name="Content Placeholder 2"/>
          <p:cNvSpPr>
            <a:spLocks noGrp="1"/>
          </p:cNvSpPr>
          <p:nvPr>
            <p:ph idx="1"/>
          </p:nvPr>
        </p:nvSpPr>
        <p:spPr/>
        <p:txBody>
          <a:bodyPr>
            <a:normAutofit/>
          </a:bodyPr>
          <a:lstStyle/>
          <a:p>
            <a:r>
              <a:rPr lang="en-IN" dirty="0" smtClean="0"/>
              <a:t>Probabilistic data fusion methods are generally based on </a:t>
            </a:r>
            <a:r>
              <a:rPr lang="en-IN" dirty="0" err="1" smtClean="0"/>
              <a:t>Bayes</a:t>
            </a:r>
            <a:r>
              <a:rPr lang="en-IN" dirty="0" smtClean="0"/>
              <a:t>’ rule for combining prior and observation information. Practically, this may be implemented in a number of ways: through the use of the </a:t>
            </a:r>
            <a:r>
              <a:rPr lang="en-IN" dirty="0" err="1" smtClean="0"/>
              <a:t>Kalman</a:t>
            </a:r>
            <a:r>
              <a:rPr lang="en-IN" dirty="0" smtClean="0"/>
              <a:t> and extended </a:t>
            </a:r>
            <a:r>
              <a:rPr lang="en-IN" dirty="0" err="1" smtClean="0"/>
              <a:t>Kalman</a:t>
            </a:r>
            <a:r>
              <a:rPr lang="en-IN" dirty="0" smtClean="0"/>
              <a:t> filters and so on. </a:t>
            </a:r>
          </a:p>
          <a:p>
            <a:endParaRPr lang="en-US" dirty="0" smtClean="0"/>
          </a:p>
          <a:p>
            <a:r>
              <a:rPr lang="en-IN" dirty="0" err="1" smtClean="0"/>
              <a:t>Bayes</a:t>
            </a:r>
            <a:r>
              <a:rPr lang="en-IN" dirty="0" smtClean="0"/>
              <a:t>’ rule lies at the heart of most data fusion methods. In general, </a:t>
            </a:r>
            <a:r>
              <a:rPr lang="en-IN" dirty="0" err="1" smtClean="0"/>
              <a:t>Bayes</a:t>
            </a:r>
            <a:r>
              <a:rPr lang="en-IN" dirty="0" smtClean="0"/>
              <a:t>’ rule provides a means to make inferences about an object or environment of interest described by a state </a:t>
            </a:r>
            <a:r>
              <a:rPr lang="en-IN" b="1" i="1" dirty="0" smtClean="0"/>
              <a:t>x, </a:t>
            </a:r>
            <a:r>
              <a:rPr lang="en-IN" dirty="0" smtClean="0"/>
              <a:t>given an observation</a:t>
            </a:r>
            <a:r>
              <a:rPr lang="en-IN" b="1" i="1" dirty="0" smtClean="0"/>
              <a:t> z.</a:t>
            </a:r>
            <a:endParaRPr lang="en-IN" dirty="0"/>
          </a:p>
        </p:txBody>
      </p:sp>
    </p:spTree>
    <p:extLst>
      <p:ext uri="{BB962C8B-B14F-4D97-AF65-F5344CB8AC3E}">
        <p14:creationId xmlns:p14="http://schemas.microsoft.com/office/powerpoint/2010/main" xmlns="" val="21735918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Bayes</a:t>
            </a:r>
            <a:r>
              <a:rPr lang="en-US" dirty="0" smtClean="0"/>
              <a:t>’ Rule</a:t>
            </a:r>
            <a:endParaRPr lang="en-IN" dirty="0"/>
          </a:p>
        </p:txBody>
      </p:sp>
      <p:sp>
        <p:nvSpPr>
          <p:cNvPr id="3" name="Content Placeholder 2"/>
          <p:cNvSpPr>
            <a:spLocks noGrp="1"/>
          </p:cNvSpPr>
          <p:nvPr>
            <p:ph idx="1"/>
          </p:nvPr>
        </p:nvSpPr>
        <p:spPr/>
        <p:txBody>
          <a:bodyPr>
            <a:normAutofit fontScale="92500" lnSpcReduction="10000"/>
          </a:bodyPr>
          <a:lstStyle/>
          <a:p>
            <a:r>
              <a:rPr lang="en-IN" dirty="0" err="1" smtClean="0"/>
              <a:t>Bayes</a:t>
            </a:r>
            <a:r>
              <a:rPr lang="en-IN" dirty="0" smtClean="0"/>
              <a:t>’ rule requires that the relationship between </a:t>
            </a:r>
            <a:r>
              <a:rPr lang="en-IN" b="1" i="1" dirty="0" smtClean="0"/>
              <a:t>x </a:t>
            </a:r>
            <a:r>
              <a:rPr lang="en-IN" dirty="0" smtClean="0"/>
              <a:t>and</a:t>
            </a:r>
            <a:r>
              <a:rPr lang="en-IN" b="1" i="1" dirty="0" smtClean="0"/>
              <a:t> z </a:t>
            </a:r>
            <a:r>
              <a:rPr lang="en-IN" dirty="0" smtClean="0"/>
              <a:t>be encoded as a joint probability or joint probability distribution </a:t>
            </a:r>
            <a:r>
              <a:rPr lang="en-IN" b="1" i="1" dirty="0" smtClean="0"/>
              <a:t>P(x, z) </a:t>
            </a:r>
            <a:r>
              <a:rPr lang="en-IN" dirty="0" smtClean="0"/>
              <a:t>for discrete and continuous variables</a:t>
            </a:r>
            <a:r>
              <a:rPr lang="en-IN" b="1" i="1" dirty="0" smtClean="0"/>
              <a:t> </a:t>
            </a:r>
            <a:r>
              <a:rPr lang="en-IN" dirty="0" smtClean="0"/>
              <a:t>respectively. </a:t>
            </a:r>
          </a:p>
          <a:p>
            <a:endParaRPr lang="en-IN" dirty="0" smtClean="0"/>
          </a:p>
          <a:p>
            <a:r>
              <a:rPr lang="en-IN" dirty="0" smtClean="0"/>
              <a:t>The chain-rule of conditional probabilities can be used to expand a joint probability in two ways </a:t>
            </a:r>
          </a:p>
          <a:p>
            <a:r>
              <a:rPr lang="pl-PL" b="1" i="1" dirty="0" smtClean="0"/>
              <a:t>P(x, z) = P(x</a:t>
            </a:r>
            <a:r>
              <a:rPr lang="pl-PL" b="1" dirty="0" smtClean="0"/>
              <a:t>|</a:t>
            </a:r>
            <a:r>
              <a:rPr lang="pl-PL" b="1" i="1" dirty="0" smtClean="0"/>
              <a:t>z)P(z) = P(z</a:t>
            </a:r>
            <a:r>
              <a:rPr lang="pl-PL" b="1" dirty="0" smtClean="0"/>
              <a:t>|</a:t>
            </a:r>
            <a:r>
              <a:rPr lang="pl-PL" b="1" i="1" dirty="0" smtClean="0"/>
              <a:t>x)P(x)</a:t>
            </a:r>
            <a:endParaRPr lang="en-US" b="1" i="1" dirty="0" smtClean="0"/>
          </a:p>
          <a:p>
            <a:endParaRPr lang="pl-PL" b="1" i="1" dirty="0" smtClean="0"/>
          </a:p>
          <a:p>
            <a:r>
              <a:rPr lang="en-IN" dirty="0" smtClean="0"/>
              <a:t>Rearranging in terms of one of the conditionals, </a:t>
            </a:r>
            <a:r>
              <a:rPr lang="en-IN" dirty="0" err="1" smtClean="0"/>
              <a:t>Bayes</a:t>
            </a:r>
            <a:r>
              <a:rPr lang="en-IN" dirty="0" smtClean="0"/>
              <a:t>’ rule is obtained</a:t>
            </a:r>
          </a:p>
          <a:p>
            <a:r>
              <a:rPr lang="en-IN" b="1" i="1" dirty="0" smtClean="0"/>
              <a:t>P(</a:t>
            </a:r>
            <a:r>
              <a:rPr lang="en-IN" b="1" i="1" dirty="0" err="1" smtClean="0"/>
              <a:t>x</a:t>
            </a:r>
            <a:r>
              <a:rPr lang="en-IN" b="1" dirty="0" err="1" smtClean="0"/>
              <a:t>|</a:t>
            </a:r>
            <a:r>
              <a:rPr lang="en-IN" b="1" i="1" dirty="0" err="1" smtClean="0"/>
              <a:t>z</a:t>
            </a:r>
            <a:r>
              <a:rPr lang="en-IN" b="1" i="1" dirty="0" smtClean="0"/>
              <a:t>) = P(</a:t>
            </a:r>
            <a:r>
              <a:rPr lang="en-IN" b="1" i="1" dirty="0" err="1" smtClean="0"/>
              <a:t>z</a:t>
            </a:r>
            <a:r>
              <a:rPr lang="en-IN" b="1" dirty="0" err="1" smtClean="0"/>
              <a:t>|</a:t>
            </a:r>
            <a:r>
              <a:rPr lang="en-IN" b="1" i="1" dirty="0" err="1" smtClean="0"/>
              <a:t>x</a:t>
            </a:r>
            <a:r>
              <a:rPr lang="en-IN" b="1" i="1" dirty="0" smtClean="0"/>
              <a:t>)P(x)/P(z)</a:t>
            </a:r>
            <a:endParaRPr lang="en-IN" dirty="0" smtClean="0"/>
          </a:p>
          <a:p>
            <a:endParaRPr lang="en-IN" dirty="0"/>
          </a:p>
        </p:txBody>
      </p:sp>
    </p:spTree>
    <p:extLst>
      <p:ext uri="{BB962C8B-B14F-4D97-AF65-F5344CB8AC3E}">
        <p14:creationId xmlns:p14="http://schemas.microsoft.com/office/powerpoint/2010/main" xmlns="" val="13870161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653</TotalTime>
  <Words>2863</Words>
  <Application>Microsoft Office PowerPoint</Application>
  <PresentationFormat>Custom</PresentationFormat>
  <Paragraphs>348</Paragraphs>
  <Slides>38</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38</vt:i4>
      </vt:variant>
    </vt:vector>
  </HeadingPairs>
  <TitlesOfParts>
    <vt:vector size="40" baseType="lpstr">
      <vt:lpstr>Office Theme</vt:lpstr>
      <vt:lpstr>Equation</vt:lpstr>
      <vt:lpstr>Probabilistic Data Fusion</vt:lpstr>
      <vt:lpstr>Introduction</vt:lpstr>
      <vt:lpstr>Fusion Rules</vt:lpstr>
      <vt:lpstr>Fusion</vt:lpstr>
      <vt:lpstr>Fusion</vt:lpstr>
      <vt:lpstr>Qd and Qf</vt:lpstr>
      <vt:lpstr>Example</vt:lpstr>
      <vt:lpstr>Probabilistic Fusion</vt:lpstr>
      <vt:lpstr>Bayes’ Rule</vt:lpstr>
      <vt:lpstr>Bayes’ Rule</vt:lpstr>
      <vt:lpstr>Posterior Probability</vt:lpstr>
      <vt:lpstr>Example</vt:lpstr>
      <vt:lpstr>Likelihood Matrix </vt:lpstr>
      <vt:lpstr>Sensor Model</vt:lpstr>
      <vt:lpstr>Multi-sensor Fusion</vt:lpstr>
      <vt:lpstr>Recursive Bayes Rule</vt:lpstr>
      <vt:lpstr>Bayesian Filtering</vt:lpstr>
      <vt:lpstr>Bayesian Filtering</vt:lpstr>
      <vt:lpstr>Bayesian Filtering</vt:lpstr>
      <vt:lpstr>Example</vt:lpstr>
      <vt:lpstr>Likelihood Matrix </vt:lpstr>
      <vt:lpstr>Example</vt:lpstr>
      <vt:lpstr>Data Fusion using Bayes Theorem</vt:lpstr>
      <vt:lpstr>Independence Likelihood Pool</vt:lpstr>
      <vt:lpstr>Data Fusion using Bayes Theorem</vt:lpstr>
      <vt:lpstr>Example</vt:lpstr>
      <vt:lpstr>Example</vt:lpstr>
      <vt:lpstr>Example</vt:lpstr>
      <vt:lpstr>Data Fusion Using Bayes Rule</vt:lpstr>
      <vt:lpstr>Data Fusion</vt:lpstr>
      <vt:lpstr>Combined Decision</vt:lpstr>
      <vt:lpstr>Combined Decision </vt:lpstr>
      <vt:lpstr>Occupation Sensing</vt:lpstr>
      <vt:lpstr>Problems</vt:lpstr>
      <vt:lpstr>Goal</vt:lpstr>
      <vt:lpstr>Sensor Belief Network</vt:lpstr>
      <vt:lpstr>Sensor Belief Network</vt:lpstr>
      <vt:lpstr>Sensor Belief Network</vt:lpstr>
    </vt:vector>
  </TitlesOfParts>
  <Company>Hewlett-Packard Company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Probabilistic Data Fusion</dc:title>
  <dc:creator>iiitb</dc:creator>
  <cp:lastModifiedBy>User</cp:lastModifiedBy>
  <cp:revision>10</cp:revision>
  <dcterms:created xsi:type="dcterms:W3CDTF">2017-03-12T15:27:12Z</dcterms:created>
  <dcterms:modified xsi:type="dcterms:W3CDTF">2017-03-14T03:38:38Z</dcterms:modified>
</cp:coreProperties>
</file>