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302" r:id="rId3"/>
    <p:sldId id="261" r:id="rId4"/>
    <p:sldId id="266" r:id="rId5"/>
    <p:sldId id="262" r:id="rId6"/>
    <p:sldId id="264" r:id="rId7"/>
    <p:sldId id="303" r:id="rId8"/>
    <p:sldId id="263" r:id="rId9"/>
    <p:sldId id="265" r:id="rId10"/>
    <p:sldId id="280" r:id="rId11"/>
    <p:sldId id="270" r:id="rId12"/>
    <p:sldId id="271" r:id="rId13"/>
    <p:sldId id="272" r:id="rId14"/>
    <p:sldId id="282" r:id="rId15"/>
    <p:sldId id="273" r:id="rId16"/>
    <p:sldId id="274" r:id="rId17"/>
    <p:sldId id="284" r:id="rId18"/>
    <p:sldId id="275" r:id="rId19"/>
    <p:sldId id="276" r:id="rId20"/>
    <p:sldId id="278" r:id="rId21"/>
    <p:sldId id="279" r:id="rId22"/>
    <p:sldId id="257" r:id="rId23"/>
    <p:sldId id="296" r:id="rId24"/>
    <p:sldId id="300" r:id="rId25"/>
    <p:sldId id="297" r:id="rId26"/>
    <p:sldId id="301" r:id="rId27"/>
    <p:sldId id="287" r:id="rId28"/>
    <p:sldId id="289" r:id="rId29"/>
    <p:sldId id="290" r:id="rId30"/>
    <p:sldId id="292" r:id="rId31"/>
    <p:sldId id="293" r:id="rId32"/>
    <p:sldId id="291" r:id="rId33"/>
    <p:sldId id="294" r:id="rId34"/>
    <p:sldId id="29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38" y="-4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93DB9-9217-4F1F-A4B2-87427234024C}" type="datetimeFigureOut">
              <a:rPr lang="en-US" smtClean="0"/>
              <a:pPr/>
              <a:t>1/10/2017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969B82-7785-4650-B6DE-461782E75EBA}" type="slidenum">
              <a:rPr lang="en-US" smtClean="0"/>
              <a:pPr/>
              <a:t>‹#›</a:t>
            </a:fld>
            <a:endParaRPr lang="en-US"/>
          </a:p>
        </p:txBody>
      </p:sp>
    </p:spTree>
    <p:extLst>
      <p:ext uri="{BB962C8B-B14F-4D97-AF65-F5344CB8AC3E}">
        <p14:creationId xmlns:p14="http://schemas.microsoft.com/office/powerpoint/2010/main" xmlns="" val="141070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C42431-C419-4B6B-924A-BCB244D6650C}" type="datetime1">
              <a:rPr lang="en-US" smtClean="0"/>
              <a:pPr/>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348294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94A34D-80FE-4F19-9C2E-B489820E4B17}" type="datetime1">
              <a:rPr lang="en-US" smtClean="0"/>
              <a:pPr/>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59535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65E68-E758-41A0-9FF4-D980DDAE6798}" type="datetime1">
              <a:rPr lang="en-US" smtClean="0"/>
              <a:pPr/>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340346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E5F39-D661-4248-BBF3-A19390E2C6F6}" type="datetime1">
              <a:rPr lang="en-US" smtClean="0"/>
              <a:pPr/>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415717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744989-62FF-44A8-8DA3-023479C487C2}" type="datetime1">
              <a:rPr lang="en-US" smtClean="0"/>
              <a:pPr/>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214319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F5E077-C5FE-4119-A66C-649D80C09CAE}" type="datetime1">
              <a:rPr lang="en-US" smtClean="0"/>
              <a:pPr/>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118619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9D595E-E54A-4217-854B-26EB640FE8B3}" type="datetime1">
              <a:rPr lang="en-US" smtClean="0"/>
              <a:pPr/>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81931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27DDCD-BD6B-4993-81C1-51641A4094DF}" type="datetime1">
              <a:rPr lang="en-US" smtClean="0"/>
              <a:pPr/>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295714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6DA53-CE73-4711-954A-0459BA430D26}" type="datetime1">
              <a:rPr lang="en-US" smtClean="0"/>
              <a:pPr/>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246513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EF4D5-F4C1-4323-8EA0-224D02F264E6}" type="datetime1">
              <a:rPr lang="en-US" smtClean="0"/>
              <a:pPr/>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366583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D4A07-1330-4FB6-8077-331B846E02B8}" type="datetime1">
              <a:rPr lang="en-US" smtClean="0"/>
              <a:pPr/>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102195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FA67F-7003-43BD-B8CB-E6D9CC895E5B}" type="datetime1">
              <a:rPr lang="en-US" smtClean="0"/>
              <a:pPr/>
              <a:t>1/10/2017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2373F-F8FC-4F5E-AF30-8FA2F6F05C4D}" type="slidenum">
              <a:rPr lang="en-US" smtClean="0"/>
              <a:pPr/>
              <a:t>‹#›</a:t>
            </a:fld>
            <a:endParaRPr lang="en-US"/>
          </a:p>
        </p:txBody>
      </p:sp>
    </p:spTree>
    <p:extLst>
      <p:ext uri="{BB962C8B-B14F-4D97-AF65-F5344CB8AC3E}">
        <p14:creationId xmlns:p14="http://schemas.microsoft.com/office/powerpoint/2010/main" xmlns="" val="2653715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RFID: Collision Avoidance</a:t>
            </a:r>
            <a:endParaRPr lang="en-US" dirty="0"/>
          </a:p>
        </p:txBody>
      </p:sp>
      <p:sp>
        <p:nvSpPr>
          <p:cNvPr id="3" name="Subtitle 2"/>
          <p:cNvSpPr>
            <a:spLocks noGrp="1"/>
          </p:cNvSpPr>
          <p:nvPr>
            <p:ph type="subTitle" idx="1"/>
          </p:nvPr>
        </p:nvSpPr>
        <p:spPr/>
        <p:txBody>
          <a:bodyPr/>
          <a:lstStyle/>
          <a:p>
            <a:r>
              <a:rPr lang="en-US" dirty="0" smtClean="0"/>
              <a:t>NC 812/ESD 812</a:t>
            </a:r>
            <a:endParaRPr lang="en-US" dirty="0"/>
          </a:p>
        </p:txBody>
      </p:sp>
    </p:spTree>
    <p:extLst>
      <p:ext uri="{BB962C8B-B14F-4D97-AF65-F5344CB8AC3E}">
        <p14:creationId xmlns:p14="http://schemas.microsoft.com/office/powerpoint/2010/main" xmlns="" val="199464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Algorithms</a:t>
            </a:r>
            <a:endParaRPr lang="en-US" dirty="0"/>
          </a:p>
        </p:txBody>
      </p:sp>
      <p:sp>
        <p:nvSpPr>
          <p:cNvPr id="4" name="Slide Number Placeholder 3"/>
          <p:cNvSpPr>
            <a:spLocks noGrp="1"/>
          </p:cNvSpPr>
          <p:nvPr>
            <p:ph type="sldNum" sz="quarter" idx="12"/>
          </p:nvPr>
        </p:nvSpPr>
        <p:spPr/>
        <p:txBody>
          <a:bodyPr/>
          <a:lstStyle/>
          <a:p>
            <a:fld id="{DDD2373F-F8FC-4F5E-AF30-8FA2F6F05C4D}" type="slidenum">
              <a:rPr lang="en-US" smtClean="0"/>
              <a:pPr/>
              <a:t>10</a:t>
            </a:fld>
            <a:endParaRPr 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755494"/>
            <a:ext cx="8229600" cy="42153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7418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Polling</a:t>
            </a:r>
          </a:p>
        </p:txBody>
      </p:sp>
      <p:sp>
        <p:nvSpPr>
          <p:cNvPr id="4" name="Slide Number Placeholder 3"/>
          <p:cNvSpPr>
            <a:spLocks noGrp="1"/>
          </p:cNvSpPr>
          <p:nvPr>
            <p:ph type="sldNum" sz="quarter" idx="12"/>
          </p:nvPr>
        </p:nvSpPr>
        <p:spPr/>
        <p:txBody>
          <a:bodyPr/>
          <a:lstStyle/>
          <a:p>
            <a:pPr>
              <a:defRPr/>
            </a:pPr>
            <a:fld id="{70DAC973-42E9-492E-AE07-CEED20CB6F39}" type="slidenum">
              <a:rPr lang="en-US"/>
              <a:pPr>
                <a:defRPr/>
              </a:pPr>
              <a:t>11</a:t>
            </a:fld>
            <a:endParaRPr lang="en-US"/>
          </a:p>
        </p:txBody>
      </p:sp>
      <p:pic>
        <p:nvPicPr>
          <p:cNvPr id="18437" name="Picture 4" descr="polling01.tif"/>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8013" y="1441450"/>
            <a:ext cx="7927975" cy="465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9406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Random access</a:t>
            </a:r>
          </a:p>
        </p:txBody>
      </p:sp>
      <p:sp>
        <p:nvSpPr>
          <p:cNvPr id="4" name="Slide Number Placeholder 3"/>
          <p:cNvSpPr>
            <a:spLocks noGrp="1"/>
          </p:cNvSpPr>
          <p:nvPr>
            <p:ph type="sldNum" sz="quarter" idx="12"/>
          </p:nvPr>
        </p:nvSpPr>
        <p:spPr/>
        <p:txBody>
          <a:bodyPr/>
          <a:lstStyle/>
          <a:p>
            <a:pPr>
              <a:defRPr/>
            </a:pPr>
            <a:fld id="{37B344DC-EB68-4BE2-A0C5-C011E7B85D8A}" type="slidenum">
              <a:rPr lang="en-US"/>
              <a:pPr>
                <a:defRPr/>
              </a:pPr>
              <a:t>12</a:t>
            </a:fld>
            <a:endParaRPr lang="en-US"/>
          </a:p>
        </p:txBody>
      </p:sp>
      <p:pic>
        <p:nvPicPr>
          <p:cNvPr id="19461" name="Picture 4" descr="random_access01.tif"/>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73213" y="1311275"/>
            <a:ext cx="5894387" cy="4964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0260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Pure Aloha</a:t>
            </a:r>
          </a:p>
        </p:txBody>
      </p:sp>
      <p:sp>
        <p:nvSpPr>
          <p:cNvPr id="4" name="Slide Number Placeholder 3"/>
          <p:cNvSpPr>
            <a:spLocks noGrp="1"/>
          </p:cNvSpPr>
          <p:nvPr>
            <p:ph type="sldNum" sz="quarter" idx="12"/>
          </p:nvPr>
        </p:nvSpPr>
        <p:spPr/>
        <p:txBody>
          <a:bodyPr/>
          <a:lstStyle/>
          <a:p>
            <a:pPr>
              <a:defRPr/>
            </a:pPr>
            <a:fld id="{99CBDC4E-AE9E-43F9-869F-699D8F90AA9A}" type="slidenum">
              <a:rPr lang="en-US"/>
              <a:pPr>
                <a:defRPr/>
              </a:pPr>
              <a:t>13</a:t>
            </a:fld>
            <a:endParaRPr lang="en-US"/>
          </a:p>
        </p:txBody>
      </p:sp>
      <p:pic>
        <p:nvPicPr>
          <p:cNvPr id="20485" name="Picture 4" descr="aloha_pure_alg01.tif"/>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65313" y="1368425"/>
            <a:ext cx="5413375" cy="4727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3124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Aloha</a:t>
            </a:r>
            <a:endParaRPr lang="en-US" dirty="0"/>
          </a:p>
        </p:txBody>
      </p:sp>
      <p:sp>
        <p:nvSpPr>
          <p:cNvPr id="3" name="Content Placeholder 2"/>
          <p:cNvSpPr>
            <a:spLocks noGrp="1"/>
          </p:cNvSpPr>
          <p:nvPr>
            <p:ph idx="1"/>
          </p:nvPr>
        </p:nvSpPr>
        <p:spPr/>
        <p:txBody>
          <a:bodyPr>
            <a:normAutofit/>
          </a:bodyPr>
          <a:lstStyle/>
          <a:p>
            <a:r>
              <a:rPr lang="en-US" sz="2400" dirty="0" smtClean="0"/>
              <a:t>In pure Aloha, the </a:t>
            </a:r>
            <a:r>
              <a:rPr lang="en-US" sz="2400" dirty="0"/>
              <a:t>tags-reader engagement is </a:t>
            </a:r>
            <a:r>
              <a:rPr lang="en-US" sz="2400" dirty="0" smtClean="0"/>
              <a:t>random</a:t>
            </a:r>
            <a:r>
              <a:rPr lang="en-US" sz="2400" dirty="0"/>
              <a:t>. </a:t>
            </a:r>
            <a:r>
              <a:rPr lang="en-US" sz="2400" dirty="0" smtClean="0"/>
              <a:t>Tags send their </a:t>
            </a:r>
            <a:r>
              <a:rPr lang="en-US" sz="2400" dirty="0"/>
              <a:t>packets randomly when electromagnetically activated by the </a:t>
            </a:r>
            <a:r>
              <a:rPr lang="en-US" sz="2400" dirty="0" smtClean="0"/>
              <a:t>reader. Collision </a:t>
            </a:r>
            <a:r>
              <a:rPr lang="en-US" sz="2400" dirty="0"/>
              <a:t>of packets is </a:t>
            </a:r>
            <a:r>
              <a:rPr lang="en-US" sz="2400" dirty="0" smtClean="0"/>
              <a:t>inevitable, when </a:t>
            </a:r>
            <a:r>
              <a:rPr lang="en-US" sz="2400" dirty="0"/>
              <a:t>two or more tags try to transmit </a:t>
            </a:r>
            <a:r>
              <a:rPr lang="en-US" sz="2400" dirty="0" smtClean="0"/>
              <a:t>their data packets at the same time.</a:t>
            </a:r>
          </a:p>
          <a:p>
            <a:endParaRPr lang="en-US" sz="2400" dirty="0" smtClean="0"/>
          </a:p>
          <a:p>
            <a:r>
              <a:rPr lang="en-US" sz="2400" dirty="0"/>
              <a:t>The efficiency of </a:t>
            </a:r>
            <a:r>
              <a:rPr lang="en-US" sz="2400" dirty="0" smtClean="0"/>
              <a:t>this algorithm </a:t>
            </a:r>
            <a:r>
              <a:rPr lang="en-US" sz="2400" dirty="0"/>
              <a:t>will drop down if there is a large tag density in the vicinity </a:t>
            </a:r>
            <a:r>
              <a:rPr lang="en-US" sz="2400" dirty="0" smtClean="0"/>
              <a:t>of the </a:t>
            </a:r>
            <a:r>
              <a:rPr lang="en-US" sz="2400" dirty="0"/>
              <a:t>reader or if the tags have </a:t>
            </a:r>
            <a:r>
              <a:rPr lang="en-US" sz="2400" dirty="0" smtClean="0"/>
              <a:t>large </a:t>
            </a:r>
            <a:r>
              <a:rPr lang="en-US" sz="2400" dirty="0"/>
              <a:t>amount of </a:t>
            </a:r>
            <a:r>
              <a:rPr lang="en-US" sz="2400" dirty="0" smtClean="0"/>
              <a:t>data. </a:t>
            </a:r>
            <a:r>
              <a:rPr lang="en-US" sz="2400" dirty="0"/>
              <a:t>One </a:t>
            </a:r>
            <a:r>
              <a:rPr lang="en-US" sz="2400" dirty="0" smtClean="0"/>
              <a:t>possibility for </a:t>
            </a:r>
            <a:r>
              <a:rPr lang="en-US" sz="2400" dirty="0"/>
              <a:t>optimizing the performance of the ALOHA algorithm is the </a:t>
            </a:r>
            <a:r>
              <a:rPr lang="en-US" sz="2400" dirty="0" smtClean="0"/>
              <a:t>slotted ALOHA </a:t>
            </a:r>
            <a:r>
              <a:rPr lang="en-US" sz="2400" dirty="0"/>
              <a:t>algorithm.</a:t>
            </a:r>
          </a:p>
        </p:txBody>
      </p:sp>
      <p:sp>
        <p:nvSpPr>
          <p:cNvPr id="4" name="Slide Number Placeholder 3"/>
          <p:cNvSpPr>
            <a:spLocks noGrp="1"/>
          </p:cNvSpPr>
          <p:nvPr>
            <p:ph type="sldNum" sz="quarter" idx="12"/>
          </p:nvPr>
        </p:nvSpPr>
        <p:spPr/>
        <p:txBody>
          <a:bodyPr/>
          <a:lstStyle/>
          <a:p>
            <a:fld id="{DDD2373F-F8FC-4F5E-AF30-8FA2F6F05C4D}" type="slidenum">
              <a:rPr lang="en-US" smtClean="0"/>
              <a:pPr/>
              <a:t>14</a:t>
            </a:fld>
            <a:endParaRPr lang="en-US"/>
          </a:p>
        </p:txBody>
      </p:sp>
    </p:spTree>
    <p:extLst>
      <p:ext uri="{BB962C8B-B14F-4D97-AF65-F5344CB8AC3E}">
        <p14:creationId xmlns:p14="http://schemas.microsoft.com/office/powerpoint/2010/main" xmlns="" val="127167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Pure Aloha Efficiency</a:t>
            </a:r>
          </a:p>
        </p:txBody>
      </p:sp>
      <p:sp>
        <p:nvSpPr>
          <p:cNvPr id="4" name="Slide Number Placeholder 3"/>
          <p:cNvSpPr>
            <a:spLocks noGrp="1"/>
          </p:cNvSpPr>
          <p:nvPr>
            <p:ph type="sldNum" sz="quarter" idx="12"/>
          </p:nvPr>
        </p:nvSpPr>
        <p:spPr/>
        <p:txBody>
          <a:bodyPr/>
          <a:lstStyle/>
          <a:p>
            <a:pPr>
              <a:defRPr/>
            </a:pPr>
            <a:fld id="{47E29BCE-4B57-4711-8B55-5CF1208A3C95}" type="slidenum">
              <a:rPr lang="en-US"/>
              <a:pPr>
                <a:defRPr/>
              </a:pPr>
              <a:t>15</a:t>
            </a:fld>
            <a:endParaRPr lang="en-US"/>
          </a:p>
        </p:txBody>
      </p:sp>
      <p:pic>
        <p:nvPicPr>
          <p:cNvPr id="21509"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86013" y="1371600"/>
            <a:ext cx="4624387"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98969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Slotted Aloha</a:t>
            </a:r>
          </a:p>
        </p:txBody>
      </p:sp>
      <p:sp>
        <p:nvSpPr>
          <p:cNvPr id="4" name="Slide Number Placeholder 3"/>
          <p:cNvSpPr>
            <a:spLocks noGrp="1"/>
          </p:cNvSpPr>
          <p:nvPr>
            <p:ph type="sldNum" sz="quarter" idx="12"/>
          </p:nvPr>
        </p:nvSpPr>
        <p:spPr/>
        <p:txBody>
          <a:bodyPr/>
          <a:lstStyle/>
          <a:p>
            <a:pPr>
              <a:defRPr/>
            </a:pPr>
            <a:fld id="{3E3CC0CB-113C-476F-9ED5-AFE44C57FB8A}" type="slidenum">
              <a:rPr lang="en-US"/>
              <a:pPr>
                <a:defRPr/>
              </a:pPr>
              <a:t>16</a:t>
            </a:fld>
            <a:endParaRPr lang="en-US"/>
          </a:p>
        </p:txBody>
      </p:sp>
      <p:pic>
        <p:nvPicPr>
          <p:cNvPr id="22533" name="Picture 4" descr="aloha_slot_alg01.tif"/>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2000" y="1143000"/>
            <a:ext cx="4902200" cy="5083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8253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Slotted Aloha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a:t>slotted ALOHA </a:t>
            </a:r>
            <a:r>
              <a:rPr lang="en-US" dirty="0" smtClean="0"/>
              <a:t>the available time </a:t>
            </a:r>
            <a:r>
              <a:rPr lang="en-US" dirty="0"/>
              <a:t>is further divided into distinct time intervals called </a:t>
            </a:r>
            <a:r>
              <a:rPr lang="en-US" u="sng" dirty="0" smtClean="0"/>
              <a:t>time </a:t>
            </a:r>
            <a:r>
              <a:rPr lang="en-US" u="sng" dirty="0"/>
              <a:t>slots </a:t>
            </a:r>
            <a:r>
              <a:rPr lang="en-US" dirty="0" smtClean="0"/>
              <a:t>and a </a:t>
            </a:r>
            <a:r>
              <a:rPr lang="en-US" dirty="0"/>
              <a:t>tag is permitted to transmit at the beginning of a slot. </a:t>
            </a:r>
            <a:endParaRPr lang="en-US" dirty="0" smtClean="0"/>
          </a:p>
          <a:p>
            <a:endParaRPr lang="en-US" dirty="0" smtClean="0"/>
          </a:p>
          <a:p>
            <a:r>
              <a:rPr lang="en-US" dirty="0" smtClean="0"/>
              <a:t>Collision </a:t>
            </a:r>
            <a:r>
              <a:rPr lang="en-US" dirty="0"/>
              <a:t>of the tags will be either </a:t>
            </a:r>
            <a:r>
              <a:rPr lang="en-US" dirty="0" smtClean="0"/>
              <a:t>complete </a:t>
            </a:r>
            <a:r>
              <a:rPr lang="en-US" dirty="0"/>
              <a:t>or not at </a:t>
            </a:r>
            <a:r>
              <a:rPr lang="en-US" dirty="0" smtClean="0"/>
              <a:t>all.</a:t>
            </a:r>
          </a:p>
          <a:p>
            <a:r>
              <a:rPr lang="en-US" dirty="0" smtClean="0"/>
              <a:t>No chances of </a:t>
            </a:r>
            <a:r>
              <a:rPr lang="en-US" dirty="0"/>
              <a:t>partial collisions like in the pure ALOHA case</a:t>
            </a:r>
            <a:r>
              <a:rPr lang="en-US" dirty="0" smtClean="0"/>
              <a:t>. </a:t>
            </a:r>
          </a:p>
          <a:p>
            <a:endParaRPr lang="en-US" u="sng" dirty="0"/>
          </a:p>
          <a:p>
            <a:r>
              <a:rPr lang="en-US" dirty="0" smtClean="0"/>
              <a:t>Can </a:t>
            </a:r>
            <a:r>
              <a:rPr lang="en-US" dirty="0"/>
              <a:t>be called as a reader-driven TDMA </a:t>
            </a:r>
            <a:r>
              <a:rPr lang="en-US" dirty="0" smtClean="0"/>
              <a:t>anti-collision Protocol. </a:t>
            </a:r>
          </a:p>
          <a:p>
            <a:endParaRPr lang="en-US" dirty="0" smtClean="0"/>
          </a:p>
          <a:p>
            <a:r>
              <a:rPr lang="en-US" dirty="0" smtClean="0"/>
              <a:t>It </a:t>
            </a:r>
            <a:r>
              <a:rPr lang="en-US" dirty="0"/>
              <a:t>has </a:t>
            </a:r>
            <a:r>
              <a:rPr lang="en-US" dirty="0" smtClean="0"/>
              <a:t>better performance </a:t>
            </a:r>
            <a:r>
              <a:rPr lang="en-US" dirty="0"/>
              <a:t>than the basic ALOHA because of the </a:t>
            </a:r>
            <a:r>
              <a:rPr lang="en-US" dirty="0" smtClean="0"/>
              <a:t>synchronization between </a:t>
            </a:r>
            <a:r>
              <a:rPr lang="en-US" dirty="0"/>
              <a:t>the reader and the tags. </a:t>
            </a:r>
          </a:p>
        </p:txBody>
      </p:sp>
      <p:sp>
        <p:nvSpPr>
          <p:cNvPr id="4" name="Slide Number Placeholder 3"/>
          <p:cNvSpPr>
            <a:spLocks noGrp="1"/>
          </p:cNvSpPr>
          <p:nvPr>
            <p:ph type="sldNum" sz="quarter" idx="12"/>
          </p:nvPr>
        </p:nvSpPr>
        <p:spPr/>
        <p:txBody>
          <a:bodyPr/>
          <a:lstStyle/>
          <a:p>
            <a:fld id="{DDD2373F-F8FC-4F5E-AF30-8FA2F6F05C4D}" type="slidenum">
              <a:rPr lang="en-US" smtClean="0"/>
              <a:pPr/>
              <a:t>17</a:t>
            </a:fld>
            <a:endParaRPr lang="en-US"/>
          </a:p>
        </p:txBody>
      </p:sp>
    </p:spTree>
    <p:extLst>
      <p:ext uri="{BB962C8B-B14F-4D97-AF65-F5344CB8AC3E}">
        <p14:creationId xmlns:p14="http://schemas.microsoft.com/office/powerpoint/2010/main" xmlns="" val="273433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Slotted Aloha Efficiency</a:t>
            </a:r>
          </a:p>
        </p:txBody>
      </p:sp>
      <p:sp>
        <p:nvSpPr>
          <p:cNvPr id="4" name="Slide Number Placeholder 3"/>
          <p:cNvSpPr>
            <a:spLocks noGrp="1"/>
          </p:cNvSpPr>
          <p:nvPr>
            <p:ph type="sldNum" sz="quarter" idx="12"/>
          </p:nvPr>
        </p:nvSpPr>
        <p:spPr/>
        <p:txBody>
          <a:bodyPr/>
          <a:lstStyle/>
          <a:p>
            <a:pPr>
              <a:defRPr/>
            </a:pPr>
            <a:fld id="{8B156306-63AA-4678-B728-88A015E2E4FC}" type="slidenum">
              <a:rPr lang="en-US"/>
              <a:pPr>
                <a:defRPr/>
              </a:pPr>
              <a:t>18</a:t>
            </a:fld>
            <a:endParaRPr lang="en-US"/>
          </a:p>
        </p:txBody>
      </p:sp>
      <p:pic>
        <p:nvPicPr>
          <p:cNvPr id="23557"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6963" y="1219200"/>
            <a:ext cx="4567237"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3156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Pure Aloha vs Slotted Aloha</a:t>
            </a:r>
          </a:p>
        </p:txBody>
      </p:sp>
      <p:sp>
        <p:nvSpPr>
          <p:cNvPr id="4" name="Slide Number Placeholder 3"/>
          <p:cNvSpPr>
            <a:spLocks noGrp="1"/>
          </p:cNvSpPr>
          <p:nvPr>
            <p:ph type="sldNum" sz="quarter" idx="12"/>
          </p:nvPr>
        </p:nvSpPr>
        <p:spPr/>
        <p:txBody>
          <a:bodyPr/>
          <a:lstStyle/>
          <a:p>
            <a:pPr>
              <a:defRPr/>
            </a:pPr>
            <a:fld id="{6AC49CE5-0C28-446B-9D6C-88E387E43B75}" type="slidenum">
              <a:rPr lang="en-US"/>
              <a:pPr>
                <a:defRPr/>
              </a:pPr>
              <a:t>19</a:t>
            </a:fld>
            <a:endParaRPr lang="en-US"/>
          </a:p>
        </p:txBody>
      </p:sp>
      <p:pic>
        <p:nvPicPr>
          <p:cNvPr id="24581" name="Picture 5" descr="aloha_efficiency.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212850"/>
            <a:ext cx="7239000" cy="518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9449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the Tags</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tags typically derive their energy for operation and data transmission from a reader’s </a:t>
            </a:r>
            <a:r>
              <a:rPr lang="en-IN" dirty="0" smtClean="0"/>
              <a:t>electromagnetic </a:t>
            </a:r>
            <a:r>
              <a:rPr lang="en-IN" dirty="0"/>
              <a:t>field. </a:t>
            </a:r>
            <a:endParaRPr lang="en-IN" dirty="0" smtClean="0"/>
          </a:p>
          <a:p>
            <a:r>
              <a:rPr lang="en-IN" dirty="0" smtClean="0"/>
              <a:t>The </a:t>
            </a:r>
            <a:r>
              <a:rPr lang="en-IN" dirty="0"/>
              <a:t>reader recognizes tagged objects through a wireless channel in which each tag transmits its unique ID and other information. </a:t>
            </a:r>
            <a:endParaRPr lang="en-IN" dirty="0" smtClean="0"/>
          </a:p>
          <a:p>
            <a:r>
              <a:rPr lang="en-IN" dirty="0" smtClean="0"/>
              <a:t>Tag </a:t>
            </a:r>
            <a:r>
              <a:rPr lang="en-IN" dirty="0"/>
              <a:t>reading throughput is critical while scanning tagged items in a large-scale RFID application. Two main performance </a:t>
            </a:r>
            <a:r>
              <a:rPr lang="en-IN" dirty="0" smtClean="0"/>
              <a:t>criteria</a:t>
            </a:r>
            <a:r>
              <a:rPr lang="en-IN" dirty="0"/>
              <a:t> </a:t>
            </a:r>
            <a:r>
              <a:rPr lang="en-IN" dirty="0" smtClean="0"/>
              <a:t>are used to measure the throughput, </a:t>
            </a:r>
          </a:p>
          <a:p>
            <a:pPr lvl="1"/>
            <a:r>
              <a:rPr lang="en-IN" dirty="0" smtClean="0"/>
              <a:t>tag </a:t>
            </a:r>
            <a:r>
              <a:rPr lang="en-IN" dirty="0"/>
              <a:t>reading </a:t>
            </a:r>
            <a:r>
              <a:rPr lang="en-IN" dirty="0" smtClean="0"/>
              <a:t>delay</a:t>
            </a:r>
          </a:p>
          <a:p>
            <a:pPr lvl="1"/>
            <a:r>
              <a:rPr lang="en-IN" dirty="0" smtClean="0"/>
              <a:t>the </a:t>
            </a:r>
            <a:r>
              <a:rPr lang="en-IN" dirty="0"/>
              <a:t>energy consumption of RF </a:t>
            </a:r>
            <a:r>
              <a:rPr lang="en-IN" dirty="0" smtClean="0"/>
              <a:t>reader</a:t>
            </a:r>
            <a:endParaRPr lang="en-IN" dirty="0"/>
          </a:p>
        </p:txBody>
      </p:sp>
      <p:sp>
        <p:nvSpPr>
          <p:cNvPr id="4" name="Slide Number Placeholder 3"/>
          <p:cNvSpPr>
            <a:spLocks noGrp="1"/>
          </p:cNvSpPr>
          <p:nvPr>
            <p:ph type="sldNum" sz="quarter" idx="12"/>
          </p:nvPr>
        </p:nvSpPr>
        <p:spPr/>
        <p:txBody>
          <a:bodyPr/>
          <a:lstStyle/>
          <a:p>
            <a:fld id="{DDD2373F-F8FC-4F5E-AF30-8FA2F6F05C4D}" type="slidenum">
              <a:rPr lang="en-US" smtClean="0"/>
              <a:pPr/>
              <a:t>2</a:t>
            </a:fld>
            <a:endParaRPr lang="en-US"/>
          </a:p>
        </p:txBody>
      </p:sp>
    </p:spTree>
    <p:extLst>
      <p:ext uri="{BB962C8B-B14F-4D97-AF65-F5344CB8AC3E}">
        <p14:creationId xmlns:p14="http://schemas.microsoft.com/office/powerpoint/2010/main" xmlns="" val="552842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0"/>
            <a:ext cx="8229600" cy="1143000"/>
          </a:xfrm>
        </p:spPr>
        <p:txBody>
          <a:bodyPr/>
          <a:lstStyle/>
          <a:p>
            <a:r>
              <a:rPr lang="en-US" altLang="en-US" sz="3200" smtClean="0"/>
              <a:t>Framed slotted Aloha</a:t>
            </a:r>
          </a:p>
        </p:txBody>
      </p:sp>
      <p:sp>
        <p:nvSpPr>
          <p:cNvPr id="4" name="Slide Number Placeholder 3"/>
          <p:cNvSpPr>
            <a:spLocks noGrp="1"/>
          </p:cNvSpPr>
          <p:nvPr>
            <p:ph type="sldNum" sz="quarter" idx="12"/>
          </p:nvPr>
        </p:nvSpPr>
        <p:spPr/>
        <p:txBody>
          <a:bodyPr/>
          <a:lstStyle/>
          <a:p>
            <a:pPr>
              <a:defRPr/>
            </a:pPr>
            <a:fld id="{3B50B388-0978-42ED-90D5-FC2039915B24}" type="slidenum">
              <a:rPr lang="en-US"/>
              <a:pPr>
                <a:defRPr/>
              </a:pPr>
              <a:t>20</a:t>
            </a:fld>
            <a:endParaRPr lang="en-US"/>
          </a:p>
        </p:txBody>
      </p:sp>
      <p:pic>
        <p:nvPicPr>
          <p:cNvPr id="26629" name="Picture 4" descr="aloha_framed_slot02.tif"/>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838200"/>
            <a:ext cx="6251575" cy="540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3910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Framed slotted Aloha Efficiency</a:t>
            </a:r>
          </a:p>
        </p:txBody>
      </p:sp>
      <p:sp>
        <p:nvSpPr>
          <p:cNvPr id="4" name="Slide Number Placeholder 3"/>
          <p:cNvSpPr>
            <a:spLocks noGrp="1"/>
          </p:cNvSpPr>
          <p:nvPr>
            <p:ph type="sldNum" sz="quarter" idx="12"/>
          </p:nvPr>
        </p:nvSpPr>
        <p:spPr/>
        <p:txBody>
          <a:bodyPr/>
          <a:lstStyle/>
          <a:p>
            <a:pPr>
              <a:defRPr/>
            </a:pPr>
            <a:fld id="{1FF8BA3E-71C0-424C-805B-4A64D573F774}" type="slidenum">
              <a:rPr lang="en-US"/>
              <a:pPr>
                <a:defRPr/>
              </a:pPr>
              <a:t>21</a:t>
            </a:fld>
            <a:endParaRPr lang="en-US"/>
          </a:p>
        </p:txBody>
      </p:sp>
      <p:pic>
        <p:nvPicPr>
          <p:cNvPr id="27653"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828800"/>
            <a:ext cx="7096125"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20673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Protocols</a:t>
            </a:r>
            <a:endParaRPr lang="en-US" dirty="0"/>
          </a:p>
        </p:txBody>
      </p:sp>
      <p:sp>
        <p:nvSpPr>
          <p:cNvPr id="3" name="Content Placeholder 2"/>
          <p:cNvSpPr>
            <a:spLocks noGrp="1"/>
          </p:cNvSpPr>
          <p:nvPr>
            <p:ph idx="1"/>
          </p:nvPr>
        </p:nvSpPr>
        <p:spPr/>
        <p:txBody>
          <a:bodyPr>
            <a:normAutofit fontScale="92500"/>
          </a:bodyPr>
          <a:lstStyle/>
          <a:p>
            <a:r>
              <a:rPr lang="en-US" i="1" dirty="0"/>
              <a:t>Deterministic protocols </a:t>
            </a:r>
            <a:r>
              <a:rPr lang="en-US" dirty="0"/>
              <a:t>come under the classification of </a:t>
            </a:r>
            <a:r>
              <a:rPr lang="en-US" u="sng" dirty="0" smtClean="0"/>
              <a:t>tree-based protocols </a:t>
            </a:r>
            <a:r>
              <a:rPr lang="en-US" dirty="0" smtClean="0"/>
              <a:t>where </a:t>
            </a:r>
            <a:r>
              <a:rPr lang="en-US" dirty="0"/>
              <a:t>the tags are treated as nodes in a </a:t>
            </a:r>
            <a:r>
              <a:rPr lang="en-US" dirty="0" smtClean="0"/>
              <a:t>binary tree</a:t>
            </a:r>
            <a:r>
              <a:rPr lang="en-US" dirty="0"/>
              <a:t>. The tags are identified based on their unique ID’s where the </a:t>
            </a:r>
            <a:r>
              <a:rPr lang="en-US" dirty="0" smtClean="0"/>
              <a:t>reader scans </a:t>
            </a:r>
            <a:r>
              <a:rPr lang="en-US" dirty="0"/>
              <a:t>all the nodes of the tree in every round. </a:t>
            </a:r>
            <a:endParaRPr lang="en-US" dirty="0" smtClean="0"/>
          </a:p>
          <a:p>
            <a:endParaRPr lang="en-US" dirty="0"/>
          </a:p>
          <a:p>
            <a:r>
              <a:rPr lang="en-US" dirty="0"/>
              <a:t>Most Tree based protocols are basically modified forms of Binary </a:t>
            </a:r>
            <a:r>
              <a:rPr lang="en-US" dirty="0" smtClean="0"/>
              <a:t>or Query </a:t>
            </a:r>
            <a:r>
              <a:rPr lang="en-US" dirty="0"/>
              <a:t>Tree protocol.</a:t>
            </a:r>
          </a:p>
        </p:txBody>
      </p:sp>
      <p:sp>
        <p:nvSpPr>
          <p:cNvPr id="4" name="Slide Number Placeholder 3"/>
          <p:cNvSpPr>
            <a:spLocks noGrp="1"/>
          </p:cNvSpPr>
          <p:nvPr>
            <p:ph type="sldNum" sz="quarter" idx="12"/>
          </p:nvPr>
        </p:nvSpPr>
        <p:spPr/>
        <p:txBody>
          <a:bodyPr/>
          <a:lstStyle/>
          <a:p>
            <a:fld id="{DDD2373F-F8FC-4F5E-AF30-8FA2F6F05C4D}" type="slidenum">
              <a:rPr lang="en-US" smtClean="0"/>
              <a:pPr/>
              <a:t>22</a:t>
            </a:fld>
            <a:endParaRPr lang="en-US"/>
          </a:p>
        </p:txBody>
      </p:sp>
    </p:spTree>
    <p:extLst>
      <p:ext uri="{BB962C8B-B14F-4D97-AF65-F5344CB8AC3E}">
        <p14:creationId xmlns:p14="http://schemas.microsoft.com/office/powerpoint/2010/main" xmlns="" val="3248004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Protocols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In the first step, the reader performs a request to see whether there are transponders capable of processing the collision management according to the mode proposed by it. </a:t>
            </a:r>
          </a:p>
          <a:p>
            <a:endParaRPr lang="en-IN" dirty="0"/>
          </a:p>
          <a:p>
            <a:r>
              <a:rPr lang="en-IN" dirty="0" smtClean="0"/>
              <a:t>All transponders which respond to this type of anti-collision process send, at a given time and in synchronism, a response to this request. </a:t>
            </a:r>
          </a:p>
          <a:p>
            <a:endParaRPr lang="en-IN" dirty="0" smtClean="0"/>
          </a:p>
          <a:p>
            <a:r>
              <a:rPr lang="en-IN" dirty="0" smtClean="0"/>
              <a:t>If there is at least one transponder in the magnetic field, the next step is to see whether one or more transponders are simultaneously present in the field and individually separate them from each other by their unique identity code.</a:t>
            </a:r>
            <a:endParaRPr lang="en-IN" dirty="0"/>
          </a:p>
        </p:txBody>
      </p:sp>
      <p:sp>
        <p:nvSpPr>
          <p:cNvPr id="4" name="Slide Number Placeholder 3"/>
          <p:cNvSpPr>
            <a:spLocks noGrp="1"/>
          </p:cNvSpPr>
          <p:nvPr>
            <p:ph type="sldNum" sz="quarter" idx="12"/>
          </p:nvPr>
        </p:nvSpPr>
        <p:spPr/>
        <p:txBody>
          <a:bodyPr/>
          <a:lstStyle/>
          <a:p>
            <a:fld id="{DDD2373F-F8FC-4F5E-AF30-8FA2F6F05C4D}"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Coding</a:t>
            </a:r>
            <a:endParaRPr lang="en-US"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9438" y="1676400"/>
            <a:ext cx="7612261" cy="434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F45E9CC6-8FD0-4E54-BADC-6CABF75B1EB7}" type="slidenum">
              <a:rPr lang="en-US" smtClean="0"/>
              <a:pPr/>
              <a:t>24</a:t>
            </a:fld>
            <a:endParaRPr lang="en-US"/>
          </a:p>
        </p:txBody>
      </p:sp>
    </p:spTree>
    <p:extLst>
      <p:ext uri="{BB962C8B-B14F-4D97-AF65-F5344CB8AC3E}">
        <p14:creationId xmlns:p14="http://schemas.microsoft.com/office/powerpoint/2010/main" xmlns="" val="111447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Coding</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If several transponders respond </a:t>
            </a:r>
            <a:r>
              <a:rPr lang="en-IN" u="sng" dirty="0" smtClean="0"/>
              <a:t>simultaneously and synchronously</a:t>
            </a:r>
            <a:r>
              <a:rPr lang="en-IN" dirty="0" smtClean="0"/>
              <a:t>, because of their unique identifier, a collision occurs at least at the bit level, and then it is necessary to detect the collision. In this case, the Manchester coding plays its role. </a:t>
            </a:r>
          </a:p>
          <a:p>
            <a:endParaRPr lang="en-IN" dirty="0" smtClean="0"/>
          </a:p>
          <a:p>
            <a:r>
              <a:rPr lang="en-IN" dirty="0" smtClean="0"/>
              <a:t>At the time of the request, the reader sends a parameter to the tags where the parameter indicates the </a:t>
            </a:r>
            <a:r>
              <a:rPr lang="en-IN" u="sng" dirty="0" smtClean="0"/>
              <a:t>response delay </a:t>
            </a:r>
            <a:r>
              <a:rPr lang="en-IN" dirty="0" smtClean="0"/>
              <a:t>between the end of a request and the beginning of the expected response and facilitates the synchronization process.</a:t>
            </a:r>
            <a:endParaRPr lang="en-IN" dirty="0"/>
          </a:p>
        </p:txBody>
      </p:sp>
      <p:sp>
        <p:nvSpPr>
          <p:cNvPr id="4" name="Slide Number Placeholder 3"/>
          <p:cNvSpPr>
            <a:spLocks noGrp="1"/>
          </p:cNvSpPr>
          <p:nvPr>
            <p:ph type="sldNum" sz="quarter" idx="12"/>
          </p:nvPr>
        </p:nvSpPr>
        <p:spPr/>
        <p:txBody>
          <a:bodyPr/>
          <a:lstStyle/>
          <a:p>
            <a:fld id="{DDD2373F-F8FC-4F5E-AF30-8FA2F6F05C4D}"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a:t>
            </a:r>
            <a:endParaRPr lang="en-IN" dirty="0"/>
          </a:p>
        </p:txBody>
      </p:sp>
      <p:sp>
        <p:nvSpPr>
          <p:cNvPr id="3" name="Content Placeholder 2"/>
          <p:cNvSpPr>
            <a:spLocks noGrp="1"/>
          </p:cNvSpPr>
          <p:nvPr>
            <p:ph idx="1"/>
          </p:nvPr>
        </p:nvSpPr>
        <p:spPr/>
        <p:txBody>
          <a:bodyPr>
            <a:normAutofit fontScale="92500" lnSpcReduction="10000"/>
          </a:bodyPr>
          <a:lstStyle/>
          <a:p>
            <a:r>
              <a:rPr lang="en-US" sz="2400" dirty="0" smtClean="0"/>
              <a:t>If more than one transponder transmits bits of different values simultaneously, the positive transitions cancel the negative transitions. If the reader detects no transition, it is understood that a collision has occurred between any two transponders who are simultaneously trying to access the channel.</a:t>
            </a:r>
          </a:p>
          <a:p>
            <a:endParaRPr lang="en-US" sz="2400" dirty="0" smtClean="0"/>
          </a:p>
          <a:p>
            <a:r>
              <a:rPr lang="en-US" sz="2400" dirty="0" smtClean="0"/>
              <a:t>The reader will detect the position of the collided bit by using efficient bit coding techniques; for example, using Manchester code the collided bit can be traced out.</a:t>
            </a:r>
          </a:p>
          <a:p>
            <a:endParaRPr lang="en-US" sz="2400" dirty="0" smtClean="0"/>
          </a:p>
          <a:p>
            <a:r>
              <a:rPr lang="en-US" sz="2400" dirty="0" smtClean="0"/>
              <a:t>In Manchester coding, positive transition is treated as logic ‘0’ and negative transition is considered as logic ‘1’. If there is no transition it means that an error has occurred.</a:t>
            </a:r>
          </a:p>
          <a:p>
            <a:endParaRPr lang="en-US" sz="2400" dirty="0" smtClean="0"/>
          </a:p>
          <a:p>
            <a:endParaRPr lang="en-IN" dirty="0"/>
          </a:p>
        </p:txBody>
      </p:sp>
      <p:sp>
        <p:nvSpPr>
          <p:cNvPr id="4" name="Slide Number Placeholder 3"/>
          <p:cNvSpPr>
            <a:spLocks noGrp="1"/>
          </p:cNvSpPr>
          <p:nvPr>
            <p:ph type="sldNum" sz="quarter" idx="12"/>
          </p:nvPr>
        </p:nvSpPr>
        <p:spPr/>
        <p:txBody>
          <a:bodyPr/>
          <a:lstStyle/>
          <a:p>
            <a:fld id="{DDD2373F-F8FC-4F5E-AF30-8FA2F6F05C4D}"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70000" lnSpcReduction="20000"/>
          </a:bodyPr>
          <a:lstStyle/>
          <a:p>
            <a:r>
              <a:rPr lang="en-US" dirty="0"/>
              <a:t>Binary Search (BS) algorithm can solve the collisions by </a:t>
            </a:r>
            <a:r>
              <a:rPr lang="en-US" dirty="0" smtClean="0"/>
              <a:t>gradually </a:t>
            </a:r>
            <a:r>
              <a:rPr lang="en-US" u="sng" dirty="0" smtClean="0"/>
              <a:t>decreasing</a:t>
            </a:r>
            <a:r>
              <a:rPr lang="en-US" dirty="0" smtClean="0"/>
              <a:t> </a:t>
            </a:r>
            <a:r>
              <a:rPr lang="en-US" dirty="0"/>
              <a:t>the collided bits in transponder’s electronic serial </a:t>
            </a:r>
            <a:r>
              <a:rPr lang="en-US" dirty="0" smtClean="0"/>
              <a:t> number which </a:t>
            </a:r>
            <a:r>
              <a:rPr lang="en-US" dirty="0"/>
              <a:t>is reciprocated by the transponder to the reader. </a:t>
            </a:r>
            <a:endParaRPr lang="en-US" dirty="0" smtClean="0"/>
          </a:p>
          <a:p>
            <a:endParaRPr lang="en-US" dirty="0"/>
          </a:p>
          <a:p>
            <a:r>
              <a:rPr lang="en-IN" dirty="0"/>
              <a:t>When a collision in a given bit is detected, the reader sends a request with the number of valid bits (the bits before the collision), which is immediately followed by a bit assigned to 1 ( or 0, this value is chosen by the designer of the reader).</a:t>
            </a:r>
          </a:p>
          <a:p>
            <a:endParaRPr lang="en-IN" dirty="0" smtClean="0"/>
          </a:p>
          <a:p>
            <a:r>
              <a:rPr lang="en-IN" dirty="0"/>
              <a:t>Only those transponders which have the identifier part equal to the significant bits sent by the reader will be allowed to send the remaining bits of their identifiers. </a:t>
            </a:r>
          </a:p>
          <a:p>
            <a:endParaRPr lang="en-IN"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DDD2373F-F8FC-4F5E-AF30-8FA2F6F05C4D}" type="slidenum">
              <a:rPr lang="en-US" smtClean="0"/>
              <a:pPr/>
              <a:t>27</a:t>
            </a:fld>
            <a:endParaRPr lang="en-US"/>
          </a:p>
        </p:txBody>
      </p:sp>
    </p:spTree>
    <p:extLst>
      <p:ext uri="{BB962C8B-B14F-4D97-AF65-F5344CB8AC3E}">
        <p14:creationId xmlns:p14="http://schemas.microsoft.com/office/powerpoint/2010/main" xmlns="" val="3512270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Assume that there are </a:t>
            </a:r>
            <a:r>
              <a:rPr lang="en-US" u="sng" dirty="0" smtClean="0"/>
              <a:t>four</a:t>
            </a:r>
            <a:r>
              <a:rPr lang="en-US" dirty="0" smtClean="0"/>
              <a:t> transponders in the vicinity of the reader. At the beginning, the reader sends a request asking all the transponders that have serial numbers less or equal to 11111111 to respond.</a:t>
            </a:r>
          </a:p>
          <a:p>
            <a:r>
              <a:rPr lang="en-US" dirty="0" smtClean="0"/>
              <a:t>Since </a:t>
            </a:r>
            <a:r>
              <a:rPr lang="en-US" dirty="0"/>
              <a:t>11111111 is the highest serial number, </a:t>
            </a:r>
            <a:r>
              <a:rPr lang="en-US" dirty="0" smtClean="0"/>
              <a:t>all transponders </a:t>
            </a:r>
            <a:r>
              <a:rPr lang="en-US" dirty="0"/>
              <a:t>will answer to the reader in the starting iteration </a:t>
            </a:r>
            <a:r>
              <a:rPr lang="en-US" dirty="0" smtClean="0"/>
              <a:t>by sending </a:t>
            </a:r>
            <a:r>
              <a:rPr lang="en-US" dirty="0"/>
              <a:t>their own serial numbers. Suppose if a collision is sensed in </a:t>
            </a:r>
            <a:r>
              <a:rPr lang="en-US" dirty="0" smtClean="0"/>
              <a:t>the received </a:t>
            </a:r>
            <a:r>
              <a:rPr lang="en-US" dirty="0"/>
              <a:t>serial number at bit 0, bit 4 and bit 6. </a:t>
            </a:r>
            <a:endParaRPr lang="en-US" dirty="0" smtClean="0"/>
          </a:p>
          <a:p>
            <a:r>
              <a:rPr lang="en-US" dirty="0" smtClean="0"/>
              <a:t>It </a:t>
            </a:r>
            <a:r>
              <a:rPr lang="en-US" dirty="0"/>
              <a:t>implies that there </a:t>
            </a:r>
            <a:r>
              <a:rPr lang="en-US" dirty="0" smtClean="0"/>
              <a:t>are eight </a:t>
            </a:r>
            <a:r>
              <a:rPr lang="en-US" dirty="0"/>
              <a:t>(2</a:t>
            </a:r>
            <a:r>
              <a:rPr lang="en-US" baseline="30000" dirty="0"/>
              <a:t>3</a:t>
            </a:r>
            <a:r>
              <a:rPr lang="en-US" dirty="0"/>
              <a:t>=8) or less transponders in the reading range. Bit 6 is </a:t>
            </a:r>
            <a:r>
              <a:rPr lang="en-US" dirty="0" smtClean="0"/>
              <a:t>the </a:t>
            </a:r>
            <a:r>
              <a:rPr lang="en-US" dirty="0"/>
              <a:t>highest collided bit. This means that there is at least one </a:t>
            </a:r>
            <a:r>
              <a:rPr lang="en-US" dirty="0" smtClean="0"/>
              <a:t>transponder whose </a:t>
            </a:r>
            <a:r>
              <a:rPr lang="en-US" dirty="0"/>
              <a:t>serial number value is less than 10111111. </a:t>
            </a:r>
            <a:endParaRPr lang="en-US" dirty="0" smtClean="0"/>
          </a:p>
        </p:txBody>
      </p:sp>
      <p:sp>
        <p:nvSpPr>
          <p:cNvPr id="4" name="Slide Number Placeholder 3"/>
          <p:cNvSpPr>
            <a:spLocks noGrp="1"/>
          </p:cNvSpPr>
          <p:nvPr>
            <p:ph type="sldNum" sz="quarter" idx="12"/>
          </p:nvPr>
        </p:nvSpPr>
        <p:spPr/>
        <p:txBody>
          <a:bodyPr/>
          <a:lstStyle/>
          <a:p>
            <a:fld id="{DDD2373F-F8FC-4F5E-AF30-8FA2F6F05C4D}" type="slidenum">
              <a:rPr lang="en-US" smtClean="0"/>
              <a:pPr/>
              <a:t>28</a:t>
            </a:fld>
            <a:endParaRPr lang="en-US"/>
          </a:p>
        </p:txBody>
      </p:sp>
    </p:spTree>
    <p:extLst>
      <p:ext uri="{BB962C8B-B14F-4D97-AF65-F5344CB8AC3E}">
        <p14:creationId xmlns:p14="http://schemas.microsoft.com/office/powerpoint/2010/main" xmlns="" val="294564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restrict the number of answering transponders, the reader transmits a new request for transponders that meet the condition of (≤10111111) in the next round. Let’s say the received serial number has collisions at bit 0 and bit 4.</a:t>
            </a:r>
          </a:p>
          <a:p>
            <a:endParaRPr lang="en-US" dirty="0" smtClean="0"/>
          </a:p>
          <a:p>
            <a:r>
              <a:rPr lang="en-US" dirty="0" smtClean="0"/>
              <a:t>The </a:t>
            </a:r>
            <a:r>
              <a:rPr lang="en-US" dirty="0"/>
              <a:t>same procedure will be repeated</a:t>
            </a:r>
            <a:r>
              <a:rPr lang="en-US" dirty="0" smtClean="0"/>
              <a:t>. The </a:t>
            </a:r>
            <a:r>
              <a:rPr lang="en-US" dirty="0"/>
              <a:t>reader will request the transponders that have the serial </a:t>
            </a:r>
            <a:r>
              <a:rPr lang="en-US" dirty="0" smtClean="0"/>
              <a:t>numbers less </a:t>
            </a:r>
            <a:r>
              <a:rPr lang="en-US" dirty="0"/>
              <a:t>than or equal 10101111 in the next round. Transponder 2 is </a:t>
            </a:r>
            <a:r>
              <a:rPr lang="en-US" dirty="0" smtClean="0"/>
              <a:t>only located </a:t>
            </a:r>
            <a:r>
              <a:rPr lang="en-US" dirty="0"/>
              <a:t>in this iteration (3rd iteration). The reader then </a:t>
            </a:r>
            <a:r>
              <a:rPr lang="en-US" dirty="0" smtClean="0"/>
              <a:t>selects Transponder </a:t>
            </a:r>
            <a:r>
              <a:rPr lang="en-US" dirty="0"/>
              <a:t>2 and starts the communication. </a:t>
            </a:r>
            <a:endParaRPr lang="en-US" dirty="0" smtClean="0"/>
          </a:p>
          <a:p>
            <a:endParaRPr lang="en-US" dirty="0" smtClean="0"/>
          </a:p>
          <a:p>
            <a:r>
              <a:rPr lang="en-US" dirty="0" smtClean="0"/>
              <a:t>By </a:t>
            </a:r>
            <a:r>
              <a:rPr lang="en-US" dirty="0"/>
              <a:t>repeating </a:t>
            </a:r>
            <a:r>
              <a:rPr lang="en-US" dirty="0" smtClean="0"/>
              <a:t>these procedures</a:t>
            </a:r>
            <a:r>
              <a:rPr lang="en-US" dirty="0"/>
              <a:t>, all transponders can be recognized by the reader</a:t>
            </a:r>
          </a:p>
        </p:txBody>
      </p:sp>
      <p:sp>
        <p:nvSpPr>
          <p:cNvPr id="4" name="Slide Number Placeholder 3"/>
          <p:cNvSpPr>
            <a:spLocks noGrp="1"/>
          </p:cNvSpPr>
          <p:nvPr>
            <p:ph type="sldNum" sz="quarter" idx="12"/>
          </p:nvPr>
        </p:nvSpPr>
        <p:spPr/>
        <p:txBody>
          <a:bodyPr/>
          <a:lstStyle/>
          <a:p>
            <a:fld id="{DDD2373F-F8FC-4F5E-AF30-8FA2F6F05C4D}" type="slidenum">
              <a:rPr lang="en-US" smtClean="0"/>
              <a:pPr/>
              <a:t>29</a:t>
            </a:fld>
            <a:endParaRPr lang="en-US"/>
          </a:p>
        </p:txBody>
      </p:sp>
    </p:spTree>
    <p:extLst>
      <p:ext uri="{BB962C8B-B14F-4D97-AF65-F5344CB8AC3E}">
        <p14:creationId xmlns:p14="http://schemas.microsoft.com/office/powerpoint/2010/main" xmlns="" val="8671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The </a:t>
            </a:r>
            <a:r>
              <a:rPr lang="en-IN" dirty="0"/>
              <a:t>reader and the tags communicate over a shared wireless channel. If more than two tags respond to the reader simultaneously, the signals transmitted by these tags collide with each other. </a:t>
            </a:r>
            <a:endParaRPr lang="en-IN" dirty="0" smtClean="0"/>
          </a:p>
          <a:p>
            <a:r>
              <a:rPr lang="en-IN" dirty="0" smtClean="0"/>
              <a:t>Due </a:t>
            </a:r>
            <a:r>
              <a:rPr lang="en-IN" dirty="0"/>
              <a:t>to the signal collisions, either the reader </a:t>
            </a:r>
            <a:r>
              <a:rPr lang="en-IN" u="sng" dirty="0"/>
              <a:t>cannot recognize tags </a:t>
            </a:r>
            <a:r>
              <a:rPr lang="en-IN" dirty="0"/>
              <a:t>(or tagged objects) or a </a:t>
            </a:r>
            <a:r>
              <a:rPr lang="en-IN" u="sng" dirty="0"/>
              <a:t>retransmission request</a:t>
            </a:r>
            <a:r>
              <a:rPr lang="en-IN" dirty="0"/>
              <a:t> for tags’ IDs is required, and </a:t>
            </a:r>
            <a:r>
              <a:rPr lang="en-IN" dirty="0" smtClean="0"/>
              <a:t>increasing the communication </a:t>
            </a:r>
            <a:r>
              <a:rPr lang="en-IN" dirty="0"/>
              <a:t>overhead and identification </a:t>
            </a:r>
            <a:r>
              <a:rPr lang="en-IN" dirty="0" smtClean="0"/>
              <a:t>delay. </a:t>
            </a:r>
          </a:p>
          <a:p>
            <a:endParaRPr lang="en-IN" dirty="0"/>
          </a:p>
          <a:p>
            <a:r>
              <a:rPr lang="en-US" dirty="0" smtClean="0"/>
              <a:t>Collision occurs </a:t>
            </a:r>
            <a:r>
              <a:rPr lang="en-US" dirty="0"/>
              <a:t>when either </a:t>
            </a:r>
            <a:r>
              <a:rPr lang="en-US" u="sng" dirty="0"/>
              <a:t>several tags </a:t>
            </a:r>
            <a:r>
              <a:rPr lang="en-US" dirty="0"/>
              <a:t>or </a:t>
            </a:r>
            <a:r>
              <a:rPr lang="en-US" u="sng" dirty="0"/>
              <a:t>several readers </a:t>
            </a:r>
            <a:r>
              <a:rPr lang="en-US" dirty="0"/>
              <a:t>are simultaneously present in the same field. </a:t>
            </a:r>
            <a:r>
              <a:rPr lang="en-US" u="sng" dirty="0"/>
              <a:t>Tag collision </a:t>
            </a:r>
            <a:r>
              <a:rPr lang="en-US" dirty="0"/>
              <a:t>occurs when a reader attempts to simultaneously read several tags. </a:t>
            </a:r>
            <a:r>
              <a:rPr lang="en-US" u="sng" dirty="0" smtClean="0"/>
              <a:t>Reader </a:t>
            </a:r>
            <a:r>
              <a:rPr lang="en-US" u="sng" dirty="0"/>
              <a:t>collision </a:t>
            </a:r>
            <a:r>
              <a:rPr lang="en-US" dirty="0"/>
              <a:t>occurs when two or more readers are simultaneously present in the same field.</a:t>
            </a:r>
          </a:p>
          <a:p>
            <a:endParaRPr lang="en-US" dirty="0"/>
          </a:p>
        </p:txBody>
      </p:sp>
      <p:sp>
        <p:nvSpPr>
          <p:cNvPr id="4" name="Slide Number Placeholder 3"/>
          <p:cNvSpPr>
            <a:spLocks noGrp="1"/>
          </p:cNvSpPr>
          <p:nvPr>
            <p:ph type="sldNum" sz="quarter" idx="12"/>
          </p:nvPr>
        </p:nvSpPr>
        <p:spPr/>
        <p:txBody>
          <a:bodyPr/>
          <a:lstStyle/>
          <a:p>
            <a:fld id="{DDD2373F-F8FC-4F5E-AF30-8FA2F6F05C4D}" type="slidenum">
              <a:rPr lang="en-US" smtClean="0"/>
              <a:pPr/>
              <a:t>3</a:t>
            </a:fld>
            <a:endParaRPr lang="en-US"/>
          </a:p>
        </p:txBody>
      </p:sp>
    </p:spTree>
    <p:extLst>
      <p:ext uri="{BB962C8B-B14F-4D97-AF65-F5344CB8AC3E}">
        <p14:creationId xmlns:p14="http://schemas.microsoft.com/office/powerpoint/2010/main" xmlns="" val="948698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t>Binary Tree </a:t>
            </a:r>
            <a:r>
              <a:rPr lang="en-US" altLang="en-US" dirty="0" smtClean="0"/>
              <a:t>Protocol</a:t>
            </a:r>
            <a:endParaRPr lang="en-US" altLang="en-US" dirty="0"/>
          </a:p>
        </p:txBody>
      </p:sp>
      <p:sp>
        <p:nvSpPr>
          <p:cNvPr id="13315" name="Rectangle 3"/>
          <p:cNvSpPr>
            <a:spLocks noGrp="1" noChangeArrowheads="1"/>
          </p:cNvSpPr>
          <p:nvPr>
            <p:ph type="body" idx="1"/>
          </p:nvPr>
        </p:nvSpPr>
        <p:spPr/>
        <p:txBody>
          <a:bodyPr/>
          <a:lstStyle/>
          <a:p>
            <a:pPr>
              <a:lnSpc>
                <a:spcPct val="90000"/>
              </a:lnSpc>
            </a:pPr>
            <a:r>
              <a:rPr lang="en-US" altLang="en-US" sz="2400" dirty="0"/>
              <a:t>Each tag has a counter -- initialized to zero.</a:t>
            </a:r>
          </a:p>
          <a:p>
            <a:pPr>
              <a:lnSpc>
                <a:spcPct val="90000"/>
              </a:lnSpc>
            </a:pPr>
            <a:r>
              <a:rPr lang="en-US" altLang="en-US" sz="2400" dirty="0"/>
              <a:t>A tag is also allowed to transmit when its counter is zero.</a:t>
            </a:r>
          </a:p>
          <a:p>
            <a:pPr lvl="1">
              <a:lnSpc>
                <a:spcPct val="90000"/>
              </a:lnSpc>
            </a:pPr>
            <a:r>
              <a:rPr lang="en-US" altLang="en-US" sz="2000" dirty="0"/>
              <a:t>So, in the beginning there are collisions.</a:t>
            </a:r>
          </a:p>
          <a:p>
            <a:pPr>
              <a:lnSpc>
                <a:spcPct val="90000"/>
              </a:lnSpc>
            </a:pPr>
            <a:r>
              <a:rPr lang="en-US" altLang="en-US" sz="2400" dirty="0"/>
              <a:t>Reader transmits a feedback message to inform tags of collisions.</a:t>
            </a:r>
          </a:p>
          <a:p>
            <a:pPr>
              <a:lnSpc>
                <a:spcPct val="90000"/>
              </a:lnSpc>
            </a:pPr>
            <a:r>
              <a:rPr lang="en-US" altLang="en-US" sz="2400" dirty="0"/>
              <a:t>Upon collision, a tag randomly chooses a binary number that is added to its counter.</a:t>
            </a:r>
          </a:p>
          <a:p>
            <a:pPr>
              <a:lnSpc>
                <a:spcPct val="90000"/>
              </a:lnSpc>
            </a:pPr>
            <a:r>
              <a:rPr lang="en-US" altLang="en-US" sz="2400" dirty="0"/>
              <a:t>With this, at the next attempt, only those tags whose numbers are less than Max/2 transmit (set split into two sub-sets).</a:t>
            </a:r>
          </a:p>
          <a:p>
            <a:pPr>
              <a:lnSpc>
                <a:spcPct val="90000"/>
              </a:lnSpc>
            </a:pPr>
            <a:r>
              <a:rPr lang="en-US" altLang="en-US" sz="2400" dirty="0"/>
              <a:t>The process continues.</a:t>
            </a:r>
          </a:p>
          <a:p>
            <a:pPr>
              <a:lnSpc>
                <a:spcPct val="90000"/>
              </a:lnSpc>
            </a:pPr>
            <a:endParaRPr lang="en-US" altLang="en-US" sz="2400" dirty="0"/>
          </a:p>
        </p:txBody>
      </p:sp>
      <p:sp>
        <p:nvSpPr>
          <p:cNvPr id="4" name="Slide Number Placeholder 3"/>
          <p:cNvSpPr>
            <a:spLocks noGrp="1"/>
          </p:cNvSpPr>
          <p:nvPr>
            <p:ph type="sldNum" sz="quarter" idx="12"/>
          </p:nvPr>
        </p:nvSpPr>
        <p:spPr/>
        <p:txBody>
          <a:bodyPr/>
          <a:lstStyle/>
          <a:p>
            <a:fld id="{DDD2373F-F8FC-4F5E-AF30-8FA2F6F05C4D}" type="slidenum">
              <a:rPr lang="en-US" smtClean="0"/>
              <a:pPr/>
              <a:t>30</a:t>
            </a:fld>
            <a:endParaRPr lang="en-US"/>
          </a:p>
        </p:txBody>
      </p:sp>
    </p:spTree>
    <p:extLst>
      <p:ext uri="{BB962C8B-B14F-4D97-AF65-F5344CB8AC3E}">
        <p14:creationId xmlns:p14="http://schemas.microsoft.com/office/powerpoint/2010/main" xmlns="" val="2256668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Binary Tree Protocol (cont)</a:t>
            </a:r>
          </a:p>
        </p:txBody>
      </p:sp>
      <p:sp>
        <p:nvSpPr>
          <p:cNvPr id="14339" name="Rectangle 3"/>
          <p:cNvSpPr>
            <a:spLocks noGrp="1" noChangeArrowheads="1"/>
          </p:cNvSpPr>
          <p:nvPr>
            <p:ph type="body" idx="1"/>
          </p:nvPr>
        </p:nvSpPr>
        <p:spPr/>
        <p:txBody>
          <a:bodyPr/>
          <a:lstStyle/>
          <a:p>
            <a:pPr>
              <a:lnSpc>
                <a:spcPct val="90000"/>
              </a:lnSpc>
            </a:pPr>
            <a:r>
              <a:rPr lang="en-US" altLang="en-US" sz="2800" dirty="0"/>
              <a:t>When a collision occurs, a tag that is not involved in a collision, increases its counter by 1.</a:t>
            </a:r>
          </a:p>
          <a:p>
            <a:pPr>
              <a:lnSpc>
                <a:spcPct val="90000"/>
              </a:lnSpc>
            </a:pPr>
            <a:r>
              <a:rPr lang="en-US" altLang="en-US" sz="2800" dirty="0"/>
              <a:t>When a successful transmission is seen, tag decreases its counter by 1.</a:t>
            </a:r>
          </a:p>
          <a:p>
            <a:pPr>
              <a:lnSpc>
                <a:spcPct val="90000"/>
              </a:lnSpc>
            </a:pPr>
            <a:r>
              <a:rPr lang="en-US" altLang="en-US" sz="2800" dirty="0"/>
              <a:t>There is a frame structure -- </a:t>
            </a:r>
            <a:r>
              <a:rPr lang="en-US" altLang="en-US" sz="2800" dirty="0" smtClean="0"/>
              <a:t>all </a:t>
            </a:r>
            <a:r>
              <a:rPr lang="en-US" altLang="en-US" sz="2800" dirty="0"/>
              <a:t>collisions resolved within the frame.</a:t>
            </a:r>
          </a:p>
          <a:p>
            <a:pPr>
              <a:lnSpc>
                <a:spcPct val="90000"/>
              </a:lnSpc>
            </a:pPr>
            <a:r>
              <a:rPr lang="en-US" altLang="en-US" sz="2800" dirty="0"/>
              <a:t>A tag that is recognized does not transmit until the ongoing frame is complete.</a:t>
            </a:r>
          </a:p>
        </p:txBody>
      </p:sp>
      <p:sp>
        <p:nvSpPr>
          <p:cNvPr id="4" name="Slide Number Placeholder 3"/>
          <p:cNvSpPr>
            <a:spLocks noGrp="1"/>
          </p:cNvSpPr>
          <p:nvPr>
            <p:ph type="sldNum" sz="quarter" idx="12"/>
          </p:nvPr>
        </p:nvSpPr>
        <p:spPr/>
        <p:txBody>
          <a:bodyPr/>
          <a:lstStyle/>
          <a:p>
            <a:fld id="{DDD2373F-F8FC-4F5E-AF30-8FA2F6F05C4D}" type="slidenum">
              <a:rPr lang="en-US" smtClean="0"/>
              <a:pPr/>
              <a:t>31</a:t>
            </a:fld>
            <a:endParaRPr lang="en-US"/>
          </a:p>
        </p:txBody>
      </p:sp>
    </p:spTree>
    <p:extLst>
      <p:ext uri="{BB962C8B-B14F-4D97-AF65-F5344CB8AC3E}">
        <p14:creationId xmlns:p14="http://schemas.microsoft.com/office/powerpoint/2010/main" xmlns="" val="1083252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DDD2373F-F8FC-4F5E-AF30-8FA2F6F05C4D}" type="slidenum">
              <a:rPr lang="en-US" smtClean="0"/>
              <a:pPr/>
              <a:t>32</a:t>
            </a:fld>
            <a:endParaRPr lang="en-US"/>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803758"/>
            <a:ext cx="8229600" cy="41188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08053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tree-based RFID </a:t>
            </a:r>
            <a:r>
              <a:rPr lang="en-US" dirty="0" smtClean="0"/>
              <a:t>protocols, </a:t>
            </a:r>
            <a:r>
              <a:rPr lang="en-US" dirty="0"/>
              <a:t>if </a:t>
            </a:r>
            <a:r>
              <a:rPr lang="en-US" dirty="0" smtClean="0"/>
              <a:t>a collision </a:t>
            </a:r>
            <a:r>
              <a:rPr lang="en-US" dirty="0"/>
              <a:t>occurs in a timeslot, the colliding tags are randomly separated into two </a:t>
            </a:r>
            <a:r>
              <a:rPr lang="en-US" dirty="0" smtClean="0"/>
              <a:t>subgroups by </a:t>
            </a:r>
            <a:r>
              <a:rPr lang="en-US" dirty="0"/>
              <a:t>independently selecting 0 or 1, until all tags are identified. The tags that select 0 </a:t>
            </a:r>
            <a:r>
              <a:rPr lang="en-US" dirty="0" smtClean="0"/>
              <a:t>transmit their </a:t>
            </a:r>
            <a:r>
              <a:rPr lang="en-US" dirty="0"/>
              <a:t>IDs to a interrogator right away. </a:t>
            </a:r>
            <a:endParaRPr lang="en-US" dirty="0" smtClean="0"/>
          </a:p>
          <a:p>
            <a:endParaRPr lang="en-US" dirty="0" smtClean="0"/>
          </a:p>
          <a:p>
            <a:r>
              <a:rPr lang="en-US" dirty="0" smtClean="0"/>
              <a:t>If </a:t>
            </a:r>
            <a:r>
              <a:rPr lang="en-US" dirty="0"/>
              <a:t>a collision occurs again, the collided tags are </a:t>
            </a:r>
            <a:r>
              <a:rPr lang="en-US" dirty="0" smtClean="0"/>
              <a:t>split again </a:t>
            </a:r>
            <a:r>
              <a:rPr lang="en-US" dirty="0"/>
              <a:t>by selecting 0 or 1. The tags that select 1 wait until all the tags that select 0 </a:t>
            </a:r>
            <a:r>
              <a:rPr lang="en-US" dirty="0" smtClean="0"/>
              <a:t>are successfully </a:t>
            </a:r>
            <a:r>
              <a:rPr lang="en-US" dirty="0"/>
              <a:t>identified by the interrogator. And if all the tags that select 0 are resolved, </a:t>
            </a:r>
            <a:r>
              <a:rPr lang="en-US" dirty="0" smtClean="0"/>
              <a:t>the tags </a:t>
            </a:r>
            <a:r>
              <a:rPr lang="en-US" dirty="0"/>
              <a:t>that select 1 send their IDs to the interrogator. This procedure is repeated until there </a:t>
            </a:r>
            <a:r>
              <a:rPr lang="en-US" dirty="0" smtClean="0"/>
              <a:t>is no </a:t>
            </a:r>
            <a:r>
              <a:rPr lang="en-US" dirty="0"/>
              <a:t>further collision</a:t>
            </a:r>
            <a:r>
              <a:rPr lang="en-US" dirty="0" smtClean="0"/>
              <a:t>.</a:t>
            </a:r>
          </a:p>
          <a:p>
            <a:endParaRPr lang="en-US" dirty="0"/>
          </a:p>
          <a:p>
            <a:r>
              <a:rPr lang="en-US" dirty="0" smtClean="0"/>
              <a:t>In </a:t>
            </a:r>
            <a:r>
              <a:rPr lang="en-US" dirty="0"/>
              <a:t>the first timeslot, all tags select 0 or 1 randomly due to </a:t>
            </a:r>
            <a:r>
              <a:rPr lang="en-US" dirty="0" smtClean="0"/>
              <a:t>the collision</a:t>
            </a:r>
            <a:r>
              <a:rPr lang="en-US" dirty="0"/>
              <a:t>. And tag 1 and 3 select 0. Both tags send their IDs at the next timeslot and </a:t>
            </a:r>
            <a:r>
              <a:rPr lang="en-US" dirty="0" smtClean="0"/>
              <a:t>are collided </a:t>
            </a:r>
            <a:r>
              <a:rPr lang="en-US" dirty="0"/>
              <a:t>again. </a:t>
            </a:r>
          </a:p>
        </p:txBody>
      </p:sp>
      <p:sp>
        <p:nvSpPr>
          <p:cNvPr id="4" name="Slide Number Placeholder 3"/>
          <p:cNvSpPr>
            <a:spLocks noGrp="1"/>
          </p:cNvSpPr>
          <p:nvPr>
            <p:ph type="sldNum" sz="quarter" idx="12"/>
          </p:nvPr>
        </p:nvSpPr>
        <p:spPr/>
        <p:txBody>
          <a:bodyPr/>
          <a:lstStyle/>
          <a:p>
            <a:fld id="{DDD2373F-F8FC-4F5E-AF30-8FA2F6F05C4D}" type="slidenum">
              <a:rPr lang="en-US" smtClean="0"/>
              <a:pPr/>
              <a:t>33</a:t>
            </a:fld>
            <a:endParaRPr lang="en-US"/>
          </a:p>
        </p:txBody>
      </p:sp>
    </p:spTree>
    <p:extLst>
      <p:ext uri="{BB962C8B-B14F-4D97-AF65-F5344CB8AC3E}">
        <p14:creationId xmlns:p14="http://schemas.microsoft.com/office/powerpoint/2010/main" xmlns="" val="2373838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Tag 1 and </a:t>
            </a:r>
            <a:r>
              <a:rPr lang="en-US" dirty="0"/>
              <a:t>3 randomly select 1, no one select 0, then at the following timeslot</a:t>
            </a:r>
            <a:r>
              <a:rPr lang="en-US" dirty="0" smtClean="0"/>
              <a:t>, it </a:t>
            </a:r>
            <a:r>
              <a:rPr lang="en-US" dirty="0"/>
              <a:t>is empty. At the fourth timeslot, it is collided again. Tag1 transmits its ID at the </a:t>
            </a:r>
            <a:r>
              <a:rPr lang="en-US" dirty="0" smtClean="0"/>
              <a:t>fifth timeslot </a:t>
            </a:r>
            <a:r>
              <a:rPr lang="en-US" dirty="0"/>
              <a:t>successfully by selecting 0, and the interrogator can then read the tag 3 because </a:t>
            </a:r>
            <a:r>
              <a:rPr lang="en-US" dirty="0" smtClean="0"/>
              <a:t>of no </a:t>
            </a:r>
            <a:r>
              <a:rPr lang="en-US" dirty="0"/>
              <a:t>collision at the next timeslot. </a:t>
            </a:r>
            <a:endParaRPr lang="en-US" dirty="0" smtClean="0"/>
          </a:p>
          <a:p>
            <a:endParaRPr lang="en-US" dirty="0" smtClean="0"/>
          </a:p>
          <a:p>
            <a:r>
              <a:rPr lang="en-US" dirty="0" smtClean="0"/>
              <a:t>After </a:t>
            </a:r>
            <a:r>
              <a:rPr lang="en-US" dirty="0"/>
              <a:t>the collision resolution of tag 1 and 3, tag2, 4 and 5 </a:t>
            </a:r>
            <a:r>
              <a:rPr lang="en-US" dirty="0" smtClean="0"/>
              <a:t>are collided </a:t>
            </a:r>
            <a:r>
              <a:rPr lang="en-US" dirty="0"/>
              <a:t>at the seventh timeslot. Next, tag 4 selects 0 and tag 2and 5 select 1. Tag4 sends </a:t>
            </a:r>
            <a:r>
              <a:rPr lang="en-US" dirty="0" smtClean="0"/>
              <a:t>its ID </a:t>
            </a:r>
            <a:r>
              <a:rPr lang="en-US" dirty="0"/>
              <a:t>at the eighth timeslot. Thus tag 2 and 5 send at the twelfth and thirteenth timeslot</a:t>
            </a:r>
            <a:r>
              <a:rPr lang="en-US" dirty="0" smtClean="0"/>
              <a:t>, respectively</a:t>
            </a:r>
            <a:r>
              <a:rPr lang="en-US" dirty="0"/>
              <a:t>. Due to the no further collision, an interrogator finishes an </a:t>
            </a:r>
            <a:r>
              <a:rPr lang="en-US" dirty="0" smtClean="0"/>
              <a:t>identification process</a:t>
            </a:r>
            <a:r>
              <a:rPr lang="en-US" dirty="0"/>
              <a:t>.</a:t>
            </a:r>
          </a:p>
        </p:txBody>
      </p:sp>
      <p:sp>
        <p:nvSpPr>
          <p:cNvPr id="4" name="Slide Number Placeholder 3"/>
          <p:cNvSpPr>
            <a:spLocks noGrp="1"/>
          </p:cNvSpPr>
          <p:nvPr>
            <p:ph type="sldNum" sz="quarter" idx="12"/>
          </p:nvPr>
        </p:nvSpPr>
        <p:spPr/>
        <p:txBody>
          <a:bodyPr/>
          <a:lstStyle/>
          <a:p>
            <a:fld id="{DDD2373F-F8FC-4F5E-AF30-8FA2F6F05C4D}" type="slidenum">
              <a:rPr lang="en-US" smtClean="0"/>
              <a:pPr/>
              <a:t>34</a:t>
            </a:fld>
            <a:endParaRPr lang="en-US"/>
          </a:p>
        </p:txBody>
      </p:sp>
    </p:spTree>
    <p:extLst>
      <p:ext uri="{BB962C8B-B14F-4D97-AF65-F5344CB8AC3E}">
        <p14:creationId xmlns:p14="http://schemas.microsoft.com/office/powerpoint/2010/main" xmlns="" val="63711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Singulation</a:t>
            </a:r>
          </a:p>
        </p:txBody>
      </p:sp>
      <p:sp>
        <p:nvSpPr>
          <p:cNvPr id="14339" name="Content Placeholder 2"/>
          <p:cNvSpPr>
            <a:spLocks noGrp="1"/>
          </p:cNvSpPr>
          <p:nvPr>
            <p:ph idx="1"/>
          </p:nvPr>
        </p:nvSpPr>
        <p:spPr/>
        <p:txBody>
          <a:bodyPr>
            <a:normAutofit fontScale="77500" lnSpcReduction="20000"/>
          </a:bodyPr>
          <a:lstStyle/>
          <a:p>
            <a:r>
              <a:rPr lang="en-US" altLang="en-US" dirty="0" smtClean="0"/>
              <a:t>To reduce the number of collisions, Reader Talk First (RTF) protocols have been used.</a:t>
            </a:r>
          </a:p>
          <a:p>
            <a:endParaRPr lang="en-US" altLang="en-US" dirty="0"/>
          </a:p>
          <a:p>
            <a:r>
              <a:rPr lang="en-US" altLang="en-US" u="sng" dirty="0" err="1" smtClean="0"/>
              <a:t>Singulation</a:t>
            </a:r>
            <a:r>
              <a:rPr lang="en-US" altLang="en-US" dirty="0" smtClean="0"/>
              <a:t> is the process that a reader performs to identify and/or communicate with a particular tag in the presence of multiple tags that are in range of the reader.</a:t>
            </a:r>
          </a:p>
          <a:p>
            <a:endParaRPr lang="en-US" altLang="en-US" dirty="0" smtClean="0"/>
          </a:p>
          <a:p>
            <a:r>
              <a:rPr lang="en-US" altLang="en-US" dirty="0" smtClean="0"/>
              <a:t>An anti-collision protocol is the protocol used to prevent two or more devices from interfering with each other in a common communication channel to share the medium.  They are also called medium access control (MAC) protocols.</a:t>
            </a:r>
          </a:p>
          <a:p>
            <a:endParaRPr lang="en-US" altLang="en-US" dirty="0" smtClean="0"/>
          </a:p>
        </p:txBody>
      </p:sp>
      <p:sp>
        <p:nvSpPr>
          <p:cNvPr id="5" name="Slide Number Placeholder 4"/>
          <p:cNvSpPr>
            <a:spLocks noGrp="1"/>
          </p:cNvSpPr>
          <p:nvPr>
            <p:ph type="sldNum" sz="quarter" idx="12"/>
          </p:nvPr>
        </p:nvSpPr>
        <p:spPr/>
        <p:txBody>
          <a:bodyPr/>
          <a:lstStyle/>
          <a:p>
            <a:pPr>
              <a:defRPr/>
            </a:pPr>
            <a:fld id="{AF5BD2F6-18D3-4B21-A572-D6F94555B7C6}" type="slidenum">
              <a:rPr lang="en-US"/>
              <a:pPr>
                <a:defRPr/>
              </a:pPr>
              <a:t>4</a:t>
            </a:fld>
            <a:endParaRPr lang="en-US"/>
          </a:p>
        </p:txBody>
      </p:sp>
    </p:spTree>
    <p:extLst>
      <p:ext uri="{BB962C8B-B14F-4D97-AF65-F5344CB8AC3E}">
        <p14:creationId xmlns:p14="http://schemas.microsoft.com/office/powerpoint/2010/main" xmlns="" val="54108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Avoidance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Collision avoidance techniques for tags are mainly classified </a:t>
            </a:r>
            <a:r>
              <a:rPr lang="en-US" dirty="0" smtClean="0"/>
              <a:t>into two </a:t>
            </a:r>
            <a:r>
              <a:rPr lang="en-US" dirty="0"/>
              <a:t>types: </a:t>
            </a:r>
            <a:endParaRPr lang="en-US" dirty="0" smtClean="0"/>
          </a:p>
          <a:p>
            <a:r>
              <a:rPr lang="en-US" dirty="0" smtClean="0"/>
              <a:t>(</a:t>
            </a:r>
            <a:r>
              <a:rPr lang="en-US" dirty="0"/>
              <a:t>a) </a:t>
            </a:r>
            <a:r>
              <a:rPr lang="en-US" i="1" dirty="0"/>
              <a:t>probabilistic</a:t>
            </a:r>
            <a:r>
              <a:rPr lang="en-US" dirty="0"/>
              <a:t>, and </a:t>
            </a:r>
            <a:endParaRPr lang="en-US" dirty="0" smtClean="0"/>
          </a:p>
          <a:p>
            <a:r>
              <a:rPr lang="en-US" dirty="0" smtClean="0"/>
              <a:t>(</a:t>
            </a:r>
            <a:r>
              <a:rPr lang="en-US" dirty="0"/>
              <a:t>b) </a:t>
            </a:r>
            <a:r>
              <a:rPr lang="en-US" i="1" dirty="0"/>
              <a:t>deterministic. </a:t>
            </a:r>
            <a:endParaRPr lang="en-US" i="1" dirty="0" smtClean="0"/>
          </a:p>
          <a:p>
            <a:endParaRPr lang="en-US" i="1" dirty="0" smtClean="0"/>
          </a:p>
          <a:p>
            <a:r>
              <a:rPr lang="en-US" dirty="0" smtClean="0"/>
              <a:t>Reader based </a:t>
            </a:r>
            <a:r>
              <a:rPr lang="en-US" dirty="0"/>
              <a:t>collision avoidance protocols are mainly classified into four types</a:t>
            </a:r>
            <a:r>
              <a:rPr lang="en-US" dirty="0" smtClean="0"/>
              <a:t>:</a:t>
            </a:r>
            <a:endParaRPr lang="en-US" dirty="0"/>
          </a:p>
          <a:p>
            <a:r>
              <a:rPr lang="en-US" dirty="0"/>
              <a:t>(a) Polling based protocol </a:t>
            </a:r>
            <a:endParaRPr lang="en-US" dirty="0" smtClean="0"/>
          </a:p>
          <a:p>
            <a:r>
              <a:rPr lang="en-US" dirty="0" smtClean="0"/>
              <a:t>(</a:t>
            </a:r>
            <a:r>
              <a:rPr lang="en-US" dirty="0"/>
              <a:t>b) Splitting method based protocol </a:t>
            </a:r>
            <a:endParaRPr lang="en-US" dirty="0" smtClean="0"/>
          </a:p>
          <a:p>
            <a:r>
              <a:rPr lang="en-US" dirty="0" smtClean="0"/>
              <a:t>(</a:t>
            </a:r>
            <a:r>
              <a:rPr lang="en-US" dirty="0"/>
              <a:t>c) </a:t>
            </a:r>
            <a:r>
              <a:rPr lang="en-US" dirty="0" smtClean="0"/>
              <a:t>I-code protocol </a:t>
            </a:r>
            <a:r>
              <a:rPr lang="en-US" dirty="0"/>
              <a:t>and </a:t>
            </a:r>
            <a:endParaRPr lang="en-US" dirty="0" smtClean="0"/>
          </a:p>
          <a:p>
            <a:r>
              <a:rPr lang="en-US" dirty="0" smtClean="0"/>
              <a:t>(</a:t>
            </a:r>
            <a:r>
              <a:rPr lang="en-US" dirty="0"/>
              <a:t>d) Contact less protocol.</a:t>
            </a:r>
          </a:p>
        </p:txBody>
      </p:sp>
      <p:sp>
        <p:nvSpPr>
          <p:cNvPr id="4" name="Slide Number Placeholder 3"/>
          <p:cNvSpPr>
            <a:spLocks noGrp="1"/>
          </p:cNvSpPr>
          <p:nvPr>
            <p:ph type="sldNum" sz="quarter" idx="12"/>
          </p:nvPr>
        </p:nvSpPr>
        <p:spPr/>
        <p:txBody>
          <a:bodyPr/>
          <a:lstStyle/>
          <a:p>
            <a:fld id="{DDD2373F-F8FC-4F5E-AF30-8FA2F6F05C4D}" type="slidenum">
              <a:rPr lang="en-US" smtClean="0"/>
              <a:pPr/>
              <a:t>5</a:t>
            </a:fld>
            <a:endParaRPr lang="en-US"/>
          </a:p>
        </p:txBody>
      </p:sp>
    </p:spTree>
    <p:extLst>
      <p:ext uri="{BB962C8B-B14F-4D97-AF65-F5344CB8AC3E}">
        <p14:creationId xmlns:p14="http://schemas.microsoft.com/office/powerpoint/2010/main" xmlns="" val="392261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a:xfrm>
            <a:off x="228600" y="1600200"/>
            <a:ext cx="8686800" cy="4525963"/>
          </a:xfrm>
        </p:spPr>
        <p:txBody>
          <a:bodyPr>
            <a:noAutofit/>
          </a:bodyPr>
          <a:lstStyle/>
          <a:p>
            <a:r>
              <a:rPr lang="fr-FR" sz="2000" b="1" dirty="0" err="1" smtClean="0"/>
              <a:t>Space</a:t>
            </a:r>
            <a:r>
              <a:rPr lang="fr-FR" sz="2000" b="1" dirty="0" smtClean="0"/>
              <a:t> </a:t>
            </a:r>
            <a:r>
              <a:rPr lang="fr-FR" sz="2000" b="1" dirty="0"/>
              <a:t>Division Multiple Access (SDMA) </a:t>
            </a:r>
            <a:r>
              <a:rPr lang="fr-FR" sz="2000" b="1" dirty="0" smtClean="0"/>
              <a:t>Technique: </a:t>
            </a:r>
            <a:r>
              <a:rPr lang="fr-FR" sz="2000" dirty="0" smtClean="0"/>
              <a:t>C</a:t>
            </a:r>
            <a:r>
              <a:rPr lang="en-US" sz="2000" dirty="0" err="1" smtClean="0"/>
              <a:t>ategorize</a:t>
            </a:r>
            <a:r>
              <a:rPr lang="en-US" sz="2000" dirty="0" smtClean="0"/>
              <a:t> channel into </a:t>
            </a:r>
            <a:r>
              <a:rPr lang="en-US" sz="2000" dirty="0"/>
              <a:t>separate </a:t>
            </a:r>
            <a:r>
              <a:rPr lang="en-US" sz="2000" dirty="0" smtClean="0"/>
              <a:t>areas. </a:t>
            </a:r>
          </a:p>
          <a:p>
            <a:pPr lvl="1"/>
            <a:r>
              <a:rPr lang="en-US" sz="2000" dirty="0" smtClean="0"/>
              <a:t>Minimize the reading </a:t>
            </a:r>
            <a:r>
              <a:rPr lang="en-US" sz="2000" dirty="0"/>
              <a:t>range of </a:t>
            </a:r>
            <a:r>
              <a:rPr lang="en-US" sz="2000" dirty="0" smtClean="0"/>
              <a:t>reader. </a:t>
            </a:r>
          </a:p>
          <a:p>
            <a:pPr lvl="1"/>
            <a:r>
              <a:rPr lang="en-US" sz="2000" dirty="0" smtClean="0"/>
              <a:t>Use electronically </a:t>
            </a:r>
            <a:r>
              <a:rPr lang="en-US" sz="2000" dirty="0"/>
              <a:t>controlled directional antenna. </a:t>
            </a:r>
            <a:endParaRPr lang="en-US" sz="2000" dirty="0" smtClean="0"/>
          </a:p>
          <a:p>
            <a:pPr lvl="1"/>
            <a:r>
              <a:rPr lang="en-US" sz="2000" dirty="0" smtClean="0"/>
              <a:t>Distinguish tags based </a:t>
            </a:r>
            <a:r>
              <a:rPr lang="en-US" sz="2000" dirty="0"/>
              <a:t>on their angular positions.</a:t>
            </a:r>
          </a:p>
          <a:p>
            <a:endParaRPr lang="en-US" sz="2000" b="1" dirty="0" smtClean="0"/>
          </a:p>
          <a:p>
            <a:r>
              <a:rPr lang="en-US" sz="2000" b="1" dirty="0" smtClean="0"/>
              <a:t>Time </a:t>
            </a:r>
            <a:r>
              <a:rPr lang="en-US" sz="2000" b="1" dirty="0"/>
              <a:t>Division Multiple Access (TDMA) </a:t>
            </a:r>
            <a:r>
              <a:rPr lang="en-US" sz="2000" b="1" dirty="0" smtClean="0"/>
              <a:t>Technique: </a:t>
            </a:r>
            <a:r>
              <a:rPr lang="en-US" sz="2000" dirty="0" smtClean="0"/>
              <a:t>allocates </a:t>
            </a:r>
            <a:r>
              <a:rPr lang="en-US" sz="2000" dirty="0"/>
              <a:t>the </a:t>
            </a:r>
            <a:r>
              <a:rPr lang="en-US" sz="2000" dirty="0" smtClean="0"/>
              <a:t>available channel </a:t>
            </a:r>
            <a:r>
              <a:rPr lang="en-US" sz="2000" dirty="0"/>
              <a:t>bandwidth to readers and tags with respect to time. </a:t>
            </a:r>
            <a:endParaRPr lang="en-US" sz="2000" dirty="0" smtClean="0"/>
          </a:p>
          <a:p>
            <a:pPr lvl="1"/>
            <a:r>
              <a:rPr lang="en-US" sz="2000" dirty="0" smtClean="0"/>
              <a:t>Based on the </a:t>
            </a:r>
            <a:r>
              <a:rPr lang="en-US" sz="2000" dirty="0"/>
              <a:t>time </a:t>
            </a:r>
            <a:r>
              <a:rPr lang="en-US" sz="2000" dirty="0" smtClean="0"/>
              <a:t>allocated, </a:t>
            </a:r>
            <a:r>
              <a:rPr lang="en-US" sz="2000" dirty="0"/>
              <a:t>tags respond in their </a:t>
            </a:r>
            <a:r>
              <a:rPr lang="en-US" sz="2000" dirty="0" smtClean="0"/>
              <a:t>time slots. </a:t>
            </a:r>
          </a:p>
          <a:p>
            <a:pPr lvl="1"/>
            <a:r>
              <a:rPr lang="en-US" sz="2000" dirty="0" smtClean="0"/>
              <a:t>Reader </a:t>
            </a:r>
            <a:r>
              <a:rPr lang="en-US" sz="2000" dirty="0"/>
              <a:t>talks first, </a:t>
            </a:r>
            <a:r>
              <a:rPr lang="en-US" sz="2000" dirty="0" smtClean="0"/>
              <a:t>tags listen</a:t>
            </a:r>
            <a:r>
              <a:rPr lang="en-US" sz="2000" dirty="0"/>
              <a:t>. Later tags respond to the reader based on the time allocated. </a:t>
            </a:r>
          </a:p>
        </p:txBody>
      </p:sp>
      <p:sp>
        <p:nvSpPr>
          <p:cNvPr id="4" name="Slide Number Placeholder 3"/>
          <p:cNvSpPr>
            <a:spLocks noGrp="1"/>
          </p:cNvSpPr>
          <p:nvPr>
            <p:ph type="sldNum" sz="quarter" idx="12"/>
          </p:nvPr>
        </p:nvSpPr>
        <p:spPr/>
        <p:txBody>
          <a:bodyPr/>
          <a:lstStyle/>
          <a:p>
            <a:fld id="{DDD2373F-F8FC-4F5E-AF30-8FA2F6F05C4D}" type="slidenum">
              <a:rPr lang="en-US" smtClean="0"/>
              <a:pPr/>
              <a:t>6</a:t>
            </a:fld>
            <a:endParaRPr lang="en-US"/>
          </a:p>
        </p:txBody>
      </p:sp>
    </p:spTree>
    <p:extLst>
      <p:ext uri="{BB962C8B-B14F-4D97-AF65-F5344CB8AC3E}">
        <p14:creationId xmlns:p14="http://schemas.microsoft.com/office/powerpoint/2010/main" xmlns="" val="176219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Options</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Frequency Division Multiple Access (FDMA) Technique:</a:t>
            </a:r>
            <a:r>
              <a:rPr lang="en-US" dirty="0"/>
              <a:t> </a:t>
            </a:r>
            <a:endParaRPr lang="en-US" dirty="0" smtClean="0"/>
          </a:p>
          <a:p>
            <a:pPr lvl="1"/>
            <a:r>
              <a:rPr lang="en-US" dirty="0" smtClean="0"/>
              <a:t>the </a:t>
            </a:r>
            <a:r>
              <a:rPr lang="en-US" dirty="0"/>
              <a:t>channel bandwidth is split into smaller bandwidths </a:t>
            </a:r>
            <a:r>
              <a:rPr lang="en-US" dirty="0" smtClean="0"/>
              <a:t>dedicated </a:t>
            </a:r>
            <a:r>
              <a:rPr lang="en-US" dirty="0"/>
              <a:t>to individual </a:t>
            </a:r>
            <a:r>
              <a:rPr lang="en-US" dirty="0" smtClean="0"/>
              <a:t>tags until </a:t>
            </a:r>
            <a:r>
              <a:rPr lang="en-US" dirty="0"/>
              <a:t>the communication among the tag and the reader is completed</a:t>
            </a:r>
            <a:r>
              <a:rPr lang="en-US" dirty="0" smtClean="0"/>
              <a:t>.</a:t>
            </a:r>
          </a:p>
          <a:p>
            <a:pPr lvl="1"/>
            <a:endParaRPr lang="en-US" dirty="0"/>
          </a:p>
          <a:p>
            <a:pPr lvl="1"/>
            <a:endParaRPr lang="en-US" dirty="0"/>
          </a:p>
          <a:p>
            <a:r>
              <a:rPr lang="fr-FR" b="1" dirty="0"/>
              <a:t>Code Division Multiple Access (CDMA) </a:t>
            </a:r>
            <a:r>
              <a:rPr lang="fr-FR" b="1" dirty="0" smtClean="0"/>
              <a:t>Technique:</a:t>
            </a:r>
          </a:p>
          <a:p>
            <a:pPr lvl="1"/>
            <a:r>
              <a:rPr lang="en-US" dirty="0" smtClean="0"/>
              <a:t>Readers </a:t>
            </a:r>
            <a:r>
              <a:rPr lang="en-US" dirty="0"/>
              <a:t>are identified by their unique codes and works in synchronization with each other. </a:t>
            </a:r>
            <a:endParaRPr lang="en-US" dirty="0" smtClean="0"/>
          </a:p>
          <a:p>
            <a:pPr lvl="1"/>
            <a:r>
              <a:rPr lang="en-US" dirty="0" smtClean="0"/>
              <a:t>Too </a:t>
            </a:r>
            <a:r>
              <a:rPr lang="en-US" dirty="0"/>
              <a:t>complicated </a:t>
            </a:r>
            <a:r>
              <a:rPr lang="en-US" dirty="0" smtClean="0"/>
              <a:t>for </a:t>
            </a:r>
            <a:r>
              <a:rPr lang="en-US" dirty="0"/>
              <a:t>RFID system </a:t>
            </a:r>
            <a:r>
              <a:rPr lang="en-US" dirty="0" smtClean="0"/>
              <a:t>due to the </a:t>
            </a:r>
            <a:r>
              <a:rPr lang="en-US" dirty="0"/>
              <a:t>computation time </a:t>
            </a:r>
            <a:r>
              <a:rPr lang="en-US" dirty="0" smtClean="0"/>
              <a:t>required.</a:t>
            </a:r>
            <a:endParaRPr lang="en-US" dirty="0"/>
          </a:p>
          <a:p>
            <a:endParaRPr lang="en-IN" dirty="0"/>
          </a:p>
        </p:txBody>
      </p:sp>
      <p:sp>
        <p:nvSpPr>
          <p:cNvPr id="4" name="Slide Number Placeholder 3"/>
          <p:cNvSpPr>
            <a:spLocks noGrp="1"/>
          </p:cNvSpPr>
          <p:nvPr>
            <p:ph type="sldNum" sz="quarter" idx="12"/>
          </p:nvPr>
        </p:nvSpPr>
        <p:spPr/>
        <p:txBody>
          <a:bodyPr/>
          <a:lstStyle/>
          <a:p>
            <a:fld id="{DDD2373F-F8FC-4F5E-AF30-8FA2F6F05C4D}" type="slidenum">
              <a:rPr lang="en-US" smtClean="0"/>
              <a:pPr/>
              <a:t>7</a:t>
            </a:fld>
            <a:endParaRPr lang="en-US"/>
          </a:p>
        </p:txBody>
      </p:sp>
    </p:spTree>
    <p:extLst>
      <p:ext uri="{BB962C8B-B14F-4D97-AF65-F5344CB8AC3E}">
        <p14:creationId xmlns:p14="http://schemas.microsoft.com/office/powerpoint/2010/main" xmlns="" val="378385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3733" y="1600200"/>
            <a:ext cx="7636533" cy="45259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DDD2373F-F8FC-4F5E-AF30-8FA2F6F05C4D}" type="slidenum">
              <a:rPr lang="en-US" smtClean="0"/>
              <a:pPr/>
              <a:t>8</a:t>
            </a:fld>
            <a:endParaRPr lang="en-US"/>
          </a:p>
        </p:txBody>
      </p:sp>
    </p:spTree>
    <p:extLst>
      <p:ext uri="{BB962C8B-B14F-4D97-AF65-F5344CB8AC3E}">
        <p14:creationId xmlns:p14="http://schemas.microsoft.com/office/powerpoint/2010/main" xmlns="" val="365514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US" dirty="0"/>
          </a:p>
        </p:txBody>
      </p:sp>
      <p:sp>
        <p:nvSpPr>
          <p:cNvPr id="3" name="Content Placeholder 2"/>
          <p:cNvSpPr>
            <a:spLocks noGrp="1"/>
          </p:cNvSpPr>
          <p:nvPr>
            <p:ph idx="1"/>
          </p:nvPr>
        </p:nvSpPr>
        <p:spPr/>
        <p:txBody>
          <a:bodyPr>
            <a:noAutofit/>
          </a:bodyPr>
          <a:lstStyle/>
          <a:p>
            <a:r>
              <a:rPr lang="en-US" sz="2400" dirty="0"/>
              <a:t>The collision avoidance protocols of the tags are mainly classified </a:t>
            </a:r>
            <a:r>
              <a:rPr lang="en-US" sz="2400" dirty="0" smtClean="0"/>
              <a:t>into two </a:t>
            </a:r>
            <a:r>
              <a:rPr lang="en-US" sz="2400" dirty="0"/>
              <a:t>types. </a:t>
            </a:r>
            <a:endParaRPr lang="en-US" sz="2400" dirty="0" smtClean="0"/>
          </a:p>
          <a:p>
            <a:pPr lvl="1"/>
            <a:r>
              <a:rPr lang="en-US" sz="2000" dirty="0" smtClean="0"/>
              <a:t>(</a:t>
            </a:r>
            <a:r>
              <a:rPr lang="en-US" sz="2000" dirty="0"/>
              <a:t>a) Probabilistic and </a:t>
            </a:r>
            <a:endParaRPr lang="en-US" sz="2000" dirty="0" smtClean="0"/>
          </a:p>
          <a:p>
            <a:pPr lvl="1"/>
            <a:r>
              <a:rPr lang="en-US" sz="2000" dirty="0" smtClean="0"/>
              <a:t>(</a:t>
            </a:r>
            <a:r>
              <a:rPr lang="en-US" sz="2000" dirty="0"/>
              <a:t>b) </a:t>
            </a:r>
            <a:r>
              <a:rPr lang="en-US" sz="2000" dirty="0" smtClean="0"/>
              <a:t>Deterministic.</a:t>
            </a:r>
          </a:p>
          <a:p>
            <a:endParaRPr lang="en-US" sz="2400" dirty="0" smtClean="0"/>
          </a:p>
          <a:p>
            <a:r>
              <a:rPr lang="en-US" sz="2400" dirty="0" smtClean="0"/>
              <a:t>All </a:t>
            </a:r>
            <a:r>
              <a:rPr lang="en-US" sz="2400" dirty="0"/>
              <a:t>probabilistic protocols are basically enhanced versions of </a:t>
            </a:r>
            <a:r>
              <a:rPr lang="en-US" sz="2400" dirty="0" smtClean="0"/>
              <a:t>ALOHA protocol</a:t>
            </a:r>
            <a:r>
              <a:rPr lang="en-US" sz="2400" dirty="0"/>
              <a:t>. </a:t>
            </a:r>
            <a:endParaRPr lang="en-US" sz="2400" dirty="0" smtClean="0"/>
          </a:p>
          <a:p>
            <a:endParaRPr lang="en-US" sz="2400" dirty="0"/>
          </a:p>
          <a:p>
            <a:r>
              <a:rPr lang="en-US" sz="2400" dirty="0" smtClean="0"/>
              <a:t>The main aim </a:t>
            </a:r>
            <a:r>
              <a:rPr lang="en-US" sz="2400" dirty="0"/>
              <a:t>of these algorithms is to decrease the probability of collisions </a:t>
            </a:r>
            <a:r>
              <a:rPr lang="en-US" sz="2400" dirty="0" smtClean="0"/>
              <a:t>since all </a:t>
            </a:r>
            <a:r>
              <a:rPr lang="en-US" sz="2400" dirty="0"/>
              <a:t>the tags try to respond in different intervals of time.</a:t>
            </a:r>
          </a:p>
        </p:txBody>
      </p:sp>
      <p:sp>
        <p:nvSpPr>
          <p:cNvPr id="4" name="Slide Number Placeholder 3"/>
          <p:cNvSpPr>
            <a:spLocks noGrp="1"/>
          </p:cNvSpPr>
          <p:nvPr>
            <p:ph type="sldNum" sz="quarter" idx="12"/>
          </p:nvPr>
        </p:nvSpPr>
        <p:spPr/>
        <p:txBody>
          <a:bodyPr/>
          <a:lstStyle/>
          <a:p>
            <a:fld id="{DDD2373F-F8FC-4F5E-AF30-8FA2F6F05C4D}" type="slidenum">
              <a:rPr lang="en-US" smtClean="0"/>
              <a:pPr/>
              <a:t>9</a:t>
            </a:fld>
            <a:endParaRPr lang="en-US"/>
          </a:p>
        </p:txBody>
      </p:sp>
    </p:spTree>
    <p:extLst>
      <p:ext uri="{BB962C8B-B14F-4D97-AF65-F5344CB8AC3E}">
        <p14:creationId xmlns:p14="http://schemas.microsoft.com/office/powerpoint/2010/main" xmlns="" val="51772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4509</TotalTime>
  <Words>2007</Words>
  <Application>Microsoft Office PowerPoint</Application>
  <PresentationFormat>On-screen Show (4:3)</PresentationFormat>
  <Paragraphs>173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RFID: Collision Avoidance</vt:lpstr>
      <vt:lpstr>Reading the Tags</vt:lpstr>
      <vt:lpstr>Collision</vt:lpstr>
      <vt:lpstr>Singulation</vt:lpstr>
      <vt:lpstr>Collision Avoidance</vt:lpstr>
      <vt:lpstr>Options</vt:lpstr>
      <vt:lpstr>Options</vt:lpstr>
      <vt:lpstr>Techniques</vt:lpstr>
      <vt:lpstr>Tags</vt:lpstr>
      <vt:lpstr>Probabilistic Algorithms</vt:lpstr>
      <vt:lpstr>Polling</vt:lpstr>
      <vt:lpstr>Random access</vt:lpstr>
      <vt:lpstr>Pure Aloha</vt:lpstr>
      <vt:lpstr>Pure Aloha</vt:lpstr>
      <vt:lpstr>Pure Aloha Efficiency</vt:lpstr>
      <vt:lpstr>Slotted Aloha</vt:lpstr>
      <vt:lpstr>Slotted Aloha</vt:lpstr>
      <vt:lpstr>Slotted Aloha Efficiency</vt:lpstr>
      <vt:lpstr>Pure Aloha vs Slotted Aloha</vt:lpstr>
      <vt:lpstr>Framed slotted Aloha</vt:lpstr>
      <vt:lpstr>Framed slotted Aloha Efficiency</vt:lpstr>
      <vt:lpstr>Deterministic Protocols</vt:lpstr>
      <vt:lpstr>Deterministic Protocols</vt:lpstr>
      <vt:lpstr>Data Coding</vt:lpstr>
      <vt:lpstr>Data Coding</vt:lpstr>
      <vt:lpstr>Collision Detection</vt:lpstr>
      <vt:lpstr>Binary Search</vt:lpstr>
      <vt:lpstr>Binary Search: Example</vt:lpstr>
      <vt:lpstr>Binary Search: Example</vt:lpstr>
      <vt:lpstr>Binary Tree Protocol</vt:lpstr>
      <vt:lpstr>Binary Tree Protocol (cont)</vt:lpstr>
      <vt:lpstr>Example</vt:lpstr>
      <vt:lpstr>Example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Collision Avoidance</dc:title>
  <dc:creator>jbapat</dc:creator>
  <cp:lastModifiedBy>User</cp:lastModifiedBy>
  <cp:revision>29</cp:revision>
  <dcterms:created xsi:type="dcterms:W3CDTF">2015-01-14T10:29:39Z</dcterms:created>
  <dcterms:modified xsi:type="dcterms:W3CDTF">2017-01-10T03:06:57Z</dcterms:modified>
</cp:coreProperties>
</file>