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12" r:id="rId3"/>
    <p:sldId id="313" r:id="rId4"/>
    <p:sldId id="314" r:id="rId5"/>
    <p:sldId id="315" r:id="rId6"/>
    <p:sldId id="316" r:id="rId7"/>
    <p:sldId id="317" r:id="rId8"/>
    <p:sldId id="318" r:id="rId9"/>
    <p:sldId id="257" r:id="rId10"/>
    <p:sldId id="259" r:id="rId11"/>
    <p:sldId id="258" r:id="rId12"/>
    <p:sldId id="270" r:id="rId13"/>
    <p:sldId id="260" r:id="rId14"/>
    <p:sldId id="261" r:id="rId15"/>
    <p:sldId id="303" r:id="rId16"/>
    <p:sldId id="319" r:id="rId17"/>
    <p:sldId id="304" r:id="rId18"/>
    <p:sldId id="305" r:id="rId19"/>
    <p:sldId id="306" r:id="rId20"/>
    <p:sldId id="307" r:id="rId21"/>
    <p:sldId id="320" r:id="rId22"/>
    <p:sldId id="321" r:id="rId23"/>
    <p:sldId id="322" r:id="rId24"/>
    <p:sldId id="266" r:id="rId25"/>
    <p:sldId id="267" r:id="rId26"/>
    <p:sldId id="293" r:id="rId27"/>
    <p:sldId id="294" r:id="rId28"/>
    <p:sldId id="295" r:id="rId29"/>
    <p:sldId id="296" r:id="rId30"/>
    <p:sldId id="297" r:id="rId31"/>
    <p:sldId id="298" r:id="rId32"/>
    <p:sldId id="299" r:id="rId33"/>
    <p:sldId id="300" r:id="rId34"/>
    <p:sldId id="30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552" y="-96"/>
      </p:cViewPr>
      <p:guideLst>
        <p:guide orient="horz" pos="2160"/>
        <p:guide pos="2880"/>
      </p:guideLst>
    </p:cSldViewPr>
  </p:slideViewPr>
  <p:notesTextViewPr>
    <p:cViewPr>
      <p:scale>
        <a:sx n="1" d="1"/>
        <a:sy n="1" d="1"/>
      </p:scale>
      <p:origin x="0" y="0"/>
    </p:cViewPr>
  </p:notesTextViewPr>
  <p:sorterViewPr>
    <p:cViewPr>
      <p:scale>
        <a:sx n="100" d="100"/>
        <a:sy n="100" d="100"/>
      </p:scale>
      <p:origin x="0" y="-388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5D1BFC-810A-4ACF-97B0-27B9152B4449}" type="datetimeFigureOut">
              <a:rPr lang="en-IN" smtClean="0"/>
              <a:pPr/>
              <a:t>14-02-2017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6A311-047B-4AE9-991A-FD7AA072EC25}" type="slidenum">
              <a:rPr lang="en-IN" smtClean="0"/>
              <a:pPr/>
              <a:t>‹#›</a:t>
            </a:fld>
            <a:endParaRPr lang="en-IN"/>
          </a:p>
        </p:txBody>
      </p:sp>
    </p:spTree>
    <p:extLst>
      <p:ext uri="{BB962C8B-B14F-4D97-AF65-F5344CB8AC3E}">
        <p14:creationId xmlns:p14="http://schemas.microsoft.com/office/powerpoint/2010/main" xmlns="" val="179211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97265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17277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191523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170255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270832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391059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340607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40729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255603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406229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F2281-F507-4326-BD13-BC124E4BA14F}" type="datetimeFigureOut">
              <a:rPr lang="en-IN" smtClean="0"/>
              <a:pPr/>
              <a:t>14-02-2017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324462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F2281-F507-4326-BD13-BC124E4BA14F}" type="datetimeFigureOut">
              <a:rPr lang="en-IN" smtClean="0"/>
              <a:pPr/>
              <a:t>14-02-2017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9F31A-3B00-40DF-8D38-7A467182B3F4}" type="slidenum">
              <a:rPr lang="en-IN" smtClean="0"/>
              <a:pPr/>
              <a:t>‹#›</a:t>
            </a:fld>
            <a:endParaRPr lang="en-IN"/>
          </a:p>
        </p:txBody>
      </p:sp>
    </p:spTree>
    <p:extLst>
      <p:ext uri="{BB962C8B-B14F-4D97-AF65-F5344CB8AC3E}">
        <p14:creationId xmlns:p14="http://schemas.microsoft.com/office/powerpoint/2010/main" xmlns="" val="749058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Sensor Data Correlation</a:t>
            </a:r>
            <a:endParaRPr lang="en-IN" dirty="0"/>
          </a:p>
        </p:txBody>
      </p:sp>
      <p:sp>
        <p:nvSpPr>
          <p:cNvPr id="3" name="Subtitle 2"/>
          <p:cNvSpPr>
            <a:spLocks noGrp="1"/>
          </p:cNvSpPr>
          <p:nvPr>
            <p:ph type="subTitle" idx="1"/>
          </p:nvPr>
        </p:nvSpPr>
        <p:spPr/>
        <p:txBody>
          <a:bodyPr/>
          <a:lstStyle/>
          <a:p>
            <a:r>
              <a:rPr lang="en-IN" dirty="0" smtClean="0"/>
              <a:t>NC 812/ESD 812</a:t>
            </a:r>
            <a:endParaRPr lang="en-IN" dirty="0"/>
          </a:p>
        </p:txBody>
      </p:sp>
    </p:spTree>
    <p:extLst>
      <p:ext uri="{BB962C8B-B14F-4D97-AF65-F5344CB8AC3E}">
        <p14:creationId xmlns:p14="http://schemas.microsoft.com/office/powerpoint/2010/main" xmlns="" val="279872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a:bodyPr>
          <a:lstStyle/>
          <a:p>
            <a:r>
              <a:rPr lang="en-IN" dirty="0"/>
              <a:t>Consider a large number of sensors measuring chlorine </a:t>
            </a:r>
            <a:r>
              <a:rPr lang="en-IN" dirty="0" smtClean="0"/>
              <a:t>concentration in </a:t>
            </a:r>
            <a:r>
              <a:rPr lang="en-IN" dirty="0"/>
              <a:t>a drinkable water distribution </a:t>
            </a:r>
            <a:r>
              <a:rPr lang="en-IN" dirty="0" smtClean="0"/>
              <a:t>network, showing 15 </a:t>
            </a:r>
            <a:r>
              <a:rPr lang="en-IN" dirty="0"/>
              <a:t>days worth of </a:t>
            </a:r>
            <a:r>
              <a:rPr lang="en-IN" dirty="0" smtClean="0"/>
              <a:t>data. </a:t>
            </a:r>
            <a:r>
              <a:rPr lang="en-IN" dirty="0"/>
              <a:t>Every five minutes, each sensor sends its </a:t>
            </a:r>
            <a:r>
              <a:rPr lang="en-IN" dirty="0" smtClean="0"/>
              <a:t>measurement to </a:t>
            </a:r>
            <a:r>
              <a:rPr lang="en-IN" dirty="0"/>
              <a:t>a central node, which monitors and </a:t>
            </a:r>
            <a:r>
              <a:rPr lang="en-IN" dirty="0" err="1"/>
              <a:t>analyzes</a:t>
            </a:r>
            <a:r>
              <a:rPr lang="en-IN" dirty="0"/>
              <a:t> the streams </a:t>
            </a:r>
            <a:r>
              <a:rPr lang="en-IN" dirty="0" smtClean="0"/>
              <a:t>in real </a:t>
            </a:r>
            <a:r>
              <a:rPr lang="en-IN" dirty="0"/>
              <a:t>time</a:t>
            </a:r>
            <a:r>
              <a:rPr lang="en-IN" dirty="0" smtClean="0"/>
              <a:t>.</a:t>
            </a:r>
            <a:endParaRPr lang="en-IN" dirty="0"/>
          </a:p>
        </p:txBody>
      </p:sp>
    </p:spTree>
    <p:extLst>
      <p:ext uri="{BB962C8B-B14F-4D97-AF65-F5344CB8AC3E}">
        <p14:creationId xmlns:p14="http://schemas.microsoft.com/office/powerpoint/2010/main" xmlns="" val="2240948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Sensor Data Correlation</a:t>
            </a:r>
            <a:endParaRPr lang="en-IN" dirty="0"/>
          </a:p>
        </p:txBody>
      </p:sp>
      <p:pic>
        <p:nvPicPr>
          <p:cNvPr id="12289" name="Picture 1"/>
          <p:cNvPicPr>
            <a:picLocks noGrp="1" noChangeAspect="1" noChangeArrowheads="1"/>
          </p:cNvPicPr>
          <p:nvPr>
            <p:ph idx="1"/>
          </p:nvPr>
        </p:nvPicPr>
        <p:blipFill>
          <a:blip r:embed="rId2" cstate="print"/>
          <a:srcRect/>
          <a:stretch>
            <a:fillRect/>
          </a:stretch>
        </p:blipFill>
        <p:spPr bwMode="auto">
          <a:xfrm>
            <a:off x="1763688" y="1484784"/>
            <a:ext cx="4713312" cy="4501213"/>
          </a:xfrm>
          <a:prstGeom prst="rect">
            <a:avLst/>
          </a:prstGeom>
          <a:noFill/>
          <a:ln w="9525">
            <a:noFill/>
            <a:miter lim="800000"/>
            <a:headEnd/>
            <a:tailEnd/>
          </a:ln>
        </p:spPr>
      </p:pic>
    </p:spTree>
    <p:extLst>
      <p:ext uri="{BB962C8B-B14F-4D97-AF65-F5344CB8AC3E}">
        <p14:creationId xmlns:p14="http://schemas.microsoft.com/office/powerpoint/2010/main" xmlns="" val="3485507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patterns in chlorine concentration levels normally arise from </a:t>
            </a:r>
            <a:r>
              <a:rPr lang="en-IN" u="sng" dirty="0" smtClean="0"/>
              <a:t>water demand</a:t>
            </a:r>
            <a:r>
              <a:rPr lang="en-IN" dirty="0" smtClean="0"/>
              <a:t>. If water is not refreshed in the pipes, existing chlorine reacts with pipe walls and micro-organisms and its concentration drops. However, if fresh water flows, chlorine concentration rises again. </a:t>
            </a:r>
          </a:p>
          <a:p>
            <a:endParaRPr lang="en-IN" dirty="0" smtClean="0"/>
          </a:p>
          <a:p>
            <a:r>
              <a:rPr lang="en-IN" dirty="0" smtClean="0"/>
              <a:t>The rise depends primarily on how much </a:t>
            </a:r>
            <a:r>
              <a:rPr lang="en-IN" u="sng" dirty="0" smtClean="0"/>
              <a:t>chlorine is originally mixed </a:t>
            </a:r>
            <a:r>
              <a:rPr lang="en-IN" dirty="0" smtClean="0"/>
              <a:t>at the reservoirs (and also, to a small extent, on the </a:t>
            </a:r>
            <a:r>
              <a:rPr lang="en-IN" u="sng" dirty="0" smtClean="0"/>
              <a:t>distance to the closest reservoir</a:t>
            </a:r>
            <a:r>
              <a:rPr lang="en-IN" dirty="0" smtClean="0"/>
              <a:t>—as the distance increases, the peak concentration drops slightly, due to chemical reactions along the way). Since demand typically follows a periodic pattern, chlorine concentration reflects that : it is high when demand is high and vice versa.</a:t>
            </a:r>
          </a:p>
          <a:p>
            <a:endParaRPr lang="en-IN" dirty="0"/>
          </a:p>
        </p:txBody>
      </p:sp>
    </p:spTree>
    <p:extLst>
      <p:ext uri="{BB962C8B-B14F-4D97-AF65-F5344CB8AC3E}">
        <p14:creationId xmlns:p14="http://schemas.microsoft.com/office/powerpoint/2010/main" xmlns="" val="2795302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77500" lnSpcReduction="20000"/>
          </a:bodyPr>
          <a:lstStyle/>
          <a:p>
            <a:r>
              <a:rPr lang="en-IN" dirty="0"/>
              <a:t>Assume that at some point in time, there is a major leak at some </a:t>
            </a:r>
            <a:r>
              <a:rPr lang="en-IN" dirty="0" smtClean="0"/>
              <a:t>pipe in </a:t>
            </a:r>
            <a:r>
              <a:rPr lang="en-IN" dirty="0"/>
              <a:t>the network. Since fresh water flows in constantly (possibly </a:t>
            </a:r>
            <a:r>
              <a:rPr lang="en-IN" dirty="0" smtClean="0"/>
              <a:t>mixed with </a:t>
            </a:r>
            <a:r>
              <a:rPr lang="en-IN" dirty="0"/>
              <a:t>debris from the leak), </a:t>
            </a:r>
            <a:r>
              <a:rPr lang="en-IN" u="sng" dirty="0"/>
              <a:t>chlorine concentration at the nodes near </a:t>
            </a:r>
            <a:r>
              <a:rPr lang="en-IN" u="sng" dirty="0" smtClean="0"/>
              <a:t>the leak </a:t>
            </a:r>
            <a:r>
              <a:rPr lang="en-IN" u="sng" dirty="0"/>
              <a:t>will be close to peak </a:t>
            </a:r>
            <a:r>
              <a:rPr lang="en-IN" dirty="0"/>
              <a:t>at all times</a:t>
            </a:r>
            <a:r>
              <a:rPr lang="en-IN" dirty="0" smtClean="0"/>
              <a:t>.</a:t>
            </a:r>
          </a:p>
          <a:p>
            <a:endParaRPr lang="en-IN" dirty="0"/>
          </a:p>
          <a:p>
            <a:r>
              <a:rPr lang="en-IN" dirty="0"/>
              <a:t>Figure </a:t>
            </a:r>
            <a:r>
              <a:rPr lang="en-IN" dirty="0" smtClean="0"/>
              <a:t>shows </a:t>
            </a:r>
            <a:r>
              <a:rPr lang="en-IN" dirty="0"/>
              <a:t>measurements collected from two nodes, one </a:t>
            </a:r>
            <a:r>
              <a:rPr lang="en-IN" dirty="0" smtClean="0"/>
              <a:t>away from </a:t>
            </a:r>
            <a:r>
              <a:rPr lang="en-IN" dirty="0"/>
              <a:t>the leak (bottom) and one close to the leak (top). At any time, </a:t>
            </a:r>
            <a:r>
              <a:rPr lang="en-IN" dirty="0" smtClean="0"/>
              <a:t>a human </a:t>
            </a:r>
            <a:r>
              <a:rPr lang="en-IN" dirty="0"/>
              <a:t>operator would like to know </a:t>
            </a:r>
            <a:r>
              <a:rPr lang="en-IN" dirty="0" smtClean="0"/>
              <a:t>any information about the data that is not obvious. </a:t>
            </a:r>
          </a:p>
          <a:p>
            <a:r>
              <a:rPr lang="en-IN" dirty="0" smtClean="0"/>
              <a:t>Those are the hidden variables or trends that can be detected using correlation.</a:t>
            </a:r>
            <a:endParaRPr lang="en-IN" dirty="0"/>
          </a:p>
        </p:txBody>
      </p:sp>
    </p:spTree>
    <p:extLst>
      <p:ext uri="{BB962C8B-B14F-4D97-AF65-F5344CB8AC3E}">
        <p14:creationId xmlns:p14="http://schemas.microsoft.com/office/powerpoint/2010/main" xmlns="" val="728153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77500" lnSpcReduction="20000"/>
          </a:bodyPr>
          <a:lstStyle/>
          <a:p>
            <a:r>
              <a:rPr lang="en-IN" dirty="0"/>
              <a:t>In </a:t>
            </a:r>
            <a:r>
              <a:rPr lang="en-IN" dirty="0" smtClean="0"/>
              <a:t>the example</a:t>
            </a:r>
            <a:r>
              <a:rPr lang="en-IN" dirty="0"/>
              <a:t>, we first need to discover the correct number </a:t>
            </a:r>
            <a:r>
              <a:rPr lang="en-IN" dirty="0" smtClean="0"/>
              <a:t>of hidden </a:t>
            </a:r>
            <a:r>
              <a:rPr lang="en-IN" dirty="0"/>
              <a:t>variables, which may change over time. </a:t>
            </a:r>
            <a:endParaRPr lang="en-IN" dirty="0" smtClean="0"/>
          </a:p>
          <a:p>
            <a:pPr lvl="1"/>
            <a:r>
              <a:rPr lang="en-IN" u="sng" dirty="0" smtClean="0"/>
              <a:t>Periodic pattern</a:t>
            </a:r>
            <a:r>
              <a:rPr lang="en-IN" dirty="0" smtClean="0"/>
              <a:t>. </a:t>
            </a:r>
          </a:p>
          <a:p>
            <a:r>
              <a:rPr lang="en-IN" dirty="0" smtClean="0"/>
              <a:t>Both </a:t>
            </a:r>
            <a:r>
              <a:rPr lang="en-IN" dirty="0"/>
              <a:t>observed variables </a:t>
            </a:r>
            <a:r>
              <a:rPr lang="en-IN" dirty="0" smtClean="0"/>
              <a:t>(chorine content at location 1 and 2) follow </a:t>
            </a:r>
            <a:r>
              <a:rPr lang="en-IN" dirty="0"/>
              <a:t>this </a:t>
            </a:r>
            <a:r>
              <a:rPr lang="en-IN" dirty="0" smtClean="0"/>
              <a:t>hidden variable (multiplied by a constant factor, which is the </a:t>
            </a:r>
            <a:r>
              <a:rPr lang="en-IN" i="1" dirty="0" smtClean="0"/>
              <a:t>participation weight </a:t>
            </a:r>
            <a:r>
              <a:rPr lang="en-IN" dirty="0" smtClean="0"/>
              <a:t>of each observed variable into the particular hidden variable).</a:t>
            </a:r>
            <a:endParaRPr lang="en-IN" dirty="0"/>
          </a:p>
          <a:p>
            <a:r>
              <a:rPr lang="en-IN" dirty="0"/>
              <a:t>Mathematically, the hidden variables are the </a:t>
            </a:r>
            <a:r>
              <a:rPr lang="en-IN" i="1" dirty="0"/>
              <a:t>principal components </a:t>
            </a:r>
            <a:r>
              <a:rPr lang="en-IN" dirty="0" smtClean="0"/>
              <a:t>of the </a:t>
            </a:r>
            <a:r>
              <a:rPr lang="en-IN" dirty="0"/>
              <a:t>observed variables and the participation weights are the entries </a:t>
            </a:r>
            <a:r>
              <a:rPr lang="en-IN" dirty="0" smtClean="0"/>
              <a:t>of the </a:t>
            </a:r>
            <a:r>
              <a:rPr lang="en-IN" i="1" dirty="0"/>
              <a:t>principal direction </a:t>
            </a:r>
            <a:r>
              <a:rPr lang="en-IN" dirty="0" smtClean="0"/>
              <a:t>vectors.</a:t>
            </a:r>
            <a:endParaRPr lang="en-IN" dirty="0"/>
          </a:p>
          <a:p>
            <a:r>
              <a:rPr lang="en-IN" dirty="0"/>
              <a:t>However, during the leak, a second trend is detected and a new </a:t>
            </a:r>
            <a:r>
              <a:rPr lang="en-IN" dirty="0" smtClean="0"/>
              <a:t>hidden variable </a:t>
            </a:r>
            <a:r>
              <a:rPr lang="en-IN" dirty="0"/>
              <a:t>is </a:t>
            </a:r>
            <a:r>
              <a:rPr lang="en-IN" dirty="0" smtClean="0"/>
              <a:t>introduced. </a:t>
            </a:r>
            <a:r>
              <a:rPr lang="en-IN" dirty="0"/>
              <a:t>As soon as the leak is fixed</a:t>
            </a:r>
            <a:r>
              <a:rPr lang="en-IN" dirty="0" smtClean="0"/>
              <a:t>, the </a:t>
            </a:r>
            <a:r>
              <a:rPr lang="en-IN" dirty="0"/>
              <a:t>number of hidden variables returns to one.</a:t>
            </a:r>
          </a:p>
        </p:txBody>
      </p:sp>
    </p:spTree>
    <p:extLst>
      <p:ext uri="{BB962C8B-B14F-4D97-AF65-F5344CB8AC3E}">
        <p14:creationId xmlns:p14="http://schemas.microsoft.com/office/powerpoint/2010/main" xmlns="" val="339997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Principal component analysis</a:t>
            </a:r>
            <a:r>
              <a:rPr lang="en-IN" dirty="0" smtClean="0"/>
              <a:t> (</a:t>
            </a:r>
            <a:r>
              <a:rPr lang="en-IN" b="1" dirty="0" smtClean="0"/>
              <a:t>PCA</a:t>
            </a:r>
            <a:r>
              <a:rPr lang="en-IN" dirty="0" smtClean="0"/>
              <a:t>) is a statistical procedure that uses an orthogonal transformation to convert a set of observations of possibly correlated variables into a set of values of linearly uncorrelated variables called </a:t>
            </a:r>
            <a:r>
              <a:rPr lang="en-IN" b="1" dirty="0" smtClean="0"/>
              <a:t>principal components</a:t>
            </a:r>
            <a:r>
              <a:rPr lang="en-IN" dirty="0" smtClean="0"/>
              <a:t>. </a:t>
            </a:r>
          </a:p>
          <a:p>
            <a:endParaRPr lang="en-IN" dirty="0" smtClean="0"/>
          </a:p>
          <a:p>
            <a:r>
              <a:rPr lang="en-IN" dirty="0" smtClean="0"/>
              <a:t>The number of principal components is less than or equal to the number of original variables. 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components. </a:t>
            </a:r>
          </a:p>
          <a:p>
            <a:endParaRPr lang="en-IN" dirty="0" smtClean="0"/>
          </a:p>
          <a:p>
            <a:r>
              <a:rPr lang="en-IN" dirty="0" smtClean="0"/>
              <a:t>The resulting vectors are an uncorrelated orthogonal basis set.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mathematical technique used in PCA is </a:t>
            </a:r>
            <a:r>
              <a:rPr lang="en-IN" dirty="0" err="1" smtClean="0"/>
              <a:t>eigen</a:t>
            </a:r>
            <a:r>
              <a:rPr lang="en-IN" dirty="0" smtClean="0"/>
              <a:t> analysis. </a:t>
            </a:r>
            <a:r>
              <a:rPr lang="en-IN" dirty="0" smtClean="0"/>
              <a:t>The eigenvector associated with the largest </a:t>
            </a:r>
            <a:r>
              <a:rPr lang="en-IN" dirty="0" err="1" smtClean="0"/>
              <a:t>eigenvalue</a:t>
            </a:r>
            <a:r>
              <a:rPr lang="en-IN" dirty="0" smtClean="0"/>
              <a:t> has the same direction as the first principal component. </a:t>
            </a:r>
            <a:endParaRPr lang="en-IN" dirty="0" smtClean="0"/>
          </a:p>
          <a:p>
            <a:endParaRPr lang="en-IN" dirty="0" smtClean="0"/>
          </a:p>
          <a:p>
            <a:r>
              <a:rPr lang="en-IN" dirty="0" smtClean="0"/>
              <a:t>The </a:t>
            </a:r>
            <a:r>
              <a:rPr lang="en-IN" dirty="0" smtClean="0"/>
              <a:t>eigenvector associated with the second largest </a:t>
            </a:r>
            <a:r>
              <a:rPr lang="en-IN" dirty="0" err="1" smtClean="0"/>
              <a:t>eigenvalue</a:t>
            </a:r>
            <a:r>
              <a:rPr lang="en-IN" dirty="0" smtClean="0"/>
              <a:t> determines the direction of the second principal </a:t>
            </a:r>
            <a:r>
              <a:rPr lang="en-IN" dirty="0" smtClean="0"/>
              <a:t>component and so on. </a:t>
            </a:r>
          </a:p>
          <a:p>
            <a:endParaRPr lang="en-US" dirty="0" smtClean="0"/>
          </a:p>
          <a:p>
            <a:r>
              <a:rPr lang="en-US" dirty="0" err="1" smtClean="0"/>
              <a:t>Eigenvalue</a:t>
            </a:r>
            <a:r>
              <a:rPr lang="en-US" dirty="0" smtClean="0"/>
              <a:t> and vector determination can done using in built functions in </a:t>
            </a:r>
            <a:r>
              <a:rPr lang="en-US" dirty="0" err="1" smtClean="0"/>
              <a:t>Matlab</a:t>
            </a:r>
            <a:r>
              <a:rPr lang="en-US" dirty="0" smtClean="0"/>
              <a:t> or R or code can be written easily.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Toy Example</a:t>
            </a:r>
            <a:endParaRPr lang="en-IN" dirty="0"/>
          </a:p>
        </p:txBody>
      </p:sp>
      <p:pic>
        <p:nvPicPr>
          <p:cNvPr id="4" name="Content Placeholder 3"/>
          <p:cNvPicPr>
            <a:picLocks noGrp="1" noChangeAspect="1"/>
          </p:cNvPicPr>
          <p:nvPr>
            <p:ph idx="1"/>
          </p:nvPr>
        </p:nvPicPr>
        <p:blipFill>
          <a:blip r:embed="rId2" cstate="print"/>
          <a:stretch>
            <a:fillRect/>
          </a:stretch>
        </p:blipFill>
        <p:spPr>
          <a:xfrm>
            <a:off x="1447115" y="1659189"/>
            <a:ext cx="6249770" cy="44079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experiment being done is studying </a:t>
            </a:r>
            <a:r>
              <a:rPr lang="en-IN" dirty="0"/>
              <a:t>the motion of the physicist’s ideal spring</a:t>
            </a:r>
            <a:r>
              <a:rPr lang="en-IN" dirty="0" smtClean="0"/>
              <a:t>. This </a:t>
            </a:r>
            <a:r>
              <a:rPr lang="en-IN" dirty="0"/>
              <a:t>system consists of a ball of mass </a:t>
            </a:r>
            <a:r>
              <a:rPr lang="en-IN" i="1" dirty="0"/>
              <a:t>m</a:t>
            </a:r>
            <a:r>
              <a:rPr lang="en-IN" dirty="0"/>
              <a:t> attached </a:t>
            </a:r>
            <a:r>
              <a:rPr lang="en-IN" dirty="0" smtClean="0"/>
              <a:t>to a </a:t>
            </a:r>
            <a:r>
              <a:rPr lang="en-IN" dirty="0"/>
              <a:t>massless, frictionless spring. The ball is released </a:t>
            </a:r>
            <a:r>
              <a:rPr lang="en-IN" dirty="0" smtClean="0"/>
              <a:t>a small </a:t>
            </a:r>
            <a:r>
              <a:rPr lang="en-IN" dirty="0"/>
              <a:t>distance away from equilibrium (i.e. the </a:t>
            </a:r>
            <a:r>
              <a:rPr lang="en-IN" dirty="0" smtClean="0"/>
              <a:t>spring is </a:t>
            </a:r>
            <a:r>
              <a:rPr lang="en-IN" dirty="0"/>
              <a:t>stretched). </a:t>
            </a:r>
            <a:endParaRPr lang="en-IN" dirty="0" smtClean="0"/>
          </a:p>
          <a:p>
            <a:r>
              <a:rPr lang="en-IN" dirty="0" smtClean="0"/>
              <a:t>Because </a:t>
            </a:r>
            <a:r>
              <a:rPr lang="en-IN" dirty="0"/>
              <a:t>the spring is “ideal,” it </a:t>
            </a:r>
            <a:r>
              <a:rPr lang="en-IN" dirty="0" smtClean="0"/>
              <a:t>oscillates indefinitely </a:t>
            </a:r>
            <a:r>
              <a:rPr lang="en-IN" dirty="0"/>
              <a:t>along the x-axis about its </a:t>
            </a:r>
            <a:r>
              <a:rPr lang="en-IN" dirty="0" smtClean="0"/>
              <a:t>equilibrium at </a:t>
            </a:r>
            <a:r>
              <a:rPr lang="en-IN" dirty="0"/>
              <a:t>a set frequency</a:t>
            </a:r>
            <a:r>
              <a:rPr lang="en-IN" dirty="0" smtClean="0"/>
              <a:t>. </a:t>
            </a:r>
            <a:endParaRPr lang="en-IN" dirty="0"/>
          </a:p>
          <a:p>
            <a:r>
              <a:rPr lang="en-IN" dirty="0"/>
              <a:t>This is a standard problem in physics in which </a:t>
            </a:r>
            <a:r>
              <a:rPr lang="en-IN" dirty="0" smtClean="0"/>
              <a:t>the </a:t>
            </a:r>
            <a:r>
              <a:rPr lang="en-IN" dirty="0"/>
              <a:t>motion along the x direction is solved by an </a:t>
            </a:r>
            <a:r>
              <a:rPr lang="en-IN" dirty="0" smtClean="0"/>
              <a:t>explicit function </a:t>
            </a:r>
            <a:r>
              <a:rPr lang="en-IN" dirty="0"/>
              <a:t>of time. </a:t>
            </a:r>
            <a:r>
              <a:rPr lang="en-IN" dirty="0" smtClean="0"/>
              <a:t>The underlying dynamics can </a:t>
            </a:r>
            <a:r>
              <a:rPr lang="en-IN" dirty="0"/>
              <a:t>be expressed as a function of a single </a:t>
            </a:r>
            <a:r>
              <a:rPr lang="en-IN" dirty="0" smtClean="0"/>
              <a:t>variable x</a:t>
            </a:r>
            <a:r>
              <a:rPr lang="en-IN" dirty="0"/>
              <a:t>.</a:t>
            </a:r>
          </a:p>
        </p:txBody>
      </p:sp>
    </p:spTree>
    <p:extLst>
      <p:ext uri="{BB962C8B-B14F-4D97-AF65-F5344CB8AC3E}">
        <p14:creationId xmlns:p14="http://schemas.microsoft.com/office/powerpoint/2010/main" xmlns="" val="2736075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85000" lnSpcReduction="10000"/>
          </a:bodyPr>
          <a:lstStyle/>
          <a:p>
            <a:r>
              <a:rPr lang="en-IN" dirty="0"/>
              <a:t>However, </a:t>
            </a:r>
            <a:r>
              <a:rPr lang="en-IN" dirty="0" smtClean="0"/>
              <a:t>since these facts are not known beforehand, we </a:t>
            </a:r>
            <a:r>
              <a:rPr lang="en-IN" dirty="0"/>
              <a:t>decide to measure the ball’s </a:t>
            </a:r>
            <a:r>
              <a:rPr lang="en-IN" dirty="0" smtClean="0"/>
              <a:t>position in </a:t>
            </a:r>
            <a:r>
              <a:rPr lang="en-IN" dirty="0"/>
              <a:t>a three-dimensional space </a:t>
            </a:r>
            <a:r>
              <a:rPr lang="en-IN" dirty="0" smtClean="0"/>
              <a:t>using 3 cameras. The camera </a:t>
            </a:r>
            <a:r>
              <a:rPr lang="en-IN" dirty="0"/>
              <a:t>records an image </a:t>
            </a:r>
            <a:r>
              <a:rPr lang="en-IN" dirty="0" smtClean="0"/>
              <a:t>indicating a </a:t>
            </a:r>
            <a:r>
              <a:rPr lang="en-IN" dirty="0"/>
              <a:t>two dimensional position of the ball (a projection).</a:t>
            </a:r>
          </a:p>
          <a:p>
            <a:r>
              <a:rPr lang="en-IN" dirty="0" smtClean="0"/>
              <a:t>Since real </a:t>
            </a:r>
            <a:r>
              <a:rPr lang="en-IN" dirty="0"/>
              <a:t>“x”, “y” and “z</a:t>
            </a:r>
            <a:r>
              <a:rPr lang="en-IN" dirty="0" smtClean="0"/>
              <a:t>” axes are not known, three </a:t>
            </a:r>
            <a:r>
              <a:rPr lang="en-IN" dirty="0"/>
              <a:t>camera axes </a:t>
            </a:r>
            <a:r>
              <a:rPr lang="en-IN" dirty="0" smtClean="0"/>
              <a:t>{a</a:t>
            </a:r>
            <a:r>
              <a:rPr lang="en-IN" dirty="0"/>
              <a:t>, </a:t>
            </a:r>
            <a:r>
              <a:rPr lang="en-IN" dirty="0" smtClean="0"/>
              <a:t>b, c</a:t>
            </a:r>
            <a:r>
              <a:rPr lang="en-IN" dirty="0"/>
              <a:t>} </a:t>
            </a:r>
            <a:r>
              <a:rPr lang="en-IN" dirty="0" smtClean="0"/>
              <a:t>are chosen at some arbitrary angles. </a:t>
            </a:r>
          </a:p>
          <a:p>
            <a:r>
              <a:rPr lang="en-IN" dirty="0" smtClean="0"/>
              <a:t>Now</a:t>
            </a:r>
            <a:r>
              <a:rPr lang="en-IN" dirty="0"/>
              <a:t>, we record with the cameras for 2 minutes</a:t>
            </a:r>
            <a:r>
              <a:rPr lang="en-IN" dirty="0" smtClean="0"/>
              <a:t>. And have information from 3 cameras. How </a:t>
            </a:r>
            <a:r>
              <a:rPr lang="en-IN" dirty="0"/>
              <a:t>do we get from </a:t>
            </a:r>
            <a:r>
              <a:rPr lang="en-IN" dirty="0" smtClean="0"/>
              <a:t>this data </a:t>
            </a:r>
            <a:r>
              <a:rPr lang="en-IN" dirty="0"/>
              <a:t>set to a simple equation of x?</a:t>
            </a:r>
          </a:p>
        </p:txBody>
      </p:sp>
    </p:spTree>
    <p:extLst>
      <p:ext uri="{BB962C8B-B14F-4D97-AF65-F5344CB8AC3E}">
        <p14:creationId xmlns:p14="http://schemas.microsoft.com/office/powerpoint/2010/main" xmlns="" val="71391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Correlation Coefficient</a:t>
            </a:r>
            <a:endParaRPr lang="en-IN" altLang="en-US" smtClean="0"/>
          </a:p>
        </p:txBody>
      </p:sp>
      <p:sp>
        <p:nvSpPr>
          <p:cNvPr id="22531" name="Content Placeholder 2"/>
          <p:cNvSpPr>
            <a:spLocks noGrp="1"/>
          </p:cNvSpPr>
          <p:nvPr>
            <p:ph idx="1"/>
          </p:nvPr>
        </p:nvSpPr>
        <p:spPr/>
        <p:txBody>
          <a:bodyPr/>
          <a:lstStyle/>
          <a:p>
            <a:pPr eaLnBrk="1" hangingPunct="1"/>
            <a:r>
              <a:rPr lang="es-ES" altLang="en-US" sz="2000" smtClean="0"/>
              <a:t>x = randn(6,1); </a:t>
            </a:r>
          </a:p>
          <a:p>
            <a:pPr eaLnBrk="1" hangingPunct="1"/>
            <a:r>
              <a:rPr lang="es-ES" altLang="en-US" sz="2000" smtClean="0"/>
              <a:t>y = randn(6,1); </a:t>
            </a:r>
          </a:p>
          <a:p>
            <a:pPr eaLnBrk="1" hangingPunct="1"/>
            <a:r>
              <a:rPr lang="es-ES" altLang="en-US" sz="2000" smtClean="0"/>
              <a:t>A = [x y 2*y+3]; </a:t>
            </a:r>
          </a:p>
          <a:p>
            <a:pPr eaLnBrk="1" hangingPunct="1"/>
            <a:r>
              <a:rPr lang="es-ES" altLang="en-US" sz="2000" smtClean="0"/>
              <a:t>R = corrcoef(A)</a:t>
            </a:r>
          </a:p>
          <a:p>
            <a:pPr eaLnBrk="1" hangingPunct="1"/>
            <a:endParaRPr lang="es-ES" altLang="en-US" sz="2000" smtClean="0"/>
          </a:p>
          <a:p>
            <a:pPr eaLnBrk="1" hangingPunct="1"/>
            <a:r>
              <a:rPr lang="pt-BR" altLang="en-US" sz="2000" smtClean="0"/>
              <a:t>R = </a:t>
            </a:r>
          </a:p>
          <a:p>
            <a:pPr eaLnBrk="1" hangingPunct="1"/>
            <a:r>
              <a:rPr lang="pt-BR" altLang="en-US" sz="2000" smtClean="0"/>
              <a:t>1.0000 -0.6237 -0.6237 </a:t>
            </a:r>
          </a:p>
          <a:p>
            <a:pPr eaLnBrk="1" hangingPunct="1"/>
            <a:r>
              <a:rPr lang="pt-BR" altLang="en-US" sz="2000" smtClean="0"/>
              <a:t>-0.6237 1.0000 1.0000 </a:t>
            </a:r>
          </a:p>
          <a:p>
            <a:pPr eaLnBrk="1" hangingPunct="1"/>
            <a:r>
              <a:rPr lang="pt-BR" altLang="en-US" sz="2000" smtClean="0"/>
              <a:t>-0.6237 1.0000 1.0000 </a:t>
            </a:r>
            <a:br>
              <a:rPr lang="pt-BR" altLang="en-US" sz="2000" smtClean="0"/>
            </a:br>
            <a:endParaRPr lang="en-IN" altLang="en-US" sz="2000" smtClean="0"/>
          </a:p>
        </p:txBody>
      </p:sp>
      <p:sp>
        <p:nvSpPr>
          <p:cNvPr id="22532" name="Slide Number Placeholder 2"/>
          <p:cNvSpPr>
            <a:spLocks noGrp="1"/>
          </p:cNvSpPr>
          <p:nvPr>
            <p:ph type="sldNum" sz="quarter" idx="12"/>
          </p:nvPr>
        </p:nvSpPr>
        <p:spPr>
          <a:noFill/>
        </p:spPr>
        <p:txBody>
          <a:bodyPr/>
          <a:lstStyle/>
          <a:p>
            <a:fld id="{3B2B32D4-FEB9-4F52-AD71-1F1F6ADD7FD5}"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If we had known about the underlying dynamics, we </a:t>
            </a:r>
            <a:r>
              <a:rPr lang="en-IN" dirty="0"/>
              <a:t>would have just measured the </a:t>
            </a:r>
            <a:r>
              <a:rPr lang="en-IN" dirty="0" smtClean="0"/>
              <a:t>position along </a:t>
            </a:r>
            <a:r>
              <a:rPr lang="en-IN" dirty="0"/>
              <a:t>the x-axis with one camera. </a:t>
            </a:r>
            <a:r>
              <a:rPr lang="en-IN" dirty="0" smtClean="0"/>
              <a:t> </a:t>
            </a:r>
          </a:p>
          <a:p>
            <a:endParaRPr lang="en-IN" dirty="0" smtClean="0"/>
          </a:p>
          <a:p>
            <a:r>
              <a:rPr lang="en-IN" dirty="0" smtClean="0"/>
              <a:t>But </a:t>
            </a:r>
            <a:r>
              <a:rPr lang="en-IN" dirty="0"/>
              <a:t>this is </a:t>
            </a:r>
            <a:r>
              <a:rPr lang="en-IN" dirty="0" smtClean="0"/>
              <a:t>not what </a:t>
            </a:r>
            <a:r>
              <a:rPr lang="en-IN" dirty="0"/>
              <a:t>happens in the real world. We often do </a:t>
            </a:r>
            <a:r>
              <a:rPr lang="en-IN" dirty="0" smtClean="0"/>
              <a:t>not know </a:t>
            </a:r>
            <a:r>
              <a:rPr lang="en-IN" dirty="0"/>
              <a:t>what measurements best reflect the </a:t>
            </a:r>
            <a:r>
              <a:rPr lang="en-IN" dirty="0" smtClean="0"/>
              <a:t>dynamics of </a:t>
            </a:r>
            <a:r>
              <a:rPr lang="en-IN" dirty="0"/>
              <a:t>our system in question. </a:t>
            </a:r>
            <a:endParaRPr lang="en-IN" dirty="0" smtClean="0"/>
          </a:p>
          <a:p>
            <a:endParaRPr lang="en-IN" dirty="0" smtClean="0"/>
          </a:p>
          <a:p>
            <a:r>
              <a:rPr lang="en-IN" dirty="0" smtClean="0"/>
              <a:t>As a result, we may record </a:t>
            </a:r>
            <a:r>
              <a:rPr lang="en-IN" dirty="0"/>
              <a:t>more </a:t>
            </a:r>
            <a:r>
              <a:rPr lang="en-IN" dirty="0" smtClean="0"/>
              <a:t>(or less) dimensions </a:t>
            </a:r>
            <a:r>
              <a:rPr lang="en-IN" dirty="0"/>
              <a:t>than we actually </a:t>
            </a:r>
            <a:r>
              <a:rPr lang="en-IN" dirty="0" smtClean="0"/>
              <a:t>need. In addition, measurement noise must be dealt with. </a:t>
            </a:r>
            <a:r>
              <a:rPr lang="en-IN" dirty="0"/>
              <a:t>Noise </a:t>
            </a:r>
            <a:r>
              <a:rPr lang="en-IN" dirty="0" smtClean="0"/>
              <a:t>contaminates our </a:t>
            </a:r>
            <a:r>
              <a:rPr lang="en-IN" dirty="0"/>
              <a:t>data set only serving to obfuscate </a:t>
            </a:r>
            <a:r>
              <a:rPr lang="en-IN" dirty="0" smtClean="0"/>
              <a:t>the dynamics </a:t>
            </a:r>
            <a:r>
              <a:rPr lang="en-IN" dirty="0"/>
              <a:t>further.</a:t>
            </a:r>
          </a:p>
        </p:txBody>
      </p:sp>
    </p:spTree>
    <p:extLst>
      <p:ext uri="{BB962C8B-B14F-4D97-AF65-F5344CB8AC3E}">
        <p14:creationId xmlns:p14="http://schemas.microsoft.com/office/powerpoint/2010/main" xmlns="" val="1468671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for Sensor Data</a:t>
            </a:r>
            <a:endParaRPr lang="en-IN" dirty="0"/>
          </a:p>
        </p:txBody>
      </p:sp>
      <p:sp>
        <p:nvSpPr>
          <p:cNvPr id="3" name="Content Placeholder 2"/>
          <p:cNvSpPr>
            <a:spLocks noGrp="1"/>
          </p:cNvSpPr>
          <p:nvPr>
            <p:ph idx="1"/>
          </p:nvPr>
        </p:nvSpPr>
        <p:spPr/>
        <p:txBody>
          <a:bodyPr/>
          <a:lstStyle/>
          <a:p>
            <a:r>
              <a:rPr lang="en-US" dirty="0" smtClean="0"/>
              <a:t>Eigen values for the sensor data: </a:t>
            </a:r>
          </a:p>
          <a:p>
            <a:r>
              <a:rPr lang="en-IN" dirty="0" smtClean="0"/>
              <a:t> </a:t>
            </a:r>
            <a:r>
              <a:rPr lang="en-IN" dirty="0" smtClean="0"/>
              <a:t>15.6166     0.3284</a:t>
            </a:r>
          </a:p>
          <a:p>
            <a:r>
              <a:rPr lang="en-US" dirty="0" smtClean="0"/>
              <a:t>First </a:t>
            </a:r>
            <a:r>
              <a:rPr lang="en-US" dirty="0" err="1" smtClean="0"/>
              <a:t>eigen</a:t>
            </a:r>
            <a:r>
              <a:rPr lang="en-US" dirty="0" smtClean="0"/>
              <a:t> value is very strong, which means most of the information can be represented using single dimension.</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after PCA</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551389" y="1600200"/>
            <a:ext cx="6041221" cy="452596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z="4000" smtClean="0"/>
              <a:t>Temperature and Humidity Data</a:t>
            </a:r>
            <a:endParaRPr lang="en-IN" altLang="en-US" sz="4000" smtClean="0"/>
          </a:p>
        </p:txBody>
      </p:sp>
      <p:pic>
        <p:nvPicPr>
          <p:cNvPr id="23555" name="Picture 2"/>
          <p:cNvPicPr>
            <a:picLocks noGrp="1" noChangeAspect="1" noChangeArrowheads="1"/>
          </p:cNvPicPr>
          <p:nvPr>
            <p:ph idx="1"/>
          </p:nvPr>
        </p:nvPicPr>
        <p:blipFill>
          <a:blip r:embed="rId2" cstate="print"/>
          <a:srcRect/>
          <a:stretch>
            <a:fillRect/>
          </a:stretch>
        </p:blipFill>
        <p:spPr>
          <a:xfrm>
            <a:off x="1550988" y="1600200"/>
            <a:ext cx="6042025" cy="4525963"/>
          </a:xfrm>
          <a:noFill/>
        </p:spPr>
      </p:pic>
      <p:sp>
        <p:nvSpPr>
          <p:cNvPr id="23556" name="Slide Number Placeholder 2"/>
          <p:cNvSpPr>
            <a:spLocks noGrp="1"/>
          </p:cNvSpPr>
          <p:nvPr>
            <p:ph type="sldNum" sz="quarter" idx="12"/>
          </p:nvPr>
        </p:nvSpPr>
        <p:spPr>
          <a:noFill/>
        </p:spPr>
        <p:txBody>
          <a:bodyPr/>
          <a:lstStyle/>
          <a:p>
            <a:fld id="{85700241-2E9F-433B-B2C1-9249AB32CE3A}"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Consider another example, which </a:t>
            </a:r>
            <a:r>
              <a:rPr lang="en-IN" dirty="0"/>
              <a:t>consists of automobile traffic counts in a large, </a:t>
            </a:r>
            <a:r>
              <a:rPr lang="en-IN" dirty="0" smtClean="0"/>
              <a:t>west coast </a:t>
            </a:r>
            <a:r>
              <a:rPr lang="en-IN" dirty="0"/>
              <a:t>interstate. The data exhibit a clear daily periodicity. Also, </a:t>
            </a:r>
            <a:r>
              <a:rPr lang="en-IN" dirty="0" smtClean="0"/>
              <a:t>in each </a:t>
            </a:r>
            <a:r>
              <a:rPr lang="en-IN" dirty="0"/>
              <a:t>day there is another distinct pattern of morning and </a:t>
            </a:r>
            <a:r>
              <a:rPr lang="en-IN" dirty="0" smtClean="0"/>
              <a:t>afternoon rush </a:t>
            </a:r>
            <a:r>
              <a:rPr lang="en-IN" dirty="0"/>
              <a:t>hours. </a:t>
            </a:r>
            <a:endParaRPr lang="en-IN" dirty="0" smtClean="0"/>
          </a:p>
          <a:p>
            <a:r>
              <a:rPr lang="en-IN" dirty="0" smtClean="0"/>
              <a:t>However</a:t>
            </a:r>
            <a:r>
              <a:rPr lang="en-IN" dirty="0"/>
              <a:t>, these peaks have distinctly different shapes: </a:t>
            </a:r>
            <a:r>
              <a:rPr lang="en-IN" dirty="0" smtClean="0"/>
              <a:t>the morning </a:t>
            </a:r>
            <a:r>
              <a:rPr lang="en-IN" dirty="0"/>
              <a:t>one is more spread out, the evening one more </a:t>
            </a:r>
            <a:r>
              <a:rPr lang="en-IN" dirty="0" smtClean="0"/>
              <a:t>concentrate and slightly </a:t>
            </a:r>
            <a:r>
              <a:rPr lang="en-IN" dirty="0"/>
              <a:t>sharper.</a:t>
            </a:r>
          </a:p>
          <a:p>
            <a:endParaRPr lang="en-IN" dirty="0" smtClean="0"/>
          </a:p>
          <a:p>
            <a:r>
              <a:rPr lang="en-IN" dirty="0" smtClean="0"/>
              <a:t>What </a:t>
            </a:r>
            <a:r>
              <a:rPr lang="en-IN" dirty="0"/>
              <a:t>we would ideally like to discover is: </a:t>
            </a:r>
            <a:endParaRPr lang="en-IN" dirty="0" smtClean="0"/>
          </a:p>
          <a:p>
            <a:r>
              <a:rPr lang="en-IN" dirty="0" smtClean="0"/>
              <a:t>(</a:t>
            </a:r>
            <a:r>
              <a:rPr lang="en-IN" dirty="0"/>
              <a:t>i) The main trend in </a:t>
            </a:r>
            <a:r>
              <a:rPr lang="en-IN" dirty="0" smtClean="0"/>
              <a:t>the data </a:t>
            </a:r>
            <a:r>
              <a:rPr lang="en-IN" dirty="0"/>
              <a:t>repeats at a window (“period”) of approximately 4000 timestamps;</a:t>
            </a:r>
          </a:p>
          <a:p>
            <a:r>
              <a:rPr lang="en-IN" dirty="0"/>
              <a:t>(ii) A succinct “description” of that main trend that captures most </a:t>
            </a:r>
            <a:r>
              <a:rPr lang="en-IN" dirty="0" smtClean="0"/>
              <a:t>of the </a:t>
            </a:r>
            <a:r>
              <a:rPr lang="en-IN" dirty="0"/>
              <a:t>recurrent information.</a:t>
            </a:r>
          </a:p>
        </p:txBody>
      </p:sp>
    </p:spTree>
    <p:extLst>
      <p:ext uri="{BB962C8B-B14F-4D97-AF65-F5344CB8AC3E}">
        <p14:creationId xmlns:p14="http://schemas.microsoft.com/office/powerpoint/2010/main" xmlns="" val="2377031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0588" y="2095500"/>
            <a:ext cx="7362825"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32556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3600" smtClean="0"/>
              <a:t>Causation v.s. Correlation</a:t>
            </a:r>
          </a:p>
        </p:txBody>
      </p:sp>
      <p:sp>
        <p:nvSpPr>
          <p:cNvPr id="6147" name="Content Placeholder 2"/>
          <p:cNvSpPr>
            <a:spLocks noGrp="1"/>
          </p:cNvSpPr>
          <p:nvPr>
            <p:ph idx="1"/>
          </p:nvPr>
        </p:nvSpPr>
        <p:spPr>
          <a:xfrm>
            <a:off x="457200" y="1447800"/>
            <a:ext cx="8382000" cy="4525963"/>
          </a:xfrm>
        </p:spPr>
        <p:txBody>
          <a:bodyPr/>
          <a:lstStyle/>
          <a:p>
            <a:pPr eaLnBrk="1" hangingPunct="1">
              <a:defRPr/>
            </a:pPr>
            <a:r>
              <a:rPr lang="en-US" sz="2000" u="sng" smtClean="0"/>
              <a:t>Causation</a:t>
            </a:r>
            <a:r>
              <a:rPr lang="en-US" sz="2000" smtClean="0"/>
              <a:t> means that whenever there is a change in an explanatory variable, it should </a:t>
            </a:r>
            <a:r>
              <a:rPr lang="en-US" sz="2000" i="1" smtClean="0"/>
              <a:t>cause</a:t>
            </a:r>
            <a:r>
              <a:rPr lang="en-US" sz="2000" smtClean="0"/>
              <a:t> in a change in the response variable. </a:t>
            </a:r>
          </a:p>
          <a:p>
            <a:pPr eaLnBrk="1" hangingPunct="1">
              <a:defRPr/>
            </a:pPr>
            <a:endParaRPr lang="en-US" sz="2000" smtClean="0"/>
          </a:p>
          <a:p>
            <a:pPr eaLnBrk="1" hangingPunct="1">
              <a:defRPr/>
            </a:pPr>
            <a:r>
              <a:rPr lang="en-US" sz="2000" b="1" smtClean="0"/>
              <a:t>Correlations: </a:t>
            </a:r>
            <a:r>
              <a:rPr lang="en-US" sz="2000" smtClean="0"/>
              <a:t> Correlations between two variables are extremely common and easy to find. </a:t>
            </a:r>
            <a:r>
              <a:rPr lang="en-US" sz="2000" b="1" i="1" smtClean="0"/>
              <a:t>However, saying that two variables are correlated in NO way guarantees that there is causation</a:t>
            </a:r>
            <a:r>
              <a:rPr lang="en-US" sz="2000" smtClean="0"/>
              <a:t>. </a:t>
            </a:r>
          </a:p>
          <a:p>
            <a:pPr lvl="1" eaLnBrk="1" hangingPunct="1">
              <a:defRPr/>
            </a:pPr>
            <a:endParaRPr lang="en-US" sz="1800" smtClean="0"/>
          </a:p>
          <a:p>
            <a:pPr eaLnBrk="1" hangingPunct="1">
              <a:defRPr/>
            </a:pPr>
            <a:r>
              <a:rPr lang="en-US" sz="2200" smtClean="0"/>
              <a:t>Put another way:   </a:t>
            </a:r>
            <a:r>
              <a:rPr lang="en-US" sz="2200" b="1" i="1" smtClean="0"/>
              <a:t>Having correlation without causation means that changing the explanatory  variable will NOT guarantee a change in the response variable. </a:t>
            </a:r>
          </a:p>
          <a:p>
            <a:pPr marL="0" indent="0" eaLnBrk="1" hangingPunct="1">
              <a:buFont typeface="Arial" pitchFamily="34" charset="0"/>
              <a:buNone/>
              <a:defRPr/>
            </a:pPr>
            <a:endParaRPr lang="en-US" sz="2000" b="1" smtClean="0">
              <a:solidFill>
                <a:srgbClr val="FF0000"/>
              </a:solidFill>
            </a:endParaRPr>
          </a:p>
        </p:txBody>
      </p:sp>
    </p:spTree>
    <p:extLst>
      <p:ext uri="{BB962C8B-B14F-4D97-AF65-F5344CB8AC3E}">
        <p14:creationId xmlns:p14="http://schemas.microsoft.com/office/powerpoint/2010/main" xmlns="" val="2384832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639762"/>
          </a:xfrm>
        </p:spPr>
        <p:txBody>
          <a:bodyPr>
            <a:normAutofit fontScale="90000"/>
          </a:bodyPr>
          <a:lstStyle/>
          <a:p>
            <a:pPr eaLnBrk="1" hangingPunct="1"/>
            <a:r>
              <a:rPr lang="en-US" sz="3600" smtClean="0"/>
              <a:t>Example</a:t>
            </a:r>
          </a:p>
        </p:txBody>
      </p:sp>
      <p:sp>
        <p:nvSpPr>
          <p:cNvPr id="8195" name="Content Placeholder 2"/>
          <p:cNvSpPr>
            <a:spLocks noGrp="1"/>
          </p:cNvSpPr>
          <p:nvPr>
            <p:ph idx="1"/>
          </p:nvPr>
        </p:nvSpPr>
        <p:spPr>
          <a:xfrm>
            <a:off x="457200" y="1143000"/>
            <a:ext cx="8229600" cy="4525963"/>
          </a:xfrm>
        </p:spPr>
        <p:txBody>
          <a:bodyPr/>
          <a:lstStyle/>
          <a:p>
            <a:pPr eaLnBrk="1" hangingPunct="1">
              <a:defRPr/>
            </a:pPr>
            <a:r>
              <a:rPr lang="en-US" sz="2000" smtClean="0"/>
              <a:t>One study in Victorian England showed a strong correlation between people wearing top hats, and their life expectancy. This relationship was shown to be very strong (high ‘r’). </a:t>
            </a:r>
          </a:p>
          <a:p>
            <a:pPr eaLnBrk="1" hangingPunct="1">
              <a:defRPr/>
            </a:pPr>
            <a:r>
              <a:rPr lang="en-US" sz="2000" smtClean="0"/>
              <a:t>Does this mean that had Queen Victoria provided free top-hats for all, the life expectancy in England would have shot up?</a:t>
            </a:r>
          </a:p>
          <a:p>
            <a:pPr lvl="1" eaLnBrk="1" hangingPunct="1">
              <a:defRPr/>
            </a:pPr>
            <a:r>
              <a:rPr lang="en-US" sz="1600" smtClean="0"/>
              <a:t>There is a confirmed correlation. However, there is NO causation. That is, wearing top hats does not </a:t>
            </a:r>
            <a:r>
              <a:rPr lang="en-US" sz="1600" u="sng" smtClean="0"/>
              <a:t>cause</a:t>
            </a:r>
            <a:r>
              <a:rPr lang="en-US" sz="1600" smtClean="0"/>
              <a:t> people to live longer. </a:t>
            </a:r>
          </a:p>
          <a:p>
            <a:pPr marL="457200" lvl="1" indent="0" eaLnBrk="1" hangingPunct="1">
              <a:buFont typeface="Arial" pitchFamily="34" charset="0"/>
              <a:buNone/>
              <a:defRPr/>
            </a:pPr>
            <a:endParaRPr lang="en-US" sz="1600"/>
          </a:p>
          <a:p>
            <a:pPr marL="457200" lvl="1" indent="0" eaLnBrk="1" hangingPunct="1">
              <a:buFont typeface="Arial" pitchFamily="34" charset="0"/>
              <a:buNone/>
              <a:defRPr/>
            </a:pPr>
            <a:r>
              <a:rPr lang="en-US" sz="1800" smtClean="0"/>
              <a:t>So, what’s going on here? </a:t>
            </a:r>
          </a:p>
          <a:p>
            <a:pPr lvl="1" eaLnBrk="1" hangingPunct="1">
              <a:defRPr/>
            </a:pPr>
            <a:r>
              <a:rPr lang="en-US" sz="1600" b="1" smtClean="0"/>
              <a:t>Answer</a:t>
            </a:r>
            <a:r>
              <a:rPr lang="en-US" sz="1600" smtClean="0"/>
              <a:t>: There is a </a:t>
            </a:r>
            <a:r>
              <a:rPr lang="en-US" sz="1600" b="1" smtClean="0"/>
              <a:t>lurking variable</a:t>
            </a:r>
            <a:r>
              <a:rPr lang="en-US" sz="1600" smtClean="0"/>
              <a:t>! In this case, there is the lurking variable is income. People with higher incomes could afford doctors and medicines. These were in no way a given in Victorian England!  </a:t>
            </a:r>
          </a:p>
          <a:p>
            <a:pPr lvl="1" eaLnBrk="1" hangingPunct="1">
              <a:defRPr/>
            </a:pPr>
            <a:r>
              <a:rPr lang="en-US" sz="1600" smtClean="0"/>
              <a:t>So in this case, while there is </a:t>
            </a:r>
            <a:r>
              <a:rPr lang="en-US" sz="1600" b="1" smtClean="0"/>
              <a:t>correlation </a:t>
            </a:r>
            <a:r>
              <a:rPr lang="en-US" sz="1600" smtClean="0"/>
              <a:t>between top-hats and life epxectancy, there is no </a:t>
            </a:r>
            <a:r>
              <a:rPr lang="en-US" sz="1600" b="1" smtClean="0"/>
              <a:t>causation</a:t>
            </a:r>
            <a:r>
              <a:rPr lang="en-US" sz="1600" smtClean="0"/>
              <a:t>.</a:t>
            </a:r>
          </a:p>
          <a:p>
            <a:pPr lvl="1" eaLnBrk="1" hangingPunct="1">
              <a:defRPr/>
            </a:pPr>
            <a:r>
              <a:rPr lang="en-US" sz="1600" smtClean="0"/>
              <a:t>However, there </a:t>
            </a:r>
            <a:r>
              <a:rPr lang="en-US" sz="1600" i="1" smtClean="0"/>
              <a:t>would</a:t>
            </a:r>
            <a:r>
              <a:rPr lang="en-US" sz="1600" smtClean="0"/>
              <a:t> be a </a:t>
            </a:r>
            <a:r>
              <a:rPr lang="en-US" sz="1600" b="1" smtClean="0"/>
              <a:t>causal </a:t>
            </a:r>
            <a:r>
              <a:rPr lang="en-US" sz="1600" smtClean="0"/>
              <a:t>relationship between </a:t>
            </a:r>
            <a:r>
              <a:rPr lang="en-US" sz="1600" i="1" smtClean="0"/>
              <a:t>Income </a:t>
            </a:r>
            <a:r>
              <a:rPr lang="en-US" sz="1600" smtClean="0"/>
              <a:t>and life expectancy.  </a:t>
            </a:r>
          </a:p>
        </p:txBody>
      </p:sp>
    </p:spTree>
    <p:extLst>
      <p:ext uri="{BB962C8B-B14F-4D97-AF65-F5344CB8AC3E}">
        <p14:creationId xmlns:p14="http://schemas.microsoft.com/office/powerpoint/2010/main" xmlns="" val="3331024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457200" y="495300"/>
            <a:ext cx="8229600" cy="639763"/>
          </a:xfrm>
        </p:spPr>
        <p:txBody>
          <a:bodyPr>
            <a:normAutofit fontScale="90000"/>
          </a:bodyPr>
          <a:lstStyle/>
          <a:p>
            <a:pPr eaLnBrk="1" hangingPunct="1"/>
            <a:r>
              <a:rPr lang="en-US" sz="3200" smtClean="0"/>
              <a:t>Example</a:t>
            </a:r>
            <a:br>
              <a:rPr lang="en-US" sz="3200" smtClean="0"/>
            </a:br>
            <a:r>
              <a:rPr lang="en-US" sz="3200" smtClean="0"/>
              <a:t>Correlation v.s. Causation</a:t>
            </a:r>
          </a:p>
        </p:txBody>
      </p:sp>
      <p:sp>
        <p:nvSpPr>
          <p:cNvPr id="3" name="Content Placeholder 2"/>
          <p:cNvSpPr>
            <a:spLocks noGrp="1"/>
          </p:cNvSpPr>
          <p:nvPr>
            <p:ph idx="1"/>
          </p:nvPr>
        </p:nvSpPr>
        <p:spPr>
          <a:xfrm>
            <a:off x="1471613" y="1582738"/>
            <a:ext cx="6300787" cy="4525962"/>
          </a:xfrm>
        </p:spPr>
        <p:txBody>
          <a:bodyPr>
            <a:normAutofit lnSpcReduction="10000"/>
          </a:bodyPr>
          <a:lstStyle/>
          <a:p>
            <a:pPr marL="0" indent="0" eaLnBrk="1" hangingPunct="1">
              <a:buFont typeface="Arial" pitchFamily="34" charset="0"/>
              <a:buNone/>
            </a:pPr>
            <a:r>
              <a:rPr lang="en-US" sz="2000" smtClean="0"/>
              <a:t>One study during the polio epidemic in the 1920s showed a strong correlation between ice cream consumption and cases of polio. As a result, the public was warned to avoid eating ice cream as it increased the risk of contracting the disease. </a:t>
            </a:r>
          </a:p>
          <a:p>
            <a:pPr marL="0" indent="0" eaLnBrk="1" hangingPunct="1">
              <a:buFont typeface="Arial" pitchFamily="34" charset="0"/>
              <a:buNone/>
            </a:pPr>
            <a:endParaRPr lang="en-US" sz="2000" b="1" smtClean="0"/>
          </a:p>
          <a:p>
            <a:pPr marL="0" indent="0" eaLnBrk="1" hangingPunct="1">
              <a:buFont typeface="Arial" pitchFamily="34" charset="0"/>
              <a:buNone/>
            </a:pPr>
            <a:r>
              <a:rPr lang="en-US" sz="2000" b="1" smtClean="0"/>
              <a:t>Thoughts?</a:t>
            </a:r>
          </a:p>
          <a:p>
            <a:pPr lvl="1" eaLnBrk="1" hangingPunct="1"/>
            <a:r>
              <a:rPr lang="en-US" sz="1600" smtClean="0"/>
              <a:t>Again, there was a strongly confirmed correlation. However, it turned out that there was NO causation. With a properly controlled experiment, it could have been easily shown that increased ice cream consumption did NOT increase the risk of polio. </a:t>
            </a:r>
          </a:p>
          <a:p>
            <a:pPr lvl="1" eaLnBrk="1" hangingPunct="1"/>
            <a:r>
              <a:rPr lang="en-US" sz="1600" smtClean="0"/>
              <a:t>Again, there was a  </a:t>
            </a:r>
            <a:r>
              <a:rPr lang="en-US" sz="1600" b="1" smtClean="0"/>
              <a:t>lurking variable</a:t>
            </a:r>
            <a:r>
              <a:rPr lang="en-US" sz="1600" smtClean="0"/>
              <a:t> hiding in the background. It turns out that the virus that causes polio (a virus of the </a:t>
            </a:r>
            <a:r>
              <a:rPr lang="en-US" sz="1600" i="1" smtClean="0"/>
              <a:t>picornoviridae </a:t>
            </a:r>
            <a:r>
              <a:rPr lang="en-US" sz="1600" smtClean="0"/>
              <a:t>family for anyone who cares) thrives in warmer weather. So the lurking variable here was, temperature!</a:t>
            </a:r>
          </a:p>
        </p:txBody>
      </p:sp>
    </p:spTree>
    <p:extLst>
      <p:ext uri="{BB962C8B-B14F-4D97-AF65-F5344CB8AC3E}">
        <p14:creationId xmlns:p14="http://schemas.microsoft.com/office/powerpoint/2010/main" xmlns="" val="2854157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Fusion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01473" y="1600200"/>
            <a:ext cx="5141053" cy="4525963"/>
          </a:xfrm>
        </p:spPr>
      </p:pic>
    </p:spTree>
    <p:extLst>
      <p:ext uri="{BB962C8B-B14F-4D97-AF65-F5344CB8AC3E}">
        <p14:creationId xmlns:p14="http://schemas.microsoft.com/office/powerpoint/2010/main" xmlns="" val="29341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z="4000" smtClean="0"/>
              <a:t>Temperature and Humidity Data</a:t>
            </a:r>
            <a:endParaRPr lang="en-IN" altLang="en-US" sz="4000" smtClean="0"/>
          </a:p>
        </p:txBody>
      </p:sp>
      <p:pic>
        <p:nvPicPr>
          <p:cNvPr id="23555" name="Picture 2"/>
          <p:cNvPicPr>
            <a:picLocks noGrp="1" noChangeAspect="1" noChangeArrowheads="1"/>
          </p:cNvPicPr>
          <p:nvPr>
            <p:ph idx="1"/>
          </p:nvPr>
        </p:nvPicPr>
        <p:blipFill>
          <a:blip r:embed="rId2" cstate="print"/>
          <a:srcRect/>
          <a:stretch>
            <a:fillRect/>
          </a:stretch>
        </p:blipFill>
        <p:spPr>
          <a:xfrm>
            <a:off x="1550988" y="1600200"/>
            <a:ext cx="6042025" cy="4525963"/>
          </a:xfrm>
          <a:noFill/>
        </p:spPr>
      </p:pic>
      <p:sp>
        <p:nvSpPr>
          <p:cNvPr id="23556" name="Slide Number Placeholder 2"/>
          <p:cNvSpPr>
            <a:spLocks noGrp="1"/>
          </p:cNvSpPr>
          <p:nvPr>
            <p:ph type="sldNum" sz="quarter" idx="12"/>
          </p:nvPr>
        </p:nvSpPr>
        <p:spPr>
          <a:noFill/>
        </p:spPr>
        <p:txBody>
          <a:bodyPr/>
          <a:lstStyle/>
          <a:p>
            <a:fld id="{85700241-2E9F-433B-B2C1-9249AB32CE3A}"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Fusion</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Data fusion</a:t>
            </a:r>
            <a:r>
              <a:rPr lang="en-IN" dirty="0"/>
              <a:t> is the process of integration of multiple data and knowledge representing the same real-world object into a consistent, accurate, and useful representation.</a:t>
            </a:r>
          </a:p>
          <a:p>
            <a:r>
              <a:rPr lang="en-IN" dirty="0" smtClean="0"/>
              <a:t>Fusion </a:t>
            </a:r>
            <a:r>
              <a:rPr lang="en-IN" dirty="0"/>
              <a:t>of the data from 2 sources (dimension #1 &amp; #2) can yield </a:t>
            </a:r>
            <a:r>
              <a:rPr lang="en-IN" dirty="0" smtClean="0"/>
              <a:t>a classifier</a:t>
            </a:r>
            <a:r>
              <a:rPr lang="en-IN" dirty="0"/>
              <a:t> superior to any classifiers based on dimension #1 or dimension #2 alone</a:t>
            </a:r>
          </a:p>
          <a:p>
            <a:r>
              <a:rPr lang="en-IN" dirty="0"/>
              <a:t>Data fusion processes are often categorized as low, intermediate or high, depending on the processing stage at which fusion takes place</a:t>
            </a:r>
            <a:r>
              <a:rPr lang="en-IN" dirty="0" smtClean="0"/>
              <a:t>.</a:t>
            </a:r>
            <a:r>
              <a:rPr lang="en-IN" dirty="0"/>
              <a:t> Low level data fusion combines several sources of raw data to produce new raw data. The expectation is that fused data is more informative and synthetic than the original inputs.</a:t>
            </a:r>
          </a:p>
          <a:p>
            <a:endParaRPr lang="en-IN" dirty="0"/>
          </a:p>
        </p:txBody>
      </p:sp>
    </p:spTree>
    <p:extLst>
      <p:ext uri="{BB962C8B-B14F-4D97-AF65-F5344CB8AC3E}">
        <p14:creationId xmlns:p14="http://schemas.microsoft.com/office/powerpoint/2010/main" xmlns="" val="3413084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Fusion</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a:t>
            </a:r>
            <a:r>
              <a:rPr lang="en-IN" dirty="0" smtClean="0"/>
              <a:t>detection </a:t>
            </a:r>
            <a:r>
              <a:rPr lang="en-IN" dirty="0"/>
              <a:t>and classification applications, decision fusion has attracted great interests for its advantages in combining the individual decisions into a unified one without sending raw data to the fusion </a:t>
            </a:r>
            <a:r>
              <a:rPr lang="en-IN" dirty="0" smtClean="0"/>
              <a:t>centre. </a:t>
            </a:r>
            <a:r>
              <a:rPr lang="en-IN" dirty="0"/>
              <a:t>It provides a flexible solution for improving the classification accuracy without considering the classifiers used in local </a:t>
            </a:r>
            <a:r>
              <a:rPr lang="en-IN" dirty="0" smtClean="0"/>
              <a:t>sensors. </a:t>
            </a:r>
          </a:p>
          <a:p>
            <a:r>
              <a:rPr lang="en-IN" dirty="0" smtClean="0"/>
              <a:t>Besides</a:t>
            </a:r>
            <a:r>
              <a:rPr lang="en-IN" dirty="0"/>
              <a:t>, the data transmission amount is greatly decreased, thus energy consumption and bandwidth demand are significantly </a:t>
            </a:r>
            <a:r>
              <a:rPr lang="en-IN" dirty="0" smtClean="0"/>
              <a:t>reduced. </a:t>
            </a:r>
          </a:p>
          <a:p>
            <a:r>
              <a:rPr lang="en-IN" dirty="0" smtClean="0"/>
              <a:t>In </a:t>
            </a:r>
            <a:r>
              <a:rPr lang="en-IN" dirty="0"/>
              <a:t>decentralized target classification systems with decision fusion, each sensor independently conducts classification operation and uploads its local decision to the fusion </a:t>
            </a:r>
            <a:r>
              <a:rPr lang="en-IN" dirty="0" err="1"/>
              <a:t>center</a:t>
            </a:r>
            <a:r>
              <a:rPr lang="en-IN" dirty="0"/>
              <a:t>, which combines these decisions into a global one. Compared with target classification with a single sensor, multiple sensor decision fusion has better performance in classification accuracy, anti-noise, </a:t>
            </a:r>
            <a:r>
              <a:rPr lang="en-IN"/>
              <a:t>and </a:t>
            </a:r>
            <a:r>
              <a:rPr lang="en-IN" smtClean="0"/>
              <a:t>reliability.</a:t>
            </a:r>
            <a:endParaRPr lang="en-IN" dirty="0"/>
          </a:p>
          <a:p>
            <a:endParaRPr lang="en-IN" dirty="0"/>
          </a:p>
        </p:txBody>
      </p:sp>
    </p:spTree>
    <p:extLst>
      <p:ext uri="{BB962C8B-B14F-4D97-AF65-F5344CB8AC3E}">
        <p14:creationId xmlns:p14="http://schemas.microsoft.com/office/powerpoint/2010/main" xmlns="" val="2541546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Data fusion is a multilevel, multifaceted process dealing with the </a:t>
            </a:r>
          </a:p>
          <a:p>
            <a:pPr lvl="1"/>
            <a:r>
              <a:rPr lang="en-IN" dirty="0" smtClean="0"/>
              <a:t>registration, </a:t>
            </a:r>
          </a:p>
          <a:p>
            <a:pPr lvl="1"/>
            <a:r>
              <a:rPr lang="en-IN" dirty="0" smtClean="0"/>
              <a:t>detection, </a:t>
            </a:r>
          </a:p>
          <a:p>
            <a:pPr lvl="1"/>
            <a:r>
              <a:rPr lang="en-IN" dirty="0" smtClean="0"/>
              <a:t>association, </a:t>
            </a:r>
          </a:p>
          <a:p>
            <a:pPr lvl="1"/>
            <a:r>
              <a:rPr lang="en-IN" dirty="0" smtClean="0"/>
              <a:t>correlation, and </a:t>
            </a:r>
          </a:p>
          <a:p>
            <a:pPr lvl="1"/>
            <a:r>
              <a:rPr lang="en-IN" dirty="0" smtClean="0"/>
              <a:t>combination of data and information </a:t>
            </a:r>
          </a:p>
          <a:p>
            <a:r>
              <a:rPr lang="en-IN" dirty="0" smtClean="0"/>
              <a:t>from multiple sources to achieve refined state and identity estimation, and complete and timely assessments of situation (including threats and opportunities). </a:t>
            </a:r>
          </a:p>
          <a:p>
            <a:endParaRPr lang="en-IN" dirty="0" smtClean="0"/>
          </a:p>
          <a:p>
            <a:r>
              <a:rPr lang="en-IN" dirty="0" smtClean="0"/>
              <a:t>Sensors produce individual observations or measurements (raw data) that must be placed in proper context first to create organized data sets (information) and then evaluated to infer higher-level meaning about the overall content in the information (knowledge). </a:t>
            </a:r>
          </a:p>
        </p:txBody>
      </p:sp>
    </p:spTree>
    <p:extLst>
      <p:ext uri="{BB962C8B-B14F-4D97-AF65-F5344CB8AC3E}">
        <p14:creationId xmlns:p14="http://schemas.microsoft.com/office/powerpoint/2010/main" xmlns="" val="4147194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Fusion</a:t>
            </a:r>
            <a:endParaRPr lang="en-IN" dirty="0"/>
          </a:p>
        </p:txBody>
      </p:sp>
      <p:sp>
        <p:nvSpPr>
          <p:cNvPr id="3" name="Content Placeholder 2"/>
          <p:cNvSpPr>
            <a:spLocks noGrp="1"/>
          </p:cNvSpPr>
          <p:nvPr>
            <p:ph idx="1"/>
          </p:nvPr>
        </p:nvSpPr>
        <p:spPr/>
        <p:txBody>
          <a:bodyPr>
            <a:normAutofit fontScale="77500" lnSpcReduction="20000"/>
          </a:bodyPr>
          <a:lstStyle/>
          <a:p>
            <a:r>
              <a:rPr lang="en-IN" b="1" u="sng" dirty="0" smtClean="0"/>
              <a:t>Registration:</a:t>
            </a:r>
            <a:r>
              <a:rPr lang="en-IN" dirty="0" smtClean="0"/>
              <a:t> Registration (or alignment) is the process that places all sensor data in a common time and space coordinate system. This corrects for the different time sampling, viewing perspective and image planes of different sensors. </a:t>
            </a:r>
          </a:p>
          <a:p>
            <a:endParaRPr lang="en-IN" dirty="0" smtClean="0"/>
          </a:p>
          <a:p>
            <a:r>
              <a:rPr lang="en-IN" b="1" u="sng" dirty="0" smtClean="0"/>
              <a:t>Detection: </a:t>
            </a:r>
            <a:r>
              <a:rPr lang="en-IN" dirty="0" smtClean="0"/>
              <a:t>The decision regarding the presence or absence of an entity (e.g., target or aggregate of targets) or event (e.g., fire detection, missile launch) may be based upon the evaluation of multiple individual sensor decisions, or it may be based upon the combination of raw data from multiple sensors (often referred to as </a:t>
            </a:r>
            <a:r>
              <a:rPr lang="en-IN" dirty="0" err="1" smtClean="0"/>
              <a:t>predetection</a:t>
            </a:r>
            <a:r>
              <a:rPr lang="en-IN" dirty="0" smtClean="0"/>
              <a:t> fusion).</a:t>
            </a:r>
            <a:endParaRPr lang="en-IN" dirty="0"/>
          </a:p>
        </p:txBody>
      </p:sp>
    </p:spTree>
    <p:extLst>
      <p:ext uri="{BB962C8B-B14F-4D97-AF65-F5344CB8AC3E}">
        <p14:creationId xmlns:p14="http://schemas.microsoft.com/office/powerpoint/2010/main" xmlns="" val="3253272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Fusion</a:t>
            </a:r>
            <a:endParaRPr lang="en-IN" dirty="0"/>
          </a:p>
        </p:txBody>
      </p:sp>
      <p:sp>
        <p:nvSpPr>
          <p:cNvPr id="3" name="Content Placeholder 2"/>
          <p:cNvSpPr>
            <a:spLocks noGrp="1"/>
          </p:cNvSpPr>
          <p:nvPr>
            <p:ph idx="1"/>
          </p:nvPr>
        </p:nvSpPr>
        <p:spPr/>
        <p:txBody>
          <a:bodyPr>
            <a:normAutofit fontScale="77500" lnSpcReduction="20000"/>
          </a:bodyPr>
          <a:lstStyle/>
          <a:p>
            <a:r>
              <a:rPr lang="en-IN" b="1" u="sng" dirty="0" smtClean="0"/>
              <a:t>Correlation and Association: </a:t>
            </a:r>
            <a:r>
              <a:rPr lang="en-IN" dirty="0" smtClean="0"/>
              <a:t>The process of fusion which partitions data into associated categories includes correlation and association stages. Sensor measurements are compared with correlation metrics that use temporal, spectral or spatial properties to score each alternative assignment hypothesis. The sensor data are then associated with the corresponding data from other sensors and are assigned to categories. </a:t>
            </a:r>
          </a:p>
          <a:p>
            <a:endParaRPr lang="en-IN" dirty="0" smtClean="0"/>
          </a:p>
          <a:p>
            <a:r>
              <a:rPr lang="en-IN" b="1" u="sng" dirty="0" smtClean="0"/>
              <a:t>Combination</a:t>
            </a:r>
            <a:r>
              <a:rPr lang="en-IN" dirty="0" smtClean="0"/>
              <a:t>: The process of combining data from all sensors to derive a refined estimate of state and identity must manage the uncertainty in sensor measurements and provide estimates with associated measures of estimate uncertainty</a:t>
            </a:r>
            <a:endParaRPr lang="en-IN" dirty="0"/>
          </a:p>
        </p:txBody>
      </p:sp>
    </p:spTree>
    <p:extLst>
      <p:ext uri="{BB962C8B-B14F-4D97-AF65-F5344CB8AC3E}">
        <p14:creationId xmlns:p14="http://schemas.microsoft.com/office/powerpoint/2010/main" xmlns="" val="86294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Correlation Coefficient</a:t>
            </a:r>
            <a:endParaRPr lang="en-IN" altLang="en-US" smtClean="0"/>
          </a:p>
        </p:txBody>
      </p:sp>
      <p:sp>
        <p:nvSpPr>
          <p:cNvPr id="24579" name="Content Placeholder 2"/>
          <p:cNvSpPr>
            <a:spLocks noGrp="1"/>
          </p:cNvSpPr>
          <p:nvPr>
            <p:ph idx="1"/>
          </p:nvPr>
        </p:nvSpPr>
        <p:spPr/>
        <p:txBody>
          <a:bodyPr/>
          <a:lstStyle/>
          <a:p>
            <a:pPr eaLnBrk="1" hangingPunct="1"/>
            <a:r>
              <a:rPr lang="en-IN" altLang="en-US" smtClean="0"/>
              <a:t>&gt;&gt; corrcoef(temp_data, humidity1)</a:t>
            </a:r>
          </a:p>
          <a:p>
            <a:pPr eaLnBrk="1" hangingPunct="1"/>
            <a:endParaRPr lang="en-IN" altLang="en-US" smtClean="0"/>
          </a:p>
          <a:p>
            <a:pPr eaLnBrk="1" hangingPunct="1"/>
            <a:r>
              <a:rPr lang="en-IN" altLang="en-US" smtClean="0"/>
              <a:t>ans =</a:t>
            </a:r>
          </a:p>
          <a:p>
            <a:pPr eaLnBrk="1" hangingPunct="1"/>
            <a:endParaRPr lang="en-IN" altLang="en-US" smtClean="0"/>
          </a:p>
          <a:p>
            <a:pPr eaLnBrk="1" hangingPunct="1"/>
            <a:r>
              <a:rPr lang="en-IN" altLang="en-US" smtClean="0"/>
              <a:t>    1.0000   -0.9522</a:t>
            </a:r>
          </a:p>
          <a:p>
            <a:pPr eaLnBrk="1" hangingPunct="1"/>
            <a:r>
              <a:rPr lang="en-IN" altLang="en-US" smtClean="0"/>
              <a:t>   -0.9522    1.0000</a:t>
            </a:r>
          </a:p>
          <a:p>
            <a:pPr eaLnBrk="1" hangingPunct="1"/>
            <a:endParaRPr lang="en-IN" altLang="en-US" smtClean="0"/>
          </a:p>
        </p:txBody>
      </p:sp>
      <p:sp>
        <p:nvSpPr>
          <p:cNvPr id="24580" name="Slide Number Placeholder 2"/>
          <p:cNvSpPr>
            <a:spLocks noGrp="1"/>
          </p:cNvSpPr>
          <p:nvPr>
            <p:ph type="sldNum" sz="quarter" idx="12"/>
          </p:nvPr>
        </p:nvSpPr>
        <p:spPr>
          <a:noFill/>
        </p:spPr>
        <p:txBody>
          <a:bodyPr/>
          <a:lstStyle/>
          <a:p>
            <a:fld id="{C0870A82-329B-4CD9-84FA-DF4904DC605E}" type="slidenum">
              <a:rPr lang="en-US" altLang="en-US"/>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51389" y="1600200"/>
            <a:ext cx="6041221"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Data</a:t>
            </a:r>
            <a:endParaRPr lang="en-IN" dirty="0"/>
          </a:p>
        </p:txBody>
      </p:sp>
      <p:sp>
        <p:nvSpPr>
          <p:cNvPr id="3" name="Content Placeholder 2"/>
          <p:cNvSpPr>
            <a:spLocks noGrp="1"/>
          </p:cNvSpPr>
          <p:nvPr>
            <p:ph idx="1"/>
          </p:nvPr>
        </p:nvSpPr>
        <p:spPr/>
        <p:txBody>
          <a:bodyPr/>
          <a:lstStyle/>
          <a:p>
            <a:r>
              <a:rPr lang="en-IN" dirty="0" smtClean="0"/>
              <a:t> a=</a:t>
            </a:r>
            <a:r>
              <a:rPr lang="en-IN" dirty="0" err="1" smtClean="0"/>
              <a:t>randn</a:t>
            </a:r>
            <a:r>
              <a:rPr lang="en-IN" dirty="0" smtClean="0"/>
              <a:t>(1000,1);</a:t>
            </a:r>
          </a:p>
          <a:p>
            <a:r>
              <a:rPr lang="en-IN" dirty="0" smtClean="0"/>
              <a:t>&gt;&gt; b=2*a+1;</a:t>
            </a:r>
          </a:p>
          <a:p>
            <a:r>
              <a:rPr lang="en-IN" dirty="0" smtClean="0"/>
              <a:t>&gt;&gt; figure</a:t>
            </a:r>
          </a:p>
          <a:p>
            <a:r>
              <a:rPr lang="en-IN" dirty="0" smtClean="0"/>
              <a:t>&gt;&gt; plot(</a:t>
            </a:r>
            <a:r>
              <a:rPr lang="en-IN" dirty="0" err="1" smtClean="0"/>
              <a:t>a,b</a:t>
            </a:r>
            <a:r>
              <a:rPr lang="en-IN" dirty="0" smtClean="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Data</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551389" y="1600200"/>
            <a:ext cx="6041221"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Uncorrelated Data</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551389" y="1600200"/>
            <a:ext cx="6041221"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Sensor Data Correlation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When the sensor data is collected from different sensors located at different locations, the data is likely to show </a:t>
            </a:r>
            <a:r>
              <a:rPr lang="en-IN" u="sng" dirty="0" smtClean="0"/>
              <a:t>spatial</a:t>
            </a:r>
            <a:r>
              <a:rPr lang="en-IN" dirty="0" smtClean="0"/>
              <a:t> and </a:t>
            </a:r>
            <a:r>
              <a:rPr lang="en-IN" u="sng" dirty="0" smtClean="0"/>
              <a:t>temporal </a:t>
            </a:r>
            <a:r>
              <a:rPr lang="en-IN" dirty="0" smtClean="0"/>
              <a:t>correlation. The correlation needs to be captured both </a:t>
            </a:r>
            <a:r>
              <a:rPr lang="en-IN" dirty="0"/>
              <a:t>across multiple streams, as well as across time (auto-correlations).</a:t>
            </a:r>
          </a:p>
          <a:p>
            <a:endParaRPr lang="en-IN" dirty="0" smtClean="0"/>
          </a:p>
          <a:p>
            <a:r>
              <a:rPr lang="en-IN" dirty="0" smtClean="0"/>
              <a:t>Correlations </a:t>
            </a:r>
            <a:r>
              <a:rPr lang="en-IN" dirty="0"/>
              <a:t>across </a:t>
            </a:r>
            <a:r>
              <a:rPr lang="en-IN" dirty="0" smtClean="0"/>
              <a:t>different streams </a:t>
            </a:r>
            <a:r>
              <a:rPr lang="en-IN" dirty="0"/>
              <a:t>allow us to find hidden variables that can summarize </a:t>
            </a:r>
            <a:r>
              <a:rPr lang="en-IN" dirty="0" smtClean="0"/>
              <a:t>collections of </a:t>
            </a:r>
            <a:r>
              <a:rPr lang="en-IN" dirty="0"/>
              <a:t>time series data streams. In the second case, auto-correlations </a:t>
            </a:r>
            <a:r>
              <a:rPr lang="en-IN" dirty="0" smtClean="0"/>
              <a:t>summarize patterns </a:t>
            </a:r>
            <a:r>
              <a:rPr lang="en-IN" dirty="0"/>
              <a:t>across time, that can capture regular or periodic </a:t>
            </a:r>
            <a:r>
              <a:rPr lang="en-IN" dirty="0" smtClean="0"/>
              <a:t>trends in </a:t>
            </a:r>
            <a:r>
              <a:rPr lang="en-IN" dirty="0"/>
              <a:t>time series streams</a:t>
            </a:r>
            <a:r>
              <a:rPr lang="en-IN" dirty="0" smtClean="0"/>
              <a:t>.</a:t>
            </a:r>
            <a:endParaRPr lang="en-IN" dirty="0"/>
          </a:p>
          <a:p>
            <a:endParaRPr lang="en-IN" dirty="0" smtClean="0"/>
          </a:p>
          <a:p>
            <a:r>
              <a:rPr lang="en-IN" dirty="0" smtClean="0"/>
              <a:t>Streams </a:t>
            </a:r>
            <a:r>
              <a:rPr lang="en-IN" dirty="0"/>
              <a:t>in a large collection are </a:t>
            </a:r>
            <a:r>
              <a:rPr lang="en-IN" dirty="0" smtClean="0"/>
              <a:t>often inherently </a:t>
            </a:r>
            <a:r>
              <a:rPr lang="en-IN" dirty="0"/>
              <a:t>correlated (e.g., temperatures in the same building, traffic </a:t>
            </a:r>
            <a:r>
              <a:rPr lang="en-IN" dirty="0" smtClean="0"/>
              <a:t>in the </a:t>
            </a:r>
            <a:r>
              <a:rPr lang="en-IN" dirty="0"/>
              <a:t>same network, prices in the same market, etc.) and it is possible </a:t>
            </a:r>
            <a:r>
              <a:rPr lang="en-IN" dirty="0" smtClean="0"/>
              <a:t>to reduce </a:t>
            </a:r>
            <a:r>
              <a:rPr lang="en-IN" dirty="0"/>
              <a:t>hundreds of numerical streams into just a handful of </a:t>
            </a:r>
            <a:r>
              <a:rPr lang="en-IN" i="1" dirty="0"/>
              <a:t>hidden </a:t>
            </a:r>
            <a:r>
              <a:rPr lang="en-IN" i="1" dirty="0" smtClean="0"/>
              <a:t>variables </a:t>
            </a:r>
            <a:r>
              <a:rPr lang="en-IN" dirty="0" smtClean="0"/>
              <a:t>that </a:t>
            </a:r>
            <a:r>
              <a:rPr lang="en-IN" dirty="0"/>
              <a:t>compactly describe the key trends and dramatically </a:t>
            </a:r>
            <a:r>
              <a:rPr lang="en-IN" dirty="0" smtClean="0"/>
              <a:t>reduce the </a:t>
            </a:r>
            <a:r>
              <a:rPr lang="en-IN" dirty="0"/>
              <a:t>complexity of further data processing. </a:t>
            </a:r>
          </a:p>
        </p:txBody>
      </p:sp>
    </p:spTree>
    <p:extLst>
      <p:ext uri="{BB962C8B-B14F-4D97-AF65-F5344CB8AC3E}">
        <p14:creationId xmlns:p14="http://schemas.microsoft.com/office/powerpoint/2010/main" xmlns="" val="148718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6521</TotalTime>
  <Words>2031</Words>
  <Application>Microsoft Office PowerPoint</Application>
  <PresentationFormat>On-screen Show (4:3)</PresentationFormat>
  <Paragraphs>145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Sensor Data Correlation</vt:lpstr>
      <vt:lpstr>Correlation Coefficient</vt:lpstr>
      <vt:lpstr>Temperature and Humidity Data</vt:lpstr>
      <vt:lpstr>Correlation Coefficient</vt:lpstr>
      <vt:lpstr>Correlation</vt:lpstr>
      <vt:lpstr>Correlated Data</vt:lpstr>
      <vt:lpstr>Correlated Data</vt:lpstr>
      <vt:lpstr>Uncorrelated Data</vt:lpstr>
      <vt:lpstr>Sensor Data Correlation</vt:lpstr>
      <vt:lpstr>Example</vt:lpstr>
      <vt:lpstr>Sensor Data Correlation</vt:lpstr>
      <vt:lpstr>Example</vt:lpstr>
      <vt:lpstr>Example</vt:lpstr>
      <vt:lpstr>Example</vt:lpstr>
      <vt:lpstr>Principal Component Analysis</vt:lpstr>
      <vt:lpstr>Principal Component Analysis</vt:lpstr>
      <vt:lpstr>Toy Example</vt:lpstr>
      <vt:lpstr>Example</vt:lpstr>
      <vt:lpstr>Example</vt:lpstr>
      <vt:lpstr>Example</vt:lpstr>
      <vt:lpstr>PCA for Sensor Data</vt:lpstr>
      <vt:lpstr>Data after PCA</vt:lpstr>
      <vt:lpstr>Temperature and Humidity Data</vt:lpstr>
      <vt:lpstr>Example</vt:lpstr>
      <vt:lpstr>Example</vt:lpstr>
      <vt:lpstr>Causation v.s. Correlation</vt:lpstr>
      <vt:lpstr>Example</vt:lpstr>
      <vt:lpstr>Example Correlation v.s. Causation</vt:lpstr>
      <vt:lpstr>Data Fusion</vt:lpstr>
      <vt:lpstr>Data Fusion</vt:lpstr>
      <vt:lpstr>Decision Fusion</vt:lpstr>
      <vt:lpstr>Definition</vt:lpstr>
      <vt:lpstr>Data Fusion</vt:lpstr>
      <vt:lpstr>Data Fusion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Data Correlation</dc:title>
  <dc:creator>Prof. Jyotsna Bapat</dc:creator>
  <cp:lastModifiedBy>User</cp:lastModifiedBy>
  <cp:revision>18</cp:revision>
  <dcterms:created xsi:type="dcterms:W3CDTF">2016-03-14T10:08:48Z</dcterms:created>
  <dcterms:modified xsi:type="dcterms:W3CDTF">2017-02-14T02:51:49Z</dcterms:modified>
</cp:coreProperties>
</file>