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57" r:id="rId5"/>
    <p:sldId id="270"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3" r:id="rId19"/>
    <p:sldId id="274" r:id="rId20"/>
    <p:sldId id="271" r:id="rId21"/>
    <p:sldId id="275" r:id="rId22"/>
    <p:sldId id="279" r:id="rId23"/>
    <p:sldId id="280" r:id="rId24"/>
    <p:sldId id="277"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5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C448269-FC19-48F0-8766-ED0556E5ED3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2326425-A165-4F83-8D71-8D9F985DCFA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2F95E-284D-470D-8EB8-5692BFE7B6E2}" type="datetimeFigureOut">
              <a:rPr lang="en-IN" smtClean="0"/>
              <a:pPr/>
              <a:t>07-03-2017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8579D8-B74B-4353-8614-D70D1FAFF5D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2F95E-284D-470D-8EB8-5692BFE7B6E2}" type="datetimeFigureOut">
              <a:rPr lang="en-IN" smtClean="0"/>
              <a:pPr/>
              <a:t>07-03-2017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579D8-B74B-4353-8614-D70D1FAFF5D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Sensor Data Fusion II</a:t>
            </a:r>
            <a:endParaRPr lang="en-IN" dirty="0"/>
          </a:p>
        </p:txBody>
      </p:sp>
      <p:sp>
        <p:nvSpPr>
          <p:cNvPr id="3" name="Subtitle 2"/>
          <p:cNvSpPr>
            <a:spLocks noGrp="1"/>
          </p:cNvSpPr>
          <p:nvPr>
            <p:ph type="subTitle" idx="1"/>
          </p:nvPr>
        </p:nvSpPr>
        <p:spPr/>
        <p:txBody>
          <a:bodyPr/>
          <a:lstStyle/>
          <a:p>
            <a:r>
              <a:rPr lang="en-US" dirty="0" smtClean="0"/>
              <a:t>NC 812/ESD 812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a:t>
            </a:r>
            <a:endParaRPr lang="en-IN" dirty="0"/>
          </a:p>
        </p:txBody>
      </p:sp>
      <p:sp>
        <p:nvSpPr>
          <p:cNvPr id="3" name="Content Placeholder 2"/>
          <p:cNvSpPr>
            <a:spLocks noGrp="1"/>
          </p:cNvSpPr>
          <p:nvPr>
            <p:ph idx="1"/>
          </p:nvPr>
        </p:nvSpPr>
        <p:spPr/>
        <p:txBody>
          <a:bodyPr>
            <a:normAutofit/>
          </a:bodyPr>
          <a:lstStyle/>
          <a:p>
            <a:r>
              <a:rPr lang="en-US" dirty="0" smtClean="0"/>
              <a:t>Consider each data instance to be an</a:t>
            </a:r>
            <a:br>
              <a:rPr lang="en-US" dirty="0" smtClean="0"/>
            </a:br>
            <a:r>
              <a:rPr lang="en-US" i="1" dirty="0" smtClean="0"/>
              <a:t>n</a:t>
            </a:r>
            <a:r>
              <a:rPr lang="en-US" dirty="0" smtClean="0"/>
              <a:t>-dimensional vector of sensor data or decision values (i.e. features):</a:t>
            </a:r>
          </a:p>
          <a:p>
            <a:r>
              <a:rPr lang="en-US" dirty="0" smtClean="0"/>
              <a:t>Given </a:t>
            </a:r>
            <a:r>
              <a:rPr lang="en-US" i="1" dirty="0" smtClean="0"/>
              <a:t>m</a:t>
            </a:r>
            <a:r>
              <a:rPr lang="en-US" dirty="0" smtClean="0"/>
              <a:t> classes </a:t>
            </a:r>
            <a:r>
              <a:rPr lang="en-US" i="1" dirty="0" smtClean="0"/>
              <a:t>C</a:t>
            </a:r>
            <a:r>
              <a:rPr lang="en-US" i="1" baseline="-25000" dirty="0" smtClean="0"/>
              <a:t>1</a:t>
            </a:r>
            <a:r>
              <a:rPr lang="en-US" i="1" dirty="0" smtClean="0"/>
              <a:t>,C</a:t>
            </a:r>
            <a:r>
              <a:rPr lang="en-US" i="1" baseline="-25000" dirty="0" smtClean="0"/>
              <a:t>2, …,</a:t>
            </a:r>
            <a:r>
              <a:rPr lang="en-US" i="1" dirty="0" smtClean="0"/>
              <a:t>C</a:t>
            </a:r>
            <a:r>
              <a:rPr lang="en-US" i="1" baseline="-25000" dirty="0" smtClean="0"/>
              <a:t>m</a:t>
            </a:r>
            <a:r>
              <a:rPr lang="en-US" i="1" dirty="0" smtClean="0"/>
              <a:t>, </a:t>
            </a:r>
            <a:r>
              <a:rPr lang="en-US" dirty="0" smtClean="0"/>
              <a:t>a data instance </a:t>
            </a:r>
            <a:r>
              <a:rPr lang="en-US" i="1" dirty="0" smtClean="0"/>
              <a:t>X</a:t>
            </a:r>
            <a:r>
              <a:rPr lang="en-US" dirty="0" smtClean="0"/>
              <a:t> is assigned to the class for which it has the greatest posterior probability, conditioned on </a:t>
            </a:r>
            <a:r>
              <a:rPr lang="en-US" i="1" dirty="0" smtClean="0"/>
              <a:t>X</a:t>
            </a:r>
            <a:r>
              <a:rPr lang="en-US" dirty="0" smtClean="0"/>
              <a:t>, i.e. </a:t>
            </a:r>
            <a:r>
              <a:rPr lang="en-US" i="1" dirty="0" smtClean="0"/>
              <a:t>X</a:t>
            </a:r>
            <a:r>
              <a:rPr lang="en-US" dirty="0" smtClean="0"/>
              <a:t> is assigned to </a:t>
            </a:r>
            <a:r>
              <a:rPr lang="en-US" i="1" dirty="0" err="1" smtClean="0"/>
              <a:t>C</a:t>
            </a:r>
            <a:r>
              <a:rPr lang="en-US" i="1" baseline="-25000" dirty="0" err="1" smtClean="0"/>
              <a:t>i</a:t>
            </a:r>
            <a:r>
              <a:rPr lang="en-US" dirty="0" smtClean="0"/>
              <a:t> if and only if</a:t>
            </a:r>
          </a:p>
          <a:p>
            <a:endParaRPr lang="en-IN" dirty="0"/>
          </a:p>
        </p:txBody>
      </p:sp>
      <p:graphicFrame>
        <p:nvGraphicFramePr>
          <p:cNvPr id="4" name="Object 3"/>
          <p:cNvGraphicFramePr>
            <a:graphicFrameLocks noChangeAspect="1"/>
          </p:cNvGraphicFramePr>
          <p:nvPr/>
        </p:nvGraphicFramePr>
        <p:xfrm>
          <a:off x="1634831" y="5517232"/>
          <a:ext cx="6215427" cy="576064"/>
        </p:xfrm>
        <a:graphic>
          <a:graphicData uri="http://schemas.openxmlformats.org/presentationml/2006/ole">
            <p:oleObj spid="_x0000_s2052" name="Equation" r:id="rId3" imgW="2603500" imgH="241300" progId="Equation.DSMT4">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Weather Data</a:t>
            </a:r>
          </a:p>
        </p:txBody>
      </p:sp>
      <p:graphicFrame>
        <p:nvGraphicFramePr>
          <p:cNvPr id="5227" name="Group 107"/>
          <p:cNvGraphicFramePr>
            <a:graphicFrameLocks noGrp="1"/>
          </p:cNvGraphicFramePr>
          <p:nvPr>
            <p:ph idx="1"/>
          </p:nvPr>
        </p:nvGraphicFramePr>
        <p:xfrm>
          <a:off x="457200" y="1600200"/>
          <a:ext cx="8229600" cy="5029200"/>
        </p:xfrm>
        <a:graphic>
          <a:graphicData uri="http://schemas.openxmlformats.org/drawingml/2006/table">
            <a:tbl>
              <a:tblPr/>
              <a:tblGrid>
                <a:gridCol w="1624013"/>
                <a:gridCol w="2344737"/>
                <a:gridCol w="1811338"/>
                <a:gridCol w="1395412"/>
                <a:gridCol w="1054100"/>
              </a:tblGrid>
              <a:tr h="300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Outlook</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Temperature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Humidity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Windy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Play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Sunny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Hot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Sunny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Hot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r h="300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Overcast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Hot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Rainy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Rainy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Cool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Rainy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Cool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r h="298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Overcast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Cool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Sunny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r h="265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Sunny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Cool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Rainy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Sunny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Overcast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Overcast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Hot</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Normal</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False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Rainy</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Mild</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High</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True</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6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Conditional Probabilities</a:t>
            </a:r>
          </a:p>
        </p:txBody>
      </p:sp>
      <p:sp>
        <p:nvSpPr>
          <p:cNvPr id="7171" name="Rectangle 3"/>
          <p:cNvSpPr>
            <a:spLocks noGrp="1" noChangeArrowheads="1"/>
          </p:cNvSpPr>
          <p:nvPr>
            <p:ph type="body" sz="half" idx="1"/>
          </p:nvPr>
        </p:nvSpPr>
        <p:spPr>
          <a:xfrm>
            <a:off x="457200" y="1600200"/>
            <a:ext cx="8686800" cy="4525963"/>
          </a:xfrm>
        </p:spPr>
        <p:txBody>
          <a:bodyPr/>
          <a:lstStyle/>
          <a:p>
            <a:r>
              <a:rPr lang="en-US" sz="2000"/>
              <a:t>Conditional and apriori probabilities are computed based the available data: P(C1) =9/14 and P(C2) 5/14, where class C1 represents “yes” for the game and C2 respresents “no”.</a:t>
            </a:r>
          </a:p>
          <a:p>
            <a:r>
              <a:rPr lang="en-US" sz="2000"/>
              <a:t>Outlook and temperature data</a:t>
            </a:r>
          </a:p>
          <a:p>
            <a:endParaRPr lang="en-US" sz="2000"/>
          </a:p>
          <a:p>
            <a:endParaRPr lang="en-US" sz="2800"/>
          </a:p>
        </p:txBody>
      </p:sp>
      <p:graphicFrame>
        <p:nvGraphicFramePr>
          <p:cNvPr id="7200" name="Group 32"/>
          <p:cNvGraphicFramePr>
            <a:graphicFrameLocks noGrp="1"/>
          </p:cNvGraphicFramePr>
          <p:nvPr>
            <p:ph sz="half" idx="2"/>
          </p:nvPr>
        </p:nvGraphicFramePr>
        <p:xfrm>
          <a:off x="457200" y="3505200"/>
          <a:ext cx="8229600" cy="2620965"/>
        </p:xfrm>
        <a:graphic>
          <a:graphicData uri="http://schemas.openxmlformats.org/drawingml/2006/table">
            <a:tbl>
              <a:tblPr/>
              <a:tblGrid>
                <a:gridCol w="4114800"/>
                <a:gridCol w="4114800"/>
              </a:tblGrid>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P(outlook=sunny|C1)=2/9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P(outlook=sunny|C2)=3/5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P(outlook=overcast|C1)=4/9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P(outlook=overcast|C2)=0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P(outlook=rainy|C1)=3/9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P(outlook=rainy|C2)=2/5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P(temp=hot|C1)=2/9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P(temp=hot|C2)=2/5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P(temp=cool|C1)=3/9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P(temp=cool|C2)=1/5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P(temp=mild|C1)=4/9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P(temp=mild|C2)=2/5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Conditional Probabilities</a:t>
            </a:r>
          </a:p>
        </p:txBody>
      </p:sp>
      <p:sp>
        <p:nvSpPr>
          <p:cNvPr id="9219" name="Rectangle 3"/>
          <p:cNvSpPr>
            <a:spLocks noGrp="1" noChangeArrowheads="1"/>
          </p:cNvSpPr>
          <p:nvPr>
            <p:ph type="body" sz="half" idx="1"/>
          </p:nvPr>
        </p:nvSpPr>
        <p:spPr>
          <a:xfrm>
            <a:off x="457200" y="1600200"/>
            <a:ext cx="8382000" cy="4525963"/>
          </a:xfrm>
        </p:spPr>
        <p:txBody>
          <a:bodyPr/>
          <a:lstStyle/>
          <a:p>
            <a:r>
              <a:rPr lang="en-US" sz="2000"/>
              <a:t>For humidity and wind data:</a:t>
            </a:r>
          </a:p>
          <a:p>
            <a:endParaRPr lang="en-US" sz="2000"/>
          </a:p>
        </p:txBody>
      </p:sp>
      <p:graphicFrame>
        <p:nvGraphicFramePr>
          <p:cNvPr id="9249" name="Group 33"/>
          <p:cNvGraphicFramePr>
            <a:graphicFrameLocks noGrp="1"/>
          </p:cNvGraphicFramePr>
          <p:nvPr>
            <p:ph sz="half" idx="2"/>
          </p:nvPr>
        </p:nvGraphicFramePr>
        <p:xfrm>
          <a:off x="685800" y="2133600"/>
          <a:ext cx="7772400" cy="2670176"/>
        </p:xfrm>
        <a:graphic>
          <a:graphicData uri="http://schemas.openxmlformats.org/drawingml/2006/table">
            <a:tbl>
              <a:tblPr/>
              <a:tblGrid>
                <a:gridCol w="3886200"/>
                <a:gridCol w="3886200"/>
              </a:tblGrid>
              <a:tr h="636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P(humidity=high|C1)=3/9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P(humidity=high|C2)=4/5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P(humidity=normal|C1)=6/9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P(humidity=normal|C2)=1/5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P(windy=true|C1)=3/9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P(windy=true|C2)=3/5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P(windy=false|C1)=6/9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P(windy=false|C2)=2/5</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Decision Rule</a:t>
            </a:r>
          </a:p>
        </p:txBody>
      </p:sp>
      <p:sp>
        <p:nvSpPr>
          <p:cNvPr id="11267" name="Rectangle 3"/>
          <p:cNvSpPr>
            <a:spLocks noGrp="1" noChangeArrowheads="1"/>
          </p:cNvSpPr>
          <p:nvPr>
            <p:ph type="body" sz="half" idx="1"/>
          </p:nvPr>
        </p:nvSpPr>
        <p:spPr>
          <a:xfrm>
            <a:off x="457200" y="1600200"/>
            <a:ext cx="8534400" cy="4525963"/>
          </a:xfrm>
        </p:spPr>
        <p:txBody>
          <a:bodyPr/>
          <a:lstStyle/>
          <a:p>
            <a:r>
              <a:rPr lang="en-US" sz="2000"/>
              <a:t>Given new set of data, it will be classified based on the following rule (Maximum Likelihood)</a:t>
            </a:r>
          </a:p>
          <a:p>
            <a:endParaRPr lang="en-US" sz="2000"/>
          </a:p>
        </p:txBody>
      </p:sp>
      <p:graphicFrame>
        <p:nvGraphicFramePr>
          <p:cNvPr id="11268" name="Object 4"/>
          <p:cNvGraphicFramePr>
            <a:graphicFrameLocks noGrp="1" noChangeAspect="1"/>
          </p:cNvGraphicFramePr>
          <p:nvPr>
            <p:ph sz="half" idx="2"/>
          </p:nvPr>
        </p:nvGraphicFramePr>
        <p:xfrm>
          <a:off x="838200" y="2667000"/>
          <a:ext cx="7772400" cy="2271713"/>
        </p:xfrm>
        <a:graphic>
          <a:graphicData uri="http://schemas.openxmlformats.org/presentationml/2006/ole">
            <p:oleObj spid="_x0000_s3076" name="Equation" r:id="rId3" imgW="3822700" imgH="11176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Example</a:t>
            </a:r>
          </a:p>
        </p:txBody>
      </p:sp>
      <p:sp>
        <p:nvSpPr>
          <p:cNvPr id="13315" name="Rectangle 3"/>
          <p:cNvSpPr>
            <a:spLocks noGrp="1" noChangeArrowheads="1"/>
          </p:cNvSpPr>
          <p:nvPr>
            <p:ph type="body" idx="1"/>
          </p:nvPr>
        </p:nvSpPr>
        <p:spPr/>
        <p:txBody>
          <a:bodyPr/>
          <a:lstStyle/>
          <a:p>
            <a:pPr>
              <a:lnSpc>
                <a:spcPct val="80000"/>
              </a:lnSpc>
              <a:buFontTx/>
              <a:buNone/>
            </a:pPr>
            <a:r>
              <a:rPr lang="en-GB" sz="2000" dirty="0"/>
              <a:t>Based on the examples in the table, classify the following datum </a:t>
            </a:r>
            <a:r>
              <a:rPr lang="en-GB" sz="2000" b="1" i="1" dirty="0"/>
              <a:t>x</a:t>
            </a:r>
            <a:r>
              <a:rPr lang="en-GB" sz="2000" dirty="0"/>
              <a:t>:</a:t>
            </a:r>
          </a:p>
          <a:p>
            <a:pPr>
              <a:lnSpc>
                <a:spcPct val="80000"/>
              </a:lnSpc>
              <a:buFontTx/>
              <a:buNone/>
            </a:pPr>
            <a:r>
              <a:rPr lang="en-GB" sz="2000" dirty="0"/>
              <a:t>X=(</a:t>
            </a:r>
            <a:r>
              <a:rPr lang="en-GB" sz="2000" dirty="0" smtClean="0"/>
              <a:t>Out=Sunny</a:t>
            </a:r>
            <a:r>
              <a:rPr lang="en-GB" sz="2000" dirty="0"/>
              <a:t>, Temp=Cool, Hum=High, Wind=strong). That means: Play or not?</a:t>
            </a:r>
          </a:p>
          <a:p>
            <a:pPr>
              <a:lnSpc>
                <a:spcPct val="80000"/>
              </a:lnSpc>
            </a:pPr>
            <a:endParaRPr lang="en-US" sz="2000" dirty="0"/>
          </a:p>
          <a:p>
            <a:pPr>
              <a:lnSpc>
                <a:spcPct val="80000"/>
              </a:lnSpc>
            </a:pPr>
            <a:r>
              <a:rPr lang="en-US" sz="2000" dirty="0"/>
              <a:t>Need to determine P(X|C1) and P(X|C2) and determine the class based on the rule described earlier.</a:t>
            </a:r>
          </a:p>
          <a:p>
            <a:pPr>
              <a:lnSpc>
                <a:spcPct val="80000"/>
              </a:lnSpc>
            </a:pPr>
            <a:r>
              <a:rPr lang="en-US" sz="2000" dirty="0"/>
              <a:t>P(X|C1)= P(sunny|C1)P(cool|C1)P(hum=high|C1)P(wind=true|C1)</a:t>
            </a:r>
          </a:p>
          <a:p>
            <a:pPr>
              <a:lnSpc>
                <a:spcPct val="80000"/>
              </a:lnSpc>
            </a:pPr>
            <a:endParaRPr lang="en-US" sz="2000" dirty="0"/>
          </a:p>
          <a:p>
            <a:pPr>
              <a:lnSpc>
                <a:spcPct val="80000"/>
              </a:lnSpc>
            </a:pPr>
            <a:r>
              <a:rPr lang="en-US" sz="2000" dirty="0"/>
              <a:t>P(X|C1) = (2/9)(3/9)(3/9)(3/9)=2/243</a:t>
            </a:r>
          </a:p>
          <a:p>
            <a:pPr>
              <a:lnSpc>
                <a:spcPct val="80000"/>
              </a:lnSpc>
            </a:pPr>
            <a:r>
              <a:rPr lang="en-US" sz="2000" dirty="0"/>
              <a:t>P(X|C2) = (3/5)(1/5)(4/5)(3/5)=36/625</a:t>
            </a:r>
          </a:p>
          <a:p>
            <a:pPr>
              <a:lnSpc>
                <a:spcPct val="80000"/>
              </a:lnSpc>
            </a:pPr>
            <a:r>
              <a:rPr lang="en-US" sz="2000" dirty="0"/>
              <a:t>Is P(X|C1)P(C1) &gt; P(X|C2)P(C2)</a:t>
            </a:r>
          </a:p>
          <a:p>
            <a:pPr>
              <a:lnSpc>
                <a:spcPct val="80000"/>
              </a:lnSpc>
            </a:pPr>
            <a:r>
              <a:rPr lang="en-US" sz="2000" dirty="0"/>
              <a:t>P(X|C1)P(C1) = (2/243)*(9/14)=0.0053</a:t>
            </a:r>
          </a:p>
          <a:p>
            <a:pPr>
              <a:lnSpc>
                <a:spcPct val="80000"/>
              </a:lnSpc>
            </a:pPr>
            <a:r>
              <a:rPr lang="en-US" sz="2000" dirty="0"/>
              <a:t>P(X|C2)P(C2) = (36/625)*(5/14)=0.0206</a:t>
            </a:r>
          </a:p>
          <a:p>
            <a:pPr>
              <a:lnSpc>
                <a:spcPct val="80000"/>
              </a:lnSpc>
            </a:pPr>
            <a:endParaRPr lang="en-US" sz="2000" dirty="0"/>
          </a:p>
          <a:p>
            <a:pPr>
              <a:lnSpc>
                <a:spcPct val="80000"/>
              </a:lnSpc>
            </a:pPr>
            <a:r>
              <a:rPr lang="en-US" sz="2000" dirty="0"/>
              <a:t>The datum X is classified as No Play or class C2.</a:t>
            </a:r>
          </a:p>
          <a:p>
            <a:pPr>
              <a:lnSpc>
                <a:spcPct val="80000"/>
              </a:lnSpc>
            </a:pPr>
            <a:endParaRPr lang="en-US" sz="2000" dirty="0"/>
          </a:p>
          <a:p>
            <a:pPr>
              <a:lnSpc>
                <a:spcPct val="80000"/>
              </a:lnSpc>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Lighting System</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Automatic lighting system is to be implemented that will switch the lights on (if lights are off) when people are present in the area or arrive in the area. Following sensors are used in the system. </a:t>
            </a:r>
            <a:r>
              <a:rPr lang="en-IN" u="sng" dirty="0"/>
              <a:t>Each sensor gives a binary decision</a:t>
            </a:r>
            <a:r>
              <a:rPr lang="en-IN" dirty="0"/>
              <a:t>, e.g. light sensor will give decision whether it is bright outside or not, based on an internal threshold, pressure sensor will give decision whether some passed through the area or not etc. The thresholds cannot be changed. Accuracy of the decision is specified by the values of P</a:t>
            </a:r>
            <a:r>
              <a:rPr lang="en-IN" baseline="-25000" dirty="0"/>
              <a:t>d</a:t>
            </a:r>
            <a:r>
              <a:rPr lang="en-IN" dirty="0"/>
              <a:t> and P</a:t>
            </a:r>
            <a:r>
              <a:rPr lang="en-IN" baseline="-25000" dirty="0"/>
              <a:t>f</a:t>
            </a:r>
            <a:r>
              <a:rPr lang="en-IN" dirty="0"/>
              <a:t>.</a:t>
            </a:r>
          </a:p>
          <a:p>
            <a:pPr lvl="1"/>
            <a:r>
              <a:rPr lang="en-IN" dirty="0"/>
              <a:t>light sensor:  (P</a:t>
            </a:r>
            <a:r>
              <a:rPr lang="en-IN" baseline="-25000" dirty="0"/>
              <a:t>d</a:t>
            </a:r>
            <a:r>
              <a:rPr lang="en-IN" dirty="0"/>
              <a:t> = 0.9, P</a:t>
            </a:r>
            <a:r>
              <a:rPr lang="en-IN" baseline="-25000" dirty="0"/>
              <a:t>f </a:t>
            </a:r>
            <a:r>
              <a:rPr lang="en-IN" dirty="0"/>
              <a:t>= 0.15)</a:t>
            </a:r>
          </a:p>
          <a:p>
            <a:pPr lvl="1"/>
            <a:r>
              <a:rPr lang="en-IN" dirty="0"/>
              <a:t>Pressure sensor on the  ground (to detect steps of a person) (P</a:t>
            </a:r>
            <a:r>
              <a:rPr lang="en-IN" baseline="-25000" dirty="0"/>
              <a:t>d </a:t>
            </a:r>
            <a:r>
              <a:rPr lang="en-IN" dirty="0"/>
              <a:t>= 0.8, P</a:t>
            </a:r>
            <a:r>
              <a:rPr lang="en-IN" baseline="-25000" dirty="0"/>
              <a:t>f</a:t>
            </a:r>
            <a:r>
              <a:rPr lang="en-IN" dirty="0"/>
              <a:t> =0.1)</a:t>
            </a:r>
          </a:p>
          <a:p>
            <a:pPr lvl="1"/>
            <a:r>
              <a:rPr lang="en-IN" dirty="0"/>
              <a:t>Ambience noise sensor (P</a:t>
            </a:r>
            <a:r>
              <a:rPr lang="en-IN" baseline="-25000" dirty="0"/>
              <a:t>d</a:t>
            </a:r>
            <a:r>
              <a:rPr lang="en-IN" dirty="0"/>
              <a:t> = 0.98, P</a:t>
            </a:r>
            <a:r>
              <a:rPr lang="en-IN" baseline="-25000" dirty="0"/>
              <a:t>f</a:t>
            </a:r>
            <a:r>
              <a:rPr lang="en-IN" dirty="0"/>
              <a:t>=0.3)</a:t>
            </a:r>
          </a:p>
          <a:p>
            <a:r>
              <a:rPr lang="en-IN" dirty="0"/>
              <a:t>Design a system that will </a:t>
            </a:r>
            <a:r>
              <a:rPr lang="en-IN" b="1" dirty="0"/>
              <a:t>combine the sensor decisions</a:t>
            </a:r>
            <a:r>
              <a:rPr lang="en-IN" dirty="0"/>
              <a:t> in such a way that P</a:t>
            </a:r>
            <a:r>
              <a:rPr lang="en-IN" baseline="-25000" dirty="0"/>
              <a:t>d</a:t>
            </a:r>
            <a:r>
              <a:rPr lang="en-IN" dirty="0"/>
              <a:t> of the resulting system is maximized while P</a:t>
            </a:r>
            <a:r>
              <a:rPr lang="en-IN" baseline="-25000" dirty="0"/>
              <a:t>f</a:t>
            </a:r>
            <a:r>
              <a:rPr lang="en-IN" dirty="0"/>
              <a:t> is minimized. Use any fusion technique: Decision tree, AND/OR/ML or combination of those.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Logic</a:t>
            </a:r>
            <a:endParaRPr lang="en-IN" dirty="0"/>
          </a:p>
        </p:txBody>
      </p:sp>
      <p:sp>
        <p:nvSpPr>
          <p:cNvPr id="3" name="Content Placeholder 2"/>
          <p:cNvSpPr>
            <a:spLocks noGrp="1"/>
          </p:cNvSpPr>
          <p:nvPr>
            <p:ph idx="1"/>
          </p:nvPr>
        </p:nvSpPr>
        <p:spPr/>
        <p:txBody>
          <a:bodyPr/>
          <a:lstStyle/>
          <a:p>
            <a:r>
              <a:rPr lang="en-US" dirty="0" smtClean="0"/>
              <a:t>Boolean variables:</a:t>
            </a:r>
          </a:p>
          <a:p>
            <a:pPr lvl="1"/>
            <a:r>
              <a:rPr lang="en-US" dirty="0" smtClean="0"/>
              <a:t>Lights ON or OFF (Decision from the system)</a:t>
            </a:r>
          </a:p>
          <a:p>
            <a:pPr lvl="1"/>
            <a:r>
              <a:rPr lang="en-US" dirty="0" smtClean="0"/>
              <a:t>Dark 1 or 0 (output of the light sensor, indicating the lighting conditions in the room)</a:t>
            </a:r>
          </a:p>
          <a:p>
            <a:pPr lvl="1"/>
            <a:r>
              <a:rPr lang="en-US" dirty="0" smtClean="0"/>
              <a:t>Noise 1 or 0 (output of the noise sensor. If noise levels great than some threshold </a:t>
            </a:r>
            <a:r>
              <a:rPr lang="en-US" dirty="0" smtClean="0">
                <a:latin typeface="Symbol" pitchFamily="18" charset="2"/>
              </a:rPr>
              <a:t>l</a:t>
            </a:r>
            <a:r>
              <a:rPr lang="en-US" dirty="0" smtClean="0"/>
              <a:t>, noise =1)</a:t>
            </a:r>
          </a:p>
          <a:p>
            <a:pPr lvl="1"/>
            <a:r>
              <a:rPr lang="en-US" dirty="0" smtClean="0"/>
              <a:t>Steps 1 or 0 (output of pressure sensor. If steps detected, steps = 1)</a:t>
            </a:r>
          </a:p>
          <a:p>
            <a:pPr lvl="1"/>
            <a:endParaRPr lang="en-US" dirty="0" smtClean="0"/>
          </a:p>
          <a:p>
            <a:pPr lvl="1"/>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Logic</a:t>
            </a:r>
            <a:endParaRPr lang="en-IN" dirty="0"/>
          </a:p>
        </p:txBody>
      </p:sp>
      <p:sp>
        <p:nvSpPr>
          <p:cNvPr id="3" name="Content Placeholder 2"/>
          <p:cNvSpPr>
            <a:spLocks noGrp="1"/>
          </p:cNvSpPr>
          <p:nvPr>
            <p:ph idx="1"/>
          </p:nvPr>
        </p:nvSpPr>
        <p:spPr/>
        <p:txBody>
          <a:bodyPr/>
          <a:lstStyle/>
          <a:p>
            <a:r>
              <a:rPr lang="en-US" dirty="0" smtClean="0"/>
              <a:t>First thing to do is to detect whether anyone is present in the room or not.</a:t>
            </a:r>
          </a:p>
          <a:p>
            <a:r>
              <a:rPr lang="en-US" dirty="0" smtClean="0"/>
              <a:t>Let the Boolean variable be Presence.</a:t>
            </a:r>
          </a:p>
          <a:p>
            <a:r>
              <a:rPr lang="en-US" dirty="0" smtClean="0"/>
              <a:t> Presence = 1, if (Noise=1) OR (Steps = 1)</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Logic</a:t>
            </a:r>
            <a:endParaRPr lang="en-IN" dirty="0"/>
          </a:p>
        </p:txBody>
      </p:sp>
      <p:sp>
        <p:nvSpPr>
          <p:cNvPr id="3" name="Content Placeholder 2"/>
          <p:cNvSpPr>
            <a:spLocks noGrp="1"/>
          </p:cNvSpPr>
          <p:nvPr>
            <p:ph idx="1"/>
          </p:nvPr>
        </p:nvSpPr>
        <p:spPr/>
        <p:txBody>
          <a:bodyPr/>
          <a:lstStyle/>
          <a:p>
            <a:r>
              <a:rPr lang="en-US" dirty="0" smtClean="0"/>
              <a:t>If (Presence =1)</a:t>
            </a:r>
          </a:p>
          <a:p>
            <a:pPr lvl="1"/>
            <a:r>
              <a:rPr lang="en-US" dirty="0" smtClean="0"/>
              <a:t>If(dark = 1)</a:t>
            </a:r>
          </a:p>
          <a:p>
            <a:pPr lvl="2"/>
            <a:r>
              <a:rPr lang="en-US" dirty="0" smtClean="0"/>
              <a:t>Lights = ON</a:t>
            </a:r>
          </a:p>
          <a:p>
            <a:pPr lvl="1"/>
            <a:r>
              <a:rPr lang="en-US" dirty="0" smtClean="0"/>
              <a:t>Else</a:t>
            </a:r>
          </a:p>
          <a:p>
            <a:pPr lvl="2"/>
            <a:r>
              <a:rPr lang="en-US" dirty="0" smtClean="0"/>
              <a:t>Do nothing</a:t>
            </a:r>
          </a:p>
          <a:p>
            <a:r>
              <a:rPr lang="en-US" dirty="0" smtClean="0"/>
              <a:t>Else</a:t>
            </a:r>
          </a:p>
          <a:p>
            <a:pPr lvl="1"/>
            <a:r>
              <a:rPr lang="en-US" dirty="0" smtClean="0"/>
              <a:t>Turn the lights off if 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Fusion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01473" y="1600200"/>
            <a:ext cx="5141053" cy="4525963"/>
          </a:xfrm>
        </p:spPr>
      </p:pic>
    </p:spTree>
    <p:extLst>
      <p:ext uri="{BB962C8B-B14F-4D97-AF65-F5344CB8AC3E}">
        <p14:creationId xmlns:p14="http://schemas.microsoft.com/office/powerpoint/2010/main" xmlns="" val="296392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Criteria</a:t>
            </a:r>
            <a:endParaRPr lang="en-IN" dirty="0"/>
          </a:p>
        </p:txBody>
      </p:sp>
      <p:sp>
        <p:nvSpPr>
          <p:cNvPr id="5" name="Content Placeholder 4"/>
          <p:cNvSpPr>
            <a:spLocks noGrp="1"/>
          </p:cNvSpPr>
          <p:nvPr>
            <p:ph idx="1"/>
          </p:nvPr>
        </p:nvSpPr>
        <p:spPr/>
        <p:txBody>
          <a:bodyPr>
            <a:normAutofit fontScale="85000" lnSpcReduction="10000"/>
          </a:bodyPr>
          <a:lstStyle/>
          <a:p>
            <a:r>
              <a:rPr lang="en-US" dirty="0" smtClean="0"/>
              <a:t>The evidence or the data measured include, darkness, Steps and Noise. The data vector X is a 3 </a:t>
            </a:r>
            <a:r>
              <a:rPr lang="en-US" dirty="0" err="1" smtClean="0"/>
              <a:t>tuple</a:t>
            </a:r>
            <a:r>
              <a:rPr lang="en-US" dirty="0" smtClean="0"/>
              <a:t> (D, S, N). Since each variable is binary, there can be total of 8 possible combinations. </a:t>
            </a:r>
          </a:p>
          <a:p>
            <a:r>
              <a:rPr lang="en-US" dirty="0" smtClean="0"/>
              <a:t>There are three possible outcomes or so-called classes:</a:t>
            </a:r>
          </a:p>
          <a:p>
            <a:r>
              <a:rPr lang="en-US" dirty="0" smtClean="0"/>
              <a:t>C1: Turn the lights ON (conclusion: People are present and it is dark)</a:t>
            </a:r>
          </a:p>
          <a:p>
            <a:r>
              <a:rPr lang="en-US" dirty="0" smtClean="0"/>
              <a:t>C2: Turn the light OFF (conclusion: People are not present)</a:t>
            </a:r>
          </a:p>
          <a:p>
            <a:r>
              <a:rPr lang="en-US" dirty="0" smtClean="0"/>
              <a:t>C3: Do nothing (conclusion: People are present and it is not dark)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a:t>
            </a:r>
            <a:endParaRPr lang="en-IN" dirty="0"/>
          </a:p>
        </p:txBody>
      </p:sp>
      <p:sp>
        <p:nvSpPr>
          <p:cNvPr id="3" name="Content Placeholder 2"/>
          <p:cNvSpPr>
            <a:spLocks noGrp="1"/>
          </p:cNvSpPr>
          <p:nvPr>
            <p:ph idx="1"/>
          </p:nvPr>
        </p:nvSpPr>
        <p:spPr/>
        <p:txBody>
          <a:bodyPr/>
          <a:lstStyle/>
          <a:p>
            <a:r>
              <a:rPr lang="en-US" dirty="0" smtClean="0"/>
              <a:t>What is the likelihood that N =1 if C1 is true?</a:t>
            </a:r>
          </a:p>
          <a:p>
            <a:r>
              <a:rPr lang="en-US" dirty="0" smtClean="0"/>
              <a:t>P(N=1|C1) = P(Noise levels </a:t>
            </a:r>
            <a:r>
              <a:rPr lang="en-US" dirty="0" err="1" smtClean="0"/>
              <a:t>high|people</a:t>
            </a:r>
            <a:r>
              <a:rPr lang="en-US" dirty="0" smtClean="0"/>
              <a:t> are present) =  0.98</a:t>
            </a:r>
          </a:p>
          <a:p>
            <a:r>
              <a:rPr lang="en-US" dirty="0" smtClean="0"/>
              <a:t>And so on</a:t>
            </a:r>
          </a:p>
          <a:p>
            <a:r>
              <a:rPr lang="en-US" dirty="0" smtClean="0"/>
              <a:t>P(N=1|C2) = P(Noise levels </a:t>
            </a:r>
            <a:r>
              <a:rPr lang="en-US" dirty="0" err="1" smtClean="0"/>
              <a:t>high|people</a:t>
            </a:r>
            <a:r>
              <a:rPr lang="en-US" dirty="0" smtClean="0"/>
              <a:t> are not present) =  0.3</a:t>
            </a:r>
          </a:p>
          <a:p>
            <a:r>
              <a:rPr lang="en-US" dirty="0" smtClean="0"/>
              <a:t>P(N=1|C3) = P(Noise levels </a:t>
            </a:r>
            <a:r>
              <a:rPr lang="en-US" dirty="0" err="1" smtClean="0"/>
              <a:t>high|people</a:t>
            </a:r>
            <a:r>
              <a:rPr lang="en-US" dirty="0" smtClean="0"/>
              <a:t> are present) =  0.98</a:t>
            </a:r>
          </a:p>
          <a:p>
            <a:endParaRPr lang="en-US"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a:t>
            </a:r>
            <a:endParaRPr lang="en-IN" dirty="0"/>
          </a:p>
        </p:txBody>
      </p:sp>
      <p:sp>
        <p:nvSpPr>
          <p:cNvPr id="3" name="Content Placeholder 2"/>
          <p:cNvSpPr>
            <a:spLocks noGrp="1"/>
          </p:cNvSpPr>
          <p:nvPr>
            <p:ph idx="1"/>
          </p:nvPr>
        </p:nvSpPr>
        <p:spPr/>
        <p:txBody>
          <a:bodyPr/>
          <a:lstStyle/>
          <a:p>
            <a:r>
              <a:rPr lang="en-US" dirty="0" smtClean="0"/>
              <a:t>What is the likelihood that N =0 if C1 is true?</a:t>
            </a:r>
          </a:p>
          <a:p>
            <a:r>
              <a:rPr lang="en-US" dirty="0" smtClean="0"/>
              <a:t>P(N=0|C1) = P(Noise levels </a:t>
            </a:r>
            <a:r>
              <a:rPr lang="en-US" dirty="0" err="1" smtClean="0"/>
              <a:t>low|people</a:t>
            </a:r>
            <a:r>
              <a:rPr lang="en-US" dirty="0" smtClean="0"/>
              <a:t> are present) =  0.02</a:t>
            </a:r>
          </a:p>
          <a:p>
            <a:r>
              <a:rPr lang="en-US" dirty="0" smtClean="0"/>
              <a:t>And so on</a:t>
            </a:r>
          </a:p>
          <a:p>
            <a:r>
              <a:rPr lang="en-US" dirty="0" smtClean="0"/>
              <a:t>P(N=0|C2) = P(Noise levels </a:t>
            </a:r>
            <a:r>
              <a:rPr lang="en-US" dirty="0" err="1" smtClean="0"/>
              <a:t>low|people</a:t>
            </a:r>
            <a:r>
              <a:rPr lang="en-US" dirty="0" smtClean="0"/>
              <a:t> are not present) =  0.7</a:t>
            </a:r>
          </a:p>
          <a:p>
            <a:r>
              <a:rPr lang="en-US" dirty="0" smtClean="0"/>
              <a:t>P(N=0|C3) = P(Noise levels </a:t>
            </a:r>
            <a:r>
              <a:rPr lang="en-US" dirty="0" err="1" smtClean="0"/>
              <a:t>low|people</a:t>
            </a:r>
            <a:r>
              <a:rPr lang="en-US" dirty="0" smtClean="0"/>
              <a:t> are present) =  0.98</a:t>
            </a:r>
          </a:p>
          <a:p>
            <a:endParaRPr lang="en-US"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 Table</a:t>
            </a:r>
            <a:endParaRPr lang="en-IN" dirty="0"/>
          </a:p>
        </p:txBody>
      </p:sp>
      <p:graphicFrame>
        <p:nvGraphicFramePr>
          <p:cNvPr id="6" name="Content Placeholder 5"/>
          <p:cNvGraphicFramePr>
            <a:graphicFrameLocks noGrp="1"/>
          </p:cNvGraphicFramePr>
          <p:nvPr>
            <p:ph idx="1"/>
          </p:nvPr>
        </p:nvGraphicFramePr>
        <p:xfrm>
          <a:off x="457200" y="1600200"/>
          <a:ext cx="8229599"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endParaRPr lang="en-IN" dirty="0"/>
                    </a:p>
                  </a:txBody>
                  <a:tcPr/>
                </a:tc>
                <a:tc gridSpan="2">
                  <a:txBody>
                    <a:bodyPr/>
                    <a:lstStyle/>
                    <a:p>
                      <a:r>
                        <a:rPr lang="en-US" dirty="0" smtClean="0"/>
                        <a:t>Data</a:t>
                      </a:r>
                      <a:r>
                        <a:rPr lang="en-US" baseline="0" dirty="0" smtClean="0"/>
                        <a:t>: Darkness</a:t>
                      </a:r>
                      <a:endParaRPr lang="en-IN" dirty="0"/>
                    </a:p>
                  </a:txBody>
                  <a:tcPr/>
                </a:tc>
                <a:tc hMerge="1">
                  <a:txBody>
                    <a:bodyPr/>
                    <a:lstStyle/>
                    <a:p>
                      <a:endParaRPr lang="en-IN" dirty="0"/>
                    </a:p>
                  </a:txBody>
                  <a:tcPr/>
                </a:tc>
                <a:tc gridSpan="2">
                  <a:txBody>
                    <a:bodyPr/>
                    <a:lstStyle/>
                    <a:p>
                      <a:r>
                        <a:rPr lang="en-US" dirty="0" smtClean="0"/>
                        <a:t>Data: Noise</a:t>
                      </a:r>
                      <a:endParaRPr lang="en-IN" dirty="0"/>
                    </a:p>
                  </a:txBody>
                  <a:tcPr/>
                </a:tc>
                <a:tc hMerge="1">
                  <a:txBody>
                    <a:bodyPr/>
                    <a:lstStyle/>
                    <a:p>
                      <a:endParaRPr lang="en-IN" dirty="0"/>
                    </a:p>
                  </a:txBody>
                  <a:tcPr/>
                </a:tc>
                <a:tc gridSpan="2">
                  <a:txBody>
                    <a:bodyPr/>
                    <a:lstStyle/>
                    <a:p>
                      <a:r>
                        <a:rPr lang="en-US" dirty="0" smtClean="0"/>
                        <a:t>Data: Steps</a:t>
                      </a:r>
                      <a:endParaRPr lang="en-IN" dirty="0"/>
                    </a:p>
                  </a:txBody>
                  <a:tcPr/>
                </a:tc>
                <a:tc hMerge="1">
                  <a:txBody>
                    <a:bodyPr/>
                    <a:lstStyle/>
                    <a:p>
                      <a:endParaRPr lang="en-IN" dirty="0"/>
                    </a:p>
                  </a:txBody>
                  <a:tcPr/>
                </a:tc>
              </a:tr>
              <a:tr h="370840">
                <a:tc>
                  <a:txBody>
                    <a:bodyPr/>
                    <a:lstStyle/>
                    <a:p>
                      <a:r>
                        <a:rPr lang="en-US" dirty="0" smtClean="0"/>
                        <a:t>Outcome</a:t>
                      </a:r>
                      <a:endParaRPr lang="en-IN" dirty="0"/>
                    </a:p>
                  </a:txBody>
                  <a:tcPr/>
                </a:tc>
                <a:tc>
                  <a:txBody>
                    <a:bodyPr/>
                    <a:lstStyle/>
                    <a:p>
                      <a:r>
                        <a:rPr lang="en-US" dirty="0" smtClean="0"/>
                        <a:t>D=0</a:t>
                      </a:r>
                      <a:endParaRPr lang="en-IN" dirty="0"/>
                    </a:p>
                  </a:txBody>
                  <a:tcPr/>
                </a:tc>
                <a:tc>
                  <a:txBody>
                    <a:bodyPr/>
                    <a:lstStyle/>
                    <a:p>
                      <a:r>
                        <a:rPr lang="en-US" dirty="0" smtClean="0"/>
                        <a:t>D=1</a:t>
                      </a:r>
                      <a:endParaRPr lang="en-IN" dirty="0"/>
                    </a:p>
                  </a:txBody>
                  <a:tcPr/>
                </a:tc>
                <a:tc>
                  <a:txBody>
                    <a:bodyPr/>
                    <a:lstStyle/>
                    <a:p>
                      <a:r>
                        <a:rPr lang="en-US" dirty="0" smtClean="0"/>
                        <a:t>N=0</a:t>
                      </a:r>
                      <a:endParaRPr lang="en-IN" dirty="0"/>
                    </a:p>
                  </a:txBody>
                  <a:tcPr/>
                </a:tc>
                <a:tc>
                  <a:txBody>
                    <a:bodyPr/>
                    <a:lstStyle/>
                    <a:p>
                      <a:r>
                        <a:rPr lang="en-US" dirty="0" smtClean="0"/>
                        <a:t>N=1</a:t>
                      </a:r>
                      <a:endParaRPr lang="en-IN" dirty="0"/>
                    </a:p>
                  </a:txBody>
                  <a:tcPr/>
                </a:tc>
                <a:tc>
                  <a:txBody>
                    <a:bodyPr/>
                    <a:lstStyle/>
                    <a:p>
                      <a:r>
                        <a:rPr lang="en-US" dirty="0" smtClean="0"/>
                        <a:t>S=0</a:t>
                      </a:r>
                      <a:endParaRPr lang="en-IN" dirty="0"/>
                    </a:p>
                  </a:txBody>
                  <a:tcPr/>
                </a:tc>
                <a:tc>
                  <a:txBody>
                    <a:bodyPr/>
                    <a:lstStyle/>
                    <a:p>
                      <a:r>
                        <a:rPr lang="en-US" dirty="0" smtClean="0"/>
                        <a:t>S=1</a:t>
                      </a:r>
                      <a:endParaRPr lang="en-IN" dirty="0"/>
                    </a:p>
                  </a:txBody>
                  <a:tcPr/>
                </a:tc>
              </a:tr>
              <a:tr h="370840">
                <a:tc>
                  <a:txBody>
                    <a:bodyPr/>
                    <a:lstStyle/>
                    <a:p>
                      <a:r>
                        <a:rPr lang="en-US" dirty="0" smtClean="0"/>
                        <a:t>C1</a:t>
                      </a:r>
                      <a:endParaRPr lang="en-IN" dirty="0"/>
                    </a:p>
                  </a:txBody>
                  <a:tcPr/>
                </a:tc>
                <a:tc>
                  <a:txBody>
                    <a:bodyPr/>
                    <a:lstStyle/>
                    <a:p>
                      <a:r>
                        <a:rPr lang="en-US" dirty="0" smtClean="0"/>
                        <a:t>0.1</a:t>
                      </a:r>
                      <a:endParaRPr lang="en-IN" dirty="0"/>
                    </a:p>
                  </a:txBody>
                  <a:tcPr/>
                </a:tc>
                <a:tc>
                  <a:txBody>
                    <a:bodyPr/>
                    <a:lstStyle/>
                    <a:p>
                      <a:r>
                        <a:rPr lang="en-US" dirty="0" smtClean="0"/>
                        <a:t>0.9</a:t>
                      </a:r>
                      <a:endParaRPr lang="en-IN" dirty="0"/>
                    </a:p>
                  </a:txBody>
                  <a:tcPr/>
                </a:tc>
                <a:tc>
                  <a:txBody>
                    <a:bodyPr/>
                    <a:lstStyle/>
                    <a:p>
                      <a:r>
                        <a:rPr lang="en-US" dirty="0" smtClean="0"/>
                        <a:t>0.02</a:t>
                      </a:r>
                      <a:endParaRPr lang="en-IN" dirty="0"/>
                    </a:p>
                  </a:txBody>
                  <a:tcPr/>
                </a:tc>
                <a:tc>
                  <a:txBody>
                    <a:bodyPr/>
                    <a:lstStyle/>
                    <a:p>
                      <a:r>
                        <a:rPr lang="en-US" dirty="0" smtClean="0"/>
                        <a:t>0.98</a:t>
                      </a:r>
                      <a:endParaRPr lang="en-IN" dirty="0"/>
                    </a:p>
                  </a:txBody>
                  <a:tcPr/>
                </a:tc>
                <a:tc>
                  <a:txBody>
                    <a:bodyPr/>
                    <a:lstStyle/>
                    <a:p>
                      <a:r>
                        <a:rPr lang="en-US" dirty="0" smtClean="0"/>
                        <a:t>0.2</a:t>
                      </a:r>
                      <a:endParaRPr lang="en-IN" dirty="0"/>
                    </a:p>
                  </a:txBody>
                  <a:tcPr/>
                </a:tc>
                <a:tc>
                  <a:txBody>
                    <a:bodyPr/>
                    <a:lstStyle/>
                    <a:p>
                      <a:r>
                        <a:rPr lang="en-US" dirty="0" smtClean="0"/>
                        <a:t>0.8</a:t>
                      </a:r>
                      <a:endParaRPr lang="en-IN" dirty="0"/>
                    </a:p>
                  </a:txBody>
                  <a:tcPr/>
                </a:tc>
              </a:tr>
              <a:tr h="370840">
                <a:tc>
                  <a:txBody>
                    <a:bodyPr/>
                    <a:lstStyle/>
                    <a:p>
                      <a:r>
                        <a:rPr lang="en-US" dirty="0" smtClean="0"/>
                        <a:t>C2</a:t>
                      </a:r>
                      <a:endParaRPr lang="en-IN" dirty="0"/>
                    </a:p>
                  </a:txBody>
                  <a:tcPr/>
                </a:tc>
                <a:tc>
                  <a:txBody>
                    <a:bodyPr/>
                    <a:lstStyle/>
                    <a:p>
                      <a:r>
                        <a:rPr lang="en-US" dirty="0" smtClean="0"/>
                        <a:t>NA</a:t>
                      </a:r>
                      <a:endParaRPr lang="en-IN" dirty="0"/>
                    </a:p>
                  </a:txBody>
                  <a:tcPr/>
                </a:tc>
                <a:tc>
                  <a:txBody>
                    <a:bodyPr/>
                    <a:lstStyle/>
                    <a:p>
                      <a:r>
                        <a:rPr lang="en-US" dirty="0" smtClean="0"/>
                        <a:t>NA</a:t>
                      </a:r>
                      <a:endParaRPr lang="en-IN" dirty="0"/>
                    </a:p>
                  </a:txBody>
                  <a:tcPr/>
                </a:tc>
                <a:tc>
                  <a:txBody>
                    <a:bodyPr/>
                    <a:lstStyle/>
                    <a:p>
                      <a:r>
                        <a:rPr lang="en-US" dirty="0" smtClean="0"/>
                        <a:t>0.7</a:t>
                      </a:r>
                      <a:endParaRPr lang="en-IN" dirty="0"/>
                    </a:p>
                  </a:txBody>
                  <a:tcPr/>
                </a:tc>
                <a:tc>
                  <a:txBody>
                    <a:bodyPr/>
                    <a:lstStyle/>
                    <a:p>
                      <a:r>
                        <a:rPr lang="en-US" dirty="0" smtClean="0"/>
                        <a:t>0.3</a:t>
                      </a:r>
                      <a:endParaRPr lang="en-IN" dirty="0"/>
                    </a:p>
                  </a:txBody>
                  <a:tcPr/>
                </a:tc>
                <a:tc>
                  <a:txBody>
                    <a:bodyPr/>
                    <a:lstStyle/>
                    <a:p>
                      <a:r>
                        <a:rPr lang="en-US" dirty="0" smtClean="0"/>
                        <a:t>0.9</a:t>
                      </a:r>
                      <a:endParaRPr lang="en-IN" dirty="0"/>
                    </a:p>
                  </a:txBody>
                  <a:tcPr/>
                </a:tc>
                <a:tc>
                  <a:txBody>
                    <a:bodyPr/>
                    <a:lstStyle/>
                    <a:p>
                      <a:r>
                        <a:rPr lang="en-US" dirty="0" smtClean="0"/>
                        <a:t>0.1</a:t>
                      </a:r>
                      <a:endParaRPr lang="en-IN" dirty="0"/>
                    </a:p>
                  </a:txBody>
                  <a:tcPr/>
                </a:tc>
              </a:tr>
              <a:tr h="370840">
                <a:tc>
                  <a:txBody>
                    <a:bodyPr/>
                    <a:lstStyle/>
                    <a:p>
                      <a:r>
                        <a:rPr lang="en-US" dirty="0" smtClean="0"/>
                        <a:t>C3</a:t>
                      </a:r>
                      <a:endParaRPr lang="en-IN" dirty="0"/>
                    </a:p>
                  </a:txBody>
                  <a:tcPr/>
                </a:tc>
                <a:tc>
                  <a:txBody>
                    <a:bodyPr/>
                    <a:lstStyle/>
                    <a:p>
                      <a:r>
                        <a:rPr lang="en-US" dirty="0" smtClean="0"/>
                        <a:t>0.85</a:t>
                      </a:r>
                      <a:endParaRPr lang="en-IN" dirty="0"/>
                    </a:p>
                  </a:txBody>
                  <a:tcPr/>
                </a:tc>
                <a:tc>
                  <a:txBody>
                    <a:bodyPr/>
                    <a:lstStyle/>
                    <a:p>
                      <a:r>
                        <a:rPr lang="en-US" dirty="0" smtClean="0"/>
                        <a:t>0.15</a:t>
                      </a:r>
                      <a:endParaRPr lang="en-IN" dirty="0"/>
                    </a:p>
                  </a:txBody>
                  <a:tcPr/>
                </a:tc>
                <a:tc>
                  <a:txBody>
                    <a:bodyPr/>
                    <a:lstStyle/>
                    <a:p>
                      <a:r>
                        <a:rPr lang="en-US" dirty="0" smtClean="0"/>
                        <a:t>0.02</a:t>
                      </a:r>
                      <a:endParaRPr lang="en-IN" dirty="0"/>
                    </a:p>
                  </a:txBody>
                  <a:tcPr/>
                </a:tc>
                <a:tc>
                  <a:txBody>
                    <a:bodyPr/>
                    <a:lstStyle/>
                    <a:p>
                      <a:r>
                        <a:rPr lang="en-US" dirty="0" smtClean="0"/>
                        <a:t>0.98</a:t>
                      </a:r>
                      <a:endParaRPr lang="en-IN" dirty="0"/>
                    </a:p>
                  </a:txBody>
                  <a:tcPr/>
                </a:tc>
                <a:tc>
                  <a:txBody>
                    <a:bodyPr/>
                    <a:lstStyle/>
                    <a:p>
                      <a:r>
                        <a:rPr lang="en-US" dirty="0" smtClean="0"/>
                        <a:t>0.2</a:t>
                      </a:r>
                      <a:endParaRPr lang="en-IN" dirty="0"/>
                    </a:p>
                  </a:txBody>
                  <a:tcPr/>
                </a:tc>
                <a:tc>
                  <a:txBody>
                    <a:bodyPr/>
                    <a:lstStyle/>
                    <a:p>
                      <a:r>
                        <a:rPr lang="en-US" dirty="0" smtClean="0"/>
                        <a:t>0.8</a:t>
                      </a:r>
                      <a:endParaRPr lang="en-IN"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lnSpc>
                <a:spcPct val="80000"/>
              </a:lnSpc>
              <a:buFontTx/>
              <a:buNone/>
            </a:pPr>
            <a:r>
              <a:rPr lang="en-GB" dirty="0" smtClean="0"/>
              <a:t>Based on the </a:t>
            </a:r>
            <a:r>
              <a:rPr lang="en-GB" dirty="0" err="1" smtClean="0"/>
              <a:t>posteriori</a:t>
            </a:r>
            <a:r>
              <a:rPr lang="en-GB" dirty="0" smtClean="0"/>
              <a:t> probabilities in the table, classify the following data </a:t>
            </a:r>
            <a:r>
              <a:rPr lang="en-GB" b="1" i="1" dirty="0" smtClean="0"/>
              <a:t>x</a:t>
            </a:r>
            <a:r>
              <a:rPr lang="en-GB" dirty="0" smtClean="0"/>
              <a:t>:</a:t>
            </a:r>
          </a:p>
          <a:p>
            <a:pPr>
              <a:lnSpc>
                <a:spcPct val="80000"/>
              </a:lnSpc>
              <a:buFontTx/>
              <a:buNone/>
            </a:pPr>
            <a:r>
              <a:rPr lang="en-GB" dirty="0" smtClean="0"/>
              <a:t>X=(D=1, N=0, S=1)</a:t>
            </a:r>
          </a:p>
          <a:p>
            <a:pPr>
              <a:lnSpc>
                <a:spcPct val="80000"/>
              </a:lnSpc>
              <a:buNone/>
            </a:pPr>
            <a:r>
              <a:rPr lang="en-GB" dirty="0" smtClean="0"/>
              <a:t>X=(D=1, N=1, S=0)</a:t>
            </a:r>
          </a:p>
          <a:p>
            <a:pPr>
              <a:lnSpc>
                <a:spcPct val="80000"/>
              </a:lnSpc>
              <a:buNone/>
            </a:pPr>
            <a:r>
              <a:rPr lang="en-GB" dirty="0" smtClean="0"/>
              <a:t>X=(D=1, N=0, S=0)</a:t>
            </a:r>
          </a:p>
          <a:p>
            <a:pPr>
              <a:lnSpc>
                <a:spcPct val="80000"/>
              </a:lnSpc>
              <a:buNone/>
            </a:pPr>
            <a:r>
              <a:rPr lang="en-GB" dirty="0" smtClean="0"/>
              <a:t>X=(D=0, N=0, S=0)</a:t>
            </a:r>
          </a:p>
          <a:p>
            <a:pPr>
              <a:lnSpc>
                <a:spcPct val="80000"/>
              </a:lnSpc>
              <a:buNone/>
            </a:pPr>
            <a:r>
              <a:rPr lang="en-GB" dirty="0" smtClean="0"/>
              <a:t>X=(D=0, N=1, S=1)</a:t>
            </a:r>
          </a:p>
          <a:p>
            <a:pPr>
              <a:lnSpc>
                <a:spcPct val="80000"/>
              </a:lnSpc>
              <a:buNone/>
            </a:pPr>
            <a:r>
              <a:rPr lang="en-GB" dirty="0" smtClean="0"/>
              <a:t>X=(D=0, N=1, S=0)</a:t>
            </a:r>
          </a:p>
          <a:p>
            <a:pPr>
              <a:lnSpc>
                <a:spcPct val="80000"/>
              </a:lnSpc>
              <a:buNone/>
            </a:pPr>
            <a:endParaRPr lang="en-GB" dirty="0" smtClean="0"/>
          </a:p>
          <a:p>
            <a:pPr>
              <a:lnSpc>
                <a:spcPct val="80000"/>
              </a:lnSpc>
              <a:buNone/>
            </a:pPr>
            <a:endParaRPr lang="en-GB" dirty="0" smtClean="0"/>
          </a:p>
          <a:p>
            <a:pPr>
              <a:lnSpc>
                <a:spcPct val="80000"/>
              </a:lnSpc>
              <a:buFontTx/>
              <a:buNone/>
            </a:pPr>
            <a:endParaRPr lang="en-GB" dirty="0" smtClean="0"/>
          </a:p>
          <a:p>
            <a:pPr>
              <a:lnSpc>
                <a:spcPct val="80000"/>
              </a:lnSpc>
              <a:buFontTx/>
              <a:buNone/>
            </a:pPr>
            <a:endParaRPr lang="en-US"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sz="2400" dirty="0" smtClean="0"/>
              <a:t>Determine the conditional probabilities. Since no </a:t>
            </a:r>
            <a:r>
              <a:rPr lang="en-US" sz="2400" dirty="0" err="1" smtClean="0"/>
              <a:t>apriori</a:t>
            </a:r>
            <a:r>
              <a:rPr lang="en-US" sz="2400" dirty="0" smtClean="0"/>
              <a:t> probabilities are identical, i.e. 1/3</a:t>
            </a:r>
          </a:p>
          <a:p>
            <a:endParaRPr lang="en-US" dirty="0" smtClean="0"/>
          </a:p>
          <a:p>
            <a:endParaRPr lang="en-US" dirty="0"/>
          </a:p>
          <a:p>
            <a:endParaRPr lang="en-IN" dirty="0"/>
          </a:p>
        </p:txBody>
      </p:sp>
      <p:graphicFrame>
        <p:nvGraphicFramePr>
          <p:cNvPr id="4" name="Object 3"/>
          <p:cNvGraphicFramePr>
            <a:graphicFrameLocks noChangeAspect="1"/>
          </p:cNvGraphicFramePr>
          <p:nvPr/>
        </p:nvGraphicFramePr>
        <p:xfrm>
          <a:off x="1619672" y="2564904"/>
          <a:ext cx="4166141" cy="2959397"/>
        </p:xfrm>
        <a:graphic>
          <a:graphicData uri="http://schemas.openxmlformats.org/presentationml/2006/ole">
            <p:oleObj spid="_x0000_s4100" name="Equation" r:id="rId3" imgW="1841500" imgH="130810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smtClean="0"/>
              <a:t>Decision about which class does the data belong to will be made based on likelihood:</a:t>
            </a:r>
          </a:p>
          <a:p>
            <a:endParaRPr lang="en-IN" dirty="0"/>
          </a:p>
        </p:txBody>
      </p:sp>
      <p:graphicFrame>
        <p:nvGraphicFramePr>
          <p:cNvPr id="4" name="Object 3"/>
          <p:cNvGraphicFramePr>
            <a:graphicFrameLocks noChangeAspect="1"/>
          </p:cNvGraphicFramePr>
          <p:nvPr/>
        </p:nvGraphicFramePr>
        <p:xfrm>
          <a:off x="1835695" y="2924944"/>
          <a:ext cx="5026361" cy="3024336"/>
        </p:xfrm>
        <a:graphic>
          <a:graphicData uri="http://schemas.openxmlformats.org/presentationml/2006/ole">
            <p:oleObj spid="_x0000_s5124" name="Equation" r:id="rId3" imgW="2997200" imgH="1803400"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Content Placeholder 2"/>
          <p:cNvSpPr>
            <a:spLocks noGrp="1"/>
          </p:cNvSpPr>
          <p:nvPr>
            <p:ph idx="1"/>
          </p:nvPr>
        </p:nvSpPr>
        <p:spPr/>
        <p:txBody>
          <a:bodyPr/>
          <a:lstStyle/>
          <a:p>
            <a:r>
              <a:rPr lang="en-US" dirty="0" smtClean="0"/>
              <a:t>For the second data set: </a:t>
            </a:r>
            <a:r>
              <a:rPr lang="en-GB" dirty="0" smtClean="0"/>
              <a:t>X=(D=1, N=1, S=0)</a:t>
            </a:r>
          </a:p>
          <a:p>
            <a:endParaRPr lang="en-IN" dirty="0"/>
          </a:p>
        </p:txBody>
      </p:sp>
      <p:graphicFrame>
        <p:nvGraphicFramePr>
          <p:cNvPr id="6146" name="Object 2"/>
          <p:cNvGraphicFramePr>
            <a:graphicFrameLocks noChangeAspect="1"/>
          </p:cNvGraphicFramePr>
          <p:nvPr/>
        </p:nvGraphicFramePr>
        <p:xfrm>
          <a:off x="1835150" y="2924175"/>
          <a:ext cx="5027613" cy="3025775"/>
        </p:xfrm>
        <a:graphic>
          <a:graphicData uri="http://schemas.openxmlformats.org/presentationml/2006/ole">
            <p:oleObj spid="_x0000_s6148" name="Equation" r:id="rId3" imgW="2997200" imgH="180340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Lighting System</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Automatic lighting system is to be implemented that will switch the lights on (if lights are off) when people are present in the area or arrive in the area. Following sensors are used in the system. </a:t>
            </a:r>
            <a:r>
              <a:rPr lang="en-IN" u="sng" dirty="0"/>
              <a:t>Each sensor gives a binary decision</a:t>
            </a:r>
            <a:r>
              <a:rPr lang="en-IN" dirty="0"/>
              <a:t>, e.g. light sensor will give decision whether it is bright outside or not, based on an internal threshold, pressure sensor will give decision whether some passed through the area or not etc. The thresholds cannot be changed. Accuracy of the decision is specified by the values of P</a:t>
            </a:r>
            <a:r>
              <a:rPr lang="en-IN" baseline="-25000" dirty="0"/>
              <a:t>d</a:t>
            </a:r>
            <a:r>
              <a:rPr lang="en-IN" dirty="0"/>
              <a:t> and P</a:t>
            </a:r>
            <a:r>
              <a:rPr lang="en-IN" baseline="-25000" dirty="0"/>
              <a:t>f</a:t>
            </a:r>
            <a:r>
              <a:rPr lang="en-IN" dirty="0"/>
              <a:t>.</a:t>
            </a:r>
          </a:p>
          <a:p>
            <a:pPr lvl="1"/>
            <a:r>
              <a:rPr lang="en-IN" dirty="0"/>
              <a:t>light sensor:  (P</a:t>
            </a:r>
            <a:r>
              <a:rPr lang="en-IN" baseline="-25000" dirty="0"/>
              <a:t>d</a:t>
            </a:r>
            <a:r>
              <a:rPr lang="en-IN" dirty="0"/>
              <a:t> = 0.9, P</a:t>
            </a:r>
            <a:r>
              <a:rPr lang="en-IN" baseline="-25000" dirty="0"/>
              <a:t>f </a:t>
            </a:r>
            <a:r>
              <a:rPr lang="en-IN" dirty="0"/>
              <a:t>= 0.15)</a:t>
            </a:r>
          </a:p>
          <a:p>
            <a:pPr lvl="1"/>
            <a:r>
              <a:rPr lang="en-IN" dirty="0"/>
              <a:t>Pressure sensor on the  ground (to detect steps of a person) (P</a:t>
            </a:r>
            <a:r>
              <a:rPr lang="en-IN" baseline="-25000" dirty="0"/>
              <a:t>d </a:t>
            </a:r>
            <a:r>
              <a:rPr lang="en-IN" dirty="0"/>
              <a:t>= 0.8, P</a:t>
            </a:r>
            <a:r>
              <a:rPr lang="en-IN" baseline="-25000" dirty="0"/>
              <a:t>f</a:t>
            </a:r>
            <a:r>
              <a:rPr lang="en-IN" dirty="0"/>
              <a:t> =0.1)</a:t>
            </a:r>
          </a:p>
          <a:p>
            <a:pPr lvl="1"/>
            <a:r>
              <a:rPr lang="en-IN" dirty="0"/>
              <a:t>Ambience noise sensor (P</a:t>
            </a:r>
            <a:r>
              <a:rPr lang="en-IN" baseline="-25000" dirty="0"/>
              <a:t>d</a:t>
            </a:r>
            <a:r>
              <a:rPr lang="en-IN" dirty="0"/>
              <a:t> = 0.98, P</a:t>
            </a:r>
            <a:r>
              <a:rPr lang="en-IN" baseline="-25000" dirty="0"/>
              <a:t>f</a:t>
            </a:r>
            <a:r>
              <a:rPr lang="en-IN" dirty="0"/>
              <a:t>=0.3)</a:t>
            </a:r>
          </a:p>
          <a:p>
            <a:r>
              <a:rPr lang="en-IN" dirty="0"/>
              <a:t>Design a system that will </a:t>
            </a:r>
            <a:r>
              <a:rPr lang="en-IN" b="1" dirty="0"/>
              <a:t>combine the sensor decisions</a:t>
            </a:r>
            <a:r>
              <a:rPr lang="en-IN" dirty="0"/>
              <a:t> in such a way that P</a:t>
            </a:r>
            <a:r>
              <a:rPr lang="en-IN" baseline="-25000" dirty="0"/>
              <a:t>d</a:t>
            </a:r>
            <a:r>
              <a:rPr lang="en-IN" dirty="0"/>
              <a:t> of the resulting system is maximized while P</a:t>
            </a:r>
            <a:r>
              <a:rPr lang="en-IN" baseline="-25000" dirty="0"/>
              <a:t>f</a:t>
            </a:r>
            <a:r>
              <a:rPr lang="en-IN" dirty="0"/>
              <a:t> is minimized. Use any fusion technique: Decision tree, AND/OR/ML or combination of those.</a:t>
            </a:r>
          </a:p>
          <a:p>
            <a:endParaRPr lang="en-IN" dirty="0"/>
          </a:p>
        </p:txBody>
      </p:sp>
    </p:spTree>
    <p:extLst>
      <p:ext uri="{BB962C8B-B14F-4D97-AF65-F5344CB8AC3E}">
        <p14:creationId xmlns:p14="http://schemas.microsoft.com/office/powerpoint/2010/main" xmlns="" val="128969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Data Fusion</a:t>
            </a:r>
            <a:endParaRPr lang="en-IN" dirty="0"/>
          </a:p>
        </p:txBody>
      </p:sp>
      <p:sp>
        <p:nvSpPr>
          <p:cNvPr id="3" name="Content Placeholder 2"/>
          <p:cNvSpPr>
            <a:spLocks noGrp="1"/>
          </p:cNvSpPr>
          <p:nvPr>
            <p:ph idx="1"/>
          </p:nvPr>
        </p:nvSpPr>
        <p:spPr/>
        <p:txBody>
          <a:bodyPr/>
          <a:lstStyle/>
          <a:p>
            <a:r>
              <a:rPr lang="en-US" dirty="0" smtClean="0"/>
              <a:t>Techniques such as AND/OR/ML assume that all sensors are equally reliable and combine decisions from each.</a:t>
            </a:r>
          </a:p>
          <a:p>
            <a:endParaRPr lang="en-US" dirty="0"/>
          </a:p>
          <a:p>
            <a:r>
              <a:rPr lang="en-US" dirty="0" smtClean="0"/>
              <a:t>What are other techniques that can be used for fusing the sensor decisions and help make a decision?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endParaRPr lang="en-IN" dirty="0"/>
          </a:p>
        </p:txBody>
      </p:sp>
      <p:sp>
        <p:nvSpPr>
          <p:cNvPr id="4" name="Oval 3"/>
          <p:cNvSpPr/>
          <p:nvPr/>
        </p:nvSpPr>
        <p:spPr>
          <a:xfrm>
            <a:off x="827584" y="2420888"/>
            <a:ext cx="187220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it dark inside?</a:t>
            </a:r>
            <a:endParaRPr lang="en-IN" dirty="0"/>
          </a:p>
        </p:txBody>
      </p:sp>
      <p:sp>
        <p:nvSpPr>
          <p:cNvPr id="5" name="Oval 4"/>
          <p:cNvSpPr/>
          <p:nvPr/>
        </p:nvSpPr>
        <p:spPr>
          <a:xfrm>
            <a:off x="3563888" y="1700808"/>
            <a:ext cx="180020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Noise levels high?</a:t>
            </a:r>
            <a:endParaRPr lang="en-IN" dirty="0"/>
          </a:p>
        </p:txBody>
      </p:sp>
      <p:sp>
        <p:nvSpPr>
          <p:cNvPr id="6" name="Oval 5"/>
          <p:cNvSpPr/>
          <p:nvPr/>
        </p:nvSpPr>
        <p:spPr>
          <a:xfrm>
            <a:off x="6156176" y="1700808"/>
            <a:ext cx="201622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Anyone coming to the room?</a:t>
            </a:r>
            <a:endParaRPr lang="en-IN" dirty="0"/>
          </a:p>
        </p:txBody>
      </p:sp>
      <p:sp>
        <p:nvSpPr>
          <p:cNvPr id="7" name="Rounded Rectangle 6"/>
          <p:cNvSpPr/>
          <p:nvPr/>
        </p:nvSpPr>
        <p:spPr>
          <a:xfrm>
            <a:off x="1403648" y="5085184"/>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lights on</a:t>
            </a:r>
            <a:endParaRPr lang="en-IN" dirty="0"/>
          </a:p>
        </p:txBody>
      </p:sp>
      <p:sp>
        <p:nvSpPr>
          <p:cNvPr id="8" name="Rounded Rectangle 7"/>
          <p:cNvSpPr/>
          <p:nvPr/>
        </p:nvSpPr>
        <p:spPr>
          <a:xfrm>
            <a:off x="4427984" y="5013176"/>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the lights off</a:t>
            </a:r>
            <a:endParaRPr lang="en-IN" dirty="0"/>
          </a:p>
        </p:txBody>
      </p:sp>
      <p:sp>
        <p:nvSpPr>
          <p:cNvPr id="9" name="Rounded Rectangle 8"/>
          <p:cNvSpPr/>
          <p:nvPr/>
        </p:nvSpPr>
        <p:spPr>
          <a:xfrm>
            <a:off x="6804248" y="5085184"/>
            <a:ext cx="136815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Bayesian </a:t>
            </a:r>
            <a:endParaRPr lang="en-IN" dirty="0"/>
          </a:p>
        </p:txBody>
      </p:sp>
      <p:sp>
        <p:nvSpPr>
          <p:cNvPr id="3" name="Content Placeholder 2"/>
          <p:cNvSpPr>
            <a:spLocks noGrp="1"/>
          </p:cNvSpPr>
          <p:nvPr>
            <p:ph idx="1"/>
          </p:nvPr>
        </p:nvSpPr>
        <p:spPr/>
        <p:txBody>
          <a:bodyPr>
            <a:normAutofit fontScale="92500" lnSpcReduction="20000"/>
          </a:bodyPr>
          <a:lstStyle/>
          <a:p>
            <a:pPr>
              <a:lnSpc>
                <a:spcPct val="79000"/>
              </a:lnSpc>
            </a:pPr>
            <a:r>
              <a:rPr lang="en-US" sz="2600" dirty="0" smtClean="0"/>
              <a:t>Bayesian Classifiers are </a:t>
            </a:r>
            <a:r>
              <a:rPr lang="en-US" sz="2600" b="1" dirty="0" smtClean="0"/>
              <a:t>statistical</a:t>
            </a:r>
            <a:r>
              <a:rPr lang="en-US" sz="2600" dirty="0" smtClean="0"/>
              <a:t> classifiers</a:t>
            </a:r>
          </a:p>
          <a:p>
            <a:pPr lvl="1">
              <a:lnSpc>
                <a:spcPct val="79000"/>
              </a:lnSpc>
            </a:pPr>
            <a:r>
              <a:rPr lang="en-US" sz="2600" dirty="0" smtClean="0"/>
              <a:t>based on </a:t>
            </a:r>
            <a:r>
              <a:rPr lang="en-US" sz="2600" b="1" dirty="0" err="1" smtClean="0"/>
              <a:t>Bayes</a:t>
            </a:r>
            <a:r>
              <a:rPr lang="en-US" sz="2600" b="1" dirty="0" smtClean="0"/>
              <a:t> Theorem </a:t>
            </a:r>
            <a:endParaRPr lang="en-US" sz="2600" dirty="0"/>
          </a:p>
          <a:p>
            <a:pPr lvl="1">
              <a:lnSpc>
                <a:spcPct val="79000"/>
              </a:lnSpc>
            </a:pPr>
            <a:endParaRPr lang="en-US" sz="2600" dirty="0" smtClean="0"/>
          </a:p>
          <a:p>
            <a:pPr>
              <a:lnSpc>
                <a:spcPct val="79000"/>
              </a:lnSpc>
            </a:pPr>
            <a:r>
              <a:rPr lang="en-US" sz="2600" dirty="0" smtClean="0"/>
              <a:t>They can </a:t>
            </a:r>
            <a:r>
              <a:rPr lang="en-US" sz="2600" b="1" dirty="0" smtClean="0"/>
              <a:t>predict the probability</a:t>
            </a:r>
            <a:r>
              <a:rPr lang="en-US" sz="2600" dirty="0" smtClean="0"/>
              <a:t> that a data item is a member of a particular class</a:t>
            </a:r>
          </a:p>
          <a:p>
            <a:pPr>
              <a:lnSpc>
                <a:spcPct val="79000"/>
              </a:lnSpc>
            </a:pPr>
            <a:r>
              <a:rPr lang="en-US" sz="2600" dirty="0" smtClean="0"/>
              <a:t>Simplest Bayesian Classifier is known as the </a:t>
            </a:r>
            <a:r>
              <a:rPr lang="en-US" sz="2600" b="1" dirty="0" smtClean="0"/>
              <a:t>Naïve Bayesian Classifier</a:t>
            </a:r>
          </a:p>
          <a:p>
            <a:pPr lvl="1">
              <a:lnSpc>
                <a:spcPct val="79000"/>
              </a:lnSpc>
            </a:pPr>
            <a:r>
              <a:rPr lang="en-US" sz="2600" dirty="0" smtClean="0"/>
              <a:t>based on an independence assumption (which is usually incorrect) </a:t>
            </a:r>
          </a:p>
          <a:p>
            <a:pPr lvl="1">
              <a:lnSpc>
                <a:spcPct val="79000"/>
              </a:lnSpc>
            </a:pPr>
            <a:r>
              <a:rPr lang="en-US" sz="2600" dirty="0" smtClean="0"/>
              <a:t>performance is still often comparable to Decision Trees and Neural Network classifiers</a:t>
            </a:r>
          </a:p>
          <a:p>
            <a:pPr lvl="1">
              <a:lnSpc>
                <a:spcPct val="79000"/>
              </a:lnSpc>
            </a:pPr>
            <a:r>
              <a:rPr lang="en-US" sz="2600" dirty="0" smtClean="0"/>
              <a:t>First introduced as a “straw man” against which the performance of more sophisticated classifiers could be compared </a:t>
            </a:r>
          </a:p>
          <a:p>
            <a:pPr lvl="2">
              <a:lnSpc>
                <a:spcPct val="79000"/>
              </a:lnSpc>
            </a:pPr>
            <a:r>
              <a:rPr lang="en-US" sz="2600" dirty="0" smtClean="0"/>
              <a:t>One thing that should be checked when evaluating classifier performance: is it better than Naïve </a:t>
            </a:r>
            <a:r>
              <a:rPr lang="en-US" sz="2600" dirty="0" err="1" smtClean="0"/>
              <a:t>Bayes</a:t>
            </a:r>
            <a:r>
              <a:rPr lang="en-US" sz="2600" dirty="0" smtClean="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Let X be the data recorded from experiments (evidence)</a:t>
            </a:r>
          </a:p>
          <a:p>
            <a:r>
              <a:rPr lang="en-US" dirty="0" smtClean="0"/>
              <a:t>Let H be a hypothesis that X belongs to class C</a:t>
            </a:r>
          </a:p>
          <a:p>
            <a:r>
              <a:rPr lang="en-US" dirty="0" smtClean="0"/>
              <a:t>In classification problems we wish to determine the </a:t>
            </a:r>
            <a:r>
              <a:rPr lang="en-US" b="1" dirty="0" smtClean="0"/>
              <a:t>probability</a:t>
            </a:r>
            <a:r>
              <a:rPr lang="en-US" dirty="0" smtClean="0"/>
              <a:t> that </a:t>
            </a:r>
            <a:r>
              <a:rPr lang="en-US" u="sng" dirty="0" smtClean="0"/>
              <a:t>H holds given the observed data X</a:t>
            </a:r>
          </a:p>
          <a:p>
            <a:r>
              <a:rPr lang="en-US" dirty="0" smtClean="0"/>
              <a:t>We seek P(H|X), which is known as the </a:t>
            </a:r>
            <a:r>
              <a:rPr lang="en-US" b="1" dirty="0" smtClean="0"/>
              <a:t>posterior probability</a:t>
            </a:r>
            <a:r>
              <a:rPr lang="en-US" dirty="0" smtClean="0"/>
              <a:t> of H conditioned on X</a:t>
            </a:r>
          </a:p>
          <a:p>
            <a:pPr lvl="1"/>
            <a:r>
              <a:rPr lang="en-US" dirty="0" smtClean="0"/>
              <a:t>e.g. The probability that X is a kangaroo given that X jumps and is nocturnal</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IN" dirty="0"/>
          </a:p>
        </p:txBody>
      </p:sp>
      <p:sp>
        <p:nvSpPr>
          <p:cNvPr id="3" name="Content Placeholder 2"/>
          <p:cNvSpPr>
            <a:spLocks noGrp="1"/>
          </p:cNvSpPr>
          <p:nvPr>
            <p:ph idx="1"/>
          </p:nvPr>
        </p:nvSpPr>
        <p:spPr/>
        <p:txBody>
          <a:bodyPr>
            <a:normAutofit/>
          </a:bodyPr>
          <a:lstStyle/>
          <a:p>
            <a:r>
              <a:rPr lang="en-US" sz="2000" dirty="0" smtClean="0"/>
              <a:t>P(H) is the </a:t>
            </a:r>
            <a:r>
              <a:rPr lang="en-US" sz="2000" b="1" dirty="0" smtClean="0"/>
              <a:t>prior probability</a:t>
            </a:r>
            <a:endParaRPr lang="en-US" sz="2000" dirty="0" smtClean="0"/>
          </a:p>
          <a:p>
            <a:pPr lvl="1"/>
            <a:r>
              <a:rPr lang="en-US" sz="2000" dirty="0" smtClean="0"/>
              <a:t>i.e. the probability that any given data is a kangaroo regardless of it method of locomotion or night time </a:t>
            </a:r>
            <a:r>
              <a:rPr lang="en-US" sz="2000" dirty="0" err="1" smtClean="0"/>
              <a:t>behaviour</a:t>
            </a:r>
            <a:r>
              <a:rPr lang="en-US" sz="2000" dirty="0" smtClean="0"/>
              <a:t> - i.e. before we know anything about X</a:t>
            </a:r>
          </a:p>
          <a:p>
            <a:r>
              <a:rPr lang="en-US" sz="2000" dirty="0" smtClean="0"/>
              <a:t>Similarly, P(X|H) is the </a:t>
            </a:r>
            <a:r>
              <a:rPr lang="en-US" sz="2000" b="1" dirty="0" smtClean="0"/>
              <a:t>likelihood </a:t>
            </a:r>
            <a:r>
              <a:rPr lang="en-US" sz="2000" dirty="0" smtClean="0"/>
              <a:t>of X conditioned on H</a:t>
            </a:r>
          </a:p>
          <a:p>
            <a:pPr lvl="1"/>
            <a:r>
              <a:rPr lang="en-US" sz="2000" dirty="0" smtClean="0"/>
              <a:t>i.e. the probability that X is a jumper and is nocturnal given that we know H is a kangaroo</a:t>
            </a:r>
          </a:p>
          <a:p>
            <a:r>
              <a:rPr lang="en-US" sz="2000" dirty="0" err="1" smtClean="0"/>
              <a:t>Bayes</a:t>
            </a:r>
            <a:r>
              <a:rPr lang="en-US" sz="2000" dirty="0" smtClean="0"/>
              <a:t> Theorem:</a:t>
            </a:r>
          </a:p>
          <a:p>
            <a:endParaRPr lang="en-IN" sz="2000" dirty="0"/>
          </a:p>
        </p:txBody>
      </p:sp>
      <p:graphicFrame>
        <p:nvGraphicFramePr>
          <p:cNvPr id="5" name="Object 4"/>
          <p:cNvGraphicFramePr>
            <a:graphicFrameLocks noChangeAspect="1"/>
          </p:cNvGraphicFramePr>
          <p:nvPr/>
        </p:nvGraphicFramePr>
        <p:xfrm>
          <a:off x="2051719" y="4581128"/>
          <a:ext cx="4006263" cy="1728192"/>
        </p:xfrm>
        <a:graphic>
          <a:graphicData uri="http://schemas.openxmlformats.org/presentationml/2006/ole">
            <p:oleObj spid="_x0000_s1029" name="Equation" r:id="rId3" imgW="1943100" imgH="83820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t>
            </a:r>
            <a:endParaRPr lang="en-IN" dirty="0"/>
          </a:p>
        </p:txBody>
      </p:sp>
      <p:sp>
        <p:nvSpPr>
          <p:cNvPr id="3" name="Content Placeholder 2"/>
          <p:cNvSpPr>
            <a:spLocks noGrp="1"/>
          </p:cNvSpPr>
          <p:nvPr>
            <p:ph idx="1"/>
          </p:nvPr>
        </p:nvSpPr>
        <p:spPr/>
        <p:txBody>
          <a:bodyPr>
            <a:normAutofit lnSpcReduction="10000"/>
          </a:bodyPr>
          <a:lstStyle/>
          <a:p>
            <a:r>
              <a:rPr lang="en-US" dirty="0" smtClean="0"/>
              <a:t>The effect of an attribute value on a given class is independent of the values of other attributes. This assumption is known as </a:t>
            </a:r>
            <a:r>
              <a:rPr lang="en-US" i="1" dirty="0" smtClean="0"/>
              <a:t>class conditional independence</a:t>
            </a:r>
            <a:endParaRPr lang="en-US" dirty="0" smtClean="0"/>
          </a:p>
          <a:p>
            <a:pPr lvl="1"/>
            <a:r>
              <a:rPr lang="en-US" dirty="0" smtClean="0"/>
              <a:t>This makes the calculations involved easier, but makes a simplistic assumption - hence the term “naïve”</a:t>
            </a:r>
          </a:p>
          <a:p>
            <a:r>
              <a:rPr lang="en-US" dirty="0" smtClean="0"/>
              <a:t>In almost all real-life examples, the class conditional independence assumption would break down.</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1588</Words>
  <Application>Microsoft Office PowerPoint</Application>
  <PresentationFormat>On-screen Show (4:3)</PresentationFormat>
  <Paragraphs>257</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Sensor Data Fusion II</vt:lpstr>
      <vt:lpstr>Data Fusion</vt:lpstr>
      <vt:lpstr>Automatic Lighting System</vt:lpstr>
      <vt:lpstr>Statistical Data Fusion</vt:lpstr>
      <vt:lpstr>Example</vt:lpstr>
      <vt:lpstr>Naïve Bayesian </vt:lpstr>
      <vt:lpstr>Bayes Theorem</vt:lpstr>
      <vt:lpstr>Bayes Theorem</vt:lpstr>
      <vt:lpstr>Independence </vt:lpstr>
      <vt:lpstr>Decision</vt:lpstr>
      <vt:lpstr>Weather Data</vt:lpstr>
      <vt:lpstr>Conditional Probabilities</vt:lpstr>
      <vt:lpstr>Conditional Probabilities</vt:lpstr>
      <vt:lpstr>Decision Rule</vt:lpstr>
      <vt:lpstr>Example</vt:lpstr>
      <vt:lpstr>Automatic Lighting System</vt:lpstr>
      <vt:lpstr>Decision Logic</vt:lpstr>
      <vt:lpstr>Decision Logic</vt:lpstr>
      <vt:lpstr>Decision Logic</vt:lpstr>
      <vt:lpstr>Decision Criteria</vt:lpstr>
      <vt:lpstr>Likelihood</vt:lpstr>
      <vt:lpstr>Likelihood</vt:lpstr>
      <vt:lpstr>Likelihood Table</vt:lpstr>
      <vt:lpstr>Example</vt:lpstr>
      <vt:lpstr>Example</vt:lpstr>
      <vt:lpstr>Example</vt:lpstr>
      <vt:lpstr>Example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Data Fusion II</dc:title>
  <dc:creator>User</dc:creator>
  <cp:lastModifiedBy>User</cp:lastModifiedBy>
  <cp:revision>6</cp:revision>
  <dcterms:created xsi:type="dcterms:W3CDTF">2017-03-06T04:44:55Z</dcterms:created>
  <dcterms:modified xsi:type="dcterms:W3CDTF">2017-03-07T03:12:04Z</dcterms:modified>
</cp:coreProperties>
</file>