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256" r:id="rId2"/>
    <p:sldId id="259" r:id="rId3"/>
    <p:sldId id="260" r:id="rId4"/>
    <p:sldId id="268" r:id="rId5"/>
    <p:sldId id="270" r:id="rId6"/>
    <p:sldId id="261" r:id="rId7"/>
    <p:sldId id="310" r:id="rId8"/>
    <p:sldId id="262" r:id="rId9"/>
    <p:sldId id="263" r:id="rId10"/>
    <p:sldId id="264" r:id="rId11"/>
    <p:sldId id="265" r:id="rId12"/>
    <p:sldId id="266" r:id="rId13"/>
    <p:sldId id="267" r:id="rId14"/>
    <p:sldId id="319" r:id="rId15"/>
    <p:sldId id="320" r:id="rId16"/>
    <p:sldId id="275" r:id="rId17"/>
    <p:sldId id="280" r:id="rId18"/>
    <p:sldId id="281" r:id="rId19"/>
    <p:sldId id="283" r:id="rId20"/>
    <p:sldId id="284" r:id="rId21"/>
    <p:sldId id="285" r:id="rId22"/>
    <p:sldId id="286" r:id="rId23"/>
    <p:sldId id="308" r:id="rId24"/>
    <p:sldId id="290" r:id="rId25"/>
    <p:sldId id="291" r:id="rId26"/>
    <p:sldId id="292" r:id="rId27"/>
    <p:sldId id="293" r:id="rId28"/>
    <p:sldId id="294" r:id="rId29"/>
    <p:sldId id="309" r:id="rId30"/>
    <p:sldId id="295" r:id="rId31"/>
    <p:sldId id="296" r:id="rId32"/>
    <p:sldId id="299" r:id="rId33"/>
    <p:sldId id="300" r:id="rId34"/>
    <p:sldId id="302" r:id="rId35"/>
    <p:sldId id="303" r:id="rId36"/>
    <p:sldId id="304" r:id="rId37"/>
    <p:sldId id="306" r:id="rId38"/>
    <p:sldId id="307" r:id="rId39"/>
    <p:sldId id="311" r:id="rId40"/>
    <p:sldId id="312" r:id="rId41"/>
    <p:sldId id="313" r:id="rId42"/>
    <p:sldId id="314" r:id="rId43"/>
    <p:sldId id="315" r:id="rId44"/>
    <p:sldId id="316" r:id="rId45"/>
    <p:sldId id="31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008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7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387E3-AEB1-4510-AE1E-E64C9CADC4B8}" type="datetimeFigureOut">
              <a:rPr lang="en-IN" smtClean="0"/>
              <a:pPr/>
              <a:t>30-01-2017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555A3-D327-4270-9014-0091A579C0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22883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4E05F4-AA24-4277-BC4E-8578AEFDAF1A}" type="slidenum">
              <a:rPr lang="en-IN">
                <a:latin typeface="Arial" charset="0"/>
                <a:cs typeface="Arial" charset="0"/>
              </a:rPr>
              <a:pPr/>
              <a:t>6</a:t>
            </a:fld>
            <a:endParaRPr lang="en-IN">
              <a:latin typeface="Arial" charset="0"/>
              <a:cs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703263"/>
            <a:ext cx="4583113" cy="343693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51338"/>
            <a:ext cx="4995863" cy="4141787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229E-CD5A-4F83-9DE2-FBFE37AC02F6}" type="datetime1">
              <a:rPr lang="en-US" smtClean="0"/>
              <a:pPr/>
              <a:t>1/30/2017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CEB8-3AD5-4DD2-9D57-14599F0CE107}" type="datetime1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1D5F-76E3-45BE-B92E-06061B54CE14}" type="datetime1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BB51-E727-486D-B2FB-8D5DC9D5DED8}" type="datetime1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B412-1B79-4251-A9E7-2EB5C8365378}" type="datetime1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492F-2D0D-4B99-B5EE-C1CC663D90A7}" type="datetime1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1181-D7DC-4AF0-A067-7F81E35C977D}" type="datetime1">
              <a:rPr lang="en-US" smtClean="0"/>
              <a:pPr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2A7D-40A4-4422-A96F-54BC1BB3687B}" type="datetime1">
              <a:rPr lang="en-US" smtClean="0"/>
              <a:pPr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EDAA-3058-4E27-AB8C-4AA34757C87B}" type="datetime1">
              <a:rPr lang="en-US" smtClean="0"/>
              <a:pPr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7B2F-4543-4861-920F-EDACD063D107}" type="datetime1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68D0-E132-4F62-BE0C-4F2A87E258C5}" type="datetime1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8DC43B18-AC35-4F35-AECE-81A1B7098B31}" type="datetime1">
              <a:rPr lang="en-US" smtClean="0"/>
              <a:pPr algn="r" eaLnBrk="1" latinLnBrk="0" hangingPunct="1"/>
              <a:t>1/30/2017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4.jpe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6.jpe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5.wmf"/><Relationship Id="rId9" Type="http://schemas.openxmlformats.org/officeDocument/2006/relationships/image" Target="../media/image3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wmf"/><Relationship Id="rId4" Type="http://schemas.openxmlformats.org/officeDocument/2006/relationships/image" Target="../media/image5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wmf"/><Relationship Id="rId4" Type="http://schemas.openxmlformats.org/officeDocument/2006/relationships/image" Target="../media/image5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wmf"/><Relationship Id="rId4" Type="http://schemas.openxmlformats.org/officeDocument/2006/relationships/image" Target="../media/image6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4.wmf"/><Relationship Id="rId7" Type="http://schemas.openxmlformats.org/officeDocument/2006/relationships/image" Target="../media/image67.wmf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wmf"/><Relationship Id="rId5" Type="http://schemas.openxmlformats.org/officeDocument/2006/relationships/image" Target="../media/image66.wmf"/><Relationship Id="rId10" Type="http://schemas.openxmlformats.org/officeDocument/2006/relationships/image" Target="../media/image70.wmf"/><Relationship Id="rId4" Type="http://schemas.openxmlformats.org/officeDocument/2006/relationships/image" Target="../media/image65.wmf"/><Relationship Id="rId9" Type="http://schemas.openxmlformats.org/officeDocument/2006/relationships/image" Target="../media/image6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wmf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NC 812/ESD 812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932040" y="457200"/>
            <a:ext cx="3581400" cy="6400800"/>
          </a:xfrm>
          <a:noFill/>
          <a:ln/>
        </p:spPr>
      </p:pic>
      <p:pic>
        <p:nvPicPr>
          <p:cNvPr id="11271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457200"/>
            <a:ext cx="4713288" cy="6096000"/>
          </a:xfrm>
          <a:noFill/>
          <a:ln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772400" cy="936104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 Characteristics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47800"/>
            <a:ext cx="8075240" cy="4572000"/>
          </a:xfrm>
        </p:spPr>
        <p:txBody>
          <a:bodyPr/>
          <a:lstStyle/>
          <a:p>
            <a:r>
              <a:rPr lang="en-US" b="1" dirty="0"/>
              <a:t>Full scale input (input span)</a:t>
            </a:r>
          </a:p>
          <a:p>
            <a:pPr lvl="1"/>
            <a:r>
              <a:rPr lang="en-US" dirty="0"/>
              <a:t>A range of stimuli that can be converted by one sensor.</a:t>
            </a:r>
          </a:p>
          <a:p>
            <a:r>
              <a:rPr lang="en-US" b="1" dirty="0"/>
              <a:t>Full scale output (output span)</a:t>
            </a:r>
          </a:p>
          <a:p>
            <a:pPr lvl="1"/>
            <a:r>
              <a:rPr lang="en-US" dirty="0"/>
              <a:t>Full scale output is the algebraic difference between the output signals measured with maximum input stimulus and with minimum input stimulus applied.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229600" cy="864096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Specifications of Sensor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229600" cy="477619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b="1" u="sng" dirty="0"/>
              <a:t>Accuracy:</a:t>
            </a:r>
            <a:r>
              <a:rPr lang="en-US" sz="2600" u="sng" dirty="0"/>
              <a:t> </a:t>
            </a:r>
            <a:r>
              <a:rPr lang="en-US" sz="2600" dirty="0"/>
              <a:t>error between the result of a measurement and the true value being measured.</a:t>
            </a:r>
          </a:p>
          <a:p>
            <a:pPr>
              <a:lnSpc>
                <a:spcPct val="90000"/>
              </a:lnSpc>
            </a:pPr>
            <a:r>
              <a:rPr lang="en-US" sz="2600" b="1" u="sng" dirty="0"/>
              <a:t>Resolution:</a:t>
            </a:r>
            <a:r>
              <a:rPr lang="en-US" sz="2600" b="1" dirty="0"/>
              <a:t> </a:t>
            </a:r>
            <a:r>
              <a:rPr lang="en-US" sz="2600" dirty="0"/>
              <a:t>the smallest increment of measure that a device can make.</a:t>
            </a:r>
          </a:p>
          <a:p>
            <a:pPr>
              <a:lnSpc>
                <a:spcPct val="90000"/>
              </a:lnSpc>
            </a:pPr>
            <a:r>
              <a:rPr lang="en-US" sz="2600" b="1" u="sng" dirty="0"/>
              <a:t>Sensitivity</a:t>
            </a:r>
            <a:r>
              <a:rPr lang="en-US" sz="2600" u="sng" dirty="0"/>
              <a:t>:</a:t>
            </a:r>
            <a:r>
              <a:rPr lang="en-US" sz="2600" dirty="0"/>
              <a:t> the ratio between the change in the output signal to a small change in input physical signal. Slope of the input-output fit line.</a:t>
            </a:r>
          </a:p>
          <a:p>
            <a:pPr>
              <a:lnSpc>
                <a:spcPct val="90000"/>
              </a:lnSpc>
            </a:pPr>
            <a:r>
              <a:rPr lang="en-US" sz="2600" b="1" u="sng" dirty="0"/>
              <a:t>Repeatability/Precision</a:t>
            </a:r>
            <a:r>
              <a:rPr lang="en-US" sz="2600" u="sng" dirty="0"/>
              <a:t>:</a:t>
            </a:r>
            <a:r>
              <a:rPr lang="en-US" sz="2600" dirty="0"/>
              <a:t> the ability of the sensor to output the same value for the same input over a number of trials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49E1-8B08-4BA0-807D-8C4E1AF1A46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74638"/>
            <a:ext cx="8291264" cy="114300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 vs. Resolution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85875" y="2109788"/>
            <a:ext cx="7045325" cy="3103562"/>
            <a:chOff x="1103" y="2592"/>
            <a:chExt cx="3060" cy="1348"/>
          </a:xfrm>
        </p:grpSpPr>
        <p:pic>
          <p:nvPicPr>
            <p:cNvPr id="154628" name="Picture 4" descr="resolution vs accuracy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3" y="2905"/>
              <a:ext cx="3060" cy="852"/>
            </a:xfrm>
            <a:prstGeom prst="rect">
              <a:avLst/>
            </a:prstGeom>
            <a:noFill/>
          </p:spPr>
        </p:pic>
        <p:sp>
          <p:nvSpPr>
            <p:cNvPr id="154629" name="Line 5"/>
            <p:cNvSpPr>
              <a:spLocks noChangeShapeType="1"/>
            </p:cNvSpPr>
            <p:nvPr/>
          </p:nvSpPr>
          <p:spPr bwMode="auto">
            <a:xfrm flipH="1">
              <a:off x="2679" y="2707"/>
              <a:ext cx="393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4630" name="Text Box 6"/>
            <p:cNvSpPr txBox="1">
              <a:spLocks noChangeArrowheads="1"/>
            </p:cNvSpPr>
            <p:nvPr/>
          </p:nvSpPr>
          <p:spPr bwMode="auto">
            <a:xfrm>
              <a:off x="3069" y="2592"/>
              <a:ext cx="549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True value</a:t>
              </a:r>
            </a:p>
          </p:txBody>
        </p:sp>
        <p:sp>
          <p:nvSpPr>
            <p:cNvPr id="154631" name="Line 7"/>
            <p:cNvSpPr>
              <a:spLocks noChangeShapeType="1"/>
            </p:cNvSpPr>
            <p:nvPr/>
          </p:nvSpPr>
          <p:spPr bwMode="auto">
            <a:xfrm flipV="1">
              <a:off x="2185" y="3621"/>
              <a:ext cx="293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4632" name="Text Box 8"/>
            <p:cNvSpPr txBox="1">
              <a:spLocks noChangeArrowheads="1"/>
            </p:cNvSpPr>
            <p:nvPr/>
          </p:nvSpPr>
          <p:spPr bwMode="auto">
            <a:xfrm>
              <a:off x="1532" y="3781"/>
              <a:ext cx="687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measurement</a:t>
              </a: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175E-6C5E-4CA1-BCF6-EAE342DE38A0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274638"/>
            <a:ext cx="8169275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Accuracy vs. Precision</a:t>
            </a:r>
          </a:p>
        </p:txBody>
      </p:sp>
      <p:pic>
        <p:nvPicPr>
          <p:cNvPr id="12291" name="Picture 3" descr="Precision without accurac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106613"/>
            <a:ext cx="18383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 descr="accuracy without precis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57400"/>
            <a:ext cx="26955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 descr="accuracy and precis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2108200"/>
            <a:ext cx="18383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517525" y="4289425"/>
            <a:ext cx="1989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Precision without accuracy</a:t>
            </a:r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3482975" y="4352925"/>
            <a:ext cx="1989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Accuracy without precision</a:t>
            </a:r>
          </a:p>
        </p:txBody>
      </p:sp>
      <p:sp>
        <p:nvSpPr>
          <p:cNvPr id="155656" name="Text Box 8"/>
          <p:cNvSpPr txBox="1">
            <a:spLocks noChangeArrowheads="1"/>
          </p:cNvSpPr>
          <p:nvPr/>
        </p:nvSpPr>
        <p:spPr bwMode="auto">
          <a:xfrm>
            <a:off x="6808788" y="4395788"/>
            <a:ext cx="1698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Precision and accuracy</a:t>
            </a:r>
          </a:p>
        </p:txBody>
      </p:sp>
    </p:spTree>
    <p:extLst>
      <p:ext uri="{BB962C8B-B14F-4D97-AF65-F5344CB8AC3E}">
        <p14:creationId xmlns="" xmlns:p14="http://schemas.microsoft.com/office/powerpoint/2010/main" val="35164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4" grpId="0"/>
      <p:bldP spid="155655" grpId="0"/>
      <p:bldP spid="1556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Specifications of Sensor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Dynamic Range</a:t>
            </a:r>
            <a:r>
              <a:rPr lang="en-US" sz="2400" smtClean="0"/>
              <a:t>: the ratio of maximum recordable input amplitude to minimum input amplitude, i.e. D.R. = 20 log (Max. Input Ampl./Min. Input Ampl.)   dB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Linearity</a:t>
            </a:r>
            <a:r>
              <a:rPr lang="en-US" sz="2400" smtClean="0"/>
              <a:t>: the deviation of the output from a best-fit straight line for a given range of the sensor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Transfer Function</a:t>
            </a:r>
            <a:r>
              <a:rPr lang="en-US" sz="2400" smtClean="0"/>
              <a:t> (Frequency Response): The relationship between physical input signal and electrical output signal, which may constitute a complete description of the sensor characteristics.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Bandwidth</a:t>
            </a:r>
            <a:r>
              <a:rPr lang="en-US" sz="2400" smtClean="0"/>
              <a:t>: the frequency range between the lower and upper cutoff frequencies, within which the sensor transfer function is constant gain or linear.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Noise</a:t>
            </a:r>
            <a:r>
              <a:rPr lang="en-US" sz="2400" smtClean="0"/>
              <a:t>: random fluctuation in the value of input that causes random fluctuation in the output value</a:t>
            </a:r>
          </a:p>
        </p:txBody>
      </p:sp>
    </p:spTree>
    <p:extLst>
      <p:ext uri="{BB962C8B-B14F-4D97-AF65-F5344CB8AC3E}">
        <p14:creationId xmlns="" xmlns:p14="http://schemas.microsoft.com/office/powerpoint/2010/main" val="2132051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74638"/>
            <a:ext cx="8435280" cy="108266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Types of Sensors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Active</a:t>
            </a:r>
          </a:p>
          <a:p>
            <a:pPr lvl="1"/>
            <a:r>
              <a:rPr lang="en-US" dirty="0"/>
              <a:t>send signal into environment and measure interaction of signal </a:t>
            </a:r>
            <a:r>
              <a:rPr lang="en-US" dirty="0" smtClean="0"/>
              <a:t>with </a:t>
            </a:r>
            <a:r>
              <a:rPr lang="en-US" dirty="0"/>
              <a:t>environment</a:t>
            </a:r>
          </a:p>
          <a:p>
            <a:pPr lvl="1"/>
            <a:r>
              <a:rPr lang="en-US" dirty="0"/>
              <a:t>e.g. radar, sonar</a:t>
            </a:r>
          </a:p>
          <a:p>
            <a:r>
              <a:rPr lang="en-US" dirty="0">
                <a:solidFill>
                  <a:srgbClr val="FF0000"/>
                </a:solidFill>
              </a:rPr>
              <a:t>Passive</a:t>
            </a:r>
          </a:p>
          <a:p>
            <a:pPr lvl="1"/>
            <a:r>
              <a:rPr lang="en-US" dirty="0"/>
              <a:t>record signals already present in environment</a:t>
            </a:r>
          </a:p>
          <a:p>
            <a:pPr lvl="1"/>
            <a:r>
              <a:rPr lang="en-US" dirty="0"/>
              <a:t>e.g. </a:t>
            </a:r>
            <a:r>
              <a:rPr lang="en-US" dirty="0" smtClean="0"/>
              <a:t>temperature, pressure sensor.</a:t>
            </a:r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77724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Touch sensors</a:t>
            </a:r>
          </a:p>
        </p:txBody>
      </p:sp>
      <p:pic>
        <p:nvPicPr>
          <p:cNvPr id="107523" name="Picture 3" descr="touchSens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700" y="4244975"/>
            <a:ext cx="2654300" cy="1397000"/>
          </a:xfrm>
          <a:prstGeom prst="rect">
            <a:avLst/>
          </a:prstGeom>
          <a:noFill/>
        </p:spPr>
      </p:pic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6050" y="1844675"/>
            <a:ext cx="6143625" cy="4065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3300" y="1958975"/>
            <a:ext cx="1879600" cy="1071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94288" y="4756150"/>
            <a:ext cx="50800" cy="536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77724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Tilt sensors</a:t>
            </a:r>
          </a:p>
        </p:txBody>
      </p:sp>
      <p:pic>
        <p:nvPicPr>
          <p:cNvPr id="108547" name="Picture 3" descr="tiltSens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825" y="3105150"/>
            <a:ext cx="3568700" cy="2781300"/>
          </a:xfrm>
          <a:prstGeom prst="rect">
            <a:avLst/>
          </a:prstGeom>
          <a:noFill/>
        </p:spPr>
      </p:pic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863725"/>
            <a:ext cx="3429000" cy="1071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8575" y="2187575"/>
            <a:ext cx="2413000" cy="154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085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9225" y="3509963"/>
            <a:ext cx="2171700" cy="2560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Encoders</a:t>
            </a:r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4221088"/>
            <a:ext cx="3033713" cy="390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11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797152"/>
            <a:ext cx="3708400" cy="1512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11622" name="Picture 6" descr="encod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00" y="1781175"/>
            <a:ext cx="3200400" cy="28575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4355976" y="1196752"/>
            <a:ext cx="4139952" cy="2538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Char char="o"/>
            </a:pPr>
            <a:r>
              <a:rPr lang="en-US" sz="2200" dirty="0" smtClean="0"/>
              <a:t>Encoders measure rotational motion. They can be used to measure the rotation of a wheel.</a:t>
            </a:r>
          </a:p>
          <a:p>
            <a:pPr>
              <a:lnSpc>
                <a:spcPct val="90000"/>
              </a:lnSpc>
              <a:buFont typeface="Monotype Sorts" pitchFamily="2" charset="2"/>
              <a:buChar char="o"/>
            </a:pPr>
            <a:endParaRPr lang="en-US" sz="2200" b="1" dirty="0" smtClean="0"/>
          </a:p>
          <a:p>
            <a:pPr>
              <a:lnSpc>
                <a:spcPct val="90000"/>
              </a:lnSpc>
              <a:buFont typeface="Monotype Sorts" pitchFamily="2" charset="2"/>
              <a:buChar char="o"/>
            </a:pPr>
            <a:r>
              <a:rPr lang="en-US" sz="2200" b="1" dirty="0" smtClean="0"/>
              <a:t>Servo motors:</a:t>
            </a:r>
            <a:r>
              <a:rPr lang="en-US" sz="2200" dirty="0" smtClean="0"/>
              <a:t> Used in conjunction with an electric motor to measure the motor’s position and, in turn, control its position. 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608512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b="1" u="sng" dirty="0"/>
              <a:t>Definition</a:t>
            </a:r>
            <a:r>
              <a:rPr lang="en-US" sz="2400" dirty="0"/>
              <a:t>: a device for sensing a physical variable of a physical system or an environment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b="1" u="sng" dirty="0"/>
              <a:t>Classification of Sensors</a:t>
            </a:r>
          </a:p>
          <a:p>
            <a:pPr marL="0" indent="0">
              <a:lnSpc>
                <a:spcPct val="90000"/>
              </a:lnSpc>
            </a:pPr>
            <a:r>
              <a:rPr lang="en-US" sz="2400" dirty="0"/>
              <a:t> Mechanical quantities: displacement, Strain, rotation velocity, acceleration, pressure, force/torque, twisting, weight, flow</a:t>
            </a:r>
          </a:p>
          <a:p>
            <a:pPr marL="0" indent="0">
              <a:lnSpc>
                <a:spcPct val="90000"/>
              </a:lnSpc>
            </a:pPr>
            <a:r>
              <a:rPr lang="en-US" sz="2400" dirty="0"/>
              <a:t> Thermal quantities: temperature, heat.</a:t>
            </a:r>
          </a:p>
          <a:p>
            <a:pPr marL="0" indent="0">
              <a:lnSpc>
                <a:spcPct val="90000"/>
              </a:lnSpc>
            </a:pPr>
            <a:r>
              <a:rPr lang="en-US" sz="2400" dirty="0"/>
              <a:t> Electromagnetic/optical quantities: voltage, current, frequency phase; visual/images, light; magnetism.</a:t>
            </a:r>
          </a:p>
          <a:p>
            <a:pPr marL="0" indent="0">
              <a:lnSpc>
                <a:spcPct val="90000"/>
              </a:lnSpc>
            </a:pPr>
            <a:r>
              <a:rPr lang="en-US" sz="2400" dirty="0"/>
              <a:t> Chemical quantities: moisture, pH value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AACB-6546-4E65-9717-47C01BFA665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7724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problems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/>
              <a:t>Sensor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Monotype Sorts" pitchFamily="2" charset="2"/>
              <a:buChar char="o"/>
            </a:pPr>
            <a:endParaRPr lang="en-US" sz="2400" dirty="0" smtClean="0"/>
          </a:p>
          <a:p>
            <a:pPr>
              <a:buFont typeface="Monotype Sorts" pitchFamily="2" charset="2"/>
              <a:buChar char="o"/>
            </a:pPr>
            <a:endParaRPr lang="en-US" sz="2400" dirty="0" smtClean="0"/>
          </a:p>
          <a:p>
            <a:pPr>
              <a:buFont typeface="Monotype Sorts" pitchFamily="2" charset="2"/>
              <a:buChar char="o"/>
            </a:pPr>
            <a:r>
              <a:rPr lang="en-US" sz="2400" dirty="0" smtClean="0"/>
              <a:t>How </a:t>
            </a:r>
            <a:r>
              <a:rPr lang="en-US" sz="2400" dirty="0"/>
              <a:t>far does the wheel travel for 1 encoder count?</a:t>
            </a:r>
          </a:p>
          <a:p>
            <a:pPr>
              <a:buFont typeface="Monotype Sorts" pitchFamily="2" charset="2"/>
              <a:buChar char="o"/>
            </a:pPr>
            <a:r>
              <a:rPr lang="en-US" sz="2400" dirty="0"/>
              <a:t>What happens if we change the wheel diameter?</a:t>
            </a:r>
          </a:p>
          <a:p>
            <a:pPr>
              <a:buFont typeface="Monotype Sorts" pitchFamily="2" charset="2"/>
              <a:buChar char="o"/>
            </a:pPr>
            <a:r>
              <a:rPr lang="en-US" sz="2400" dirty="0"/>
              <a:t>How many counts are there per meter of travel?</a:t>
            </a:r>
          </a:p>
        </p:txBody>
      </p:sp>
      <p:pic>
        <p:nvPicPr>
          <p:cNvPr id="112644" name="Picture 4" descr="legoEnco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060848"/>
            <a:ext cx="2654300" cy="1600200"/>
          </a:xfrm>
          <a:prstGeom prst="rect">
            <a:avLst/>
          </a:prstGeom>
          <a:noFill/>
        </p:spPr>
      </p:pic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3717032"/>
            <a:ext cx="262731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2646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54" name="Clip" r:id="rId5" imgW="0" imgH="0" progId="">
              <p:embed/>
            </p:oleObj>
          </a:graphicData>
        </a:graphic>
      </p:graphicFrame>
      <p:pic>
        <p:nvPicPr>
          <p:cNvPr id="112647" name="Picture 7" descr="legoWhee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8024" y="1268760"/>
            <a:ext cx="2836863" cy="2435225"/>
          </a:xfrm>
          <a:prstGeom prst="rect">
            <a:avLst/>
          </a:prstGeom>
          <a:noFill/>
        </p:spPr>
      </p:pic>
      <p:pic>
        <p:nvPicPr>
          <p:cNvPr id="11264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4008" y="3861048"/>
            <a:ext cx="3175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80312" y="2348880"/>
            <a:ext cx="622300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50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96336" y="2348880"/>
            <a:ext cx="9652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20</a:t>
            </a:fld>
            <a:endParaRPr kumimoji="0"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74638"/>
            <a:ext cx="8435280" cy="99412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575" y="1646238"/>
            <a:ext cx="2584450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0663" y="2084388"/>
            <a:ext cx="1749425" cy="87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51300" y="3113088"/>
            <a:ext cx="2716213" cy="87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7613" y="4540250"/>
            <a:ext cx="6975475" cy="137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21</a:t>
            </a:fld>
            <a:endParaRPr kumimoji="0"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638300"/>
            <a:ext cx="8178800" cy="279881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Suppose I want 1.0 cm / count. </a:t>
            </a:r>
          </a:p>
          <a:p>
            <a:pPr>
              <a:buFontTx/>
              <a:buNone/>
            </a:pPr>
            <a:r>
              <a:rPr lang="en-US" dirty="0"/>
              <a:t>What should my wheel diameter be</a:t>
            </a:r>
            <a:r>
              <a:rPr lang="en-US" dirty="0" smtClean="0"/>
              <a:t>?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my 10 cm wheel, how many encoder counts will there be for 1 meter of travel?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22</a:t>
            </a:fld>
            <a:endParaRPr kumimoji="0"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4638"/>
            <a:ext cx="8219256" cy="922114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0175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For my 10 cm wheel, how many encoder counts will there be for 1 meter of travel?</a:t>
            </a:r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250" y="2613025"/>
            <a:ext cx="7137400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1438" y="4079875"/>
            <a:ext cx="5927725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23</a:t>
            </a:fld>
            <a:endParaRPr kumimoji="0"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7772400" cy="108012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</a:p>
        </p:txBody>
      </p:sp>
      <p:pic>
        <p:nvPicPr>
          <p:cNvPr id="118787" name="Picture 3" descr="bendSens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300" y="3000375"/>
            <a:ext cx="3270250" cy="2452688"/>
          </a:xfrm>
          <a:prstGeom prst="rect">
            <a:avLst/>
          </a:prstGeom>
          <a:noFill/>
        </p:spPr>
      </p:pic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538" y="1581150"/>
            <a:ext cx="2478087" cy="138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789" name="Picture 5" descr="bendSensor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19488" y="1963738"/>
            <a:ext cx="4570412" cy="411162"/>
          </a:xfrm>
          <a:prstGeom prst="rect">
            <a:avLst/>
          </a:prstGeom>
          <a:noFill/>
        </p:spPr>
      </p:pic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6425" y="2589213"/>
            <a:ext cx="2959100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79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7763" y="3484563"/>
            <a:ext cx="1931987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97375" y="4221163"/>
            <a:ext cx="33401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24</a:t>
            </a:fld>
            <a:endParaRPr kumimoji="0"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 sensor</a:t>
            </a:r>
          </a:p>
        </p:txBody>
      </p:sp>
      <p:pic>
        <p:nvPicPr>
          <p:cNvPr id="119811" name="Picture 3" descr="lightSens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050" y="3460750"/>
            <a:ext cx="2654300" cy="1498600"/>
          </a:xfrm>
          <a:prstGeom prst="rect">
            <a:avLst/>
          </a:prstGeom>
          <a:noFill/>
        </p:spPr>
      </p:pic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425" y="2093913"/>
            <a:ext cx="32385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9813" name="Picture 5" descr="photoResist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1525" y="1958975"/>
            <a:ext cx="2781300" cy="977900"/>
          </a:xfrm>
          <a:prstGeom prst="rect">
            <a:avLst/>
          </a:prstGeom>
          <a:noFill/>
        </p:spPr>
      </p:pic>
      <p:pic>
        <p:nvPicPr>
          <p:cNvPr id="11981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02150" y="3322638"/>
            <a:ext cx="2959100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25</a:t>
            </a:fld>
            <a:endParaRPr kumimoji="0"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74638"/>
            <a:ext cx="8291264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Temperature sensor</a:t>
            </a:r>
          </a:p>
        </p:txBody>
      </p:sp>
      <p:pic>
        <p:nvPicPr>
          <p:cNvPr id="120835" name="Picture 3" descr="temperatureSens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950" y="3806825"/>
            <a:ext cx="2654300" cy="1244600"/>
          </a:xfrm>
          <a:prstGeom prst="rect">
            <a:avLst/>
          </a:prstGeom>
          <a:noFill/>
        </p:spPr>
      </p:pic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" y="1914525"/>
            <a:ext cx="35941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0837" name="Picture 5" descr="thermist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9175" y="1851025"/>
            <a:ext cx="3009900" cy="1704975"/>
          </a:xfrm>
          <a:prstGeom prst="rect">
            <a:avLst/>
          </a:prstGeom>
          <a:noFill/>
        </p:spPr>
      </p:pic>
      <p:pic>
        <p:nvPicPr>
          <p:cNvPr id="12083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11725" y="3960813"/>
            <a:ext cx="2959100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26</a:t>
            </a:fld>
            <a:endParaRPr kumimoji="0"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Potentiometer</a:t>
            </a:r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550" y="1711325"/>
            <a:ext cx="40132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9025" y="4321175"/>
            <a:ext cx="31369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1861" name="Picture 5" descr="potentiome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3550" y="1882775"/>
            <a:ext cx="1885950" cy="2238375"/>
          </a:xfrm>
          <a:prstGeom prst="rect">
            <a:avLst/>
          </a:prstGeom>
          <a:noFill/>
        </p:spPr>
      </p:pic>
      <p:pic>
        <p:nvPicPr>
          <p:cNvPr id="1218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5350" y="2984500"/>
            <a:ext cx="3676650" cy="300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27</a:t>
            </a:fld>
            <a:endParaRPr kumimoji="0"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74638"/>
            <a:ext cx="8291264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2883" name="Picture 3" descr="bendSenso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3" y="2000250"/>
            <a:ext cx="4170362" cy="374650"/>
          </a:xfrm>
          <a:prstGeom prst="rect">
            <a:avLst/>
          </a:prstGeom>
          <a:noFill/>
        </p:spPr>
      </p:pic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775" y="2405063"/>
            <a:ext cx="46609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8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838" y="3119438"/>
            <a:ext cx="4657725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88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83163" y="1758950"/>
            <a:ext cx="4008437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88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22825" y="1920875"/>
            <a:ext cx="508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28</a:t>
            </a:fld>
            <a:endParaRPr kumimoji="0"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2883" name="Picture 3" descr="bendSenso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3" y="2000250"/>
            <a:ext cx="4170362" cy="374650"/>
          </a:xfrm>
          <a:prstGeom prst="rect">
            <a:avLst/>
          </a:prstGeom>
          <a:noFill/>
        </p:spPr>
      </p:pic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775" y="2405063"/>
            <a:ext cx="46609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8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838" y="3119438"/>
            <a:ext cx="4657725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88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83163" y="1758950"/>
            <a:ext cx="4008437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88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04913" y="4503738"/>
            <a:ext cx="1931987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88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22825" y="1920875"/>
            <a:ext cx="508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88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14463" y="5145088"/>
            <a:ext cx="1493837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890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8563" y="3154363"/>
            <a:ext cx="3927475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891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14900" y="4538663"/>
            <a:ext cx="4229100" cy="120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29</a:t>
            </a:fld>
            <a:endParaRPr kumimoji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>
          <a:xfrm>
            <a:off x="467544" y="274638"/>
            <a:ext cx="8219256" cy="850106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Stimulus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38200" y="1535113"/>
            <a:ext cx="7620000" cy="4749800"/>
          </a:xfrm>
          <a:noFill/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EFB-3DBC-4C08-B3DF-7329C9BF2D9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74638"/>
            <a:ext cx="8435280" cy="1143000"/>
          </a:xfrm>
          <a:solidFill>
            <a:schemeClr val="bg1"/>
          </a:solidFill>
        </p:spPr>
        <p:txBody>
          <a:bodyPr/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Sensors Based on EM Spectrum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for ranging</a:t>
            </a:r>
          </a:p>
          <a:p>
            <a:r>
              <a:rPr lang="en-US" dirty="0"/>
              <a:t>Light sensitive </a:t>
            </a:r>
          </a:p>
          <a:p>
            <a:pPr lvl="1"/>
            <a:r>
              <a:rPr lang="en-US" dirty="0"/>
              <a:t>eyes, cameras, photocells etc.</a:t>
            </a:r>
          </a:p>
          <a:p>
            <a:r>
              <a:rPr lang="en-US" dirty="0"/>
              <a:t>Operating principle</a:t>
            </a:r>
          </a:p>
          <a:p>
            <a:pPr lvl="1"/>
            <a:r>
              <a:rPr lang="en-US" dirty="0"/>
              <a:t>CCD - charge coupled devices</a:t>
            </a:r>
          </a:p>
          <a:p>
            <a:pPr lvl="1"/>
            <a:r>
              <a:rPr lang="en-US" dirty="0" smtClean="0"/>
              <a:t>Photoelectric </a:t>
            </a:r>
            <a:r>
              <a:rPr lang="en-US" dirty="0"/>
              <a:t>effect</a:t>
            </a:r>
          </a:p>
          <a:p>
            <a:r>
              <a:rPr lang="en-US" dirty="0"/>
              <a:t>IR sensitive </a:t>
            </a:r>
            <a:r>
              <a:rPr lang="en-US" dirty="0" smtClean="0"/>
              <a:t>-</a:t>
            </a:r>
            <a:endParaRPr lang="en-US" dirty="0"/>
          </a:p>
          <a:p>
            <a:pPr lvl="1"/>
            <a:r>
              <a:rPr lang="en-US" dirty="0"/>
              <a:t>sense heat differences and construct images</a:t>
            </a:r>
          </a:p>
          <a:p>
            <a:pPr lvl="1"/>
            <a:r>
              <a:rPr lang="en-US" dirty="0"/>
              <a:t>night vision application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Spectrum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Radio and Microwave</a:t>
            </a:r>
          </a:p>
          <a:p>
            <a:pPr lvl="1"/>
            <a:r>
              <a:rPr lang="en-US" dirty="0"/>
              <a:t>RADAR:</a:t>
            </a:r>
            <a:r>
              <a:rPr lang="en-US" b="1" dirty="0"/>
              <a:t> Ra</a:t>
            </a:r>
            <a:r>
              <a:rPr lang="en-US" dirty="0"/>
              <a:t>dio </a:t>
            </a:r>
            <a:r>
              <a:rPr lang="en-US" b="1" dirty="0"/>
              <a:t>D</a:t>
            </a:r>
            <a:r>
              <a:rPr lang="en-US" dirty="0"/>
              <a:t>etection </a:t>
            </a:r>
            <a:r>
              <a:rPr lang="en-US" b="1" dirty="0"/>
              <a:t>a</a:t>
            </a:r>
            <a:r>
              <a:rPr lang="en-US" dirty="0"/>
              <a:t>nd </a:t>
            </a:r>
            <a:r>
              <a:rPr lang="en-US" b="1" dirty="0"/>
              <a:t>R</a:t>
            </a:r>
            <a:r>
              <a:rPr lang="en-US" dirty="0"/>
              <a:t>anging</a:t>
            </a:r>
          </a:p>
          <a:p>
            <a:pPr lvl="1"/>
            <a:r>
              <a:rPr lang="en-US" dirty="0"/>
              <a:t>Microwave radar: insensitive to clouds</a:t>
            </a:r>
          </a:p>
          <a:p>
            <a:r>
              <a:rPr lang="en-US" dirty="0"/>
              <a:t>Coherent </a:t>
            </a:r>
            <a:r>
              <a:rPr lang="en-US" dirty="0" smtClean="0"/>
              <a:t>light</a:t>
            </a:r>
            <a:endParaRPr lang="en-US" dirty="0"/>
          </a:p>
          <a:p>
            <a:pPr lvl="1"/>
            <a:r>
              <a:rPr lang="en-US" dirty="0"/>
              <a:t>LASER: </a:t>
            </a:r>
            <a:r>
              <a:rPr lang="en-US" b="1" dirty="0"/>
              <a:t>L</a:t>
            </a:r>
            <a:r>
              <a:rPr lang="en-US" dirty="0"/>
              <a:t>ight </a:t>
            </a:r>
            <a:r>
              <a:rPr lang="en-US" b="1" dirty="0"/>
              <a:t>A</a:t>
            </a:r>
            <a:r>
              <a:rPr lang="en-US" dirty="0"/>
              <a:t>mplification by </a:t>
            </a:r>
            <a:r>
              <a:rPr lang="en-US" b="1" dirty="0"/>
              <a:t>S</a:t>
            </a:r>
            <a:r>
              <a:rPr lang="en-US" dirty="0"/>
              <a:t>timulated </a:t>
            </a:r>
            <a:r>
              <a:rPr lang="en-US" b="1" dirty="0"/>
              <a:t>E</a:t>
            </a:r>
            <a:r>
              <a:rPr lang="en-US" dirty="0"/>
              <a:t>mission of </a:t>
            </a:r>
            <a:r>
              <a:rPr lang="en-US" b="1" dirty="0"/>
              <a:t>R</a:t>
            </a:r>
            <a:r>
              <a:rPr lang="en-US" dirty="0"/>
              <a:t>adiation</a:t>
            </a:r>
          </a:p>
          <a:p>
            <a:pPr lvl="1"/>
            <a:r>
              <a:rPr lang="en-US" dirty="0"/>
              <a:t>LASER RADAR: LADAR - accurate ranging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31</a:t>
            </a:fld>
            <a:endParaRPr kumimoji="0"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77724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Proximity Sensing in EM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291264" cy="4463008"/>
          </a:xfrm>
        </p:spPr>
        <p:txBody>
          <a:bodyPr/>
          <a:lstStyle/>
          <a:p>
            <a:r>
              <a:rPr lang="en-US" dirty="0"/>
              <a:t>Infrared LEDs</a:t>
            </a:r>
          </a:p>
          <a:p>
            <a:pPr lvl="1"/>
            <a:r>
              <a:rPr lang="en-US" dirty="0"/>
              <a:t>cheap, active sensing</a:t>
            </a:r>
          </a:p>
          <a:p>
            <a:pPr lvl="1"/>
            <a:r>
              <a:rPr lang="en-US" dirty="0"/>
              <a:t>usually low resolution - normally used for presence/absence of obstacles rather than ranging</a:t>
            </a:r>
          </a:p>
          <a:p>
            <a:pPr lvl="1"/>
            <a:r>
              <a:rPr lang="en-US" dirty="0"/>
              <a:t>operate over small range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32</a:t>
            </a:fld>
            <a:endParaRPr kumimoji="0" 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74638"/>
            <a:ext cx="8363272" cy="92211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Sensors Based on Sound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SONAR: </a:t>
            </a:r>
            <a:r>
              <a:rPr lang="en-US" sz="2800" b="1" dirty="0"/>
              <a:t>So</a:t>
            </a:r>
            <a:r>
              <a:rPr lang="en-US" sz="2800" dirty="0"/>
              <a:t>und </a:t>
            </a:r>
            <a:r>
              <a:rPr lang="en-US" sz="2800" b="1" dirty="0"/>
              <a:t>N</a:t>
            </a:r>
            <a:r>
              <a:rPr lang="en-US" sz="2800" dirty="0"/>
              <a:t>avigation </a:t>
            </a:r>
            <a:r>
              <a:rPr lang="en-US" sz="2800" b="1" dirty="0"/>
              <a:t>a</a:t>
            </a:r>
            <a:r>
              <a:rPr lang="en-US" sz="2800" dirty="0"/>
              <a:t>nd </a:t>
            </a:r>
            <a:r>
              <a:rPr lang="en-US" sz="2800" b="1" dirty="0"/>
              <a:t>R</a:t>
            </a:r>
            <a:r>
              <a:rPr lang="en-US" sz="2800" dirty="0"/>
              <a:t>anging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bounce sound off of something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measure time for reflection to be heard - gives a range measurement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measure change in frequency - gives the relative speed of the object (Doppler effect)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bats and dolphins use it with amazing results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robots use it </a:t>
            </a:r>
            <a:r>
              <a:rPr lang="en-US" sz="2400" dirty="0" smtClean="0"/>
              <a:t>with </a:t>
            </a:r>
            <a:r>
              <a:rPr lang="en-US" sz="2400" dirty="0"/>
              <a:t>less than amazing results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74638"/>
            <a:ext cx="8435280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Odor Sensors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34</a:t>
            </a:fld>
            <a:endParaRPr kumimoji="0" 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Detection of chemical compounds and their density in an area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spectroscopy - mostly lab restricted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fiber-optic </a:t>
            </a:r>
            <a:r>
              <a:rPr lang="en-US" dirty="0"/>
              <a:t>techniques - recently developed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chemical detection - sniffers </a:t>
            </a:r>
            <a:r>
              <a:rPr lang="en-US" dirty="0" smtClean="0"/>
              <a:t>and </a:t>
            </a:r>
            <a:r>
              <a:rPr lang="en-US" dirty="0"/>
              <a:t>electronic noses via “wet chemistry on a chip”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Vast applications </a:t>
            </a:r>
            <a:r>
              <a:rPr lang="en-US" dirty="0"/>
              <a:t>(e.g. mine detection)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4638"/>
            <a:ext cx="8219256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Touch Sensors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35</a:t>
            </a:fld>
            <a:endParaRPr kumimoji="0"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844824"/>
            <a:ext cx="7772400" cy="4174976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2800" dirty="0" smtClean="0"/>
              <a:t>mechanical </a:t>
            </a:r>
            <a:r>
              <a:rPr lang="en-US" sz="2800" dirty="0"/>
              <a:t>contact leads to</a:t>
            </a:r>
          </a:p>
          <a:p>
            <a:pPr lvl="1">
              <a:lnSpc>
                <a:spcPct val="80000"/>
              </a:lnSpc>
            </a:pPr>
            <a:endParaRPr lang="en-US" sz="2800" dirty="0"/>
          </a:p>
          <a:p>
            <a:pPr lvl="2">
              <a:lnSpc>
                <a:spcPct val="80000"/>
              </a:lnSpc>
            </a:pPr>
            <a:r>
              <a:rPr lang="en-US" sz="2800" dirty="0"/>
              <a:t>closing/opening of a switch</a:t>
            </a:r>
          </a:p>
          <a:p>
            <a:pPr lvl="2">
              <a:lnSpc>
                <a:spcPct val="80000"/>
              </a:lnSpc>
            </a:pPr>
            <a:endParaRPr lang="en-US" sz="2800" dirty="0"/>
          </a:p>
          <a:p>
            <a:pPr lvl="2">
              <a:lnSpc>
                <a:spcPct val="80000"/>
              </a:lnSpc>
            </a:pPr>
            <a:r>
              <a:rPr lang="en-US" sz="2800" dirty="0"/>
              <a:t>change in resistance of some element</a:t>
            </a:r>
          </a:p>
          <a:p>
            <a:pPr lvl="2">
              <a:lnSpc>
                <a:spcPct val="80000"/>
              </a:lnSpc>
            </a:pPr>
            <a:endParaRPr lang="en-US" sz="2800" dirty="0"/>
          </a:p>
          <a:p>
            <a:pPr lvl="2">
              <a:lnSpc>
                <a:spcPct val="80000"/>
              </a:lnSpc>
            </a:pPr>
            <a:r>
              <a:rPr lang="en-US" sz="2800" dirty="0"/>
              <a:t>change in capacitance of some element</a:t>
            </a:r>
          </a:p>
          <a:p>
            <a:pPr lvl="2">
              <a:lnSpc>
                <a:spcPct val="80000"/>
              </a:lnSpc>
            </a:pPr>
            <a:endParaRPr lang="en-US" sz="2800" dirty="0"/>
          </a:p>
          <a:p>
            <a:pPr lvl="2">
              <a:lnSpc>
                <a:spcPct val="80000"/>
              </a:lnSpc>
            </a:pPr>
            <a:r>
              <a:rPr lang="en-US" sz="2800" dirty="0"/>
              <a:t>change in spring tension</a:t>
            </a:r>
          </a:p>
          <a:p>
            <a:pPr lvl="2">
              <a:lnSpc>
                <a:spcPct val="80000"/>
              </a:lnSpc>
            </a:pPr>
            <a:r>
              <a:rPr lang="en-US" sz="2800" dirty="0"/>
              <a:t>...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74638"/>
            <a:ext cx="8363272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Proprioceptive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Sensors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36</a:t>
            </a:fld>
            <a:endParaRPr kumimoji="0"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Encoders, Potentiometers</a:t>
            </a:r>
          </a:p>
          <a:p>
            <a:pPr lvl="1"/>
            <a:r>
              <a:rPr lang="en-US" dirty="0"/>
              <a:t>measure angle of turn via change in resistance or by counting optical pulses</a:t>
            </a:r>
          </a:p>
          <a:p>
            <a:r>
              <a:rPr lang="en-US" dirty="0"/>
              <a:t>Gyroscopes</a:t>
            </a:r>
          </a:p>
          <a:p>
            <a:pPr lvl="1"/>
            <a:r>
              <a:rPr lang="en-US" dirty="0"/>
              <a:t>measure rate of change of angles</a:t>
            </a:r>
          </a:p>
          <a:p>
            <a:pPr lvl="1"/>
            <a:r>
              <a:rPr lang="en-US" dirty="0"/>
              <a:t>fiber-optic (newer, better), magnetic (older)</a:t>
            </a:r>
          </a:p>
          <a:p>
            <a:r>
              <a:rPr lang="en-US" dirty="0"/>
              <a:t>Compass</a:t>
            </a:r>
          </a:p>
          <a:p>
            <a:pPr lvl="1"/>
            <a:r>
              <a:rPr lang="en-US" dirty="0"/>
              <a:t>measure which way is north</a:t>
            </a:r>
          </a:p>
          <a:p>
            <a:r>
              <a:rPr lang="en-US" dirty="0"/>
              <a:t>GPS: measure location relative to globe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74638"/>
            <a:ext cx="8291264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Problem: Sensor Choice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37</a:t>
            </a:fld>
            <a:endParaRPr kumimoji="0"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/>
              <a:t>sensors to employ ?</a:t>
            </a:r>
          </a:p>
          <a:p>
            <a:r>
              <a:rPr lang="en-US" dirty="0"/>
              <a:t>E.g. mapping</a:t>
            </a:r>
          </a:p>
          <a:p>
            <a:pPr lvl="1"/>
            <a:r>
              <a:rPr lang="en-US" dirty="0"/>
              <a:t>ranging - laser, sonar, IR, stereo camera </a:t>
            </a:r>
            <a:r>
              <a:rPr lang="en-US" dirty="0" smtClean="0"/>
              <a:t>pair</a:t>
            </a:r>
            <a:endParaRPr lang="en-US" dirty="0"/>
          </a:p>
          <a:p>
            <a:r>
              <a:rPr lang="en-US" dirty="0"/>
              <a:t>Factors</a:t>
            </a:r>
          </a:p>
          <a:p>
            <a:pPr lvl="1"/>
            <a:r>
              <a:rPr lang="en-US" dirty="0"/>
              <a:t>accuracy, cost, information needed etc </a:t>
            </a:r>
            <a:r>
              <a:rPr lang="en-US" dirty="0" err="1"/>
              <a:t>etc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74638"/>
            <a:ext cx="8363272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Problem: Sensor Placement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38</a:t>
            </a:fld>
            <a:endParaRPr kumimoji="0"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Where do you put them ?</a:t>
            </a:r>
          </a:p>
          <a:p>
            <a:r>
              <a:rPr lang="en-US" dirty="0"/>
              <a:t>On/off </a:t>
            </a:r>
            <a:r>
              <a:rPr lang="en-US" dirty="0" smtClean="0"/>
              <a:t>board</a:t>
            </a:r>
            <a:endParaRPr lang="en-US" dirty="0"/>
          </a:p>
          <a:p>
            <a:r>
              <a:rPr lang="en-US" dirty="0"/>
              <a:t>If onboard - where ?</a:t>
            </a:r>
          </a:p>
          <a:p>
            <a:pPr lvl="1"/>
            <a:r>
              <a:rPr lang="en-US" dirty="0"/>
              <a:t>Reasonable arrangements - heuristic</a:t>
            </a:r>
          </a:p>
          <a:p>
            <a:pPr lvl="1"/>
            <a:r>
              <a:rPr lang="en-US" dirty="0"/>
              <a:t>Optimal arrangements - mathematically rigorous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7772400" cy="936104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 Calibration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472518" cy="492922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Sensors can exhibit non-ideal effects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offset</a:t>
            </a:r>
            <a:r>
              <a:rPr lang="en-US" dirty="0"/>
              <a:t>: nominal output ≠ nominal parameter value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nonlinearity</a:t>
            </a:r>
            <a:r>
              <a:rPr lang="en-US" dirty="0"/>
              <a:t>: output not linear with parameter changes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cross parameter sensitivity</a:t>
            </a:r>
            <a:r>
              <a:rPr lang="en-US" dirty="0"/>
              <a:t>: secondary output variation with, e.g., </a:t>
            </a:r>
            <a:r>
              <a:rPr lang="en-US" dirty="0" smtClean="0"/>
              <a:t>temperature</a:t>
            </a:r>
            <a:endParaRPr lang="en-US" dirty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u="sng" dirty="0">
                <a:solidFill>
                  <a:srgbClr val="008000"/>
                </a:solidFill>
              </a:rPr>
              <a:t>Calibration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adjusting </a:t>
            </a:r>
            <a:r>
              <a:rPr lang="en-US" sz="2400" dirty="0"/>
              <a:t>output to match parameter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analog signal conditioning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look-up table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digital calibration</a:t>
            </a:r>
          </a:p>
          <a:p>
            <a:pPr>
              <a:lnSpc>
                <a:spcPct val="90000"/>
              </a:lnSpc>
            </a:pPr>
            <a:r>
              <a:rPr lang="en-US" sz="2400" b="1" u="sng" dirty="0" smtClean="0">
                <a:solidFill>
                  <a:srgbClr val="008000"/>
                </a:solidFill>
              </a:rPr>
              <a:t>Compensation</a:t>
            </a:r>
            <a:endParaRPr lang="en-US" sz="2400" b="1" u="sng" dirty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remove secondary sensitivities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must have sensitivities characterized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remove with polynomial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0" y="1590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5562600" y="2971800"/>
          <a:ext cx="2971800" cy="2506663"/>
        </p:xfrm>
        <a:graphic>
          <a:graphicData uri="http://schemas.openxmlformats.org/presentationml/2006/ole">
            <p:oleObj spid="_x0000_s3078" name="Chart" r:id="rId3" imgW="5486400" imgH="3676650" progId="Excel.Sheet.8">
              <p:embed/>
            </p:oleObj>
          </a:graphicData>
        </a:graphic>
      </p:graphicFrame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8305800" y="335280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Arial" pitchFamily="34" charset="0"/>
              </a:rPr>
              <a:t>T1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8458200" y="396240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Arial" pitchFamily="34" charset="0"/>
              </a:rPr>
              <a:t>T2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8382000" y="457200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Arial" pitchFamily="34" charset="0"/>
              </a:rPr>
              <a:t>T3</a:t>
            </a:r>
          </a:p>
        </p:txBody>
      </p:sp>
      <p:sp>
        <p:nvSpPr>
          <p:cNvPr id="148489" name="Text Box 9"/>
          <p:cNvSpPr txBox="1">
            <a:spLocks noChangeArrowheads="1"/>
          </p:cNvSpPr>
          <p:nvPr/>
        </p:nvSpPr>
        <p:spPr bwMode="auto">
          <a:xfrm rot="16200000">
            <a:off x="4961732" y="4410868"/>
            <a:ext cx="80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Arial" pitchFamily="34" charset="0"/>
              </a:rPr>
              <a:t>offset</a:t>
            </a:r>
          </a:p>
        </p:txBody>
      </p:sp>
      <p:sp>
        <p:nvSpPr>
          <p:cNvPr id="148490" name="Line 10"/>
          <p:cNvSpPr>
            <a:spLocks noChangeShapeType="1"/>
          </p:cNvSpPr>
          <p:nvPr/>
        </p:nvSpPr>
        <p:spPr bwMode="auto">
          <a:xfrm flipV="1">
            <a:off x="5486400" y="3733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8491" name="Line 11"/>
          <p:cNvSpPr>
            <a:spLocks noChangeShapeType="1"/>
          </p:cNvSpPr>
          <p:nvPr/>
        </p:nvSpPr>
        <p:spPr bwMode="auto">
          <a:xfrm flipV="1">
            <a:off x="5715000" y="3200400"/>
            <a:ext cx="2743200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8492" name="Text Box 12"/>
          <p:cNvSpPr txBox="1">
            <a:spLocks noChangeArrowheads="1"/>
          </p:cNvSpPr>
          <p:nvPr/>
        </p:nvSpPr>
        <p:spPr bwMode="auto">
          <a:xfrm rot="-993424">
            <a:off x="6477000" y="3352800"/>
            <a:ext cx="79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Arial" pitchFamily="34" charset="0"/>
              </a:rPr>
              <a:t>linear</a:t>
            </a:r>
          </a:p>
        </p:txBody>
      </p:sp>
      <p:sp>
        <p:nvSpPr>
          <p:cNvPr id="148493" name="Freeform 13"/>
          <p:cNvSpPr>
            <a:spLocks/>
          </p:cNvSpPr>
          <p:nvPr/>
        </p:nvSpPr>
        <p:spPr bwMode="auto">
          <a:xfrm>
            <a:off x="5715000" y="3886200"/>
            <a:ext cx="2984500" cy="4064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912" y="112"/>
              </a:cxn>
              <a:cxn ang="0">
                <a:pos x="1728" y="16"/>
              </a:cxn>
              <a:cxn ang="0">
                <a:pos x="1824" y="16"/>
              </a:cxn>
            </a:cxnLst>
            <a:rect l="0" t="0" r="r" b="b"/>
            <a:pathLst>
              <a:path w="1880" h="256">
                <a:moveTo>
                  <a:pt x="0" y="256"/>
                </a:moveTo>
                <a:cubicBezTo>
                  <a:pt x="312" y="204"/>
                  <a:pt x="624" y="152"/>
                  <a:pt x="912" y="112"/>
                </a:cubicBezTo>
                <a:cubicBezTo>
                  <a:pt x="1200" y="72"/>
                  <a:pt x="1576" y="32"/>
                  <a:pt x="1728" y="16"/>
                </a:cubicBezTo>
                <a:cubicBezTo>
                  <a:pt x="1880" y="0"/>
                  <a:pt x="1852" y="8"/>
                  <a:pt x="1824" y="16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8494" name="Text Box 14"/>
          <p:cNvSpPr txBox="1">
            <a:spLocks noChangeArrowheads="1"/>
          </p:cNvSpPr>
          <p:nvPr/>
        </p:nvSpPr>
        <p:spPr bwMode="auto">
          <a:xfrm rot="-501415">
            <a:off x="6400800" y="3962400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Arial" pitchFamily="34" charset="0"/>
              </a:rPr>
              <a:t>non-linear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39</a:t>
            </a:fld>
            <a:endParaRPr kumimoji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do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sensors?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32856"/>
            <a:ext cx="2898838" cy="2417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556792"/>
            <a:ext cx="1422276" cy="3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4" name="Picture 6" descr="miniRobo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3356992"/>
            <a:ext cx="255295" cy="523354"/>
          </a:xfrm>
          <a:prstGeom prst="rect">
            <a:avLst/>
          </a:prstGeom>
          <a:noFill/>
        </p:spPr>
      </p:pic>
      <p:pic>
        <p:nvPicPr>
          <p:cNvPr id="9933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2996952"/>
            <a:ext cx="134987" cy="229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8" name="Picture 4" descr="lawnmow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5210" y="2204863"/>
            <a:ext cx="3061046" cy="2439271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39952" y="1628800"/>
            <a:ext cx="2273920" cy="357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Sensors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40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traditional integrated sensor can be divided into three parts: </a:t>
            </a:r>
          </a:p>
          <a:p>
            <a:pPr lvl="1"/>
            <a:r>
              <a:rPr lang="en-IN" dirty="0" smtClean="0"/>
              <a:t>The sensing element (e.g., resistors, capacitor, transistor, </a:t>
            </a:r>
            <a:r>
              <a:rPr lang="en-IN" dirty="0" err="1" smtClean="0"/>
              <a:t>piezo</a:t>
            </a:r>
            <a:r>
              <a:rPr lang="en-IN" dirty="0" smtClean="0"/>
              <a:t>-electric materials, photodiode, etc.), </a:t>
            </a:r>
          </a:p>
          <a:p>
            <a:pPr lvl="1"/>
            <a:r>
              <a:rPr lang="en-IN" dirty="0" smtClean="0"/>
              <a:t>Signal conditioning and processing (e.g., amplifications, linearization, compensation, and filtering), and </a:t>
            </a:r>
          </a:p>
          <a:p>
            <a:pPr lvl="1"/>
            <a:r>
              <a:rPr lang="en-IN" dirty="0" smtClean="0"/>
              <a:t>A sensor interface (e.g., the wires, plugs and sockets to communicate with other electronic components) </a:t>
            </a:r>
          </a:p>
          <a:p>
            <a:r>
              <a:rPr lang="en-IN" dirty="0" smtClean="0"/>
              <a:t>The essential difference between a smart sensor and a standard integrated sensor is its intelligence capabilities, i.e., the on-board microprocessor.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Sensors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41</a:t>
            </a:fld>
            <a:endParaRPr kumimoji="0" lang="en-US"/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319123"/>
            <a:ext cx="7772400" cy="282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Sensors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42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microprocessor is typically used for digital processing, analog to digital or frequency to code conversions, calculations, and interfacing functions, which can facilitate </a:t>
            </a:r>
            <a:r>
              <a:rPr lang="en-IN" u="sng" dirty="0" smtClean="0"/>
              <a:t>self-diagnostics, self-identification, or self-adaptation (decision making) functions</a:t>
            </a:r>
            <a:r>
              <a:rPr lang="en-IN" dirty="0" smtClean="0"/>
              <a:t>. It can also decide when to dump/store data, and control when and for how long it will be fully awake so as to minimize power consumption.</a:t>
            </a:r>
          </a:p>
          <a:p>
            <a:endParaRPr lang="en-IN" dirty="0" smtClean="0"/>
          </a:p>
          <a:p>
            <a:r>
              <a:rPr lang="en-IN" dirty="0" smtClean="0"/>
              <a:t>The size of smart sensors has been decreasing with time. The use of MEMS has made possible the dream of having ubiquitous sensing and in particular small “smart” sensing.</a:t>
            </a:r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Sensors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43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All smart sensors to date are wireless, with data transmission based on radio frequency (RF) communication. There exist several protocols for transmitting data. </a:t>
            </a:r>
          </a:p>
          <a:p>
            <a:pPr lvl="1"/>
            <a:r>
              <a:rPr lang="en-IN" dirty="0" smtClean="0"/>
              <a:t>Bluetooth: a short-range radio technology aimed at simplifying communication among devices</a:t>
            </a:r>
          </a:p>
          <a:p>
            <a:pPr lvl="1"/>
            <a:r>
              <a:rPr lang="en-IN" dirty="0" smtClean="0"/>
              <a:t>Zigbee: Low power, higher range compared to BT, reliably communication</a:t>
            </a:r>
          </a:p>
          <a:p>
            <a:pPr lvl="1"/>
            <a:r>
              <a:rPr lang="en-IN" dirty="0" smtClean="0"/>
              <a:t>WiFi (802.11a/g): Higher power consumption, better range, </a:t>
            </a:r>
            <a:r>
              <a:rPr lang="en-IN" dirty="0" err="1" smtClean="0"/>
              <a:t>APs</a:t>
            </a:r>
            <a:r>
              <a:rPr lang="en-IN" dirty="0" smtClean="0"/>
              <a:t> available easily.</a:t>
            </a:r>
          </a:p>
          <a:p>
            <a:r>
              <a:rPr lang="en-IN" dirty="0" smtClean="0"/>
              <a:t>Most of these sensors envision using low radiated power to avoid the heavy costs associated with certifying the sensor with the FCC. Therefore, a smart sensor as define herein has four important features: (</a:t>
            </a:r>
            <a:r>
              <a:rPr lang="en-IN" dirty="0" err="1" smtClean="0"/>
              <a:t>i</a:t>
            </a:r>
            <a:r>
              <a:rPr lang="en-IN" dirty="0" smtClean="0"/>
              <a:t>) on-board </a:t>
            </a:r>
            <a:r>
              <a:rPr lang="en-IN" dirty="0" err="1" smtClean="0"/>
              <a:t>CentralProcessing</a:t>
            </a:r>
            <a:r>
              <a:rPr lang="en-IN" dirty="0" smtClean="0"/>
              <a:t>- Unit (CPU), (ii) small size, (iii) wireless, and (iv) the promise of being low-cost.</a:t>
            </a:r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 Data Cleaning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44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Numerous </a:t>
            </a:r>
            <a:r>
              <a:rPr lang="en-IN" dirty="0"/>
              <a:t>issues arise in the context of collection of sensor data. Sensor data is inherently noisy and uncertain, and may either have missed readings or redundant readings depending upon the application </a:t>
            </a:r>
            <a:r>
              <a:rPr lang="en-IN" dirty="0" smtClean="0"/>
              <a:t>domain.</a:t>
            </a:r>
          </a:p>
          <a:p>
            <a:endParaRPr lang="en-IN" dirty="0"/>
          </a:p>
          <a:p>
            <a:r>
              <a:rPr lang="en-IN" dirty="0" smtClean="0"/>
              <a:t>Reliability can be improved by windowing approach.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296724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Weighted Moving Average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45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Weighted moving average algorithm: A well </a:t>
            </a:r>
            <a:r>
              <a:rPr lang="en-IN" dirty="0" smtClean="0"/>
              <a:t>known approach </a:t>
            </a:r>
            <a:r>
              <a:rPr lang="en-IN" dirty="0"/>
              <a:t>to remove noise in random samples and </a:t>
            </a:r>
            <a:r>
              <a:rPr lang="en-IN" dirty="0" smtClean="0"/>
              <a:t>compute the </a:t>
            </a:r>
            <a:r>
              <a:rPr lang="en-IN" dirty="0"/>
              <a:t>monitoring values is to use the moving </a:t>
            </a:r>
            <a:r>
              <a:rPr lang="en-IN" dirty="0" smtClean="0"/>
              <a:t>average. </a:t>
            </a:r>
          </a:p>
          <a:p>
            <a:r>
              <a:rPr lang="en-IN" dirty="0" smtClean="0"/>
              <a:t>Moving </a:t>
            </a:r>
            <a:r>
              <a:rPr lang="en-IN" dirty="0"/>
              <a:t>average in sensor networks has </a:t>
            </a:r>
            <a:r>
              <a:rPr lang="en-IN" dirty="0" smtClean="0"/>
              <a:t>two dimensions</a:t>
            </a:r>
            <a:r>
              <a:rPr lang="en-IN" dirty="0"/>
              <a:t>. Sensor data are averaged temporally </a:t>
            </a:r>
            <a:r>
              <a:rPr lang="en-IN" dirty="0" smtClean="0"/>
              <a:t>within one sensor, and also spatially among neighbouring sensors.</a:t>
            </a:r>
          </a:p>
          <a:p>
            <a:r>
              <a:rPr lang="en-IN" dirty="0" smtClean="0"/>
              <a:t>For </a:t>
            </a:r>
            <a:r>
              <a:rPr lang="en-IN" dirty="0"/>
              <a:t>example, at any time t, </a:t>
            </a:r>
            <a:r>
              <a:rPr lang="en-IN" dirty="0" smtClean="0"/>
              <a:t>the </a:t>
            </a:r>
            <a:r>
              <a:rPr lang="en-IN" dirty="0"/>
              <a:t>algorithm first averages </a:t>
            </a:r>
            <a:r>
              <a:rPr lang="en-IN" dirty="0" smtClean="0"/>
              <a:t>a sequence </a:t>
            </a:r>
            <a:r>
              <a:rPr lang="en-IN" dirty="0"/>
              <a:t>of samples </a:t>
            </a:r>
            <a:r>
              <a:rPr lang="en-IN" dirty="0" smtClean="0"/>
              <a:t>at </a:t>
            </a:r>
            <a:r>
              <a:rPr lang="en-IN" dirty="0"/>
              <a:t>each sensor </a:t>
            </a:r>
            <a:r>
              <a:rPr lang="en-IN" dirty="0" smtClean="0"/>
              <a:t>i.</a:t>
            </a:r>
          </a:p>
          <a:p>
            <a:r>
              <a:rPr lang="en-IN" dirty="0" smtClean="0"/>
              <a:t>We </a:t>
            </a:r>
            <a:r>
              <a:rPr lang="en-IN" dirty="0"/>
              <a:t>then </a:t>
            </a:r>
            <a:r>
              <a:rPr lang="en-IN" dirty="0" smtClean="0"/>
              <a:t>average values </a:t>
            </a:r>
            <a:r>
              <a:rPr lang="en-IN" dirty="0"/>
              <a:t>of neighbouring </a:t>
            </a:r>
            <a:r>
              <a:rPr lang="en-IN" dirty="0" smtClean="0"/>
              <a:t>sensors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04084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74638"/>
            <a:ext cx="8363272" cy="850106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Sensing for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asks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1379" name="Picture 3" descr="harve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2416175"/>
            <a:ext cx="3016250" cy="1920875"/>
          </a:xfrm>
          <a:prstGeom prst="rect">
            <a:avLst/>
          </a:prstGeom>
          <a:noFill/>
        </p:spPr>
      </p:pic>
      <p:pic>
        <p:nvPicPr>
          <p:cNvPr id="101380" name="Picture 4" descr="cropL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5038" y="2438400"/>
            <a:ext cx="4395787" cy="3295650"/>
          </a:xfrm>
          <a:prstGeom prst="rect">
            <a:avLst/>
          </a:prstGeom>
          <a:noFill/>
        </p:spPr>
      </p:pic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51075" y="1703388"/>
            <a:ext cx="50419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6575" y="4524375"/>
            <a:ext cx="29591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4824412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Main categories</a:t>
            </a:r>
          </a:p>
          <a:p>
            <a:pPr lvl="1" eaLnBrk="1" hangingPunct="1"/>
            <a:r>
              <a:rPr lang="en-US" dirty="0" smtClean="0"/>
              <a:t>Any energy radiated? </a:t>
            </a:r>
            <a:r>
              <a:rPr lang="en-US" u="sng" dirty="0" smtClean="0"/>
              <a:t>Passive vs. active sensors</a:t>
            </a:r>
          </a:p>
          <a:p>
            <a:pPr lvl="1" eaLnBrk="1" hangingPunct="1"/>
            <a:r>
              <a:rPr lang="en-US" dirty="0" smtClean="0"/>
              <a:t>Sense of direction? </a:t>
            </a:r>
            <a:r>
              <a:rPr lang="en-US" u="sng" dirty="0" err="1" smtClean="0"/>
              <a:t>Omidirectional</a:t>
            </a:r>
            <a:r>
              <a:rPr lang="en-US" u="sng" dirty="0" smtClean="0"/>
              <a:t>?</a:t>
            </a:r>
          </a:p>
          <a:p>
            <a:pPr lvl="1" eaLnBrk="1" hangingPunct="1"/>
            <a:r>
              <a:rPr lang="en-US" u="sng" dirty="0" smtClean="0"/>
              <a:t>Passive, </a:t>
            </a:r>
            <a:r>
              <a:rPr lang="en-US" u="sng" dirty="0" err="1" smtClean="0"/>
              <a:t>omnidirectional</a:t>
            </a:r>
            <a:r>
              <a:rPr lang="en-US" u="sng" dirty="0" smtClean="0"/>
              <a:t> </a:t>
            </a:r>
          </a:p>
          <a:p>
            <a:pPr lvl="2" eaLnBrk="1" hangingPunct="1"/>
            <a:r>
              <a:rPr lang="en-US" sz="2400" dirty="0" smtClean="0"/>
              <a:t>Examples: light, thermometer, microphones, hygrometer, …</a:t>
            </a:r>
          </a:p>
          <a:p>
            <a:pPr lvl="1" eaLnBrk="1" hangingPunct="1"/>
            <a:r>
              <a:rPr lang="en-US" u="sng" dirty="0" smtClean="0"/>
              <a:t>Passive, narrow-beam</a:t>
            </a:r>
          </a:p>
          <a:p>
            <a:pPr lvl="2" eaLnBrk="1" hangingPunct="1"/>
            <a:r>
              <a:rPr lang="en-US" sz="2400" dirty="0" smtClean="0"/>
              <a:t>Example: Camera</a:t>
            </a:r>
          </a:p>
          <a:p>
            <a:pPr lvl="1" eaLnBrk="1" hangingPunct="1"/>
            <a:r>
              <a:rPr lang="en-US" u="sng" dirty="0" smtClean="0"/>
              <a:t>Active sensors</a:t>
            </a:r>
          </a:p>
          <a:p>
            <a:pPr lvl="2" eaLnBrk="1" hangingPunct="1"/>
            <a:r>
              <a:rPr lang="en-US" sz="2400" dirty="0" smtClean="0"/>
              <a:t>Example: Radar</a:t>
            </a:r>
          </a:p>
          <a:p>
            <a:pPr lvl="2" eaLnBrk="1" hangingPunct="1"/>
            <a:endParaRPr lang="en-US" sz="23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74638"/>
            <a:ext cx="8291264" cy="706090"/>
          </a:xfrm>
        </p:spPr>
        <p:txBody>
          <a:bodyPr>
            <a:no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Light Sensor</a:t>
            </a:r>
          </a:p>
          <a:p>
            <a:pPr lvl="1"/>
            <a:r>
              <a:rPr lang="en-US"/>
              <a:t>photoconductor</a:t>
            </a:r>
          </a:p>
          <a:p>
            <a:pPr lvl="2"/>
            <a:r>
              <a:rPr lang="en-US">
                <a:sym typeface="Symbol" pitchFamily="18" charset="2"/>
              </a:rPr>
              <a:t>light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ym typeface="Symbol" pitchFamily="18" charset="2"/>
              </a:rPr>
              <a:t>R</a:t>
            </a:r>
          </a:p>
          <a:p>
            <a:pPr lvl="2"/>
            <a:endParaRPr lang="en-US"/>
          </a:p>
          <a:p>
            <a:pPr lvl="1"/>
            <a:r>
              <a:rPr lang="en-US"/>
              <a:t>photodiode</a:t>
            </a:r>
          </a:p>
          <a:p>
            <a:pPr lvl="2"/>
            <a:r>
              <a:rPr lang="en-US">
                <a:sym typeface="Symbol" pitchFamily="18" charset="2"/>
              </a:rPr>
              <a:t>light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ym typeface="Symbol" pitchFamily="18" charset="2"/>
              </a:rPr>
              <a:t>I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r>
              <a:rPr lang="en-US"/>
              <a:t>membrane pressure sensor</a:t>
            </a:r>
          </a:p>
          <a:p>
            <a:pPr lvl="2"/>
            <a:r>
              <a:rPr lang="en-US"/>
              <a:t>resistive (pressure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ym typeface="Symbol" pitchFamily="18" charset="2"/>
              </a:rPr>
              <a:t></a:t>
            </a:r>
            <a:r>
              <a:rPr lang="en-US">
                <a:sym typeface="Wingdings" pitchFamily="2" charset="2"/>
              </a:rPr>
              <a:t> R)</a:t>
            </a:r>
            <a:endParaRPr lang="en-US"/>
          </a:p>
          <a:p>
            <a:pPr lvl="2"/>
            <a:r>
              <a:rPr lang="en-US"/>
              <a:t>capacitive (pressure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ym typeface="Symbol" pitchFamily="18" charset="2"/>
              </a:rPr>
              <a:t></a:t>
            </a:r>
            <a:r>
              <a:rPr lang="en-US">
                <a:sym typeface="Wingdings" pitchFamily="2" charset="2"/>
              </a:rPr>
              <a:t>C)</a:t>
            </a:r>
          </a:p>
        </p:txBody>
      </p:sp>
      <p:pic>
        <p:nvPicPr>
          <p:cNvPr id="144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990600"/>
            <a:ext cx="3794125" cy="152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43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1338" y="2362200"/>
            <a:ext cx="2981325" cy="173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439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3149600"/>
            <a:ext cx="22129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439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4038600"/>
            <a:ext cx="3281363" cy="182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706090"/>
          </a:xfrm>
        </p:spPr>
        <p:txBody>
          <a:bodyPr>
            <a:no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5576" y="1447800"/>
            <a:ext cx="7931224" cy="4572000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smtClean="0"/>
              <a:t>Measurement error: </a:t>
            </a:r>
            <a:r>
              <a:rPr lang="en-US" sz="2400" dirty="0" smtClean="0"/>
              <a:t>That is the difference between the measured value and the true value. error = measured value - true value</a:t>
            </a:r>
          </a:p>
          <a:p>
            <a:r>
              <a:rPr lang="en-US" sz="2400" b="1" u="sng" dirty="0" smtClean="0"/>
              <a:t>Deterministic errors: </a:t>
            </a:r>
            <a:r>
              <a:rPr lang="en-US" sz="2400" dirty="0" smtClean="0"/>
              <a:t>They are repeated at every measurement, e.g. reading offset or bias. Such errors can be corrected by calibration.</a:t>
            </a:r>
          </a:p>
          <a:p>
            <a:r>
              <a:rPr lang="en-US" sz="2400" b="1" u="sng" dirty="0" smtClean="0"/>
              <a:t>Random errors:</a:t>
            </a:r>
            <a:r>
              <a:rPr lang="en-US" sz="2400" b="1" dirty="0" smtClean="0"/>
              <a:t> </a:t>
            </a:r>
            <a:r>
              <a:rPr lang="en-US" sz="2400" dirty="0" smtClean="0"/>
              <a:t>They are caused by several parameters and change in time in an unpredictable fashion. They can be quantified by mean errors, standard deviation.</a:t>
            </a:r>
          </a:p>
          <a:p>
            <a:r>
              <a:rPr lang="en-US" sz="2400" b="1" u="sng" dirty="0" smtClean="0"/>
              <a:t>Precision:</a:t>
            </a:r>
            <a:r>
              <a:rPr lang="en-US" sz="2400" b="1" dirty="0" smtClean="0"/>
              <a:t> </a:t>
            </a:r>
            <a:r>
              <a:rPr lang="en-US" sz="2400" dirty="0" smtClean="0"/>
              <a:t>Measurements with small deviation</a:t>
            </a:r>
          </a:p>
          <a:p>
            <a:r>
              <a:rPr lang="en-US" sz="2400" b="1" u="sng" dirty="0" smtClean="0"/>
              <a:t>Accuracy: </a:t>
            </a:r>
            <a:r>
              <a:rPr lang="en-US" sz="2400" dirty="0" smtClean="0"/>
              <a:t>Measurements with small errors, i.e. small bias and high precision.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28600"/>
            <a:ext cx="5700464" cy="715963"/>
          </a:xfrm>
        </p:spPr>
        <p:txBody>
          <a:bodyPr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 properties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14348" y="4800600"/>
            <a:ext cx="80010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A sensor should represent a physical variable as fast and as accurately as possible.</a:t>
            </a:r>
          </a:p>
          <a:p>
            <a:pPr algn="l"/>
            <a:r>
              <a:rPr lang="en-US" sz="2400" dirty="0"/>
              <a:t>A sensor is represented by its </a:t>
            </a:r>
            <a:r>
              <a:rPr lang="en-US" sz="2400" i="1" dirty="0" smtClean="0"/>
              <a:t>characteristics</a:t>
            </a:r>
            <a:r>
              <a:rPr lang="en-US" sz="2400" dirty="0" smtClean="0"/>
              <a:t>. Ideally</a:t>
            </a:r>
            <a:r>
              <a:rPr lang="en-US" sz="2400" dirty="0"/>
              <a:t>, the sensor characteristic is a straight line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1828800" y="41148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V="1">
            <a:off x="2133600" y="12954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6" name="Line 30"/>
          <p:cNvSpPr>
            <a:spLocks noChangeShapeType="1"/>
          </p:cNvSpPr>
          <p:nvPr/>
        </p:nvSpPr>
        <p:spPr bwMode="auto">
          <a:xfrm>
            <a:off x="2819400" y="4038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>
            <a:off x="3505200" y="4038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8" name="Line 32"/>
          <p:cNvSpPr>
            <a:spLocks noChangeShapeType="1"/>
          </p:cNvSpPr>
          <p:nvPr/>
        </p:nvSpPr>
        <p:spPr bwMode="auto">
          <a:xfrm>
            <a:off x="4191000" y="4038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9" name="Line 33"/>
          <p:cNvSpPr>
            <a:spLocks noChangeShapeType="1"/>
          </p:cNvSpPr>
          <p:nvPr/>
        </p:nvSpPr>
        <p:spPr bwMode="auto">
          <a:xfrm>
            <a:off x="4876800" y="4038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5715000" y="41910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input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1752600" y="914400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output</a:t>
            </a:r>
          </a:p>
        </p:txBody>
      </p:sp>
      <p:sp>
        <p:nvSpPr>
          <p:cNvPr id="9253" name="Freeform 37"/>
          <p:cNvSpPr>
            <a:spLocks/>
          </p:cNvSpPr>
          <p:nvPr/>
        </p:nvSpPr>
        <p:spPr bwMode="auto">
          <a:xfrm>
            <a:off x="2057400" y="1371600"/>
            <a:ext cx="3810000" cy="2438400"/>
          </a:xfrm>
          <a:custGeom>
            <a:avLst/>
            <a:gdLst/>
            <a:ahLst/>
            <a:cxnLst>
              <a:cxn ang="0">
                <a:pos x="0" y="1344"/>
              </a:cxn>
              <a:cxn ang="0">
                <a:pos x="480" y="912"/>
              </a:cxn>
              <a:cxn ang="0">
                <a:pos x="912" y="528"/>
              </a:cxn>
              <a:cxn ang="0">
                <a:pos x="1344" y="288"/>
              </a:cxn>
              <a:cxn ang="0">
                <a:pos x="1728" y="96"/>
              </a:cxn>
              <a:cxn ang="0">
                <a:pos x="2064" y="0"/>
              </a:cxn>
            </a:cxnLst>
            <a:rect l="0" t="0" r="r" b="b"/>
            <a:pathLst>
              <a:path w="2064" h="1344">
                <a:moveTo>
                  <a:pt x="0" y="1344"/>
                </a:moveTo>
                <a:cubicBezTo>
                  <a:pt x="164" y="1196"/>
                  <a:pt x="328" y="1048"/>
                  <a:pt x="480" y="912"/>
                </a:cubicBezTo>
                <a:cubicBezTo>
                  <a:pt x="632" y="776"/>
                  <a:pt x="768" y="632"/>
                  <a:pt x="912" y="528"/>
                </a:cubicBezTo>
                <a:cubicBezTo>
                  <a:pt x="1056" y="424"/>
                  <a:pt x="1208" y="360"/>
                  <a:pt x="1344" y="288"/>
                </a:cubicBezTo>
                <a:cubicBezTo>
                  <a:pt x="1480" y="216"/>
                  <a:pt x="1608" y="144"/>
                  <a:pt x="1728" y="96"/>
                </a:cubicBezTo>
                <a:cubicBezTo>
                  <a:pt x="1848" y="48"/>
                  <a:pt x="1956" y="24"/>
                  <a:pt x="2064" y="0"/>
                </a:cubicBezTo>
              </a:path>
            </a:pathLst>
          </a:custGeom>
          <a:noFill/>
          <a:ln w="463550" cmpd="sng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54" name="Line 38"/>
          <p:cNvSpPr>
            <a:spLocks noChangeShapeType="1"/>
          </p:cNvSpPr>
          <p:nvPr/>
        </p:nvSpPr>
        <p:spPr bwMode="auto">
          <a:xfrm flipV="1">
            <a:off x="1981200" y="1371600"/>
            <a:ext cx="396240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4191000" y="25146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ideal</a:t>
            </a:r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3048000" y="1676400"/>
            <a:ext cx="85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factual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36371</TotalTime>
  <Words>1666</Words>
  <Application>Microsoft Office PowerPoint</Application>
  <PresentationFormat>On-screen Show (4:3)</PresentationFormat>
  <Paragraphs>272</Paragraphs>
  <Slides>45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Equity</vt:lpstr>
      <vt:lpstr>Clip</vt:lpstr>
      <vt:lpstr>Chart</vt:lpstr>
      <vt:lpstr>Sensors</vt:lpstr>
      <vt:lpstr>Sensors</vt:lpstr>
      <vt:lpstr>Stimulus</vt:lpstr>
      <vt:lpstr>Why do we need sensors?</vt:lpstr>
      <vt:lpstr>Sensing for Specific Tasks</vt:lpstr>
      <vt:lpstr>Sensors</vt:lpstr>
      <vt:lpstr>Examples</vt:lpstr>
      <vt:lpstr>Definitions</vt:lpstr>
      <vt:lpstr>Sensor properties</vt:lpstr>
      <vt:lpstr>Slide 10</vt:lpstr>
      <vt:lpstr>Sensor Characteristics</vt:lpstr>
      <vt:lpstr>Specifications of Sensor</vt:lpstr>
      <vt:lpstr>Accuracy vs. Resolution</vt:lpstr>
      <vt:lpstr>Accuracy vs. Precision</vt:lpstr>
      <vt:lpstr>Specifications of Sensor</vt:lpstr>
      <vt:lpstr>Types of Sensors</vt:lpstr>
      <vt:lpstr>Touch sensors</vt:lpstr>
      <vt:lpstr>Tilt sensors</vt:lpstr>
      <vt:lpstr>Encoders</vt:lpstr>
      <vt:lpstr>Sample problems</vt:lpstr>
      <vt:lpstr>Problem</vt:lpstr>
      <vt:lpstr>Problem</vt:lpstr>
      <vt:lpstr>Problem</vt:lpstr>
      <vt:lpstr>Flex sensor</vt:lpstr>
      <vt:lpstr>Light sensor</vt:lpstr>
      <vt:lpstr>Temperature sensor</vt:lpstr>
      <vt:lpstr>Potentiometer</vt:lpstr>
      <vt:lpstr>Problem</vt:lpstr>
      <vt:lpstr>Problem</vt:lpstr>
      <vt:lpstr>Sensors Based on EM Spectrum</vt:lpstr>
      <vt:lpstr>EM Spectrum</vt:lpstr>
      <vt:lpstr>Local Proximity Sensing in EM</vt:lpstr>
      <vt:lpstr>Sensors Based on Sound</vt:lpstr>
      <vt:lpstr>Odor Sensors</vt:lpstr>
      <vt:lpstr>Touch Sensors</vt:lpstr>
      <vt:lpstr>Proprioceptive Sensors</vt:lpstr>
      <vt:lpstr>Problem: Sensor Choice</vt:lpstr>
      <vt:lpstr>Problem: Sensor Placement</vt:lpstr>
      <vt:lpstr>Sensor Calibration</vt:lpstr>
      <vt:lpstr>Smart Sensors</vt:lpstr>
      <vt:lpstr>Smart Sensors</vt:lpstr>
      <vt:lpstr>Smart Sensors</vt:lpstr>
      <vt:lpstr>Smart Sensors</vt:lpstr>
      <vt:lpstr>Sensor Data Cleaning</vt:lpstr>
      <vt:lpstr>Weighted Moving Average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Sensor Nodes</dc:title>
  <dc:creator>User</dc:creator>
  <cp:lastModifiedBy>User</cp:lastModifiedBy>
  <cp:revision>31</cp:revision>
  <dcterms:created xsi:type="dcterms:W3CDTF">2013-08-06T03:44:58Z</dcterms:created>
  <dcterms:modified xsi:type="dcterms:W3CDTF">2017-01-30T09:01:59Z</dcterms:modified>
</cp:coreProperties>
</file>