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2"/>
  </p:notesMasterIdLst>
  <p:sldIdLst>
    <p:sldId id="256" r:id="rId2"/>
    <p:sldId id="257" r:id="rId3"/>
    <p:sldId id="259" r:id="rId4"/>
    <p:sldId id="260" r:id="rId5"/>
    <p:sldId id="261" r:id="rId6"/>
    <p:sldId id="262" r:id="rId7"/>
    <p:sldId id="282" r:id="rId8"/>
    <p:sldId id="283" r:id="rId9"/>
    <p:sldId id="284" r:id="rId10"/>
    <p:sldId id="267" r:id="rId11"/>
    <p:sldId id="285" r:id="rId12"/>
    <p:sldId id="286" r:id="rId13"/>
    <p:sldId id="287" r:id="rId14"/>
    <p:sldId id="288" r:id="rId15"/>
    <p:sldId id="289" r:id="rId16"/>
    <p:sldId id="263" r:id="rId17"/>
    <p:sldId id="264" r:id="rId18"/>
    <p:sldId id="265" r:id="rId19"/>
    <p:sldId id="268" r:id="rId20"/>
    <p:sldId id="269" r:id="rId21"/>
    <p:sldId id="270" r:id="rId22"/>
    <p:sldId id="271" r:id="rId23"/>
    <p:sldId id="266" r:id="rId24"/>
    <p:sldId id="273" r:id="rId25"/>
    <p:sldId id="299" r:id="rId26"/>
    <p:sldId id="300" r:id="rId27"/>
    <p:sldId id="301" r:id="rId28"/>
    <p:sldId id="302" r:id="rId29"/>
    <p:sldId id="303" r:id="rId30"/>
    <p:sldId id="304" r:id="rId31"/>
    <p:sldId id="292" r:id="rId32"/>
    <p:sldId id="293" r:id="rId33"/>
    <p:sldId id="294" r:id="rId34"/>
    <p:sldId id="295" r:id="rId35"/>
    <p:sldId id="297" r:id="rId36"/>
    <p:sldId id="298" r:id="rId37"/>
    <p:sldId id="281" r:id="rId38"/>
    <p:sldId id="272" r:id="rId39"/>
    <p:sldId id="305" r:id="rId40"/>
    <p:sldId id="306"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552" y="-96"/>
      </p:cViewPr>
      <p:guideLst>
        <p:guide orient="horz" pos="2160"/>
        <p:guide pos="2880"/>
      </p:guideLst>
    </p:cSldViewPr>
  </p:slideViewPr>
  <p:notesTextViewPr>
    <p:cViewPr>
      <p:scale>
        <a:sx n="1" d="1"/>
        <a:sy n="1" d="1"/>
      </p:scale>
      <p:origin x="0" y="0"/>
    </p:cViewPr>
  </p:notesTextViewPr>
  <p:sorterViewPr>
    <p:cViewPr>
      <p:scale>
        <a:sx n="100" d="100"/>
        <a:sy n="100" d="100"/>
      </p:scale>
      <p:origin x="0" y="252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DEA911-F784-41D0-A9F0-FF36E1007BF3}" type="datetimeFigureOut">
              <a:rPr lang="en-IN" smtClean="0"/>
              <a:pPr/>
              <a:t>09-02-2017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2B299B-02D8-47B4-8BFA-CDFFC8E650A4}" type="slidenum">
              <a:rPr lang="en-IN" smtClean="0"/>
              <a:pPr/>
              <a:t>‹#›</a:t>
            </a:fld>
            <a:endParaRPr lang="en-IN"/>
          </a:p>
        </p:txBody>
      </p:sp>
    </p:spTree>
    <p:extLst>
      <p:ext uri="{BB962C8B-B14F-4D97-AF65-F5344CB8AC3E}">
        <p14:creationId xmlns:p14="http://schemas.microsoft.com/office/powerpoint/2010/main" xmlns="" val="1059416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09996C0A-716E-4B69-99C8-669E252C03B9}" type="datetime1">
              <a:rPr lang="en-US" smtClean="0"/>
              <a:pPr/>
              <a:t>2/9/2017</a:t>
            </a:fld>
            <a:endParaRPr lang="en-US" dirty="0"/>
          </a:p>
        </p:txBody>
      </p:sp>
      <p:sp>
        <p:nvSpPr>
          <p:cNvPr id="8" name="Slide Number Placeholder 7"/>
          <p:cNvSpPr>
            <a:spLocks noGrp="1"/>
          </p:cNvSpPr>
          <p:nvPr>
            <p:ph type="sldNum" sz="quarter" idx="11"/>
          </p:nvPr>
        </p:nvSpPr>
        <p:spPr/>
        <p:txBody>
          <a:bodyPr/>
          <a:lstStyle/>
          <a:p>
            <a:fld id="{BA9B540C-44DA-4F69-89C9-7C84606640D3}" type="slidenum">
              <a:rPr lang="en-US" smtClean="0"/>
              <a:pPr/>
              <a:t>‹#›</a:t>
            </a:fld>
            <a:endParaRPr lang="en-US" dirty="0"/>
          </a:p>
        </p:txBody>
      </p:sp>
      <p:sp>
        <p:nvSpPr>
          <p:cNvPr id="9" name="Footer Placeholder 8"/>
          <p:cNvSpPr>
            <a:spLocks noGrp="1"/>
          </p:cNvSpPr>
          <p:nvPr>
            <p:ph type="ftr" sz="quarter" idx="12"/>
          </p:nvPr>
        </p:nvSpPr>
        <p:spPr/>
        <p:txBody>
          <a:bodyPr/>
          <a:lstStyle/>
          <a:p>
            <a:r>
              <a:rPr lang="en-US" smtClean="0"/>
              <a:t>Footer Text</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518EE5-3A82-4D51-A552-F01EC6BBAFFC}" type="datetime1">
              <a:rPr lang="en-US" smtClean="0"/>
              <a:pPr/>
              <a:t>2/9/2017</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6C8BB0-3587-4E4A-85D5-BF09F400CA01}" type="datetime1">
              <a:rPr lang="en-US" smtClean="0"/>
              <a:pPr/>
              <a:t>2/9/2017</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5091F46A-FF6A-407F-8B9B-AB5E4718782C}" type="datetime1">
              <a:rPr lang="en-US" smtClean="0"/>
              <a:pPr/>
              <a:t>2/9/2017</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7E3134-09E5-4E79-A464-BD02264F8508}" type="datetime1">
              <a:rPr lang="en-US" smtClean="0"/>
              <a:pPr/>
              <a:t>2/9/2017</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125122C5-8696-4FD4-ADC2-8F17BC901D50}" type="datetime1">
              <a:rPr lang="en-US" smtClean="0"/>
              <a:pPr/>
              <a:t>2/9/2017</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4043114E-964F-4341-98EA-065E714BAE5B}" type="datetime1">
              <a:rPr lang="en-US" smtClean="0"/>
              <a:pPr/>
              <a:t>2/9/2017</a:t>
            </a:fld>
            <a:endParaRPr lang="en-US"/>
          </a:p>
        </p:txBody>
      </p:sp>
      <p:sp>
        <p:nvSpPr>
          <p:cNvPr id="8" name="Footer Placeholder 7"/>
          <p:cNvSpPr>
            <a:spLocks noGrp="1"/>
          </p:cNvSpPr>
          <p:nvPr>
            <p:ph type="ftr" sz="quarter" idx="11"/>
          </p:nvPr>
        </p:nvSpPr>
        <p:spPr/>
        <p:txBody>
          <a:bodyPr/>
          <a:lstStyle/>
          <a:p>
            <a:r>
              <a:rPr lang="en-US" smtClean="0"/>
              <a:t>Footer Text</a:t>
            </a:r>
            <a:endParaRPr lang="en-US"/>
          </a:p>
        </p:txBody>
      </p:sp>
      <p:sp>
        <p:nvSpPr>
          <p:cNvPr id="9" name="Slide Number Placeholder 8"/>
          <p:cNvSpPr>
            <a:spLocks noGrp="1"/>
          </p:cNvSpPr>
          <p:nvPr>
            <p:ph type="sldNum" sz="quarter" idx="12"/>
          </p:nvPr>
        </p:nvSpPr>
        <p:spPr/>
        <p:txBody>
          <a:bodyPr/>
          <a:lstStyle/>
          <a:p>
            <a:fld id="{BA9B540C-44DA-4F69-89C9-7C84606640D3}"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51261D9-1B8F-4E94-B631-3EC366EB3699}" type="datetime1">
              <a:rPr lang="en-US" smtClean="0"/>
              <a:pPr/>
              <a:t>2/9/2017</a:t>
            </a:fld>
            <a:endParaRPr lang="en-US"/>
          </a:p>
        </p:txBody>
      </p:sp>
      <p:sp>
        <p:nvSpPr>
          <p:cNvPr id="4" name="Footer Placeholder 3"/>
          <p:cNvSpPr>
            <a:spLocks noGrp="1"/>
          </p:cNvSpPr>
          <p:nvPr>
            <p:ph type="ftr" sz="quarter" idx="11"/>
          </p:nvPr>
        </p:nvSpPr>
        <p:spPr/>
        <p:txBody>
          <a:bodyPr/>
          <a:lstStyle/>
          <a:p>
            <a:r>
              <a:rPr lang="en-US" smtClean="0"/>
              <a:t>Footer Text</a:t>
            </a:r>
            <a:endParaRPr lang="en-US"/>
          </a:p>
        </p:txBody>
      </p:sp>
      <p:sp>
        <p:nvSpPr>
          <p:cNvPr id="5" name="Slide Number Placeholder 4"/>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C51F25-374D-4BAB-B678-96621B5A6F8E}" type="datetime1">
              <a:rPr lang="en-US" smtClean="0"/>
              <a:pPr/>
              <a:t>2/9/2017</a:t>
            </a:fld>
            <a:endParaRPr lang="en-US"/>
          </a:p>
        </p:txBody>
      </p:sp>
      <p:sp>
        <p:nvSpPr>
          <p:cNvPr id="3" name="Footer Placeholder 2"/>
          <p:cNvSpPr>
            <a:spLocks noGrp="1"/>
          </p:cNvSpPr>
          <p:nvPr>
            <p:ph type="ftr" sz="quarter" idx="11"/>
          </p:nvPr>
        </p:nvSpPr>
        <p:spPr/>
        <p:txBody>
          <a:bodyPr/>
          <a:lstStyle/>
          <a:p>
            <a:r>
              <a:rPr lang="en-US" smtClean="0"/>
              <a:t>Footer Text</a:t>
            </a:r>
            <a:endParaRPr lang="en-US"/>
          </a:p>
        </p:txBody>
      </p:sp>
      <p:sp>
        <p:nvSpPr>
          <p:cNvPr id="4" name="Slide Number Placeholder 3"/>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E56AD7-A52C-4DE2-96AD-1227D48851A0}" type="datetime1">
              <a:rPr lang="en-US" smtClean="0"/>
              <a:pPr/>
              <a:t>2/9/2017</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6B488C-58D0-43DE-A923-7BC77F10CDF8}" type="datetime1">
              <a:rPr lang="en-US" smtClean="0"/>
              <a:pPr/>
              <a:t>2/9/2017</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4E11E865-321E-40CF-A97F-990592DC0F50}" type="datetime1">
              <a:rPr lang="en-US" smtClean="0"/>
              <a:pPr/>
              <a:t>2/9/2017</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smtClean="0"/>
              <a:t>Footer Text</a:t>
            </a:r>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A9B540C-44DA-4F69-89C9-7C84606640D3}" type="slidenum">
              <a:rPr lang="en-US" smtClean="0"/>
              <a:pPr/>
              <a:t>‹#›</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Using Sensor Data</a:t>
            </a:r>
            <a:endParaRPr lang="en-IN" dirty="0"/>
          </a:p>
        </p:txBody>
      </p:sp>
      <p:sp>
        <p:nvSpPr>
          <p:cNvPr id="3" name="Subtitle 2"/>
          <p:cNvSpPr>
            <a:spLocks noGrp="1"/>
          </p:cNvSpPr>
          <p:nvPr>
            <p:ph type="subTitle" idx="1"/>
          </p:nvPr>
        </p:nvSpPr>
        <p:spPr/>
        <p:txBody>
          <a:bodyPr/>
          <a:lstStyle/>
          <a:p>
            <a:r>
              <a:rPr lang="en-IN" dirty="0" smtClean="0"/>
              <a:t>NC 812/ESD 812</a:t>
            </a:r>
            <a:endParaRPr lang="en-IN" dirty="0"/>
          </a:p>
        </p:txBody>
      </p:sp>
    </p:spTree>
    <p:extLst>
      <p:ext uri="{BB962C8B-B14F-4D97-AF65-F5344CB8AC3E}">
        <p14:creationId xmlns:p14="http://schemas.microsoft.com/office/powerpoint/2010/main" xmlns="" val="41506466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Input Sampling: Aliasing</a:t>
            </a:r>
            <a:endParaRPr lang="en-IN" dirty="0"/>
          </a:p>
        </p:txBody>
      </p:sp>
      <p:sp>
        <p:nvSpPr>
          <p:cNvPr id="3" name="Content Placeholder 2"/>
          <p:cNvSpPr>
            <a:spLocks noGrp="1"/>
          </p:cNvSpPr>
          <p:nvPr>
            <p:ph idx="1"/>
          </p:nvPr>
        </p:nvSpPr>
        <p:spPr/>
        <p:txBody>
          <a:bodyPr>
            <a:normAutofit/>
          </a:bodyPr>
          <a:lstStyle/>
          <a:p>
            <a:r>
              <a:rPr lang="en-IN" dirty="0" smtClean="0"/>
              <a:t>Aliasing is a problem that arises from slow sampling. When </a:t>
            </a:r>
            <a:r>
              <a:rPr lang="en-IN" dirty="0"/>
              <a:t>data is sampled at discrete points in time, faster sampling </a:t>
            </a:r>
            <a:r>
              <a:rPr lang="en-IN" dirty="0" smtClean="0"/>
              <a:t>make </a:t>
            </a:r>
            <a:r>
              <a:rPr lang="en-IN" dirty="0"/>
              <a:t>it possible to accurately see higher </a:t>
            </a:r>
            <a:r>
              <a:rPr lang="en-IN" dirty="0" smtClean="0"/>
              <a:t>frequencies </a:t>
            </a:r>
            <a:r>
              <a:rPr lang="en-IN" dirty="0"/>
              <a:t>and faster changes in signals. </a:t>
            </a:r>
            <a:endParaRPr lang="en-IN" dirty="0" smtClean="0"/>
          </a:p>
          <a:p>
            <a:endParaRPr lang="en-IN" dirty="0" smtClean="0"/>
          </a:p>
          <a:p>
            <a:r>
              <a:rPr lang="en-IN" dirty="0" smtClean="0"/>
              <a:t>If </a:t>
            </a:r>
            <a:r>
              <a:rPr lang="en-IN" dirty="0"/>
              <a:t>the sampling rate is inadequate, aliasing will make the high frequencies appear as if they were lower frequencies. The noise at those higher frequencies is not eliminated -- it is just converted to lower frequency noise. </a:t>
            </a:r>
          </a:p>
        </p:txBody>
      </p:sp>
      <p:sp>
        <p:nvSpPr>
          <p:cNvPr id="4" name="Slide Number Placeholder 3"/>
          <p:cNvSpPr>
            <a:spLocks noGrp="1"/>
          </p:cNvSpPr>
          <p:nvPr>
            <p:ph type="sldNum" sz="quarter" idx="12"/>
          </p:nvPr>
        </p:nvSpPr>
        <p:spPr/>
        <p:txBody>
          <a:bodyPr/>
          <a:lstStyle/>
          <a:p>
            <a:fld id="{BA9B540C-44DA-4F69-89C9-7C84606640D3}" type="slidenum">
              <a:rPr lang="en-US" smtClean="0"/>
              <a:pPr/>
              <a:t>10</a:t>
            </a:fld>
            <a:endParaRPr lang="en-US"/>
          </a:p>
        </p:txBody>
      </p:sp>
    </p:spTree>
    <p:extLst>
      <p:ext uri="{BB962C8B-B14F-4D97-AF65-F5344CB8AC3E}">
        <p14:creationId xmlns:p14="http://schemas.microsoft.com/office/powerpoint/2010/main" xmlns="" val="1224085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Example</a:t>
            </a:r>
            <a:endParaRPr lang="en-IN" sz="4400" dirty="0"/>
          </a:p>
        </p:txBody>
      </p:sp>
      <p:sp>
        <p:nvSpPr>
          <p:cNvPr id="3" name="Content Placeholder 2"/>
          <p:cNvSpPr>
            <a:spLocks noGrp="1"/>
          </p:cNvSpPr>
          <p:nvPr>
            <p:ph idx="1"/>
          </p:nvPr>
        </p:nvSpPr>
        <p:spPr/>
        <p:txBody>
          <a:bodyPr/>
          <a:lstStyle/>
          <a:p>
            <a:r>
              <a:rPr lang="en-US" dirty="0" smtClean="0"/>
              <a:t>Consider an event being observed by your system. The closest two events can occur are10 ms apart.</a:t>
            </a:r>
          </a:p>
          <a:p>
            <a:endParaRPr lang="en-US" dirty="0" smtClean="0"/>
          </a:p>
          <a:p>
            <a:r>
              <a:rPr lang="en-US" dirty="0" smtClean="0"/>
              <a:t>How often should you record this event? The sensor readings are expected to be noisy.</a:t>
            </a:r>
            <a:endParaRPr lang="en-IN" dirty="0"/>
          </a:p>
        </p:txBody>
      </p:sp>
      <p:sp>
        <p:nvSpPr>
          <p:cNvPr id="4" name="Slide Number Placeholder 3"/>
          <p:cNvSpPr>
            <a:spLocks noGrp="1"/>
          </p:cNvSpPr>
          <p:nvPr>
            <p:ph type="sldNum" sz="quarter" idx="12"/>
          </p:nvPr>
        </p:nvSpPr>
        <p:spPr/>
        <p:txBody>
          <a:bodyPr/>
          <a:lstStyle/>
          <a:p>
            <a:fld id="{BA9B540C-44DA-4F69-89C9-7C84606640D3}"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Averaging Filter</a:t>
            </a:r>
            <a:endParaRPr lang="en-IN" dirty="0"/>
          </a:p>
        </p:txBody>
      </p:sp>
      <p:sp>
        <p:nvSpPr>
          <p:cNvPr id="3" name="Content Placeholder 2"/>
          <p:cNvSpPr>
            <a:spLocks noGrp="1"/>
          </p:cNvSpPr>
          <p:nvPr>
            <p:ph idx="1"/>
          </p:nvPr>
        </p:nvSpPr>
        <p:spPr/>
        <p:txBody>
          <a:bodyPr>
            <a:normAutofit lnSpcReduction="10000"/>
          </a:bodyPr>
          <a:lstStyle/>
          <a:p>
            <a:r>
              <a:rPr lang="en-US" dirty="0" smtClean="0"/>
              <a:t>Let the sensor reading be represented as:</a:t>
            </a:r>
          </a:p>
          <a:p>
            <a:endParaRPr lang="en-US" dirty="0" smtClean="0"/>
          </a:p>
          <a:p>
            <a:r>
              <a:rPr lang="en-US" dirty="0" smtClean="0"/>
              <a:t>x(k)=</a:t>
            </a:r>
            <a:r>
              <a:rPr lang="en-US" dirty="0" err="1" smtClean="0"/>
              <a:t>s+n</a:t>
            </a:r>
            <a:r>
              <a:rPr lang="en-US" dirty="0" smtClean="0"/>
              <a:t>(k)</a:t>
            </a:r>
          </a:p>
          <a:p>
            <a:endParaRPr lang="en-US" dirty="0" smtClean="0"/>
          </a:p>
          <a:p>
            <a:r>
              <a:rPr lang="en-US" dirty="0" smtClean="0"/>
              <a:t>Where s represent the actual attribute value that is being measured (so called signal) and n(k) represents the overall noise present in the system. There can be several sources of noise; instrument noise, measurement noise, environmental noise, thermal noise etc.</a:t>
            </a:r>
          </a:p>
          <a:p>
            <a:r>
              <a:rPr lang="en-US" dirty="0" smtClean="0"/>
              <a:t>Using CLT, the noise can be assumed to have Gaussian distribution N(</a:t>
            </a:r>
            <a:r>
              <a:rPr lang="en-US" dirty="0" smtClean="0">
                <a:latin typeface="Symbol" pitchFamily="18" charset="2"/>
              </a:rPr>
              <a:t>m,s</a:t>
            </a:r>
            <a:r>
              <a:rPr lang="en-US" baseline="30000" dirty="0" smtClean="0"/>
              <a:t>2</a:t>
            </a:r>
            <a:r>
              <a:rPr lang="en-US" dirty="0" smtClean="0"/>
              <a:t>)</a:t>
            </a:r>
            <a:endParaRPr lang="en-IN" dirty="0"/>
          </a:p>
        </p:txBody>
      </p:sp>
      <p:sp>
        <p:nvSpPr>
          <p:cNvPr id="4" name="Slide Number Placeholder 3"/>
          <p:cNvSpPr>
            <a:spLocks noGrp="1"/>
          </p:cNvSpPr>
          <p:nvPr>
            <p:ph type="sldNum" sz="quarter" idx="12"/>
          </p:nvPr>
        </p:nvSpPr>
        <p:spPr/>
        <p:txBody>
          <a:bodyPr/>
          <a:lstStyle/>
          <a:p>
            <a:fld id="{BA9B540C-44DA-4F69-89C9-7C84606640D3}"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Averaging Filter</a:t>
            </a:r>
            <a:endParaRPr lang="en-IN" dirty="0"/>
          </a:p>
        </p:txBody>
      </p:sp>
      <p:sp>
        <p:nvSpPr>
          <p:cNvPr id="3" name="Content Placeholder 2"/>
          <p:cNvSpPr>
            <a:spLocks noGrp="1"/>
          </p:cNvSpPr>
          <p:nvPr>
            <p:ph idx="1"/>
          </p:nvPr>
        </p:nvSpPr>
        <p:spPr/>
        <p:txBody>
          <a:bodyPr>
            <a:normAutofit lnSpcReduction="10000"/>
          </a:bodyPr>
          <a:lstStyle/>
          <a:p>
            <a:r>
              <a:rPr lang="en-US" dirty="0" smtClean="0"/>
              <a:t>The noise average value represents the bias and it can removed relatively easily if it time invariant. </a:t>
            </a:r>
          </a:p>
          <a:p>
            <a:endParaRPr lang="en-US" dirty="0" smtClean="0"/>
          </a:p>
          <a:p>
            <a:r>
              <a:rPr lang="en-US" dirty="0" smtClean="0"/>
              <a:t>The variance makes the system imprecise, resulting in inaccurate/unreliable readings.</a:t>
            </a:r>
          </a:p>
          <a:p>
            <a:endParaRPr lang="en-US" dirty="0" smtClean="0"/>
          </a:p>
          <a:p>
            <a:r>
              <a:rPr lang="en-US" dirty="0" smtClean="0"/>
              <a:t>One of the easy ways to reduce the noise variance is averaging. </a:t>
            </a:r>
          </a:p>
          <a:p>
            <a:endParaRPr lang="en-US" dirty="0" smtClean="0"/>
          </a:p>
          <a:p>
            <a:r>
              <a:rPr lang="en-US" dirty="0" smtClean="0"/>
              <a:t>Assuming that bias is computed and removed from measurements, the noise can be made zero mean</a:t>
            </a:r>
            <a:endParaRPr lang="en-IN" dirty="0"/>
          </a:p>
        </p:txBody>
      </p:sp>
      <p:sp>
        <p:nvSpPr>
          <p:cNvPr id="4" name="Slide Number Placeholder 3"/>
          <p:cNvSpPr>
            <a:spLocks noGrp="1"/>
          </p:cNvSpPr>
          <p:nvPr>
            <p:ph type="sldNum" sz="quarter" idx="12"/>
          </p:nvPr>
        </p:nvSpPr>
        <p:spPr/>
        <p:txBody>
          <a:bodyPr/>
          <a:lstStyle/>
          <a:p>
            <a:fld id="{BA9B540C-44DA-4F69-89C9-7C84606640D3}"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Averaging Filter</a:t>
            </a:r>
            <a:endParaRPr lang="en-IN" dirty="0"/>
          </a:p>
        </p:txBody>
      </p:sp>
      <p:sp>
        <p:nvSpPr>
          <p:cNvPr id="3" name="Content Placeholder 2"/>
          <p:cNvSpPr>
            <a:spLocks noGrp="1"/>
          </p:cNvSpPr>
          <p:nvPr>
            <p:ph idx="1"/>
          </p:nvPr>
        </p:nvSpPr>
        <p:spPr/>
        <p:txBody>
          <a:bodyPr/>
          <a:lstStyle/>
          <a:p>
            <a:r>
              <a:rPr lang="en-US" dirty="0" smtClean="0"/>
              <a:t>Since the attribute to be measured in deterministic unknown (not random), the measurement x, can be modeled as a Gaussian distributed random variable</a:t>
            </a:r>
          </a:p>
          <a:p>
            <a:r>
              <a:rPr lang="en-US" dirty="0" smtClean="0"/>
              <a:t>X ~N(s,</a:t>
            </a:r>
            <a:r>
              <a:rPr lang="en-US" dirty="0" smtClean="0">
                <a:latin typeface="Symbol" pitchFamily="18" charset="2"/>
              </a:rPr>
              <a:t>s</a:t>
            </a:r>
            <a:r>
              <a:rPr lang="en-US" baseline="30000" dirty="0" smtClean="0"/>
              <a:t>2</a:t>
            </a:r>
            <a:r>
              <a:rPr lang="en-US" dirty="0" smtClean="0"/>
              <a:t>) </a:t>
            </a:r>
          </a:p>
          <a:p>
            <a:r>
              <a:rPr lang="en-US" dirty="0" smtClean="0"/>
              <a:t>Where “s” is the value of the attribute we are trying to measure. The measurements are taken at N time instances and averaged,</a:t>
            </a:r>
          </a:p>
          <a:p>
            <a:endParaRPr lang="en-IN" dirty="0"/>
          </a:p>
        </p:txBody>
      </p:sp>
      <p:sp>
        <p:nvSpPr>
          <p:cNvPr id="4" name="Slide Number Placeholder 3"/>
          <p:cNvSpPr>
            <a:spLocks noGrp="1"/>
          </p:cNvSpPr>
          <p:nvPr>
            <p:ph type="sldNum" sz="quarter" idx="12"/>
          </p:nvPr>
        </p:nvSpPr>
        <p:spPr/>
        <p:txBody>
          <a:bodyPr/>
          <a:lstStyle/>
          <a:p>
            <a:fld id="{BA9B540C-44DA-4F69-89C9-7C84606640D3}" type="slidenum">
              <a:rPr lang="en-US" smtClean="0"/>
              <a:pPr/>
              <a:t>14</a:t>
            </a:fld>
            <a:endParaRPr lang="en-US"/>
          </a:p>
        </p:txBody>
      </p:sp>
      <p:graphicFrame>
        <p:nvGraphicFramePr>
          <p:cNvPr id="5" name="Object 4"/>
          <p:cNvGraphicFramePr>
            <a:graphicFrameLocks noChangeAspect="1"/>
          </p:cNvGraphicFramePr>
          <p:nvPr/>
        </p:nvGraphicFramePr>
        <p:xfrm>
          <a:off x="2483768" y="4509119"/>
          <a:ext cx="4032448" cy="1920213"/>
        </p:xfrm>
        <a:graphic>
          <a:graphicData uri="http://schemas.openxmlformats.org/presentationml/2006/ole">
            <p:oleObj spid="_x0000_s1027" name="Equation" r:id="rId3" imgW="1866900" imgH="889000" progId="Equation.DSMT4">
              <p:embed/>
            </p:oleObj>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Averaging Filter</a:t>
            </a:r>
            <a:endParaRPr lang="en-IN" dirty="0"/>
          </a:p>
        </p:txBody>
      </p:sp>
      <p:sp>
        <p:nvSpPr>
          <p:cNvPr id="3" name="Content Placeholder 2"/>
          <p:cNvSpPr>
            <a:spLocks noGrp="1"/>
          </p:cNvSpPr>
          <p:nvPr>
            <p:ph idx="1"/>
          </p:nvPr>
        </p:nvSpPr>
        <p:spPr/>
        <p:txBody>
          <a:bodyPr/>
          <a:lstStyle/>
          <a:p>
            <a:r>
              <a:rPr lang="en-US" dirty="0" smtClean="0"/>
              <a:t>The original attribute value will remain the same and the new noise component will follow Gaussian Distribution </a:t>
            </a:r>
          </a:p>
          <a:p>
            <a:r>
              <a:rPr lang="en-US" dirty="0" smtClean="0"/>
              <a:t>N(0,</a:t>
            </a:r>
            <a:r>
              <a:rPr lang="el-GR" dirty="0" smtClean="0"/>
              <a:t>σ</a:t>
            </a:r>
            <a:r>
              <a:rPr lang="en-US" baseline="30000" dirty="0" smtClean="0"/>
              <a:t>2</a:t>
            </a:r>
            <a:r>
              <a:rPr lang="en-US" dirty="0" smtClean="0"/>
              <a:t>/√N)</a:t>
            </a:r>
          </a:p>
          <a:p>
            <a:endParaRPr lang="en-US" dirty="0" smtClean="0"/>
          </a:p>
          <a:p>
            <a:r>
              <a:rPr lang="en-US" dirty="0" smtClean="0"/>
              <a:t>Larger the value of “N”, better is the reduction variance and improvement is measurement precision. </a:t>
            </a:r>
            <a:endParaRPr lang="en-IN" dirty="0"/>
          </a:p>
        </p:txBody>
      </p:sp>
      <p:sp>
        <p:nvSpPr>
          <p:cNvPr id="4" name="Slide Number Placeholder 3"/>
          <p:cNvSpPr>
            <a:spLocks noGrp="1"/>
          </p:cNvSpPr>
          <p:nvPr>
            <p:ph type="sldNum" sz="quarter" idx="12"/>
          </p:nvPr>
        </p:nvSpPr>
        <p:spPr/>
        <p:txBody>
          <a:bodyPr/>
          <a:lstStyle/>
          <a:p>
            <a:fld id="{BA9B540C-44DA-4F69-89C9-7C84606640D3}"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Types of Filters</a:t>
            </a:r>
            <a:endParaRPr lang="en-IN" sz="4400" dirty="0"/>
          </a:p>
        </p:txBody>
      </p:sp>
      <p:sp>
        <p:nvSpPr>
          <p:cNvPr id="3" name="Content Placeholder 2"/>
          <p:cNvSpPr>
            <a:spLocks noGrp="1"/>
          </p:cNvSpPr>
          <p:nvPr>
            <p:ph idx="1"/>
          </p:nvPr>
        </p:nvSpPr>
        <p:spPr/>
        <p:txBody>
          <a:bodyPr>
            <a:normAutofit lnSpcReduction="10000"/>
          </a:bodyPr>
          <a:lstStyle/>
          <a:p>
            <a:pPr>
              <a:buNone/>
            </a:pPr>
            <a:endParaRPr lang="en-IN" dirty="0" smtClean="0"/>
          </a:p>
          <a:p>
            <a:r>
              <a:rPr lang="en-IN" dirty="0" smtClean="0"/>
              <a:t>A filter takes an input signal x over time, processes it, and produces a filtered output signal y. The filter output may depend on current and some previous values of x. These are indicated as x(k), x(k-1), ... . Filter implementations store previous values of inputs or outputs in memory, depending on the type of filter.</a:t>
            </a:r>
          </a:p>
          <a:p>
            <a:r>
              <a:rPr lang="en-IN" dirty="0" smtClean="0"/>
              <a:t>Based on Frequency: Low-pass, high-pass etc.</a:t>
            </a:r>
          </a:p>
          <a:p>
            <a:r>
              <a:rPr lang="en-IN" dirty="0" smtClean="0"/>
              <a:t>Based on impulse response length: FIR, IIR</a:t>
            </a:r>
          </a:p>
          <a:p>
            <a:r>
              <a:rPr lang="en-IN" dirty="0" smtClean="0"/>
              <a:t>Noise Removal: Wiener, </a:t>
            </a:r>
            <a:r>
              <a:rPr lang="en-IN" dirty="0" err="1" smtClean="0"/>
              <a:t>Kalman</a:t>
            </a:r>
            <a:r>
              <a:rPr lang="en-IN" dirty="0" smtClean="0"/>
              <a:t>, </a:t>
            </a:r>
            <a:r>
              <a:rPr lang="en-IN" dirty="0"/>
              <a:t>Savitzky–</a:t>
            </a:r>
            <a:r>
              <a:rPr lang="en-IN" dirty="0" err="1"/>
              <a:t>Golay</a:t>
            </a:r>
            <a:r>
              <a:rPr lang="en-IN" dirty="0"/>
              <a:t> smoothing </a:t>
            </a:r>
            <a:r>
              <a:rPr lang="en-IN" dirty="0" smtClean="0"/>
              <a:t>filter etc.</a:t>
            </a:r>
            <a:endParaRPr lang="en-IN" dirty="0"/>
          </a:p>
          <a:p>
            <a:endParaRPr lang="en-IN" dirty="0" smtClean="0"/>
          </a:p>
        </p:txBody>
      </p:sp>
      <p:sp>
        <p:nvSpPr>
          <p:cNvPr id="4" name="Slide Number Placeholder 3"/>
          <p:cNvSpPr>
            <a:spLocks noGrp="1"/>
          </p:cNvSpPr>
          <p:nvPr>
            <p:ph type="sldNum" sz="quarter" idx="12"/>
          </p:nvPr>
        </p:nvSpPr>
        <p:spPr/>
        <p:txBody>
          <a:bodyPr/>
          <a:lstStyle/>
          <a:p>
            <a:fld id="{BA9B540C-44DA-4F69-89C9-7C84606640D3}"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AR/MA Filters</a:t>
            </a:r>
            <a:endParaRPr lang="en-IN" sz="4400" dirty="0"/>
          </a:p>
        </p:txBody>
      </p:sp>
      <p:sp>
        <p:nvSpPr>
          <p:cNvPr id="3" name="Content Placeholder 2"/>
          <p:cNvSpPr>
            <a:spLocks noGrp="1"/>
          </p:cNvSpPr>
          <p:nvPr>
            <p:ph idx="1"/>
          </p:nvPr>
        </p:nvSpPr>
        <p:spPr>
          <a:xfrm>
            <a:off x="457200" y="1600200"/>
            <a:ext cx="8229600" cy="4756150"/>
          </a:xfrm>
        </p:spPr>
        <p:txBody>
          <a:bodyPr>
            <a:normAutofit fontScale="92500"/>
          </a:bodyPr>
          <a:lstStyle/>
          <a:p>
            <a:r>
              <a:rPr lang="en-IN" dirty="0" smtClean="0"/>
              <a:t>In the terminology of time series analysis, two major filter categories are autoregressive (AR) and moving average (MA).</a:t>
            </a:r>
          </a:p>
          <a:p>
            <a:r>
              <a:rPr lang="en-IN" dirty="0" smtClean="0"/>
              <a:t>Moving average filters depend only on the current and previous inputs x(k), x(k-1). For a linear moving average filter, the output is a weighted sum of a set of recent inputs. The most familiar “simple moving average” has equal weights (whose sum equals 1.0).</a:t>
            </a:r>
          </a:p>
          <a:p>
            <a:r>
              <a:rPr lang="en-IN" dirty="0" smtClean="0"/>
              <a:t>Autoregressive filters such as the exponential filter depend on previous output values y(k), y(k-1), ... , as well as the current input value x(k).</a:t>
            </a:r>
          </a:p>
          <a:p>
            <a:r>
              <a:rPr lang="en-IN" dirty="0" smtClean="0"/>
              <a:t>Filters that use both previous inputs and outputs are called ARMA filters.</a:t>
            </a:r>
          </a:p>
          <a:p>
            <a:endParaRPr lang="en-IN" dirty="0"/>
          </a:p>
        </p:txBody>
      </p:sp>
      <p:sp>
        <p:nvSpPr>
          <p:cNvPr id="4" name="Slide Number Placeholder 3"/>
          <p:cNvSpPr>
            <a:spLocks noGrp="1"/>
          </p:cNvSpPr>
          <p:nvPr>
            <p:ph type="sldNum" sz="quarter" idx="12"/>
          </p:nvPr>
        </p:nvSpPr>
        <p:spPr/>
        <p:txBody>
          <a:bodyPr/>
          <a:lstStyle/>
          <a:p>
            <a:fld id="{BA9B540C-44DA-4F69-89C9-7C84606640D3}"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FIR/IIR Filters</a:t>
            </a:r>
            <a:endParaRPr lang="en-IN" sz="4400" dirty="0"/>
          </a:p>
        </p:txBody>
      </p:sp>
      <p:sp>
        <p:nvSpPr>
          <p:cNvPr id="3" name="Content Placeholder 2"/>
          <p:cNvSpPr>
            <a:spLocks noGrp="1"/>
          </p:cNvSpPr>
          <p:nvPr>
            <p:ph idx="1"/>
          </p:nvPr>
        </p:nvSpPr>
        <p:spPr/>
        <p:txBody>
          <a:bodyPr>
            <a:normAutofit fontScale="85000" lnSpcReduction="10000"/>
          </a:bodyPr>
          <a:lstStyle/>
          <a:p>
            <a:r>
              <a:rPr lang="en-IN" dirty="0" smtClean="0"/>
              <a:t>Impulse Response of a filter is defined as the response to an </a:t>
            </a:r>
            <a:r>
              <a:rPr lang="en-IN" u="sng" dirty="0" smtClean="0"/>
              <a:t>impulse</a:t>
            </a:r>
            <a:r>
              <a:rPr lang="en-IN" dirty="0" smtClean="0"/>
              <a:t> input, which is the theoretical limiting case of a very brief spike in the value of the input. An autoregressive filter is called an </a:t>
            </a:r>
            <a:r>
              <a:rPr lang="en-IN" u="sng" dirty="0" smtClean="0"/>
              <a:t>Infinite Impulse Response (IIR) </a:t>
            </a:r>
            <a:r>
              <a:rPr lang="en-IN" dirty="0" smtClean="0"/>
              <a:t>filter. A moving average filter is called a </a:t>
            </a:r>
            <a:r>
              <a:rPr lang="en-IN" u="sng" dirty="0" smtClean="0"/>
              <a:t>Finite Impulse Response (FIR) </a:t>
            </a:r>
            <a:r>
              <a:rPr lang="en-IN" dirty="0" smtClean="0"/>
              <a:t>filter.</a:t>
            </a:r>
          </a:p>
          <a:p>
            <a:endParaRPr lang="en-IN" dirty="0" smtClean="0"/>
          </a:p>
          <a:p>
            <a:r>
              <a:rPr lang="en-IN" dirty="0" smtClean="0"/>
              <a:t>This terminology emphasizes the finite vs. infinite “memory” of a filter: how long do the effects last after a change in input. </a:t>
            </a:r>
          </a:p>
          <a:p>
            <a:endParaRPr lang="en-IN" dirty="0" smtClean="0"/>
          </a:p>
          <a:p>
            <a:r>
              <a:rPr lang="en-IN" dirty="0" smtClean="0"/>
              <a:t>In the case of an autoregressive filter, because of the feedback from output back to input, the effects last forever. In IIR filters such as the exponential filter, the effect of an old sampled input decays exponentially over time. </a:t>
            </a:r>
          </a:p>
          <a:p>
            <a:endParaRPr lang="en-IN" dirty="0"/>
          </a:p>
        </p:txBody>
      </p:sp>
      <p:sp>
        <p:nvSpPr>
          <p:cNvPr id="4" name="Slide Number Placeholder 3"/>
          <p:cNvSpPr>
            <a:spLocks noGrp="1"/>
          </p:cNvSpPr>
          <p:nvPr>
            <p:ph type="sldNum" sz="quarter" idx="12"/>
          </p:nvPr>
        </p:nvSpPr>
        <p:spPr/>
        <p:txBody>
          <a:bodyPr/>
          <a:lstStyle/>
          <a:p>
            <a:fld id="{BA9B540C-44DA-4F69-89C9-7C84606640D3}"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smtClean="0"/>
              <a:t>Exponentially Weighted MA Filter</a:t>
            </a:r>
            <a:endParaRPr lang="en-IN" sz="3600" dirty="0"/>
          </a:p>
        </p:txBody>
      </p:sp>
      <p:sp>
        <p:nvSpPr>
          <p:cNvPr id="3" name="Content Placeholder 2"/>
          <p:cNvSpPr>
            <a:spLocks noGrp="1"/>
          </p:cNvSpPr>
          <p:nvPr>
            <p:ph idx="1"/>
          </p:nvPr>
        </p:nvSpPr>
        <p:spPr/>
        <p:txBody>
          <a:bodyPr/>
          <a:lstStyle/>
          <a:p>
            <a:pPr fontAlgn="base"/>
            <a:r>
              <a:rPr lang="en-IN" dirty="0" smtClean="0"/>
              <a:t>The </a:t>
            </a:r>
            <a:r>
              <a:rPr lang="en-IN" dirty="0"/>
              <a:t>name comes from the concept that the filter’s output, y, is the weighted average of the current input and each previous inputs, with the weighting decreasing exponentially</a:t>
            </a:r>
            <a:r>
              <a:rPr lang="en-IN" dirty="0" smtClean="0"/>
              <a:t>:</a:t>
            </a:r>
          </a:p>
          <a:p>
            <a:pPr fontAlgn="base"/>
            <a:endParaRPr lang="en-IN" dirty="0"/>
          </a:p>
          <a:p>
            <a:pPr fontAlgn="base"/>
            <a:r>
              <a:rPr lang="en-IN" dirty="0" err="1"/>
              <a:t>Y</a:t>
            </a:r>
            <a:r>
              <a:rPr lang="en-IN" baseline="-25000" dirty="0" err="1"/>
              <a:t>t</a:t>
            </a:r>
            <a:r>
              <a:rPr lang="en-IN" dirty="0"/>
              <a:t> = </a:t>
            </a:r>
            <a:r>
              <a:rPr lang="en-IN" dirty="0" smtClean="0"/>
              <a:t>(1-α) </a:t>
            </a:r>
            <a:r>
              <a:rPr lang="en-IN" dirty="0" err="1" smtClean="0"/>
              <a:t>X</a:t>
            </a:r>
            <a:r>
              <a:rPr lang="en-IN" baseline="-25000" dirty="0" err="1" smtClean="0"/>
              <a:t>t</a:t>
            </a:r>
            <a:r>
              <a:rPr lang="en-IN" baseline="-25000" dirty="0"/>
              <a:t> </a:t>
            </a:r>
            <a:r>
              <a:rPr lang="en-IN" dirty="0"/>
              <a:t>+ </a:t>
            </a:r>
            <a:r>
              <a:rPr lang="en-IN" dirty="0" smtClean="0"/>
              <a:t>α </a:t>
            </a:r>
            <a:r>
              <a:rPr lang="en-IN" dirty="0"/>
              <a:t>X</a:t>
            </a:r>
            <a:r>
              <a:rPr lang="en-IN" baseline="-25000" dirty="0"/>
              <a:t>t-1 </a:t>
            </a:r>
            <a:r>
              <a:rPr lang="en-IN" dirty="0"/>
              <a:t>+ </a:t>
            </a:r>
            <a:r>
              <a:rPr lang="en-IN" dirty="0" smtClean="0"/>
              <a:t>α</a:t>
            </a:r>
            <a:r>
              <a:rPr lang="en-IN" baseline="30000" dirty="0" smtClean="0"/>
              <a:t>2</a:t>
            </a:r>
            <a:r>
              <a:rPr lang="en-IN" baseline="30000" dirty="0"/>
              <a:t> </a:t>
            </a:r>
            <a:r>
              <a:rPr lang="en-IN" dirty="0"/>
              <a:t>X</a:t>
            </a:r>
            <a:r>
              <a:rPr lang="en-IN" baseline="-25000" dirty="0"/>
              <a:t>t-2 </a:t>
            </a:r>
            <a:r>
              <a:rPr lang="en-IN" dirty="0"/>
              <a:t>+ </a:t>
            </a:r>
            <a:r>
              <a:rPr lang="en-IN" dirty="0" smtClean="0"/>
              <a:t>α</a:t>
            </a:r>
            <a:r>
              <a:rPr lang="en-IN" baseline="30000" dirty="0" smtClean="0"/>
              <a:t>3</a:t>
            </a:r>
            <a:r>
              <a:rPr lang="en-IN" baseline="30000" dirty="0"/>
              <a:t> </a:t>
            </a:r>
            <a:r>
              <a:rPr lang="en-IN" dirty="0"/>
              <a:t>X</a:t>
            </a:r>
            <a:r>
              <a:rPr lang="en-IN" baseline="-25000" dirty="0"/>
              <a:t>t-3 </a:t>
            </a:r>
            <a:r>
              <a:rPr lang="en-IN" dirty="0"/>
              <a:t>+ </a:t>
            </a:r>
            <a:r>
              <a:rPr lang="en-IN" baseline="-25000" dirty="0"/>
              <a:t>….</a:t>
            </a:r>
            <a:endParaRPr lang="en-IN" dirty="0"/>
          </a:p>
          <a:p>
            <a:pPr fontAlgn="base"/>
            <a:endParaRPr lang="en-IN" dirty="0" smtClean="0"/>
          </a:p>
          <a:p>
            <a:pPr fontAlgn="base"/>
            <a:r>
              <a:rPr lang="en-IN" dirty="0" smtClean="0"/>
              <a:t>where </a:t>
            </a:r>
            <a:r>
              <a:rPr lang="en-IN" dirty="0" err="1"/>
              <a:t>Y</a:t>
            </a:r>
            <a:r>
              <a:rPr lang="en-IN" baseline="-25000" dirty="0" err="1"/>
              <a:t>t</a:t>
            </a:r>
            <a:r>
              <a:rPr lang="en-IN" baseline="-25000" dirty="0"/>
              <a:t> </a:t>
            </a:r>
            <a:r>
              <a:rPr lang="en-IN" dirty="0"/>
              <a:t>is the current output from the filter, and </a:t>
            </a:r>
            <a:r>
              <a:rPr lang="en-IN" dirty="0" err="1"/>
              <a:t>X</a:t>
            </a:r>
            <a:r>
              <a:rPr lang="en-IN" baseline="-25000" dirty="0" err="1"/>
              <a:t>t</a:t>
            </a:r>
            <a:r>
              <a:rPr lang="en-IN" baseline="-25000" dirty="0"/>
              <a:t> </a:t>
            </a:r>
            <a:r>
              <a:rPr lang="en-IN" dirty="0"/>
              <a:t>is the current input, and the other X’s are each preceding value.</a:t>
            </a:r>
          </a:p>
          <a:p>
            <a:endParaRPr lang="en-IN" dirty="0"/>
          </a:p>
        </p:txBody>
      </p:sp>
      <p:sp>
        <p:nvSpPr>
          <p:cNvPr id="4" name="Slide Number Placeholder 3"/>
          <p:cNvSpPr>
            <a:spLocks noGrp="1"/>
          </p:cNvSpPr>
          <p:nvPr>
            <p:ph type="sldNum" sz="quarter" idx="12"/>
          </p:nvPr>
        </p:nvSpPr>
        <p:spPr/>
        <p:txBody>
          <a:bodyPr/>
          <a:lstStyle/>
          <a:p>
            <a:fld id="{BA9B540C-44DA-4F69-89C9-7C84606640D3}" type="slidenum">
              <a:rPr lang="en-US" smtClean="0"/>
              <a:pPr/>
              <a:t>19</a:t>
            </a:fld>
            <a:endParaRPr lang="en-US"/>
          </a:p>
        </p:txBody>
      </p:sp>
    </p:spTree>
    <p:extLst>
      <p:ext uri="{BB962C8B-B14F-4D97-AF65-F5344CB8AC3E}">
        <p14:creationId xmlns:p14="http://schemas.microsoft.com/office/powerpoint/2010/main" xmlns="" val="2993993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dirty="0" smtClean="0"/>
              <a:t>Analyzing Sensor Data</a:t>
            </a:r>
            <a:endParaRPr lang="en-IN" sz="4400" dirty="0"/>
          </a:p>
        </p:txBody>
      </p:sp>
      <p:sp>
        <p:nvSpPr>
          <p:cNvPr id="3" name="Content Placeholder 2"/>
          <p:cNvSpPr>
            <a:spLocks noGrp="1"/>
          </p:cNvSpPr>
          <p:nvPr>
            <p:ph idx="1"/>
          </p:nvPr>
        </p:nvSpPr>
        <p:spPr/>
        <p:txBody>
          <a:bodyPr>
            <a:normAutofit/>
          </a:bodyPr>
          <a:lstStyle/>
          <a:p>
            <a:r>
              <a:rPr lang="en-IN" dirty="0" smtClean="0"/>
              <a:t>Single Sensor Data: </a:t>
            </a:r>
          </a:p>
          <a:p>
            <a:pPr lvl="1"/>
            <a:r>
              <a:rPr lang="en-IN" sz="2400" dirty="0" smtClean="0"/>
              <a:t>Improving the reliability </a:t>
            </a:r>
          </a:p>
          <a:p>
            <a:pPr lvl="1"/>
            <a:r>
              <a:rPr lang="en-US" sz="2400" dirty="0" smtClean="0"/>
              <a:t>Tools to analyze the sensor data</a:t>
            </a:r>
            <a:endParaRPr lang="en-IN" sz="2400" dirty="0" smtClean="0"/>
          </a:p>
          <a:p>
            <a:endParaRPr lang="en-IN" dirty="0" smtClean="0"/>
          </a:p>
          <a:p>
            <a:r>
              <a:rPr lang="en-IN" dirty="0" smtClean="0"/>
              <a:t>Multiple sensors, same parameter</a:t>
            </a:r>
          </a:p>
          <a:p>
            <a:endParaRPr lang="en-IN" dirty="0" smtClean="0"/>
          </a:p>
          <a:p>
            <a:r>
              <a:rPr lang="en-IN" dirty="0" smtClean="0"/>
              <a:t>Multiple Sensors, different parameters</a:t>
            </a:r>
            <a:endParaRPr lang="en-IN"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2</a:t>
            </a:fld>
            <a:endParaRPr lang="en-US"/>
          </a:p>
        </p:txBody>
      </p:sp>
    </p:spTree>
    <p:extLst>
      <p:ext uri="{BB962C8B-B14F-4D97-AF65-F5344CB8AC3E}">
        <p14:creationId xmlns:p14="http://schemas.microsoft.com/office/powerpoint/2010/main" xmlns="" val="41810824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dirty="0" smtClean="0"/>
              <a:t>EWMA</a:t>
            </a:r>
            <a:endParaRPr lang="en-IN" sz="4400" dirty="0"/>
          </a:p>
        </p:txBody>
      </p:sp>
      <p:sp>
        <p:nvSpPr>
          <p:cNvPr id="3" name="Content Placeholder 2"/>
          <p:cNvSpPr>
            <a:spLocks noGrp="1"/>
          </p:cNvSpPr>
          <p:nvPr>
            <p:ph idx="1"/>
          </p:nvPr>
        </p:nvSpPr>
        <p:spPr/>
        <p:txBody>
          <a:bodyPr>
            <a:normAutofit/>
          </a:bodyPr>
          <a:lstStyle/>
          <a:p>
            <a:pPr fontAlgn="base"/>
            <a:r>
              <a:rPr lang="en-IN" dirty="0"/>
              <a:t>This averaging tends to smooth out the response and reduce noise.  </a:t>
            </a:r>
            <a:r>
              <a:rPr lang="en-IN" dirty="0" smtClean="0"/>
              <a:t>It can </a:t>
            </a:r>
            <a:r>
              <a:rPr lang="en-IN" dirty="0"/>
              <a:t>be rewritten as a recursive formula using the past </a:t>
            </a:r>
            <a:r>
              <a:rPr lang="en-IN" i="1" dirty="0"/>
              <a:t>output</a:t>
            </a:r>
            <a:r>
              <a:rPr lang="en-IN" dirty="0"/>
              <a:t> from the filter:</a:t>
            </a:r>
          </a:p>
          <a:p>
            <a:pPr fontAlgn="base"/>
            <a:endParaRPr lang="en-IN" dirty="0" smtClean="0"/>
          </a:p>
          <a:p>
            <a:pPr fontAlgn="base"/>
            <a:r>
              <a:rPr lang="en-IN" dirty="0" err="1" smtClean="0"/>
              <a:t>Y</a:t>
            </a:r>
            <a:r>
              <a:rPr lang="en-IN" baseline="-25000" dirty="0" err="1" smtClean="0"/>
              <a:t>t</a:t>
            </a:r>
            <a:r>
              <a:rPr lang="en-IN" dirty="0"/>
              <a:t> = </a:t>
            </a:r>
            <a:r>
              <a:rPr lang="en-IN" dirty="0" smtClean="0"/>
              <a:t>α </a:t>
            </a:r>
            <a:r>
              <a:rPr lang="en-IN" dirty="0"/>
              <a:t>Y</a:t>
            </a:r>
            <a:r>
              <a:rPr lang="en-IN" baseline="-25000" dirty="0"/>
              <a:t>t-1  </a:t>
            </a:r>
            <a:r>
              <a:rPr lang="en-IN" dirty="0"/>
              <a:t>+ </a:t>
            </a:r>
            <a:r>
              <a:rPr lang="en-IN" dirty="0" smtClean="0"/>
              <a:t>(1-α) </a:t>
            </a:r>
            <a:r>
              <a:rPr lang="en-IN" dirty="0" err="1"/>
              <a:t>X</a:t>
            </a:r>
            <a:r>
              <a:rPr lang="en-IN" baseline="-25000" dirty="0" err="1"/>
              <a:t>t</a:t>
            </a:r>
            <a:r>
              <a:rPr lang="en-IN" baseline="-25000" dirty="0"/>
              <a:t> </a:t>
            </a:r>
            <a:r>
              <a:rPr lang="en-IN" dirty="0"/>
              <a:t>for all values of t &gt; 0, </a:t>
            </a:r>
            <a:endParaRPr lang="en-IN" dirty="0" smtClean="0"/>
          </a:p>
          <a:p>
            <a:pPr fontAlgn="base"/>
            <a:r>
              <a:rPr lang="en-IN" dirty="0" smtClean="0"/>
              <a:t>or</a:t>
            </a:r>
            <a:r>
              <a:rPr lang="en-IN" dirty="0"/>
              <a:t>, re-arranging terms:</a:t>
            </a:r>
          </a:p>
          <a:p>
            <a:pPr fontAlgn="base"/>
            <a:r>
              <a:rPr lang="en-IN" dirty="0" err="1"/>
              <a:t>Y</a:t>
            </a:r>
            <a:r>
              <a:rPr lang="en-IN" baseline="-25000" dirty="0" err="1"/>
              <a:t>t</a:t>
            </a:r>
            <a:r>
              <a:rPr lang="en-IN" dirty="0"/>
              <a:t> =  </a:t>
            </a:r>
            <a:r>
              <a:rPr lang="en-IN" dirty="0" err="1" smtClean="0"/>
              <a:t>X</a:t>
            </a:r>
            <a:r>
              <a:rPr lang="en-IN" baseline="-25000" dirty="0" err="1" smtClean="0"/>
              <a:t>t</a:t>
            </a:r>
            <a:r>
              <a:rPr lang="en-IN" baseline="-25000" dirty="0" smtClean="0"/>
              <a:t> </a:t>
            </a:r>
            <a:r>
              <a:rPr lang="en-IN" baseline="-25000" dirty="0"/>
              <a:t> </a:t>
            </a:r>
            <a:r>
              <a:rPr lang="en-IN" dirty="0"/>
              <a:t>+ α ( </a:t>
            </a:r>
            <a:r>
              <a:rPr lang="en-IN" dirty="0" smtClean="0"/>
              <a:t>Y</a:t>
            </a:r>
            <a:r>
              <a:rPr lang="en-IN" baseline="-25000" dirty="0" smtClean="0"/>
              <a:t>t-1</a:t>
            </a:r>
            <a:r>
              <a:rPr lang="en-IN" baseline="-25000" dirty="0"/>
              <a:t> </a:t>
            </a:r>
            <a:r>
              <a:rPr lang="en-IN" dirty="0"/>
              <a:t>– </a:t>
            </a:r>
            <a:r>
              <a:rPr lang="en-IN" dirty="0" err="1" smtClean="0"/>
              <a:t>X</a:t>
            </a:r>
            <a:r>
              <a:rPr lang="en-IN" baseline="-25000" dirty="0" err="1" smtClean="0"/>
              <a:t>t</a:t>
            </a:r>
            <a:r>
              <a:rPr lang="en-IN" dirty="0" smtClean="0"/>
              <a:t>)</a:t>
            </a:r>
            <a:endParaRPr lang="en-IN" dirty="0"/>
          </a:p>
          <a:p>
            <a:pPr fontAlgn="base"/>
            <a:endParaRPr lang="en-IN" dirty="0" smtClean="0"/>
          </a:p>
          <a:p>
            <a:endParaRPr lang="en-IN" dirty="0"/>
          </a:p>
        </p:txBody>
      </p:sp>
      <p:sp>
        <p:nvSpPr>
          <p:cNvPr id="4" name="Slide Number Placeholder 3"/>
          <p:cNvSpPr>
            <a:spLocks noGrp="1"/>
          </p:cNvSpPr>
          <p:nvPr>
            <p:ph type="sldNum" sz="quarter" idx="12"/>
          </p:nvPr>
        </p:nvSpPr>
        <p:spPr/>
        <p:txBody>
          <a:bodyPr/>
          <a:lstStyle/>
          <a:p>
            <a:fld id="{BA9B540C-44DA-4F69-89C9-7C84606640D3}" type="slidenum">
              <a:rPr lang="en-US" smtClean="0"/>
              <a:pPr/>
              <a:t>20</a:t>
            </a:fld>
            <a:endParaRPr lang="en-US"/>
          </a:p>
        </p:txBody>
      </p:sp>
    </p:spTree>
    <p:extLst>
      <p:ext uri="{BB962C8B-B14F-4D97-AF65-F5344CB8AC3E}">
        <p14:creationId xmlns:p14="http://schemas.microsoft.com/office/powerpoint/2010/main" xmlns="" val="6845015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dirty="0" smtClean="0"/>
              <a:t>Value of </a:t>
            </a:r>
            <a:r>
              <a:rPr lang="en-IN" sz="4400" dirty="0" smtClean="0">
                <a:latin typeface="Symbol" pitchFamily="18" charset="2"/>
              </a:rPr>
              <a:t>a</a:t>
            </a:r>
            <a:endParaRPr lang="en-IN" sz="4400" dirty="0">
              <a:latin typeface="Symbol" pitchFamily="18" charset="2"/>
            </a:endParaRPr>
          </a:p>
        </p:txBody>
      </p:sp>
      <p:sp>
        <p:nvSpPr>
          <p:cNvPr id="3" name="Content Placeholder 2"/>
          <p:cNvSpPr>
            <a:spLocks noGrp="1"/>
          </p:cNvSpPr>
          <p:nvPr>
            <p:ph idx="1"/>
          </p:nvPr>
        </p:nvSpPr>
        <p:spPr/>
        <p:txBody>
          <a:bodyPr>
            <a:normAutofit lnSpcReduction="10000"/>
          </a:bodyPr>
          <a:lstStyle/>
          <a:p>
            <a:pPr fontAlgn="base"/>
            <a:r>
              <a:rPr lang="en-IN" dirty="0" smtClean="0"/>
              <a:t>Value </a:t>
            </a:r>
            <a:r>
              <a:rPr lang="en-IN" dirty="0"/>
              <a:t>for α </a:t>
            </a:r>
            <a:r>
              <a:rPr lang="en-IN" dirty="0" smtClean="0"/>
              <a:t>can be anything ranging </a:t>
            </a:r>
            <a:r>
              <a:rPr lang="en-IN" dirty="0"/>
              <a:t>between 0 and 1.  At </a:t>
            </a:r>
            <a:r>
              <a:rPr lang="en-IN" dirty="0" smtClean="0"/>
              <a:t>0, </a:t>
            </a:r>
            <a:r>
              <a:rPr lang="en-IN" dirty="0"/>
              <a:t>the output is just the raw input: no filtering occurs.  </a:t>
            </a:r>
            <a:endParaRPr lang="en-IN" dirty="0" smtClean="0"/>
          </a:p>
          <a:p>
            <a:pPr fontAlgn="base"/>
            <a:r>
              <a:rPr lang="en-IN" dirty="0" smtClean="0"/>
              <a:t>At 1, </a:t>
            </a:r>
            <a:r>
              <a:rPr lang="en-IN" dirty="0"/>
              <a:t>the output becomes equal to the past value: it never changes, eliminating all noise and all real signal changes!  Clearly one wants to select a value in between these extremes.</a:t>
            </a:r>
          </a:p>
          <a:p>
            <a:pPr fontAlgn="base"/>
            <a:endParaRPr lang="en-IN" dirty="0" smtClean="0"/>
          </a:p>
          <a:p>
            <a:pPr fontAlgn="base"/>
            <a:r>
              <a:rPr lang="en-IN" dirty="0" smtClean="0"/>
              <a:t>The </a:t>
            </a:r>
            <a:r>
              <a:rPr lang="en-IN" dirty="0"/>
              <a:t>correct value </a:t>
            </a:r>
            <a:r>
              <a:rPr lang="en-IN" dirty="0" smtClean="0"/>
              <a:t>depends on situation</a:t>
            </a:r>
            <a:r>
              <a:rPr lang="en-IN" dirty="0"/>
              <a:t>.  The higher the a, the more noise if filtered out, but also the more lag that is introduced in reacting to real system changes. </a:t>
            </a:r>
          </a:p>
        </p:txBody>
      </p:sp>
      <p:sp>
        <p:nvSpPr>
          <p:cNvPr id="4" name="Slide Number Placeholder 3"/>
          <p:cNvSpPr>
            <a:spLocks noGrp="1"/>
          </p:cNvSpPr>
          <p:nvPr>
            <p:ph type="sldNum" sz="quarter" idx="12"/>
          </p:nvPr>
        </p:nvSpPr>
        <p:spPr/>
        <p:txBody>
          <a:bodyPr/>
          <a:lstStyle/>
          <a:p>
            <a:fld id="{BA9B540C-44DA-4F69-89C9-7C84606640D3}" type="slidenum">
              <a:rPr lang="en-US" smtClean="0"/>
              <a:pPr/>
              <a:t>21</a:t>
            </a:fld>
            <a:endParaRPr lang="en-US"/>
          </a:p>
        </p:txBody>
      </p:sp>
    </p:spTree>
    <p:extLst>
      <p:ext uri="{BB962C8B-B14F-4D97-AF65-F5344CB8AC3E}">
        <p14:creationId xmlns:p14="http://schemas.microsoft.com/office/powerpoint/2010/main" xmlns="" val="5357560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dirty="0" smtClean="0"/>
              <a:t>Example</a:t>
            </a:r>
            <a:endParaRPr lang="en-IN" sz="4400"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1576387" y="1958181"/>
            <a:ext cx="5991225" cy="3810000"/>
          </a:xfrm>
        </p:spPr>
      </p:pic>
      <p:sp>
        <p:nvSpPr>
          <p:cNvPr id="4" name="Slide Number Placeholder 3"/>
          <p:cNvSpPr>
            <a:spLocks noGrp="1"/>
          </p:cNvSpPr>
          <p:nvPr>
            <p:ph type="sldNum" sz="quarter" idx="12"/>
          </p:nvPr>
        </p:nvSpPr>
        <p:spPr/>
        <p:txBody>
          <a:bodyPr/>
          <a:lstStyle/>
          <a:p>
            <a:fld id="{BA9B540C-44DA-4F69-89C9-7C84606640D3}" type="slidenum">
              <a:rPr lang="en-US" smtClean="0"/>
              <a:pPr/>
              <a:t>22</a:t>
            </a:fld>
            <a:endParaRPr lang="en-US"/>
          </a:p>
        </p:txBody>
      </p:sp>
    </p:spTree>
    <p:extLst>
      <p:ext uri="{BB962C8B-B14F-4D97-AF65-F5344CB8AC3E}">
        <p14:creationId xmlns:p14="http://schemas.microsoft.com/office/powerpoint/2010/main" xmlns="" val="2763260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Moving Average Filter</a:t>
            </a:r>
            <a:endParaRPr lang="en-IN" sz="4400" dirty="0"/>
          </a:p>
        </p:txBody>
      </p:sp>
      <p:sp>
        <p:nvSpPr>
          <p:cNvPr id="3" name="Content Placeholder 2"/>
          <p:cNvSpPr>
            <a:spLocks noGrp="1"/>
          </p:cNvSpPr>
          <p:nvPr>
            <p:ph idx="1"/>
          </p:nvPr>
        </p:nvSpPr>
        <p:spPr/>
        <p:txBody>
          <a:bodyPr>
            <a:normAutofit/>
          </a:bodyPr>
          <a:lstStyle/>
          <a:p>
            <a:r>
              <a:rPr lang="en-IN" dirty="0"/>
              <a:t>The simple moving average filter averages recent values of the filter input for a given number of inputs. This is the most common example of the “moving average” (MA) category of </a:t>
            </a:r>
            <a:r>
              <a:rPr lang="en-IN" dirty="0" smtClean="0"/>
              <a:t>filters. </a:t>
            </a:r>
          </a:p>
          <a:p>
            <a:endParaRPr lang="en-IN" dirty="0"/>
          </a:p>
          <a:p>
            <a:r>
              <a:rPr lang="en-IN" dirty="0" smtClean="0"/>
              <a:t>The </a:t>
            </a:r>
            <a:r>
              <a:rPr lang="en-IN" dirty="0"/>
              <a:t>sum of the coefficients is 1.0, so that the output eventually matches the input when the input doesn’t change. Its output just depends on recent inputs, unlike the exponential filter that also reuses its previous output. The only parameter is the number of points in the average - the “window size”.</a:t>
            </a:r>
          </a:p>
        </p:txBody>
      </p:sp>
      <p:sp>
        <p:nvSpPr>
          <p:cNvPr id="4" name="Slide Number Placeholder 3"/>
          <p:cNvSpPr>
            <a:spLocks noGrp="1"/>
          </p:cNvSpPr>
          <p:nvPr>
            <p:ph type="sldNum" sz="quarter" idx="12"/>
          </p:nvPr>
        </p:nvSpPr>
        <p:spPr/>
        <p:txBody>
          <a:bodyPr/>
          <a:lstStyle/>
          <a:p>
            <a:fld id="{BA9B540C-44DA-4F69-89C9-7C84606640D3}"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dirty="0" smtClean="0"/>
              <a:t>Moving Average Filter</a:t>
            </a:r>
            <a:endParaRPr lang="en-IN" sz="4400" dirty="0"/>
          </a:p>
        </p:txBody>
      </p:sp>
      <p:sp>
        <p:nvSpPr>
          <p:cNvPr id="3" name="Content Placeholder 2"/>
          <p:cNvSpPr>
            <a:spLocks noGrp="1"/>
          </p:cNvSpPr>
          <p:nvPr>
            <p:ph idx="1"/>
          </p:nvPr>
        </p:nvSpPr>
        <p:spPr/>
        <p:txBody>
          <a:bodyPr>
            <a:normAutofit fontScale="92500" lnSpcReduction="20000"/>
          </a:bodyPr>
          <a:lstStyle/>
          <a:p>
            <a:r>
              <a:rPr lang="en-IN" dirty="0" smtClean="0"/>
              <a:t>Both the filters discussed earlier are generic. For most applications, these filters are sufficient. However, for more involved systems, a better filter needs to be used.</a:t>
            </a:r>
          </a:p>
          <a:p>
            <a:endParaRPr lang="en-IN" dirty="0"/>
          </a:p>
          <a:p>
            <a:r>
              <a:rPr lang="en-IN" dirty="0"/>
              <a:t>For example, for heart rate monitoring using an accelerometer, </a:t>
            </a:r>
            <a:r>
              <a:rPr lang="en-IN" dirty="0" smtClean="0"/>
              <a:t>chest acceleration signal as picked up by the accelerometer has a rather slow varying</a:t>
            </a:r>
            <a:r>
              <a:rPr lang="en-IN" dirty="0"/>
              <a:t>, but very strong (20-50 </a:t>
            </a:r>
            <a:r>
              <a:rPr lang="en-IN" dirty="0" smtClean="0"/>
              <a:t>peak-to-peak</a:t>
            </a:r>
            <a:r>
              <a:rPr lang="en-IN" dirty="0"/>
              <a:t>) </a:t>
            </a:r>
            <a:r>
              <a:rPr lang="en-IN" dirty="0" smtClean="0"/>
              <a:t>motion </a:t>
            </a:r>
            <a:r>
              <a:rPr lang="en-IN" dirty="0"/>
              <a:t>component. </a:t>
            </a:r>
            <a:endParaRPr lang="en-IN" dirty="0" smtClean="0"/>
          </a:p>
          <a:p>
            <a:r>
              <a:rPr lang="en-IN" dirty="0" smtClean="0"/>
              <a:t>Riding </a:t>
            </a:r>
            <a:r>
              <a:rPr lang="en-IN" dirty="0"/>
              <a:t>on top of this motion signal, is a higher frequency, but weaker (5- 10 </a:t>
            </a:r>
            <a:r>
              <a:rPr lang="en-IN" dirty="0" smtClean="0"/>
              <a:t>peak-to-peak</a:t>
            </a:r>
            <a:r>
              <a:rPr lang="en-IN" dirty="0"/>
              <a:t>) heart sound signal. </a:t>
            </a:r>
            <a:endParaRPr lang="en-IN" dirty="0" smtClean="0"/>
          </a:p>
          <a:p>
            <a:endParaRPr lang="en-IN" dirty="0" smtClean="0"/>
          </a:p>
          <a:p>
            <a:r>
              <a:rPr lang="en-IN" dirty="0" smtClean="0"/>
              <a:t>The </a:t>
            </a:r>
            <a:r>
              <a:rPr lang="en-IN" dirty="0"/>
              <a:t>problem of isolating the weaker heart sound signal after suppressing motion is not a trivial </a:t>
            </a:r>
            <a:r>
              <a:rPr lang="en-IN" dirty="0" smtClean="0"/>
              <a:t>one. Wavelet transforms, Fourier transforms don’t work. </a:t>
            </a:r>
            <a:endParaRPr lang="en-IN" dirty="0"/>
          </a:p>
        </p:txBody>
      </p:sp>
      <p:sp>
        <p:nvSpPr>
          <p:cNvPr id="4" name="Slide Number Placeholder 3"/>
          <p:cNvSpPr>
            <a:spLocks noGrp="1"/>
          </p:cNvSpPr>
          <p:nvPr>
            <p:ph type="sldNum" sz="quarter" idx="12"/>
          </p:nvPr>
        </p:nvSpPr>
        <p:spPr/>
        <p:txBody>
          <a:bodyPr/>
          <a:lstStyle/>
          <a:p>
            <a:fld id="{BA9B540C-44DA-4F69-89C9-7C84606640D3}" type="slidenum">
              <a:rPr lang="en-US" smtClean="0"/>
              <a:pPr/>
              <a:t>24</a:t>
            </a:fld>
            <a:endParaRPr lang="en-US"/>
          </a:p>
        </p:txBody>
      </p:sp>
    </p:spTree>
    <p:extLst>
      <p:ext uri="{BB962C8B-B14F-4D97-AF65-F5344CB8AC3E}">
        <p14:creationId xmlns:p14="http://schemas.microsoft.com/office/powerpoint/2010/main" xmlns="" val="30024651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pic>
        <p:nvPicPr>
          <p:cNvPr id="5" name="Content Placeholder 4" descr="lab.png"/>
          <p:cNvPicPr>
            <a:picLocks noGrp="1" noChangeAspect="1"/>
          </p:cNvPicPr>
          <p:nvPr>
            <p:ph idx="1"/>
          </p:nvPr>
        </p:nvPicPr>
        <p:blipFill>
          <a:blip r:embed="rId2" cstate="print"/>
          <a:stretch>
            <a:fillRect/>
          </a:stretch>
        </p:blipFill>
        <p:spPr>
          <a:xfrm>
            <a:off x="457200" y="1728057"/>
            <a:ext cx="8229600" cy="4270248"/>
          </a:xfrm>
        </p:spPr>
      </p:pic>
      <p:sp>
        <p:nvSpPr>
          <p:cNvPr id="4" name="Slide Number Placeholder 3"/>
          <p:cNvSpPr>
            <a:spLocks noGrp="1"/>
          </p:cNvSpPr>
          <p:nvPr>
            <p:ph type="sldNum" sz="quarter" idx="12"/>
          </p:nvPr>
        </p:nvSpPr>
        <p:spPr/>
        <p:txBody>
          <a:bodyPr/>
          <a:lstStyle/>
          <a:p>
            <a:fld id="{BA9B540C-44DA-4F69-89C9-7C84606640D3}"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Temperature data from Sensor 1</a:t>
            </a:r>
            <a:endParaRPr lang="en-IN" sz="4000" dirty="0"/>
          </a:p>
        </p:txBody>
      </p:sp>
      <p:sp>
        <p:nvSpPr>
          <p:cNvPr id="4" name="Slide Number Placeholder 3"/>
          <p:cNvSpPr>
            <a:spLocks noGrp="1"/>
          </p:cNvSpPr>
          <p:nvPr>
            <p:ph type="sldNum" sz="quarter" idx="12"/>
          </p:nvPr>
        </p:nvSpPr>
        <p:spPr/>
        <p:txBody>
          <a:bodyPr/>
          <a:lstStyle/>
          <a:p>
            <a:fld id="{BA9B540C-44DA-4F69-89C9-7C84606640D3}" type="slidenum">
              <a:rPr lang="en-US" smtClean="0"/>
              <a:pPr/>
              <a:t>26</a:t>
            </a:fld>
            <a:endParaRPr lang="en-US"/>
          </a:p>
        </p:txBody>
      </p:sp>
      <p:pic>
        <p:nvPicPr>
          <p:cNvPr id="28675" name="Picture 3"/>
          <p:cNvPicPr>
            <a:picLocks noGrp="1" noChangeAspect="1" noChangeArrowheads="1"/>
          </p:cNvPicPr>
          <p:nvPr>
            <p:ph idx="1"/>
          </p:nvPr>
        </p:nvPicPr>
        <p:blipFill>
          <a:blip r:embed="rId2" cstate="print"/>
          <a:srcRect/>
          <a:stretch>
            <a:fillRect/>
          </a:stretch>
        </p:blipFill>
        <p:spPr bwMode="auto">
          <a:xfrm>
            <a:off x="1551389" y="1600200"/>
            <a:ext cx="6041221" cy="4525963"/>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Observations from the Data</a:t>
            </a:r>
            <a:endParaRPr lang="en-IN" sz="4400" dirty="0"/>
          </a:p>
        </p:txBody>
      </p:sp>
      <p:sp>
        <p:nvSpPr>
          <p:cNvPr id="3" name="Content Placeholder 2"/>
          <p:cNvSpPr>
            <a:spLocks noGrp="1"/>
          </p:cNvSpPr>
          <p:nvPr>
            <p:ph idx="1"/>
          </p:nvPr>
        </p:nvSpPr>
        <p:spPr/>
        <p:txBody>
          <a:bodyPr/>
          <a:lstStyle/>
          <a:p>
            <a:endParaRPr lang="en-IN" dirty="0"/>
          </a:p>
        </p:txBody>
      </p:sp>
      <p:sp>
        <p:nvSpPr>
          <p:cNvPr id="4" name="Slide Number Placeholder 3"/>
          <p:cNvSpPr>
            <a:spLocks noGrp="1"/>
          </p:cNvSpPr>
          <p:nvPr>
            <p:ph type="sldNum" sz="quarter" idx="12"/>
          </p:nvPr>
        </p:nvSpPr>
        <p:spPr/>
        <p:txBody>
          <a:bodyPr/>
          <a:lstStyle/>
          <a:p>
            <a:fld id="{BA9B540C-44DA-4F69-89C9-7C84606640D3}"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LPF</a:t>
            </a:r>
            <a:endParaRPr lang="en-IN" dirty="0"/>
          </a:p>
        </p:txBody>
      </p:sp>
      <p:sp>
        <p:nvSpPr>
          <p:cNvPr id="4" name="Slide Number Placeholder 3"/>
          <p:cNvSpPr>
            <a:spLocks noGrp="1"/>
          </p:cNvSpPr>
          <p:nvPr>
            <p:ph type="sldNum" sz="quarter" idx="12"/>
          </p:nvPr>
        </p:nvSpPr>
        <p:spPr/>
        <p:txBody>
          <a:bodyPr/>
          <a:lstStyle/>
          <a:p>
            <a:fld id="{BA9B540C-44DA-4F69-89C9-7C84606640D3}" type="slidenum">
              <a:rPr lang="en-US" smtClean="0"/>
              <a:pPr/>
              <a:t>28</a:t>
            </a:fld>
            <a:endParaRPr lang="en-US"/>
          </a:p>
        </p:txBody>
      </p:sp>
      <p:pic>
        <p:nvPicPr>
          <p:cNvPr id="29698" name="Picture 2"/>
          <p:cNvPicPr>
            <a:picLocks noGrp="1" noChangeAspect="1" noChangeArrowheads="1"/>
          </p:cNvPicPr>
          <p:nvPr>
            <p:ph idx="1"/>
          </p:nvPr>
        </p:nvPicPr>
        <p:blipFill>
          <a:blip r:embed="rId2" cstate="print"/>
          <a:srcRect/>
          <a:stretch>
            <a:fillRect/>
          </a:stretch>
        </p:blipFill>
        <p:spPr bwMode="auto">
          <a:xfrm>
            <a:off x="1551389" y="1600200"/>
            <a:ext cx="6041221" cy="4525963"/>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 of size 5</a:t>
            </a:r>
            <a:endParaRPr lang="en-IN" dirty="0"/>
          </a:p>
        </p:txBody>
      </p:sp>
      <p:sp>
        <p:nvSpPr>
          <p:cNvPr id="4" name="Slide Number Placeholder 3"/>
          <p:cNvSpPr>
            <a:spLocks noGrp="1"/>
          </p:cNvSpPr>
          <p:nvPr>
            <p:ph type="sldNum" sz="quarter" idx="12"/>
          </p:nvPr>
        </p:nvSpPr>
        <p:spPr/>
        <p:txBody>
          <a:bodyPr/>
          <a:lstStyle/>
          <a:p>
            <a:fld id="{BA9B540C-44DA-4F69-89C9-7C84606640D3}" type="slidenum">
              <a:rPr lang="en-US" smtClean="0"/>
              <a:pPr/>
              <a:t>29</a:t>
            </a:fld>
            <a:endParaRPr lang="en-US"/>
          </a:p>
        </p:txBody>
      </p:sp>
      <p:pic>
        <p:nvPicPr>
          <p:cNvPr id="30722" name="Picture 2"/>
          <p:cNvPicPr>
            <a:picLocks noGrp="1" noChangeAspect="1" noChangeArrowheads="1"/>
          </p:cNvPicPr>
          <p:nvPr>
            <p:ph idx="1"/>
          </p:nvPr>
        </p:nvPicPr>
        <p:blipFill>
          <a:blip r:embed="rId2" cstate="print"/>
          <a:srcRect/>
          <a:stretch>
            <a:fillRect/>
          </a:stretch>
        </p:blipFill>
        <p:spPr bwMode="auto">
          <a:xfrm>
            <a:off x="1551389" y="1600200"/>
            <a:ext cx="6041221" cy="4525963"/>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dirty="0" smtClean="0"/>
              <a:t>Sensor Data</a:t>
            </a:r>
            <a:endParaRPr lang="en-IN" sz="4400" dirty="0"/>
          </a:p>
        </p:txBody>
      </p:sp>
      <p:sp>
        <p:nvSpPr>
          <p:cNvPr id="3" name="Content Placeholder 2"/>
          <p:cNvSpPr>
            <a:spLocks noGrp="1"/>
          </p:cNvSpPr>
          <p:nvPr>
            <p:ph idx="1"/>
          </p:nvPr>
        </p:nvSpPr>
        <p:spPr/>
        <p:txBody>
          <a:bodyPr>
            <a:normAutofit/>
          </a:bodyPr>
          <a:lstStyle/>
          <a:p>
            <a:r>
              <a:rPr lang="en-IN" sz="2200" dirty="0" smtClean="0"/>
              <a:t>As discussed earlier, the data received from the sensors may not be accurate and may need some pre-processing.</a:t>
            </a:r>
          </a:p>
          <a:p>
            <a:endParaRPr lang="en-IN" sz="2200" dirty="0"/>
          </a:p>
          <a:p>
            <a:r>
              <a:rPr lang="en-IN" sz="2200" dirty="0" smtClean="0"/>
              <a:t>The factors to be taken into account:</a:t>
            </a:r>
          </a:p>
          <a:p>
            <a:pPr lvl="1"/>
            <a:r>
              <a:rPr lang="en-IN" sz="2200" dirty="0" smtClean="0"/>
              <a:t>Noisy data</a:t>
            </a:r>
          </a:p>
          <a:p>
            <a:pPr lvl="1"/>
            <a:r>
              <a:rPr lang="en-IN" sz="2200" dirty="0" smtClean="0"/>
              <a:t>Sensor accuracy/precision</a:t>
            </a:r>
          </a:p>
          <a:p>
            <a:pPr lvl="1"/>
            <a:r>
              <a:rPr lang="en-IN" sz="2200" dirty="0" smtClean="0"/>
              <a:t>Dependence on previous state of the sensor</a:t>
            </a:r>
          </a:p>
          <a:p>
            <a:pPr lvl="1"/>
            <a:r>
              <a:rPr lang="en-IN" sz="2200" dirty="0" smtClean="0"/>
              <a:t>Time lags in measurements</a:t>
            </a:r>
          </a:p>
          <a:p>
            <a:pPr lvl="1"/>
            <a:r>
              <a:rPr lang="en-IN" sz="2200" dirty="0" smtClean="0"/>
              <a:t>Etc.</a:t>
            </a:r>
          </a:p>
          <a:p>
            <a:pPr lvl="1"/>
            <a:endParaRPr lang="en-IN" sz="2200"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3</a:t>
            </a:fld>
            <a:endParaRPr lang="en-US"/>
          </a:p>
        </p:txBody>
      </p:sp>
    </p:spTree>
    <p:extLst>
      <p:ext uri="{BB962C8B-B14F-4D97-AF65-F5344CB8AC3E}">
        <p14:creationId xmlns:p14="http://schemas.microsoft.com/office/powerpoint/2010/main" xmlns="" val="6528990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Coefficient</a:t>
            </a:r>
            <a:endParaRPr lang="en-IN" dirty="0"/>
          </a:p>
        </p:txBody>
      </p:sp>
      <p:sp>
        <p:nvSpPr>
          <p:cNvPr id="4" name="Slide Number Placeholder 3"/>
          <p:cNvSpPr>
            <a:spLocks noGrp="1"/>
          </p:cNvSpPr>
          <p:nvPr>
            <p:ph type="sldNum" sz="quarter" idx="12"/>
          </p:nvPr>
        </p:nvSpPr>
        <p:spPr/>
        <p:txBody>
          <a:bodyPr/>
          <a:lstStyle/>
          <a:p>
            <a:fld id="{BA9B540C-44DA-4F69-89C9-7C84606640D3}" type="slidenum">
              <a:rPr lang="en-US" smtClean="0"/>
              <a:pPr/>
              <a:t>30</a:t>
            </a:fld>
            <a:endParaRPr lang="en-US"/>
          </a:p>
        </p:txBody>
      </p:sp>
      <p:pic>
        <p:nvPicPr>
          <p:cNvPr id="31747" name="Picture 3"/>
          <p:cNvPicPr>
            <a:picLocks noGrp="1" noChangeAspect="1" noChangeArrowheads="1"/>
          </p:cNvPicPr>
          <p:nvPr>
            <p:ph idx="1"/>
          </p:nvPr>
        </p:nvPicPr>
        <p:blipFill>
          <a:blip r:embed="rId2" cstate="print"/>
          <a:srcRect/>
          <a:stretch>
            <a:fillRect/>
          </a:stretch>
        </p:blipFill>
        <p:spPr bwMode="auto">
          <a:xfrm>
            <a:off x="1551389" y="1600200"/>
            <a:ext cx="6041221" cy="4525963"/>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BC26ECD2-7154-491C-9FBC-5056D63A4A7A}" type="slidenum">
              <a:rPr lang="en-US"/>
              <a:pPr/>
              <a:t>31</a:t>
            </a:fld>
            <a:endParaRPr lang="en-US"/>
          </a:p>
        </p:txBody>
      </p:sp>
      <p:sp>
        <p:nvSpPr>
          <p:cNvPr id="193538" name="Rectangle 2"/>
          <p:cNvSpPr>
            <a:spLocks noGrp="1" noChangeArrowheads="1"/>
          </p:cNvSpPr>
          <p:nvPr>
            <p:ph type="title"/>
          </p:nvPr>
        </p:nvSpPr>
        <p:spPr/>
        <p:txBody>
          <a:bodyPr/>
          <a:lstStyle/>
          <a:p>
            <a:r>
              <a:rPr lang="en-US" sz="4400" dirty="0"/>
              <a:t>Wiener Filter Theory</a:t>
            </a:r>
          </a:p>
        </p:txBody>
      </p:sp>
      <p:sp>
        <p:nvSpPr>
          <p:cNvPr id="193539" name="Rectangle 3"/>
          <p:cNvSpPr>
            <a:spLocks noGrp="1" noChangeArrowheads="1"/>
          </p:cNvSpPr>
          <p:nvPr>
            <p:ph type="body" idx="1"/>
          </p:nvPr>
        </p:nvSpPr>
        <p:spPr/>
        <p:txBody>
          <a:bodyPr/>
          <a:lstStyle/>
          <a:p>
            <a:pPr>
              <a:lnSpc>
                <a:spcPct val="90000"/>
              </a:lnSpc>
            </a:pPr>
            <a:r>
              <a:rPr lang="en-US" sz="1800" dirty="0"/>
              <a:t>The techniques for design of frequency selective filters were well defined. During world war II, Norbert Wiener considered a different sort of problem where </a:t>
            </a:r>
            <a:r>
              <a:rPr lang="en-US" sz="1800" dirty="0" smtClean="0"/>
              <a:t>there </a:t>
            </a:r>
            <a:r>
              <a:rPr lang="en-US" sz="1800" dirty="0"/>
              <a:t>is significant overlap in the spectra of both the signal and noise.</a:t>
            </a:r>
          </a:p>
          <a:p>
            <a:pPr>
              <a:lnSpc>
                <a:spcPct val="90000"/>
              </a:lnSpc>
            </a:pPr>
            <a:endParaRPr lang="en-US" sz="1800" dirty="0"/>
          </a:p>
          <a:p>
            <a:pPr>
              <a:lnSpc>
                <a:spcPct val="90000"/>
              </a:lnSpc>
            </a:pPr>
            <a:r>
              <a:rPr lang="en-US" sz="1800" dirty="0"/>
              <a:t>In this case, it is obvious that no filter is going to yield perfect separation. The filter that gives the best compromise of passing the signal and at the same time, suppresses most of the noise is not at all obvious!</a:t>
            </a:r>
          </a:p>
          <a:p>
            <a:pPr>
              <a:lnSpc>
                <a:spcPct val="90000"/>
              </a:lnSpc>
            </a:pPr>
            <a:endParaRPr lang="en-US" sz="1800" dirty="0"/>
          </a:p>
          <a:p>
            <a:pPr>
              <a:lnSpc>
                <a:spcPct val="90000"/>
              </a:lnSpc>
            </a:pPr>
            <a:r>
              <a:rPr lang="en-US" sz="1800" dirty="0"/>
              <a:t>This was the problem examined by Wiener in the 1940s. Note that his concern wasn’t filter design but a more fundamental problem namely; what should the filter’s response be?</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12D994A-C1B6-4F9E-91F2-8B2188EA51D8}" type="slidenum">
              <a:rPr lang="en-US"/>
              <a:pPr/>
              <a:t>32</a:t>
            </a:fld>
            <a:endParaRPr lang="en-US"/>
          </a:p>
        </p:txBody>
      </p:sp>
      <p:sp>
        <p:nvSpPr>
          <p:cNvPr id="194562" name="Rectangle 2"/>
          <p:cNvSpPr>
            <a:spLocks noGrp="1" noChangeArrowheads="1"/>
          </p:cNvSpPr>
          <p:nvPr>
            <p:ph type="title"/>
          </p:nvPr>
        </p:nvSpPr>
        <p:spPr/>
        <p:txBody>
          <a:bodyPr/>
          <a:lstStyle/>
          <a:p>
            <a:r>
              <a:rPr lang="en-US" sz="4400" dirty="0"/>
              <a:t>Wiener Filter Theory</a:t>
            </a:r>
          </a:p>
        </p:txBody>
      </p:sp>
      <p:sp>
        <p:nvSpPr>
          <p:cNvPr id="194563" name="Rectangle 3"/>
          <p:cNvSpPr>
            <a:spLocks noGrp="1" noChangeArrowheads="1"/>
          </p:cNvSpPr>
          <p:nvPr>
            <p:ph type="body" idx="1"/>
          </p:nvPr>
        </p:nvSpPr>
        <p:spPr/>
        <p:txBody>
          <a:bodyPr/>
          <a:lstStyle/>
          <a:p>
            <a:r>
              <a:rPr lang="en-US" sz="1800" dirty="0"/>
              <a:t>This theory is loosely referred to as Wiener Filter Theory. It is characterized by the following assumptions.</a:t>
            </a:r>
          </a:p>
          <a:p>
            <a:endParaRPr lang="en-US" sz="1800" dirty="0"/>
          </a:p>
          <a:p>
            <a:r>
              <a:rPr lang="en-US" sz="1800" dirty="0"/>
              <a:t>Both the signal and noise are random processes with known spectral characteristics or equivalently, known auto- and cross-correlation functions.</a:t>
            </a:r>
          </a:p>
          <a:p>
            <a:endParaRPr lang="en-US" sz="1800" dirty="0" smtClean="0"/>
          </a:p>
          <a:p>
            <a:r>
              <a:rPr lang="en-US" sz="1800" dirty="0" smtClean="0"/>
              <a:t>The </a:t>
            </a:r>
            <a:r>
              <a:rPr lang="en-US" sz="1800" dirty="0"/>
              <a:t>criterion for best performance is mean square error. The desired filter should minimize the error in the mean square sense. This is partially to make the problem more tractable mathematically but it is also a good physical criteria in many applications.</a:t>
            </a:r>
          </a:p>
          <a:p>
            <a:endParaRPr lang="en-US" sz="18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70CC31E-0F1D-403E-BDCA-FF294F766634}" type="slidenum">
              <a:rPr lang="en-US"/>
              <a:pPr/>
              <a:t>33</a:t>
            </a:fld>
            <a:endParaRPr lang="en-US"/>
          </a:p>
        </p:txBody>
      </p:sp>
      <p:sp>
        <p:nvSpPr>
          <p:cNvPr id="224258" name="Rectangle 2"/>
          <p:cNvSpPr>
            <a:spLocks noGrp="1" noChangeArrowheads="1"/>
          </p:cNvSpPr>
          <p:nvPr>
            <p:ph type="title"/>
          </p:nvPr>
        </p:nvSpPr>
        <p:spPr/>
        <p:txBody>
          <a:bodyPr/>
          <a:lstStyle/>
          <a:p>
            <a:r>
              <a:rPr lang="en-US" sz="3800" dirty="0"/>
              <a:t>Criterion for Statistical Optimization</a:t>
            </a:r>
          </a:p>
        </p:txBody>
      </p:sp>
      <p:sp>
        <p:nvSpPr>
          <p:cNvPr id="224259" name="Rectangle 3"/>
          <p:cNvSpPr>
            <a:spLocks noGrp="1" noChangeArrowheads="1"/>
          </p:cNvSpPr>
          <p:nvPr>
            <p:ph type="body" idx="1"/>
          </p:nvPr>
        </p:nvSpPr>
        <p:spPr/>
        <p:txBody>
          <a:bodyPr/>
          <a:lstStyle/>
          <a:p>
            <a:pPr>
              <a:lnSpc>
                <a:spcPct val="90000"/>
              </a:lnSpc>
            </a:pPr>
            <a:r>
              <a:rPr lang="en-US" sz="1800" dirty="0"/>
              <a:t>Since the filter coefficients are to be determined such that the solution optimum statistically, there are several criterion that are possible.</a:t>
            </a:r>
          </a:p>
          <a:p>
            <a:pPr>
              <a:lnSpc>
                <a:spcPct val="90000"/>
              </a:lnSpc>
            </a:pPr>
            <a:r>
              <a:rPr lang="en-US" sz="1800" dirty="0"/>
              <a:t>Most intuitive idea is optimizing the filter design by minimizing a cost function or index of performance. The cost function would depend upon the error, which is difference between the actual and desired output.</a:t>
            </a:r>
          </a:p>
          <a:p>
            <a:pPr lvl="1">
              <a:lnSpc>
                <a:spcPct val="90000"/>
              </a:lnSpc>
            </a:pPr>
            <a:r>
              <a:rPr lang="en-US" sz="1600" dirty="0"/>
              <a:t>Mean square value of the estimation error.</a:t>
            </a:r>
          </a:p>
          <a:p>
            <a:pPr lvl="1">
              <a:lnSpc>
                <a:spcPct val="90000"/>
              </a:lnSpc>
            </a:pPr>
            <a:r>
              <a:rPr lang="en-US" sz="1600" dirty="0" smtClean="0"/>
              <a:t>absolute </a:t>
            </a:r>
            <a:r>
              <a:rPr lang="en-US" sz="1600" dirty="0"/>
              <a:t>value of the estimation error.</a:t>
            </a:r>
          </a:p>
          <a:p>
            <a:pPr lvl="1">
              <a:lnSpc>
                <a:spcPct val="90000"/>
              </a:lnSpc>
            </a:pPr>
            <a:r>
              <a:rPr lang="en-US" sz="1600" dirty="0" smtClean="0"/>
              <a:t>Fixed error based on value.</a:t>
            </a:r>
            <a:endParaRPr lang="en-US" sz="1600" dirty="0"/>
          </a:p>
          <a:p>
            <a:pPr>
              <a:lnSpc>
                <a:spcPct val="90000"/>
              </a:lnSpc>
            </a:pPr>
            <a:endParaRPr lang="en-US" sz="1800" dirty="0"/>
          </a:p>
          <a:p>
            <a:pPr>
              <a:lnSpc>
                <a:spcPct val="90000"/>
              </a:lnSpc>
            </a:pPr>
            <a:endParaRPr lang="en-US" sz="18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Estimation Error</a:t>
            </a:r>
            <a:endParaRPr lang="en-IN" sz="4400" dirty="0"/>
          </a:p>
        </p:txBody>
      </p:sp>
      <p:sp>
        <p:nvSpPr>
          <p:cNvPr id="4" name="Slide Number Placeholder 3"/>
          <p:cNvSpPr>
            <a:spLocks noGrp="1"/>
          </p:cNvSpPr>
          <p:nvPr>
            <p:ph type="sldNum" sz="quarter" idx="12"/>
          </p:nvPr>
        </p:nvSpPr>
        <p:spPr/>
        <p:txBody>
          <a:bodyPr/>
          <a:lstStyle/>
          <a:p>
            <a:fld id="{BA9B540C-44DA-4F69-89C9-7C84606640D3}" type="slidenum">
              <a:rPr lang="en-US" smtClean="0"/>
              <a:pPr/>
              <a:t>34</a:t>
            </a:fld>
            <a:endParaRPr lang="en-US"/>
          </a:p>
        </p:txBody>
      </p:sp>
      <p:pic>
        <p:nvPicPr>
          <p:cNvPr id="2050" name="Picture 2"/>
          <p:cNvPicPr>
            <a:picLocks noGrp="1" noChangeAspect="1" noChangeArrowheads="1"/>
          </p:cNvPicPr>
          <p:nvPr>
            <p:ph idx="1"/>
          </p:nvPr>
        </p:nvPicPr>
        <p:blipFill>
          <a:blip r:embed="rId2" cstate="print"/>
          <a:srcRect/>
          <a:stretch>
            <a:fillRect/>
          </a:stretch>
        </p:blipFill>
        <p:spPr bwMode="auto">
          <a:xfrm>
            <a:off x="2119312" y="2039144"/>
            <a:ext cx="4905375" cy="3648075"/>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5"/>
          <p:cNvSpPr>
            <a:spLocks noGrp="1"/>
          </p:cNvSpPr>
          <p:nvPr>
            <p:ph type="sldNum" sz="quarter" idx="12"/>
          </p:nvPr>
        </p:nvSpPr>
        <p:spPr/>
        <p:txBody>
          <a:bodyPr/>
          <a:lstStyle/>
          <a:p>
            <a:fld id="{55C6BB96-6A5E-4492-BB69-CA81FAAB52D4}" type="slidenum">
              <a:rPr lang="en-US"/>
              <a:pPr/>
              <a:t>35</a:t>
            </a:fld>
            <a:endParaRPr lang="en-US"/>
          </a:p>
        </p:txBody>
      </p:sp>
      <p:sp>
        <p:nvSpPr>
          <p:cNvPr id="211970" name="Rectangle 2"/>
          <p:cNvSpPr>
            <a:spLocks noGrp="1" noChangeArrowheads="1"/>
          </p:cNvSpPr>
          <p:nvPr>
            <p:ph type="title"/>
          </p:nvPr>
        </p:nvSpPr>
        <p:spPr/>
        <p:txBody>
          <a:bodyPr/>
          <a:lstStyle/>
          <a:p>
            <a:r>
              <a:rPr lang="en-US" sz="3600" dirty="0"/>
              <a:t>Model for Linear Estimation Problem</a:t>
            </a:r>
          </a:p>
        </p:txBody>
      </p:sp>
      <p:sp>
        <p:nvSpPr>
          <p:cNvPr id="211971" name="Rectangle 3"/>
          <p:cNvSpPr>
            <a:spLocks noGrp="1" noChangeArrowheads="1"/>
          </p:cNvSpPr>
          <p:nvPr>
            <p:ph type="body" idx="1"/>
          </p:nvPr>
        </p:nvSpPr>
        <p:spPr/>
        <p:txBody>
          <a:bodyPr/>
          <a:lstStyle/>
          <a:p>
            <a:pPr>
              <a:lnSpc>
                <a:spcPct val="90000"/>
              </a:lnSpc>
            </a:pPr>
            <a:r>
              <a:rPr lang="en-US" sz="2000"/>
              <a:t>Consider the model for linear estimation problem shown below.</a:t>
            </a:r>
          </a:p>
          <a:p>
            <a:pPr>
              <a:lnSpc>
                <a:spcPct val="90000"/>
              </a:lnSpc>
            </a:pPr>
            <a:endParaRPr lang="en-US" sz="2000"/>
          </a:p>
          <a:p>
            <a:pPr>
              <a:lnSpc>
                <a:spcPct val="90000"/>
              </a:lnSpc>
            </a:pPr>
            <a:endParaRPr lang="en-US" sz="2000"/>
          </a:p>
          <a:p>
            <a:pPr>
              <a:lnSpc>
                <a:spcPct val="90000"/>
              </a:lnSpc>
            </a:pPr>
            <a:endParaRPr lang="en-US" sz="2000"/>
          </a:p>
          <a:p>
            <a:pPr>
              <a:lnSpc>
                <a:spcPct val="90000"/>
              </a:lnSpc>
            </a:pPr>
            <a:endParaRPr lang="en-US" sz="2000"/>
          </a:p>
          <a:p>
            <a:pPr>
              <a:lnSpc>
                <a:spcPct val="90000"/>
              </a:lnSpc>
            </a:pPr>
            <a:endParaRPr lang="en-US" sz="2000"/>
          </a:p>
          <a:p>
            <a:pPr>
              <a:lnSpc>
                <a:spcPct val="90000"/>
              </a:lnSpc>
            </a:pPr>
            <a:endParaRPr lang="en-US" sz="2000"/>
          </a:p>
          <a:p>
            <a:pPr>
              <a:lnSpc>
                <a:spcPct val="90000"/>
              </a:lnSpc>
            </a:pPr>
            <a:r>
              <a:rPr lang="en-US" sz="2000"/>
              <a:t>The input signal consists of the desired signal and random noise. Objective is to design an optimum linear time-invariant filter with impulse response h(n) that suppresses the undesired interference (noise) while preserving the characteristics of the desired signal (s(n)).</a:t>
            </a:r>
          </a:p>
        </p:txBody>
      </p:sp>
      <p:sp>
        <p:nvSpPr>
          <p:cNvPr id="211972" name="Line 4"/>
          <p:cNvSpPr>
            <a:spLocks noChangeShapeType="1"/>
          </p:cNvSpPr>
          <p:nvPr/>
        </p:nvSpPr>
        <p:spPr bwMode="auto">
          <a:xfrm>
            <a:off x="1371600" y="3124200"/>
            <a:ext cx="838200" cy="0"/>
          </a:xfrm>
          <a:prstGeom prst="line">
            <a:avLst/>
          </a:prstGeom>
          <a:noFill/>
          <a:ln w="9525">
            <a:solidFill>
              <a:schemeClr val="tx1"/>
            </a:solidFill>
            <a:round/>
            <a:headEnd/>
            <a:tailEnd type="triangle" w="med" len="med"/>
          </a:ln>
          <a:effectLst/>
        </p:spPr>
        <p:txBody>
          <a:bodyPr/>
          <a:lstStyle/>
          <a:p>
            <a:endParaRPr lang="en-IN"/>
          </a:p>
        </p:txBody>
      </p:sp>
      <p:sp>
        <p:nvSpPr>
          <p:cNvPr id="211973" name="Oval 5"/>
          <p:cNvSpPr>
            <a:spLocks noChangeArrowheads="1"/>
          </p:cNvSpPr>
          <p:nvPr/>
        </p:nvSpPr>
        <p:spPr bwMode="auto">
          <a:xfrm>
            <a:off x="2209800" y="2971800"/>
            <a:ext cx="304800" cy="304800"/>
          </a:xfrm>
          <a:prstGeom prst="ellipse">
            <a:avLst/>
          </a:prstGeom>
          <a:solidFill>
            <a:schemeClr val="accent1"/>
          </a:solidFill>
          <a:ln w="9525">
            <a:solidFill>
              <a:schemeClr val="tx1"/>
            </a:solidFill>
            <a:round/>
            <a:headEnd/>
            <a:tailEnd/>
          </a:ln>
          <a:effectLst/>
        </p:spPr>
        <p:txBody>
          <a:bodyPr wrap="none" anchor="ctr"/>
          <a:lstStyle/>
          <a:p>
            <a:pPr algn="ctr"/>
            <a:r>
              <a:rPr lang="en-US"/>
              <a:t>+</a:t>
            </a:r>
          </a:p>
        </p:txBody>
      </p:sp>
      <p:sp>
        <p:nvSpPr>
          <p:cNvPr id="211974" name="Line 6"/>
          <p:cNvSpPr>
            <a:spLocks noChangeShapeType="1"/>
          </p:cNvSpPr>
          <p:nvPr/>
        </p:nvSpPr>
        <p:spPr bwMode="auto">
          <a:xfrm flipV="1">
            <a:off x="2362200" y="3276600"/>
            <a:ext cx="0" cy="685800"/>
          </a:xfrm>
          <a:prstGeom prst="line">
            <a:avLst/>
          </a:prstGeom>
          <a:noFill/>
          <a:ln w="9525">
            <a:solidFill>
              <a:schemeClr val="tx1"/>
            </a:solidFill>
            <a:round/>
            <a:headEnd/>
            <a:tailEnd type="triangle" w="med" len="med"/>
          </a:ln>
          <a:effectLst/>
        </p:spPr>
        <p:txBody>
          <a:bodyPr/>
          <a:lstStyle/>
          <a:p>
            <a:endParaRPr lang="en-IN"/>
          </a:p>
        </p:txBody>
      </p:sp>
      <p:sp>
        <p:nvSpPr>
          <p:cNvPr id="211975" name="Line 7"/>
          <p:cNvSpPr>
            <a:spLocks noChangeShapeType="1"/>
          </p:cNvSpPr>
          <p:nvPr/>
        </p:nvSpPr>
        <p:spPr bwMode="auto">
          <a:xfrm>
            <a:off x="2514600" y="3124200"/>
            <a:ext cx="838200" cy="0"/>
          </a:xfrm>
          <a:prstGeom prst="line">
            <a:avLst/>
          </a:prstGeom>
          <a:noFill/>
          <a:ln w="9525">
            <a:solidFill>
              <a:schemeClr val="tx1"/>
            </a:solidFill>
            <a:round/>
            <a:headEnd/>
            <a:tailEnd type="triangle" w="med" len="med"/>
          </a:ln>
          <a:effectLst/>
        </p:spPr>
        <p:txBody>
          <a:bodyPr/>
          <a:lstStyle/>
          <a:p>
            <a:endParaRPr lang="en-IN"/>
          </a:p>
        </p:txBody>
      </p:sp>
      <p:sp>
        <p:nvSpPr>
          <p:cNvPr id="211976" name="Rectangle 8"/>
          <p:cNvSpPr>
            <a:spLocks noChangeArrowheads="1"/>
          </p:cNvSpPr>
          <p:nvPr/>
        </p:nvSpPr>
        <p:spPr bwMode="auto">
          <a:xfrm>
            <a:off x="3352800" y="2743200"/>
            <a:ext cx="1143000" cy="838200"/>
          </a:xfrm>
          <a:prstGeom prst="rect">
            <a:avLst/>
          </a:prstGeom>
          <a:solidFill>
            <a:schemeClr val="accent1"/>
          </a:solidFill>
          <a:ln w="9525">
            <a:solidFill>
              <a:schemeClr val="tx1"/>
            </a:solidFill>
            <a:miter lim="800000"/>
            <a:headEnd/>
            <a:tailEnd/>
          </a:ln>
          <a:effectLst/>
        </p:spPr>
        <p:txBody>
          <a:bodyPr wrap="none" anchor="ctr"/>
          <a:lstStyle/>
          <a:p>
            <a:pPr algn="ctr"/>
            <a:r>
              <a:rPr lang="en-US"/>
              <a:t>Optimum</a:t>
            </a:r>
          </a:p>
          <a:p>
            <a:pPr algn="ctr"/>
            <a:r>
              <a:rPr lang="en-US"/>
              <a:t>Linear filter</a:t>
            </a:r>
          </a:p>
          <a:p>
            <a:pPr algn="ctr"/>
            <a:r>
              <a:rPr lang="en-US"/>
              <a:t>h(n)</a:t>
            </a:r>
          </a:p>
        </p:txBody>
      </p:sp>
      <p:sp>
        <p:nvSpPr>
          <p:cNvPr id="211977" name="Line 9"/>
          <p:cNvSpPr>
            <a:spLocks noChangeShapeType="1"/>
          </p:cNvSpPr>
          <p:nvPr/>
        </p:nvSpPr>
        <p:spPr bwMode="auto">
          <a:xfrm>
            <a:off x="4495800" y="3124200"/>
            <a:ext cx="914400" cy="0"/>
          </a:xfrm>
          <a:prstGeom prst="line">
            <a:avLst/>
          </a:prstGeom>
          <a:noFill/>
          <a:ln w="9525">
            <a:solidFill>
              <a:schemeClr val="tx1"/>
            </a:solidFill>
            <a:round/>
            <a:headEnd/>
            <a:tailEnd type="triangle" w="med" len="med"/>
          </a:ln>
          <a:effectLst/>
        </p:spPr>
        <p:txBody>
          <a:bodyPr/>
          <a:lstStyle/>
          <a:p>
            <a:endParaRPr lang="en-IN"/>
          </a:p>
        </p:txBody>
      </p:sp>
      <p:sp>
        <p:nvSpPr>
          <p:cNvPr id="211978" name="Oval 10"/>
          <p:cNvSpPr>
            <a:spLocks noChangeArrowheads="1"/>
          </p:cNvSpPr>
          <p:nvPr/>
        </p:nvSpPr>
        <p:spPr bwMode="auto">
          <a:xfrm>
            <a:off x="5410200" y="2971800"/>
            <a:ext cx="304800" cy="304800"/>
          </a:xfrm>
          <a:prstGeom prst="ellipse">
            <a:avLst/>
          </a:prstGeom>
          <a:solidFill>
            <a:schemeClr val="accent1"/>
          </a:solidFill>
          <a:ln w="9525">
            <a:solidFill>
              <a:schemeClr val="tx1"/>
            </a:solidFill>
            <a:round/>
            <a:headEnd/>
            <a:tailEnd/>
          </a:ln>
          <a:effectLst/>
        </p:spPr>
        <p:txBody>
          <a:bodyPr wrap="none" anchor="ctr"/>
          <a:lstStyle/>
          <a:p>
            <a:pPr algn="ctr"/>
            <a:r>
              <a:rPr lang="en-US"/>
              <a:t>-</a:t>
            </a:r>
          </a:p>
        </p:txBody>
      </p:sp>
      <p:sp>
        <p:nvSpPr>
          <p:cNvPr id="211979" name="Line 11"/>
          <p:cNvSpPr>
            <a:spLocks noChangeShapeType="1"/>
          </p:cNvSpPr>
          <p:nvPr/>
        </p:nvSpPr>
        <p:spPr bwMode="auto">
          <a:xfrm flipV="1">
            <a:off x="5562600" y="3276600"/>
            <a:ext cx="0" cy="609600"/>
          </a:xfrm>
          <a:prstGeom prst="line">
            <a:avLst/>
          </a:prstGeom>
          <a:noFill/>
          <a:ln w="9525">
            <a:solidFill>
              <a:schemeClr val="tx1"/>
            </a:solidFill>
            <a:round/>
            <a:headEnd/>
            <a:tailEnd type="triangle" w="med" len="med"/>
          </a:ln>
          <a:effectLst/>
        </p:spPr>
        <p:txBody>
          <a:bodyPr/>
          <a:lstStyle/>
          <a:p>
            <a:endParaRPr lang="en-IN"/>
          </a:p>
        </p:txBody>
      </p:sp>
      <p:sp>
        <p:nvSpPr>
          <p:cNvPr id="211980" name="Line 12"/>
          <p:cNvSpPr>
            <a:spLocks noChangeShapeType="1"/>
          </p:cNvSpPr>
          <p:nvPr/>
        </p:nvSpPr>
        <p:spPr bwMode="auto">
          <a:xfrm>
            <a:off x="5715000" y="3124200"/>
            <a:ext cx="914400" cy="0"/>
          </a:xfrm>
          <a:prstGeom prst="line">
            <a:avLst/>
          </a:prstGeom>
          <a:noFill/>
          <a:ln w="9525">
            <a:solidFill>
              <a:schemeClr val="tx1"/>
            </a:solidFill>
            <a:round/>
            <a:headEnd/>
            <a:tailEnd type="triangle" w="med" len="med"/>
          </a:ln>
          <a:effectLst/>
        </p:spPr>
        <p:txBody>
          <a:bodyPr/>
          <a:lstStyle/>
          <a:p>
            <a:endParaRPr lang="en-IN"/>
          </a:p>
        </p:txBody>
      </p:sp>
      <p:sp>
        <p:nvSpPr>
          <p:cNvPr id="211981" name="Text Box 13"/>
          <p:cNvSpPr txBox="1">
            <a:spLocks noChangeArrowheads="1"/>
          </p:cNvSpPr>
          <p:nvPr/>
        </p:nvSpPr>
        <p:spPr bwMode="auto">
          <a:xfrm>
            <a:off x="1203325" y="2622550"/>
            <a:ext cx="587375" cy="366713"/>
          </a:xfrm>
          <a:prstGeom prst="rect">
            <a:avLst/>
          </a:prstGeom>
          <a:noFill/>
          <a:ln w="9525">
            <a:noFill/>
            <a:miter lim="800000"/>
            <a:headEnd/>
            <a:tailEnd/>
          </a:ln>
          <a:effectLst/>
        </p:spPr>
        <p:txBody>
          <a:bodyPr wrap="none">
            <a:spAutoFit/>
          </a:bodyPr>
          <a:lstStyle/>
          <a:p>
            <a:r>
              <a:rPr lang="en-US"/>
              <a:t>s(n)</a:t>
            </a:r>
          </a:p>
        </p:txBody>
      </p:sp>
      <p:sp>
        <p:nvSpPr>
          <p:cNvPr id="211982" name="Text Box 14"/>
          <p:cNvSpPr txBox="1">
            <a:spLocks noChangeArrowheads="1"/>
          </p:cNvSpPr>
          <p:nvPr/>
        </p:nvSpPr>
        <p:spPr bwMode="auto">
          <a:xfrm>
            <a:off x="1279525" y="3155950"/>
            <a:ext cx="765175" cy="366713"/>
          </a:xfrm>
          <a:prstGeom prst="rect">
            <a:avLst/>
          </a:prstGeom>
          <a:noFill/>
          <a:ln w="9525">
            <a:noFill/>
            <a:miter lim="800000"/>
            <a:headEnd/>
            <a:tailEnd/>
          </a:ln>
          <a:effectLst/>
        </p:spPr>
        <p:txBody>
          <a:bodyPr wrap="none">
            <a:spAutoFit/>
          </a:bodyPr>
          <a:lstStyle/>
          <a:p>
            <a:r>
              <a:rPr lang="en-US"/>
              <a:t>signal</a:t>
            </a:r>
          </a:p>
        </p:txBody>
      </p:sp>
      <p:sp>
        <p:nvSpPr>
          <p:cNvPr id="211983" name="Text Box 15"/>
          <p:cNvSpPr txBox="1">
            <a:spLocks noChangeArrowheads="1"/>
          </p:cNvSpPr>
          <p:nvPr/>
        </p:nvSpPr>
        <p:spPr bwMode="auto">
          <a:xfrm>
            <a:off x="1600200" y="3657600"/>
            <a:ext cx="655638" cy="366713"/>
          </a:xfrm>
          <a:prstGeom prst="rect">
            <a:avLst/>
          </a:prstGeom>
          <a:noFill/>
          <a:ln w="9525">
            <a:noFill/>
            <a:miter lim="800000"/>
            <a:headEnd/>
            <a:tailEnd/>
          </a:ln>
          <a:effectLst/>
        </p:spPr>
        <p:txBody>
          <a:bodyPr wrap="none">
            <a:spAutoFit/>
          </a:bodyPr>
          <a:lstStyle/>
          <a:p>
            <a:r>
              <a:rPr lang="en-US"/>
              <a:t>w(n)</a:t>
            </a:r>
          </a:p>
        </p:txBody>
      </p:sp>
      <p:sp>
        <p:nvSpPr>
          <p:cNvPr id="211984" name="Text Box 16"/>
          <p:cNvSpPr txBox="1">
            <a:spLocks noChangeArrowheads="1"/>
          </p:cNvSpPr>
          <p:nvPr/>
        </p:nvSpPr>
        <p:spPr bwMode="auto">
          <a:xfrm>
            <a:off x="2498725" y="3613150"/>
            <a:ext cx="709613" cy="366713"/>
          </a:xfrm>
          <a:prstGeom prst="rect">
            <a:avLst/>
          </a:prstGeom>
          <a:noFill/>
          <a:ln w="9525">
            <a:noFill/>
            <a:miter lim="800000"/>
            <a:headEnd/>
            <a:tailEnd/>
          </a:ln>
          <a:effectLst/>
        </p:spPr>
        <p:txBody>
          <a:bodyPr wrap="none">
            <a:spAutoFit/>
          </a:bodyPr>
          <a:lstStyle/>
          <a:p>
            <a:r>
              <a:rPr lang="en-US"/>
              <a:t>noise</a:t>
            </a:r>
          </a:p>
        </p:txBody>
      </p:sp>
      <p:sp>
        <p:nvSpPr>
          <p:cNvPr id="211985" name="Text Box 17"/>
          <p:cNvSpPr txBox="1">
            <a:spLocks noChangeArrowheads="1"/>
          </p:cNvSpPr>
          <p:nvPr/>
        </p:nvSpPr>
        <p:spPr bwMode="auto">
          <a:xfrm>
            <a:off x="2590800" y="2590800"/>
            <a:ext cx="598488" cy="366713"/>
          </a:xfrm>
          <a:prstGeom prst="rect">
            <a:avLst/>
          </a:prstGeom>
          <a:noFill/>
          <a:ln w="9525">
            <a:noFill/>
            <a:miter lim="800000"/>
            <a:headEnd/>
            <a:tailEnd/>
          </a:ln>
          <a:effectLst/>
        </p:spPr>
        <p:txBody>
          <a:bodyPr wrap="none">
            <a:spAutoFit/>
          </a:bodyPr>
          <a:lstStyle/>
          <a:p>
            <a:r>
              <a:rPr lang="en-US"/>
              <a:t>x(n)</a:t>
            </a:r>
          </a:p>
        </p:txBody>
      </p:sp>
      <p:sp>
        <p:nvSpPr>
          <p:cNvPr id="211986" name="Text Box 18"/>
          <p:cNvSpPr txBox="1">
            <a:spLocks noChangeArrowheads="1"/>
          </p:cNvSpPr>
          <p:nvPr/>
        </p:nvSpPr>
        <p:spPr bwMode="auto">
          <a:xfrm>
            <a:off x="4784725" y="2698750"/>
            <a:ext cx="600075" cy="366713"/>
          </a:xfrm>
          <a:prstGeom prst="rect">
            <a:avLst/>
          </a:prstGeom>
          <a:noFill/>
          <a:ln w="9525">
            <a:noFill/>
            <a:miter lim="800000"/>
            <a:headEnd/>
            <a:tailEnd/>
          </a:ln>
          <a:effectLst/>
        </p:spPr>
        <p:txBody>
          <a:bodyPr wrap="none">
            <a:spAutoFit/>
          </a:bodyPr>
          <a:lstStyle/>
          <a:p>
            <a:r>
              <a:rPr lang="en-US"/>
              <a:t>y(n)</a:t>
            </a:r>
          </a:p>
        </p:txBody>
      </p:sp>
      <p:sp>
        <p:nvSpPr>
          <p:cNvPr id="211987" name="Text Box 19"/>
          <p:cNvSpPr txBox="1">
            <a:spLocks noChangeArrowheads="1"/>
          </p:cNvSpPr>
          <p:nvPr/>
        </p:nvSpPr>
        <p:spPr bwMode="auto">
          <a:xfrm>
            <a:off x="5638800" y="3581400"/>
            <a:ext cx="1568450" cy="641350"/>
          </a:xfrm>
          <a:prstGeom prst="rect">
            <a:avLst/>
          </a:prstGeom>
          <a:noFill/>
          <a:ln w="9525">
            <a:noFill/>
            <a:miter lim="800000"/>
            <a:headEnd/>
            <a:tailEnd/>
          </a:ln>
          <a:effectLst/>
        </p:spPr>
        <p:txBody>
          <a:bodyPr wrap="none">
            <a:spAutoFit/>
          </a:bodyPr>
          <a:lstStyle/>
          <a:p>
            <a:r>
              <a:rPr lang="en-US"/>
              <a:t>d(n)</a:t>
            </a:r>
          </a:p>
          <a:p>
            <a:r>
              <a:rPr lang="en-US"/>
              <a:t>desired signal</a:t>
            </a:r>
          </a:p>
        </p:txBody>
      </p:sp>
      <p:sp>
        <p:nvSpPr>
          <p:cNvPr id="211988" name="Text Box 20"/>
          <p:cNvSpPr txBox="1">
            <a:spLocks noChangeArrowheads="1"/>
          </p:cNvSpPr>
          <p:nvPr/>
        </p:nvSpPr>
        <p:spPr bwMode="auto">
          <a:xfrm>
            <a:off x="6781800" y="2895600"/>
            <a:ext cx="606425" cy="366713"/>
          </a:xfrm>
          <a:prstGeom prst="rect">
            <a:avLst/>
          </a:prstGeom>
          <a:noFill/>
          <a:ln w="9525">
            <a:noFill/>
            <a:miter lim="800000"/>
            <a:headEnd/>
            <a:tailEnd/>
          </a:ln>
          <a:effectLst/>
        </p:spPr>
        <p:txBody>
          <a:bodyPr wrap="none">
            <a:spAutoFit/>
          </a:bodyPr>
          <a:lstStyle/>
          <a:p>
            <a:r>
              <a:rPr lang="en-US"/>
              <a:t>e(n)</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9CDB612-DFBF-4AAC-B4E5-C8C8C5A08A78}" type="slidenum">
              <a:rPr lang="en-US"/>
              <a:pPr/>
              <a:t>36</a:t>
            </a:fld>
            <a:endParaRPr lang="en-US"/>
          </a:p>
        </p:txBody>
      </p:sp>
      <p:sp>
        <p:nvSpPr>
          <p:cNvPr id="212994" name="Rectangle 2"/>
          <p:cNvSpPr>
            <a:spLocks noGrp="1" noChangeArrowheads="1"/>
          </p:cNvSpPr>
          <p:nvPr>
            <p:ph type="title"/>
          </p:nvPr>
        </p:nvSpPr>
        <p:spPr/>
        <p:txBody>
          <a:bodyPr/>
          <a:lstStyle/>
          <a:p>
            <a:r>
              <a:rPr lang="en-US" sz="3600"/>
              <a:t>Model for Linear Estimation Problem</a:t>
            </a:r>
          </a:p>
        </p:txBody>
      </p:sp>
      <p:sp>
        <p:nvSpPr>
          <p:cNvPr id="212995" name="Rectangle 3"/>
          <p:cNvSpPr>
            <a:spLocks noGrp="1" noChangeArrowheads="1"/>
          </p:cNvSpPr>
          <p:nvPr>
            <p:ph type="body" idx="1"/>
          </p:nvPr>
        </p:nvSpPr>
        <p:spPr/>
        <p:txBody>
          <a:bodyPr/>
          <a:lstStyle/>
          <a:p>
            <a:pPr>
              <a:lnSpc>
                <a:spcPct val="80000"/>
              </a:lnSpc>
            </a:pPr>
            <a:r>
              <a:rPr lang="en-US" sz="2000"/>
              <a:t>There are three special cases depending upon how d(n) is related to s(n):</a:t>
            </a:r>
          </a:p>
          <a:p>
            <a:pPr lvl="1">
              <a:lnSpc>
                <a:spcPct val="80000"/>
              </a:lnSpc>
            </a:pPr>
            <a:r>
              <a:rPr lang="en-US" sz="1800"/>
              <a:t>if d(n)=s(n), the linear  estimation problem is called </a:t>
            </a:r>
            <a:r>
              <a:rPr lang="en-US" sz="1800" b="1">
                <a:solidFill>
                  <a:schemeClr val="hlink"/>
                </a:solidFill>
              </a:rPr>
              <a:t>filtering</a:t>
            </a:r>
            <a:r>
              <a:rPr lang="en-US" sz="1800"/>
              <a:t>.</a:t>
            </a:r>
          </a:p>
          <a:p>
            <a:pPr lvl="1">
              <a:lnSpc>
                <a:spcPct val="80000"/>
              </a:lnSpc>
            </a:pPr>
            <a:r>
              <a:rPr lang="en-US" sz="1800"/>
              <a:t>if d(n)=s(n+D), where D&gt;0, the problem is that of </a:t>
            </a:r>
            <a:r>
              <a:rPr lang="en-US" sz="1800" b="1">
                <a:solidFill>
                  <a:schemeClr val="hlink"/>
                </a:solidFill>
              </a:rPr>
              <a:t>linear prediction</a:t>
            </a:r>
            <a:r>
              <a:rPr lang="en-US" sz="1800">
                <a:solidFill>
                  <a:schemeClr val="hlink"/>
                </a:solidFill>
              </a:rPr>
              <a:t>.</a:t>
            </a:r>
          </a:p>
          <a:p>
            <a:pPr lvl="1">
              <a:lnSpc>
                <a:spcPct val="80000"/>
              </a:lnSpc>
            </a:pPr>
            <a:r>
              <a:rPr lang="en-US" sz="1800"/>
              <a:t>if d(n)=s(n-D), where D&gt;0, the problem is that of </a:t>
            </a:r>
            <a:r>
              <a:rPr lang="en-US" sz="1800" b="1">
                <a:solidFill>
                  <a:schemeClr val="hlink"/>
                </a:solidFill>
              </a:rPr>
              <a:t>signal smoothing</a:t>
            </a:r>
            <a:r>
              <a:rPr lang="en-US" sz="1800">
                <a:solidFill>
                  <a:schemeClr val="hlink"/>
                </a:solidFill>
              </a:rPr>
              <a:t>.</a:t>
            </a:r>
          </a:p>
          <a:p>
            <a:pPr>
              <a:lnSpc>
                <a:spcPct val="80000"/>
              </a:lnSpc>
            </a:pPr>
            <a:endParaRPr lang="en-US" sz="2000"/>
          </a:p>
          <a:p>
            <a:pPr>
              <a:lnSpc>
                <a:spcPct val="80000"/>
              </a:lnSpc>
            </a:pPr>
            <a:r>
              <a:rPr lang="en-US" sz="2000"/>
              <a:t>Minimization of the mean-square error E{e</a:t>
            </a:r>
            <a:r>
              <a:rPr lang="en-US" sz="2000" baseline="30000"/>
              <a:t>2</a:t>
            </a:r>
            <a:r>
              <a:rPr lang="en-US" sz="2000"/>
              <a:t>(n)} is selected as the criterion for optimizing the LTI filter h(n).</a:t>
            </a:r>
          </a:p>
          <a:p>
            <a:pPr>
              <a:lnSpc>
                <a:spcPct val="80000"/>
              </a:lnSpc>
            </a:pPr>
            <a:endParaRPr lang="en-US" sz="2000"/>
          </a:p>
          <a:p>
            <a:pPr>
              <a:lnSpc>
                <a:spcPct val="80000"/>
              </a:lnSpc>
            </a:pPr>
            <a:r>
              <a:rPr lang="en-US" sz="2000"/>
              <a:t>We assume that s(n), w(n) and d(n) are zero mean and wide-sense stationary random processes. The optimum filter, in the sense of MMSE, is called Wiener Filter.</a:t>
            </a:r>
          </a:p>
          <a:p>
            <a:pPr lvl="1">
              <a:lnSpc>
                <a:spcPct val="80000"/>
              </a:lnSpc>
            </a:pPr>
            <a:endParaRPr lang="en-US" sz="180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dirty="0" err="1" smtClean="0"/>
              <a:t>Kalman</a:t>
            </a:r>
            <a:r>
              <a:rPr lang="en-IN" sz="4400" dirty="0" smtClean="0"/>
              <a:t> Filters</a:t>
            </a:r>
            <a:endParaRPr lang="en-IN" sz="4400" dirty="0"/>
          </a:p>
        </p:txBody>
      </p:sp>
      <p:sp>
        <p:nvSpPr>
          <p:cNvPr id="3" name="Content Placeholder 2"/>
          <p:cNvSpPr>
            <a:spLocks noGrp="1"/>
          </p:cNvSpPr>
          <p:nvPr>
            <p:ph idx="1"/>
          </p:nvPr>
        </p:nvSpPr>
        <p:spPr/>
        <p:txBody>
          <a:bodyPr>
            <a:normAutofit fontScale="85000" lnSpcReduction="10000"/>
          </a:bodyPr>
          <a:lstStyle/>
          <a:p>
            <a:r>
              <a:rPr lang="en-IN" dirty="0" err="1" smtClean="0"/>
              <a:t>Kalman</a:t>
            </a:r>
            <a:r>
              <a:rPr lang="en-IN" dirty="0" smtClean="0"/>
              <a:t> </a:t>
            </a:r>
            <a:r>
              <a:rPr lang="en-IN" dirty="0"/>
              <a:t>filtering provides a much more general framework and solution for finding the optimal estimate for multiple state variables in dynamic systems, given any number of measurements. </a:t>
            </a:r>
            <a:endParaRPr lang="en-IN" dirty="0" smtClean="0"/>
          </a:p>
          <a:p>
            <a:endParaRPr lang="en-IN" dirty="0" smtClean="0"/>
          </a:p>
          <a:p>
            <a:r>
              <a:rPr lang="en-IN" dirty="0" smtClean="0"/>
              <a:t>The </a:t>
            </a:r>
            <a:r>
              <a:rPr lang="en-IN" dirty="0"/>
              <a:t>starting point is an initial estimate of state values and their uncertainty, a “state space” dynamic model for predictions (with “process noise” errors specified to account for uncertainty in the model), and a measurement model mapping states to measurements, including specification of measurement noise. </a:t>
            </a:r>
            <a:endParaRPr lang="en-IN" dirty="0" smtClean="0"/>
          </a:p>
          <a:p>
            <a:endParaRPr lang="en-IN" dirty="0" smtClean="0"/>
          </a:p>
          <a:p>
            <a:r>
              <a:rPr lang="en-IN" dirty="0" smtClean="0"/>
              <a:t>The </a:t>
            </a:r>
            <a:r>
              <a:rPr lang="en-IN" dirty="0"/>
              <a:t>initial estimate, process noise, and measurement noise are all specified as multivariable normal distributions with a mean vector and a covariance matrix. </a:t>
            </a:r>
          </a:p>
        </p:txBody>
      </p:sp>
      <p:sp>
        <p:nvSpPr>
          <p:cNvPr id="4" name="Slide Number Placeholder 3"/>
          <p:cNvSpPr>
            <a:spLocks noGrp="1"/>
          </p:cNvSpPr>
          <p:nvPr>
            <p:ph type="sldNum" sz="quarter" idx="12"/>
          </p:nvPr>
        </p:nvSpPr>
        <p:spPr/>
        <p:txBody>
          <a:bodyPr/>
          <a:lstStyle/>
          <a:p>
            <a:fld id="{BA9B540C-44DA-4F69-89C9-7C84606640D3}" type="slidenum">
              <a:rPr lang="en-US" smtClean="0"/>
              <a:pPr/>
              <a:t>37</a:t>
            </a:fld>
            <a:endParaRPr lang="en-US"/>
          </a:p>
        </p:txBody>
      </p:sp>
    </p:spTree>
    <p:extLst>
      <p:ext uri="{BB962C8B-B14F-4D97-AF65-F5344CB8AC3E}">
        <p14:creationId xmlns:p14="http://schemas.microsoft.com/office/powerpoint/2010/main" xmlns="" val="8851129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dirty="0" smtClean="0"/>
              <a:t>Example</a:t>
            </a:r>
            <a:endParaRPr lang="en-IN" sz="4400" dirty="0"/>
          </a:p>
        </p:txBody>
      </p:sp>
      <p:sp>
        <p:nvSpPr>
          <p:cNvPr id="3" name="Content Placeholder 2"/>
          <p:cNvSpPr>
            <a:spLocks noGrp="1"/>
          </p:cNvSpPr>
          <p:nvPr>
            <p:ph idx="1"/>
          </p:nvPr>
        </p:nvSpPr>
        <p:spPr/>
        <p:txBody>
          <a:bodyPr>
            <a:normAutofit fontScale="92500" lnSpcReduction="10000"/>
          </a:bodyPr>
          <a:lstStyle/>
          <a:p>
            <a:r>
              <a:rPr lang="en-IN" dirty="0" smtClean="0"/>
              <a:t>Goal is to process </a:t>
            </a:r>
            <a:r>
              <a:rPr lang="en-IN" dirty="0"/>
              <a:t>the sensor readings coming from </a:t>
            </a:r>
            <a:r>
              <a:rPr lang="en-IN" dirty="0" smtClean="0"/>
              <a:t>few Phototransistors </a:t>
            </a:r>
            <a:r>
              <a:rPr lang="en-IN" dirty="0"/>
              <a:t>that </a:t>
            </a:r>
            <a:r>
              <a:rPr lang="en-IN" dirty="0" smtClean="0"/>
              <a:t>are </a:t>
            </a:r>
            <a:r>
              <a:rPr lang="en-IN" dirty="0"/>
              <a:t>using to detect moving </a:t>
            </a:r>
            <a:r>
              <a:rPr lang="en-IN" dirty="0" smtClean="0"/>
              <a:t>toy trains</a:t>
            </a:r>
            <a:r>
              <a:rPr lang="en-IN" dirty="0"/>
              <a:t>. </a:t>
            </a:r>
            <a:endParaRPr lang="en-IN" dirty="0" smtClean="0"/>
          </a:p>
          <a:p>
            <a:r>
              <a:rPr lang="en-IN" dirty="0" smtClean="0"/>
              <a:t>The </a:t>
            </a:r>
            <a:r>
              <a:rPr lang="en-IN" dirty="0"/>
              <a:t>values reported </a:t>
            </a:r>
            <a:r>
              <a:rPr lang="en-IN" dirty="0" smtClean="0"/>
              <a:t>tend to change quite </a:t>
            </a:r>
            <a:r>
              <a:rPr lang="en-IN" dirty="0"/>
              <a:t>a bit, due to environmental noise and random room lighting </a:t>
            </a:r>
            <a:r>
              <a:rPr lang="en-IN" dirty="0" smtClean="0"/>
              <a:t>changes. </a:t>
            </a:r>
            <a:r>
              <a:rPr lang="en-IN" dirty="0"/>
              <a:t>In a dimly-lit room, “off” is very close to zero (below 10), while “on” varies from around 250 to 500 </a:t>
            </a:r>
            <a:r>
              <a:rPr lang="en-IN" dirty="0" smtClean="0"/>
              <a:t> depending </a:t>
            </a:r>
            <a:r>
              <a:rPr lang="en-IN" dirty="0"/>
              <a:t>on the particular LED and sensor. </a:t>
            </a:r>
            <a:br>
              <a:rPr lang="en-IN" dirty="0"/>
            </a:br>
            <a:r>
              <a:rPr lang="en-IN" dirty="0"/>
              <a:t/>
            </a:r>
            <a:br>
              <a:rPr lang="en-IN" dirty="0"/>
            </a:br>
            <a:r>
              <a:rPr lang="en-IN" dirty="0" smtClean="0"/>
              <a:t>Sensor output is being sampled every </a:t>
            </a:r>
            <a:r>
              <a:rPr lang="en-IN" dirty="0"/>
              <a:t>two </a:t>
            </a:r>
            <a:r>
              <a:rPr lang="en-IN" dirty="0" smtClean="0"/>
              <a:t>milliseconds (N=2)</a:t>
            </a:r>
          </a:p>
          <a:p>
            <a:endParaRPr lang="en-IN" dirty="0"/>
          </a:p>
          <a:p>
            <a:r>
              <a:rPr lang="en-IN" dirty="0" smtClean="0"/>
              <a:t>What kind of filter should we use here? Do we need any more information?</a:t>
            </a:r>
          </a:p>
        </p:txBody>
      </p:sp>
      <p:sp>
        <p:nvSpPr>
          <p:cNvPr id="4" name="Slide Number Placeholder 3"/>
          <p:cNvSpPr>
            <a:spLocks noGrp="1"/>
          </p:cNvSpPr>
          <p:nvPr>
            <p:ph type="sldNum" sz="quarter" idx="12"/>
          </p:nvPr>
        </p:nvSpPr>
        <p:spPr/>
        <p:txBody>
          <a:bodyPr/>
          <a:lstStyle/>
          <a:p>
            <a:fld id="{BA9B540C-44DA-4F69-89C9-7C84606640D3}" type="slidenum">
              <a:rPr lang="en-US" smtClean="0"/>
              <a:pPr/>
              <a:t>38</a:t>
            </a:fld>
            <a:endParaRPr lang="en-US"/>
          </a:p>
        </p:txBody>
      </p:sp>
    </p:spTree>
    <p:extLst>
      <p:ext uri="{BB962C8B-B14F-4D97-AF65-F5344CB8AC3E}">
        <p14:creationId xmlns:p14="http://schemas.microsoft.com/office/powerpoint/2010/main" xmlns="" val="14237899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Example</a:t>
            </a:r>
            <a:r>
              <a:rPr lang="en-US" sz="4400" dirty="0"/>
              <a:t/>
            </a:r>
            <a:br>
              <a:rPr lang="en-US" sz="4400" dirty="0"/>
            </a:br>
            <a:r>
              <a:rPr lang="en-US" sz="1400" dirty="0"/>
              <a:t>http://dsp.stackexchange.com/questions/9403/how-to-convert-raw-pulse-sensor-data-into-actual-pulse</a:t>
            </a:r>
            <a:endParaRPr lang="en-IN" sz="1400" dirty="0"/>
          </a:p>
        </p:txBody>
      </p:sp>
      <p:sp>
        <p:nvSpPr>
          <p:cNvPr id="3" name="Content Placeholder 2"/>
          <p:cNvSpPr>
            <a:spLocks noGrp="1"/>
          </p:cNvSpPr>
          <p:nvPr>
            <p:ph idx="1"/>
          </p:nvPr>
        </p:nvSpPr>
        <p:spPr/>
        <p:txBody>
          <a:bodyPr/>
          <a:lstStyle/>
          <a:p>
            <a:r>
              <a:rPr lang="en-IN" sz="2000" dirty="0" smtClean="0"/>
              <a:t>How to convert raw pulse sensor data into actual pulse?</a:t>
            </a:r>
            <a:endParaRPr lang="en-IN" sz="2000" b="1" dirty="0" smtClean="0"/>
          </a:p>
          <a:p>
            <a:endParaRPr lang="en-IN" dirty="0"/>
          </a:p>
        </p:txBody>
      </p:sp>
      <p:sp>
        <p:nvSpPr>
          <p:cNvPr id="4" name="Slide Number Placeholder 3"/>
          <p:cNvSpPr>
            <a:spLocks noGrp="1"/>
          </p:cNvSpPr>
          <p:nvPr>
            <p:ph type="sldNum" sz="quarter" idx="12"/>
          </p:nvPr>
        </p:nvSpPr>
        <p:spPr/>
        <p:txBody>
          <a:bodyPr/>
          <a:lstStyle/>
          <a:p>
            <a:fld id="{BA9B540C-44DA-4F69-89C9-7C84606640D3}" type="slidenum">
              <a:rPr lang="en-US" smtClean="0"/>
              <a:pPr/>
              <a:t>39</a:t>
            </a:fld>
            <a:endParaRPr lang="en-US"/>
          </a:p>
        </p:txBody>
      </p:sp>
      <p:pic>
        <p:nvPicPr>
          <p:cNvPr id="5" name="Picture 4" descr="jEPNr.png"/>
          <p:cNvPicPr>
            <a:picLocks noChangeAspect="1"/>
          </p:cNvPicPr>
          <p:nvPr/>
        </p:nvPicPr>
        <p:blipFill>
          <a:blip r:embed="rId2" cstate="print"/>
          <a:stretch>
            <a:fillRect/>
          </a:stretch>
        </p:blipFill>
        <p:spPr>
          <a:xfrm>
            <a:off x="0" y="2132856"/>
            <a:ext cx="9144000" cy="3856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Sensor Data Noise</a:t>
            </a:r>
            <a:endParaRPr lang="en-IN" sz="4400" dirty="0"/>
          </a:p>
        </p:txBody>
      </p:sp>
      <p:sp>
        <p:nvSpPr>
          <p:cNvPr id="3" name="Content Placeholder 2"/>
          <p:cNvSpPr>
            <a:spLocks noGrp="1"/>
          </p:cNvSpPr>
          <p:nvPr>
            <p:ph idx="1"/>
          </p:nvPr>
        </p:nvSpPr>
        <p:spPr/>
        <p:txBody>
          <a:bodyPr>
            <a:normAutofit fontScale="92500" lnSpcReduction="10000"/>
          </a:bodyPr>
          <a:lstStyle/>
          <a:p>
            <a:r>
              <a:rPr lang="en-IN" dirty="0" smtClean="0"/>
              <a:t>Sensor noise is caused by errors in the sensors and the transmission of the signals. Sensor noise includes </a:t>
            </a:r>
            <a:r>
              <a:rPr lang="en-IN" u="sng" dirty="0" smtClean="0"/>
              <a:t>spikes</a:t>
            </a:r>
            <a:r>
              <a:rPr lang="en-IN" dirty="0" smtClean="0"/>
              <a:t> as well as high frequency variations. </a:t>
            </a:r>
          </a:p>
          <a:p>
            <a:endParaRPr lang="en-IN" dirty="0" smtClean="0"/>
          </a:p>
          <a:p>
            <a:r>
              <a:rPr lang="en-IN" dirty="0" smtClean="0"/>
              <a:t>High frequency variations include </a:t>
            </a:r>
            <a:r>
              <a:rPr lang="en-IN" u="sng" dirty="0" smtClean="0"/>
              <a:t>hum</a:t>
            </a:r>
            <a:r>
              <a:rPr lang="en-IN" dirty="0" smtClean="0"/>
              <a:t> at frequencies that are a multiple of the power supply frequency. Spikes in signals occur from many sources and are picked up by the instrumentation and its wiring. </a:t>
            </a:r>
          </a:p>
          <a:p>
            <a:endParaRPr lang="en-IN" dirty="0" smtClean="0"/>
          </a:p>
          <a:p>
            <a:r>
              <a:rPr lang="en-IN" dirty="0" smtClean="0"/>
              <a:t>Inadequately shielded sensors or their transmission lines, and variables transmitted through wireless links are vulnerable to radio frequency interference, leading to spikes, and pickup of other noise such as electrical hum. </a:t>
            </a:r>
            <a:endParaRPr lang="en-IN"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4</a:t>
            </a:fld>
            <a:endParaRPr lang="en-US"/>
          </a:p>
        </p:txBody>
      </p:sp>
    </p:spTree>
    <p:extLst>
      <p:ext uri="{BB962C8B-B14F-4D97-AF65-F5344CB8AC3E}">
        <p14:creationId xmlns:p14="http://schemas.microsoft.com/office/powerpoint/2010/main" xmlns="" val="26848280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Example</a:t>
            </a:r>
            <a:br>
              <a:rPr lang="en-US" sz="4000" dirty="0" smtClean="0"/>
            </a:br>
            <a:r>
              <a:rPr lang="en-US" sz="2400" dirty="0" smtClean="0"/>
              <a:t>pulsesensor.com</a:t>
            </a:r>
            <a:endParaRPr lang="en-IN" sz="2400" dirty="0"/>
          </a:p>
        </p:txBody>
      </p:sp>
      <p:sp>
        <p:nvSpPr>
          <p:cNvPr id="3" name="Content Placeholder 2"/>
          <p:cNvSpPr>
            <a:spLocks noGrp="1"/>
          </p:cNvSpPr>
          <p:nvPr>
            <p:ph idx="1"/>
          </p:nvPr>
        </p:nvSpPr>
        <p:spPr/>
        <p:txBody>
          <a:bodyPr>
            <a:normAutofit/>
          </a:bodyPr>
          <a:lstStyle/>
          <a:p>
            <a:r>
              <a:rPr lang="en-IN" sz="2000" dirty="0" smtClean="0"/>
              <a:t>The Pulse Sensor is a </a:t>
            </a:r>
            <a:r>
              <a:rPr lang="en-IN" sz="2000" dirty="0" err="1" smtClean="0"/>
              <a:t>photoplethysmograph</a:t>
            </a:r>
            <a:r>
              <a:rPr lang="en-IN" sz="2000" dirty="0" smtClean="0"/>
              <a:t>, which is a well known medical device used for non-invasive heart rate monitoring. </a:t>
            </a:r>
          </a:p>
          <a:p>
            <a:r>
              <a:rPr lang="en-IN" sz="2000" dirty="0" smtClean="0"/>
              <a:t>The heart pulse signal that comes out of a </a:t>
            </a:r>
            <a:r>
              <a:rPr lang="en-IN" sz="2000" dirty="0" err="1" smtClean="0"/>
              <a:t>photoplethysmograph</a:t>
            </a:r>
            <a:r>
              <a:rPr lang="en-IN" sz="2000" dirty="0" smtClean="0"/>
              <a:t> is an analog fluctuation in voltage, and it has a predictable wave shape. </a:t>
            </a:r>
          </a:p>
          <a:p>
            <a:r>
              <a:rPr lang="en-IN" dirty="0" smtClean="0"/>
              <a:t/>
            </a:r>
            <a:br>
              <a:rPr lang="en-IN" dirty="0" smtClean="0"/>
            </a:br>
            <a:endParaRPr lang="en-IN" dirty="0"/>
          </a:p>
        </p:txBody>
      </p:sp>
      <p:sp>
        <p:nvSpPr>
          <p:cNvPr id="4" name="Slide Number Placeholder 3"/>
          <p:cNvSpPr>
            <a:spLocks noGrp="1"/>
          </p:cNvSpPr>
          <p:nvPr>
            <p:ph type="sldNum" sz="quarter" idx="12"/>
          </p:nvPr>
        </p:nvSpPr>
        <p:spPr/>
        <p:txBody>
          <a:bodyPr/>
          <a:lstStyle/>
          <a:p>
            <a:fld id="{BA9B540C-44DA-4F69-89C9-7C84606640D3}" type="slidenum">
              <a:rPr lang="en-US" smtClean="0"/>
              <a:pPr/>
              <a:t>40</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267744" y="3610445"/>
            <a:ext cx="3744416" cy="274590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Filtering</a:t>
            </a:r>
            <a:endParaRPr lang="en-IN" sz="4400" dirty="0"/>
          </a:p>
        </p:txBody>
      </p:sp>
      <p:sp>
        <p:nvSpPr>
          <p:cNvPr id="3" name="Content Placeholder 2"/>
          <p:cNvSpPr>
            <a:spLocks noGrp="1"/>
          </p:cNvSpPr>
          <p:nvPr>
            <p:ph idx="1"/>
          </p:nvPr>
        </p:nvSpPr>
        <p:spPr/>
        <p:txBody>
          <a:bodyPr>
            <a:normAutofit/>
          </a:bodyPr>
          <a:lstStyle/>
          <a:p>
            <a:r>
              <a:rPr lang="en-IN" dirty="0" smtClean="0"/>
              <a:t>Filters are used to reduce high frequency noise and “spikes” for single variables or the “low-pass” filters. </a:t>
            </a:r>
            <a:r>
              <a:rPr lang="en-IN" u="sng" dirty="0" smtClean="0"/>
              <a:t>Low frequency errors such as bias </a:t>
            </a:r>
            <a:r>
              <a:rPr lang="en-IN" dirty="0" smtClean="0"/>
              <a:t>errors require analysis using multiple variables.</a:t>
            </a:r>
          </a:p>
          <a:p>
            <a:endParaRPr lang="en-IN" dirty="0" smtClean="0"/>
          </a:p>
          <a:p>
            <a:r>
              <a:rPr lang="en-IN" dirty="0" smtClean="0"/>
              <a:t>A signal from one sensor might be used unfiltered for some analyses, and with several different filters for other purposes. This depends on the types of noise, the process and noise frequencies of interest, and the failure modes being considered.</a:t>
            </a:r>
          </a:p>
          <a:p>
            <a:endParaRPr lang="en-IN" dirty="0"/>
          </a:p>
        </p:txBody>
      </p:sp>
      <p:sp>
        <p:nvSpPr>
          <p:cNvPr id="4" name="Slide Number Placeholder 3"/>
          <p:cNvSpPr>
            <a:spLocks noGrp="1"/>
          </p:cNvSpPr>
          <p:nvPr>
            <p:ph type="sldNum" sz="quarter" idx="12"/>
          </p:nvPr>
        </p:nvSpPr>
        <p:spPr/>
        <p:txBody>
          <a:bodyPr/>
          <a:lstStyle/>
          <a:p>
            <a:fld id="{BA9B540C-44DA-4F69-89C9-7C84606640D3}"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When Not to Filter</a:t>
            </a:r>
            <a:endParaRPr lang="en-IN" sz="4400" dirty="0"/>
          </a:p>
        </p:txBody>
      </p:sp>
      <p:sp>
        <p:nvSpPr>
          <p:cNvPr id="3" name="Content Placeholder 2"/>
          <p:cNvSpPr>
            <a:spLocks noGrp="1"/>
          </p:cNvSpPr>
          <p:nvPr>
            <p:ph idx="1"/>
          </p:nvPr>
        </p:nvSpPr>
        <p:spPr/>
        <p:txBody>
          <a:bodyPr>
            <a:normAutofit/>
          </a:bodyPr>
          <a:lstStyle/>
          <a:p>
            <a:r>
              <a:rPr lang="en-IN" sz="2200" dirty="0" smtClean="0"/>
              <a:t>When:</a:t>
            </a:r>
          </a:p>
          <a:p>
            <a:pPr lvl="1"/>
            <a:r>
              <a:rPr lang="en-IN" sz="2200" dirty="0" smtClean="0"/>
              <a:t>Some diagnosis is to be made based on time series analysis, </a:t>
            </a:r>
          </a:p>
          <a:p>
            <a:pPr lvl="1"/>
            <a:r>
              <a:rPr lang="en-IN" sz="2200" dirty="0" smtClean="0"/>
              <a:t>Need to recognize the presence or absence of noise, </a:t>
            </a:r>
          </a:p>
          <a:p>
            <a:pPr lvl="1"/>
            <a:r>
              <a:rPr lang="en-IN" sz="2200" dirty="0" smtClean="0"/>
              <a:t>Need to detect unusual dynamic behavior, as a symptom of a fault. </a:t>
            </a:r>
          </a:p>
          <a:p>
            <a:r>
              <a:rPr lang="en-IN" sz="2200" dirty="0" smtClean="0"/>
              <a:t>For  example, to detect a frozen sensor value, we need to look for an unchanging value using a time series calculation such as standard deviation. </a:t>
            </a:r>
          </a:p>
          <a:p>
            <a:r>
              <a:rPr lang="en-IN" sz="2200" dirty="0" smtClean="0"/>
              <a:t>In other diagnostic applications, one symptom is the presence of cycles while in closed loop control. Filtering will make this harder to see.</a:t>
            </a:r>
          </a:p>
          <a:p>
            <a:endParaRPr lang="en-IN" dirty="0"/>
          </a:p>
        </p:txBody>
      </p:sp>
      <p:sp>
        <p:nvSpPr>
          <p:cNvPr id="4" name="Slide Number Placeholder 3"/>
          <p:cNvSpPr>
            <a:spLocks noGrp="1"/>
          </p:cNvSpPr>
          <p:nvPr>
            <p:ph type="sldNum" sz="quarter" idx="12"/>
          </p:nvPr>
        </p:nvSpPr>
        <p:spPr/>
        <p:txBody>
          <a:bodyPr/>
          <a:lstStyle/>
          <a:p>
            <a:fld id="{BA9B540C-44DA-4F69-89C9-7C84606640D3}"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Spike Filter</a:t>
            </a:r>
            <a:endParaRPr lang="en-IN" dirty="0"/>
          </a:p>
        </p:txBody>
      </p:sp>
      <p:sp>
        <p:nvSpPr>
          <p:cNvPr id="3" name="Content Placeholder 2"/>
          <p:cNvSpPr>
            <a:spLocks noGrp="1"/>
          </p:cNvSpPr>
          <p:nvPr>
            <p:ph idx="1"/>
          </p:nvPr>
        </p:nvSpPr>
        <p:spPr/>
        <p:txBody>
          <a:bodyPr>
            <a:normAutofit/>
          </a:bodyPr>
          <a:lstStyle/>
          <a:p>
            <a:r>
              <a:rPr lang="en-IN" dirty="0"/>
              <a:t>The purpose of a spike filter is to suppress extreme changes in measured variable values, since they probably don’t reflect actual changes in the monitored process. </a:t>
            </a:r>
            <a:endParaRPr lang="en-IN" dirty="0" smtClean="0"/>
          </a:p>
          <a:p>
            <a:r>
              <a:rPr lang="en-IN" dirty="0" smtClean="0"/>
              <a:t>Small </a:t>
            </a:r>
            <a:r>
              <a:rPr lang="en-IN" dirty="0"/>
              <a:t>input changes are passed through without modification. </a:t>
            </a:r>
            <a:endParaRPr lang="en-IN" dirty="0" smtClean="0"/>
          </a:p>
          <a:p>
            <a:r>
              <a:rPr lang="en-IN" dirty="0" smtClean="0"/>
              <a:t>In </a:t>
            </a:r>
            <a:r>
              <a:rPr lang="en-IN" dirty="0"/>
              <a:t>case the extreme change remains in place </a:t>
            </a:r>
            <a:r>
              <a:rPr lang="en-IN" i="1" u="sng" dirty="0"/>
              <a:t>n</a:t>
            </a:r>
            <a:r>
              <a:rPr lang="en-IN" i="1" dirty="0"/>
              <a:t> </a:t>
            </a:r>
            <a:r>
              <a:rPr lang="en-IN" dirty="0"/>
              <a:t>times in a row, then the change must be accepted as real. </a:t>
            </a:r>
          </a:p>
          <a:p>
            <a:r>
              <a:rPr lang="en-IN" dirty="0" smtClean="0"/>
              <a:t>.</a:t>
            </a:r>
            <a:endParaRPr lang="en-IN" dirty="0"/>
          </a:p>
        </p:txBody>
      </p:sp>
      <p:sp>
        <p:nvSpPr>
          <p:cNvPr id="4" name="Slide Number Placeholder 3"/>
          <p:cNvSpPr>
            <a:spLocks noGrp="1"/>
          </p:cNvSpPr>
          <p:nvPr>
            <p:ph type="sldNum" sz="quarter" idx="12"/>
          </p:nvPr>
        </p:nvSpPr>
        <p:spPr/>
        <p:txBody>
          <a:bodyPr/>
          <a:lstStyle/>
          <a:p>
            <a:fld id="{BA9B540C-44DA-4F69-89C9-7C84606640D3}" type="slidenum">
              <a:rPr lang="en-US" smtClean="0"/>
              <a:pPr/>
              <a:t>7</a:t>
            </a:fld>
            <a:endParaRPr lang="en-US"/>
          </a:p>
        </p:txBody>
      </p:sp>
    </p:spTree>
    <p:extLst>
      <p:ext uri="{BB962C8B-B14F-4D97-AF65-F5344CB8AC3E}">
        <p14:creationId xmlns:p14="http://schemas.microsoft.com/office/powerpoint/2010/main" xmlns="" val="3694929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Spike Filter</a:t>
            </a:r>
            <a:endParaRPr lang="en-IN" dirty="0"/>
          </a:p>
        </p:txBody>
      </p:sp>
      <p:sp>
        <p:nvSpPr>
          <p:cNvPr id="3" name="Content Placeholder 2"/>
          <p:cNvSpPr>
            <a:spLocks noGrp="1"/>
          </p:cNvSpPr>
          <p:nvPr>
            <p:ph idx="1"/>
          </p:nvPr>
        </p:nvSpPr>
        <p:spPr/>
        <p:txBody>
          <a:bodyPr>
            <a:normAutofit fontScale="92500" lnSpcReduction="20000"/>
          </a:bodyPr>
          <a:lstStyle/>
          <a:p>
            <a:r>
              <a:rPr lang="en-IN" dirty="0"/>
              <a:t>When using a spike filter, it should be placed first in the signal path, ahead of any other filter. That way, it can be tuned independently of the other filters. Other filters would dampen the spike to an extent dependent on their tuning. In normal conditions, operation of the other filters remains unaffected because the spike filter passes through routine small variations without modification</a:t>
            </a:r>
            <a:r>
              <a:rPr lang="en-IN" dirty="0" smtClean="0"/>
              <a:t>.</a:t>
            </a:r>
          </a:p>
          <a:p>
            <a:endParaRPr lang="en-IN" dirty="0"/>
          </a:p>
          <a:p>
            <a:r>
              <a:rPr lang="en-IN" dirty="0"/>
              <a:t>A simple spike filter has two parameters, M and n. M is a maximum change parameter.  M is set so that in normal operations, the input does not change by as much as M from one time step to the next. The parameter n is the number of extreme changes in a row that will be rejected before finally accepting a large change, with possible values n=0,1,2,…</a:t>
            </a:r>
          </a:p>
          <a:p>
            <a:endParaRPr lang="en-IN" dirty="0"/>
          </a:p>
        </p:txBody>
      </p:sp>
      <p:sp>
        <p:nvSpPr>
          <p:cNvPr id="4" name="Slide Number Placeholder 3"/>
          <p:cNvSpPr>
            <a:spLocks noGrp="1"/>
          </p:cNvSpPr>
          <p:nvPr>
            <p:ph type="sldNum" sz="quarter" idx="12"/>
          </p:nvPr>
        </p:nvSpPr>
        <p:spPr/>
        <p:txBody>
          <a:bodyPr/>
          <a:lstStyle/>
          <a:p>
            <a:fld id="{BA9B540C-44DA-4F69-89C9-7C84606640D3}" type="slidenum">
              <a:rPr lang="en-US" smtClean="0"/>
              <a:pPr/>
              <a:t>8</a:t>
            </a:fld>
            <a:endParaRPr lang="en-US"/>
          </a:p>
        </p:txBody>
      </p:sp>
    </p:spTree>
    <p:extLst>
      <p:ext uri="{BB962C8B-B14F-4D97-AF65-F5344CB8AC3E}">
        <p14:creationId xmlns:p14="http://schemas.microsoft.com/office/powerpoint/2010/main" xmlns="" val="4269312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Dead-band Filtering</a:t>
            </a: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For diagnostic </a:t>
            </a:r>
            <a:r>
              <a:rPr lang="en-IN" dirty="0"/>
              <a:t>systems </a:t>
            </a:r>
            <a:r>
              <a:rPr lang="en-IN" dirty="0" smtClean="0"/>
              <a:t> there </a:t>
            </a:r>
            <a:r>
              <a:rPr lang="en-IN" dirty="0"/>
              <a:t>is a filtering opportunity at the point where </a:t>
            </a:r>
            <a:r>
              <a:rPr lang="en-IN" dirty="0" err="1"/>
              <a:t>analog</a:t>
            </a:r>
            <a:r>
              <a:rPr lang="en-IN" dirty="0"/>
              <a:t> data is converted to discrete states or events.</a:t>
            </a:r>
          </a:p>
          <a:p>
            <a:r>
              <a:rPr lang="en-IN" dirty="0"/>
              <a:t>This is widely used even in the simplest alarm systems by specifying a “</a:t>
            </a:r>
            <a:r>
              <a:rPr lang="en-IN" dirty="0" smtClean="0"/>
              <a:t>dead-band</a:t>
            </a:r>
            <a:r>
              <a:rPr lang="en-IN" dirty="0"/>
              <a:t>”. </a:t>
            </a:r>
            <a:r>
              <a:rPr lang="en-IN" dirty="0" smtClean="0"/>
              <a:t>Consider </a:t>
            </a:r>
            <a:r>
              <a:rPr lang="en-IN" dirty="0"/>
              <a:t>a high level alarm. As a level sensor increases in value from its normal range to a high value, at some point it crosses an alarm threshold x and </a:t>
            </a:r>
            <a:r>
              <a:rPr lang="en-IN" u="sng" dirty="0"/>
              <a:t>a high-level event is generated</a:t>
            </a:r>
            <a:r>
              <a:rPr lang="en-IN" dirty="0"/>
              <a:t>. </a:t>
            </a:r>
            <a:endParaRPr lang="en-IN" dirty="0" smtClean="0"/>
          </a:p>
          <a:p>
            <a:endParaRPr lang="en-IN" dirty="0" smtClean="0"/>
          </a:p>
          <a:p>
            <a:r>
              <a:rPr lang="en-IN" dirty="0" smtClean="0"/>
              <a:t>If </a:t>
            </a:r>
            <a:r>
              <a:rPr lang="en-IN" dirty="0"/>
              <a:t>the average sensor value is </a:t>
            </a:r>
            <a:r>
              <a:rPr lang="en-IN" dirty="0" smtClean="0"/>
              <a:t>near </a:t>
            </a:r>
            <a:r>
              <a:rPr lang="en-IN" dirty="0"/>
              <a:t>x, with high frequency noise, the alarm would constantly be generated and removed, requiring repetitive acknowledgment. Instead a </a:t>
            </a:r>
            <a:r>
              <a:rPr lang="en-IN" dirty="0" smtClean="0"/>
              <a:t>dead-band </a:t>
            </a:r>
            <a:r>
              <a:rPr lang="en-IN" dirty="0"/>
              <a:t>of size </a:t>
            </a:r>
            <a:r>
              <a:rPr lang="en-IN" u="sng" dirty="0"/>
              <a:t>d</a:t>
            </a:r>
            <a:r>
              <a:rPr lang="en-IN" dirty="0"/>
              <a:t> is used, so that the alarm is not removed until the level signal falls below the value </a:t>
            </a:r>
            <a:r>
              <a:rPr lang="en-IN" i="1" u="sng" dirty="0"/>
              <a:t>x - d</a:t>
            </a:r>
            <a:r>
              <a:rPr lang="en-IN" dirty="0"/>
              <a:t>. The </a:t>
            </a:r>
            <a:r>
              <a:rPr lang="en-IN" dirty="0" smtClean="0"/>
              <a:t>dead-band </a:t>
            </a:r>
            <a:r>
              <a:rPr lang="en-IN" dirty="0"/>
              <a:t>parameter </a:t>
            </a:r>
            <a:r>
              <a:rPr lang="en-IN" i="1" u="sng" dirty="0"/>
              <a:t>d</a:t>
            </a:r>
            <a:r>
              <a:rPr lang="en-IN" dirty="0"/>
              <a:t> is chosen so that it is larger than the variations caused by typical noise.</a:t>
            </a:r>
          </a:p>
          <a:p>
            <a:endParaRPr lang="en-IN" dirty="0"/>
          </a:p>
        </p:txBody>
      </p:sp>
      <p:sp>
        <p:nvSpPr>
          <p:cNvPr id="4" name="Slide Number Placeholder 3"/>
          <p:cNvSpPr>
            <a:spLocks noGrp="1"/>
          </p:cNvSpPr>
          <p:nvPr>
            <p:ph type="sldNum" sz="quarter" idx="12"/>
          </p:nvPr>
        </p:nvSpPr>
        <p:spPr/>
        <p:txBody>
          <a:bodyPr/>
          <a:lstStyle/>
          <a:p>
            <a:fld id="{BA9B540C-44DA-4F69-89C9-7C84606640D3}" type="slidenum">
              <a:rPr lang="en-US" smtClean="0"/>
              <a:pPr/>
              <a:t>9</a:t>
            </a:fld>
            <a:endParaRPr lang="en-US"/>
          </a:p>
        </p:txBody>
      </p:sp>
    </p:spTree>
    <p:extLst>
      <p:ext uri="{BB962C8B-B14F-4D97-AF65-F5344CB8AC3E}">
        <p14:creationId xmlns:p14="http://schemas.microsoft.com/office/powerpoint/2010/main" xmlns="" val="23377986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20622</TotalTime>
  <Words>2034</Words>
  <Application>Microsoft Office PowerPoint</Application>
  <PresentationFormat>On-screen Show (4:3)</PresentationFormat>
  <Paragraphs>241</Paragraphs>
  <Slides>40</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2" baseType="lpstr">
      <vt:lpstr>Executive</vt:lpstr>
      <vt:lpstr>Equation</vt:lpstr>
      <vt:lpstr>Using Sensor Data</vt:lpstr>
      <vt:lpstr>Analyzing Sensor Data</vt:lpstr>
      <vt:lpstr>Sensor Data</vt:lpstr>
      <vt:lpstr>Sensor Data Noise</vt:lpstr>
      <vt:lpstr>Filtering</vt:lpstr>
      <vt:lpstr>When Not to Filter</vt:lpstr>
      <vt:lpstr>Spike Filter</vt:lpstr>
      <vt:lpstr>Spike Filter</vt:lpstr>
      <vt:lpstr>Dead-band Filtering</vt:lpstr>
      <vt:lpstr>Input Sampling: Aliasing</vt:lpstr>
      <vt:lpstr>Example</vt:lpstr>
      <vt:lpstr>Averaging Filter</vt:lpstr>
      <vt:lpstr>Averaging Filter</vt:lpstr>
      <vt:lpstr>Averaging Filter</vt:lpstr>
      <vt:lpstr>Averaging Filter</vt:lpstr>
      <vt:lpstr>Types of Filters</vt:lpstr>
      <vt:lpstr>AR/MA Filters</vt:lpstr>
      <vt:lpstr>FIR/IIR Filters</vt:lpstr>
      <vt:lpstr>Exponentially Weighted MA Filter</vt:lpstr>
      <vt:lpstr>EWMA</vt:lpstr>
      <vt:lpstr>Value of a</vt:lpstr>
      <vt:lpstr>Example</vt:lpstr>
      <vt:lpstr>Moving Average Filter</vt:lpstr>
      <vt:lpstr>Moving Average Filter</vt:lpstr>
      <vt:lpstr>Example</vt:lpstr>
      <vt:lpstr>Temperature data from Sensor 1</vt:lpstr>
      <vt:lpstr>Observations from the Data</vt:lpstr>
      <vt:lpstr>Simple LPF</vt:lpstr>
      <vt:lpstr>Window of size 5</vt:lpstr>
      <vt:lpstr>Correlation Coefficient</vt:lpstr>
      <vt:lpstr>Wiener Filter Theory</vt:lpstr>
      <vt:lpstr>Wiener Filter Theory</vt:lpstr>
      <vt:lpstr>Criterion for Statistical Optimization</vt:lpstr>
      <vt:lpstr>Estimation Error</vt:lpstr>
      <vt:lpstr>Model for Linear Estimation Problem</vt:lpstr>
      <vt:lpstr>Model for Linear Estimation Problem</vt:lpstr>
      <vt:lpstr>Kalman Filters</vt:lpstr>
      <vt:lpstr>Example</vt:lpstr>
      <vt:lpstr>Example http://dsp.stackexchange.com/questions/9403/how-to-convert-raw-pulse-sensor-data-into-actual-pulse</vt:lpstr>
      <vt:lpstr>Example pulsesensor.com</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Prof. Jyotsna Bapat</dc:creator>
  <cp:lastModifiedBy>User</cp:lastModifiedBy>
  <cp:revision>40</cp:revision>
  <dcterms:created xsi:type="dcterms:W3CDTF">2016-02-27T10:26:50Z</dcterms:created>
  <dcterms:modified xsi:type="dcterms:W3CDTF">2017-02-09T03:01:17Z</dcterms:modified>
</cp:coreProperties>
</file>