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02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57E57-CE63-4BAA-971A-50F790012580}" type="datetimeFigureOut">
              <a:rPr lang="en-IN" smtClean="0"/>
              <a:pPr/>
              <a:t>17-01-2017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AEB23-6395-4995-909C-9CBA0FC12F0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210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B6F1B1-F0EB-41CE-B663-BD6F254380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474883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83C7BF-8787-4407-A89C-7B9779E0B8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4164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13B9C9-E3FD-4E06-9F65-BE0AF05073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16311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21A00-E997-4470-B76C-BBE1C647A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063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7D1F4A-F7FD-4DC3-A1A8-0FCE2C5061D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1882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100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6313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831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594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8827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741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17-01-2017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190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17-01-2017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638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17-01-2017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1075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998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361F-F51C-4F56-A057-5AF201F71DAD}" type="datetimeFigureOut">
              <a:rPr lang="en-IN" smtClean="0"/>
              <a:pPr/>
              <a:t>17-01-2017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83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7361F-F51C-4F56-A057-5AF201F71DAD}" type="datetimeFigureOut">
              <a:rPr lang="en-IN" smtClean="0"/>
              <a:pPr/>
              <a:t>17-01-2017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87C24-C0F0-469B-8CB0-87EE61FD629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537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Bayesian Inference Approach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NC 812/ESD 812</a:t>
            </a:r>
          </a:p>
          <a:p>
            <a:r>
              <a:rPr lang="en-IN" dirty="0" smtClean="0"/>
              <a:t>Ref: Leveraging </a:t>
            </a:r>
            <a:r>
              <a:rPr lang="en-IN" dirty="0" err="1" smtClean="0"/>
              <a:t>Spatio</a:t>
            </a:r>
            <a:r>
              <a:rPr lang="en-IN" dirty="0" smtClean="0"/>
              <a:t>-Temporal Redundancy for RFID Data Cleansing, Chen et </a:t>
            </a:r>
            <a:r>
              <a:rPr lang="en-IN" dirty="0" smtClean="0"/>
              <a:t>al, SIGMOD 2010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289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Formulation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For the reader in zone j, the raw data (0 or 1) it receives from the RFID tag of object o</a:t>
            </a:r>
            <a:r>
              <a:rPr lang="en-IN" baseline="-25000" dirty="0" smtClean="0"/>
              <a:t>i</a:t>
            </a:r>
            <a:r>
              <a:rPr lang="en-IN" dirty="0" smtClean="0"/>
              <a:t> is denoted as </a:t>
            </a:r>
            <a:r>
              <a:rPr lang="en-IN" dirty="0" err="1" smtClean="0"/>
              <a:t>z</a:t>
            </a:r>
            <a:r>
              <a:rPr lang="en-IN" baseline="-25000" dirty="0" err="1" smtClean="0"/>
              <a:t>ij</a:t>
            </a:r>
            <a:r>
              <a:rPr lang="en-IN" dirty="0" smtClean="0"/>
              <a:t> . </a:t>
            </a:r>
          </a:p>
          <a:p>
            <a:endParaRPr lang="en-IN" dirty="0"/>
          </a:p>
          <a:p>
            <a:r>
              <a:rPr lang="en-IN" dirty="0" smtClean="0"/>
              <a:t>The raw data matrix for each complete scan from m readers can </a:t>
            </a:r>
            <a:r>
              <a:rPr lang="en-IN" dirty="0" smtClean="0"/>
              <a:t>be </a:t>
            </a:r>
            <a:r>
              <a:rPr lang="en-IN" dirty="0" smtClean="0"/>
              <a:t>represented as an </a:t>
            </a:r>
            <a:r>
              <a:rPr lang="en-IN" i="1" dirty="0" smtClean="0"/>
              <a:t>n × m </a:t>
            </a:r>
            <a:r>
              <a:rPr lang="en-IN" dirty="0" smtClean="0"/>
              <a:t>matrix Z = [</a:t>
            </a:r>
            <a:r>
              <a:rPr lang="en-IN" dirty="0" err="1" smtClean="0"/>
              <a:t>z</a:t>
            </a:r>
            <a:r>
              <a:rPr lang="en-IN" baseline="-25000" dirty="0" err="1" smtClean="0"/>
              <a:t>ij</a:t>
            </a:r>
            <a:r>
              <a:rPr lang="en-IN" dirty="0" smtClean="0"/>
              <a:t> ]. Thus the Bayes’ theorem can be represented as shown next, where posteriori probability P(Hˆ |Z) denotes the posterior probability of location vector Hˆ given the raw data Z, and a valid hypothesis means the hypothesis satisfies all constraints:</a:t>
            </a:r>
          </a:p>
          <a:p>
            <a:pPr lvl="1"/>
            <a:r>
              <a:rPr lang="en-IN" dirty="0"/>
              <a:t>P</a:t>
            </a:r>
            <a:r>
              <a:rPr lang="en-IN" dirty="0" smtClean="0"/>
              <a:t>(Hˆ |Z)=0 : Hˆ is not valid </a:t>
            </a:r>
          </a:p>
          <a:p>
            <a:pPr lvl="1"/>
            <a:r>
              <a:rPr lang="en-IN" dirty="0" smtClean="0"/>
              <a:t>P(Hˆ |Z) &gt; 0 : Hˆ is valid </a:t>
            </a:r>
          </a:p>
          <a:p>
            <a:pPr lvl="1"/>
            <a:r>
              <a:rPr lang="en-IN" dirty="0"/>
              <a:t>P</a:t>
            </a:r>
            <a:r>
              <a:rPr lang="en-IN" dirty="0" smtClean="0"/>
              <a:t>(Hˆ</a:t>
            </a:r>
            <a:r>
              <a:rPr lang="en-IN" baseline="-25000" dirty="0" smtClean="0"/>
              <a:t>1</a:t>
            </a:r>
            <a:r>
              <a:rPr lang="en-IN" dirty="0" smtClean="0"/>
              <a:t>|Z) &gt; post(Hˆ</a:t>
            </a:r>
            <a:r>
              <a:rPr lang="en-IN" baseline="-25000" dirty="0" smtClean="0"/>
              <a:t>2</a:t>
            </a:r>
            <a:r>
              <a:rPr lang="en-IN" dirty="0" smtClean="0"/>
              <a:t>|Z) : Hˆ1 is more likely than Hˆ</a:t>
            </a:r>
            <a:r>
              <a:rPr lang="en-IN" baseline="-25000" dirty="0" smtClean="0"/>
              <a:t>2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352206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9220" y="2375294"/>
            <a:ext cx="7113559" cy="3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05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Posteriori Probabilities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8168" y="1825625"/>
            <a:ext cx="83156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292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Posterior Probabilities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</a:t>
            </a:r>
            <a:r>
              <a:rPr lang="en-IN" dirty="0" err="1" smtClean="0"/>
              <a:t>z</a:t>
            </a:r>
            <a:r>
              <a:rPr lang="en-IN" baseline="-25000" dirty="0" err="1" smtClean="0"/>
              <a:t>ij</a:t>
            </a:r>
            <a:r>
              <a:rPr lang="en-IN" dirty="0" smtClean="0"/>
              <a:t> = 1 in a raw data matrix and the actual location of object o</a:t>
            </a:r>
            <a:r>
              <a:rPr lang="en-IN" baseline="-25000" dirty="0" smtClean="0"/>
              <a:t>i</a:t>
            </a:r>
            <a:r>
              <a:rPr lang="en-IN" dirty="0" smtClean="0"/>
              <a:t> is not in zone j, then </a:t>
            </a:r>
            <a:r>
              <a:rPr lang="en-IN" dirty="0" err="1" smtClean="0"/>
              <a:t>z</a:t>
            </a:r>
            <a:r>
              <a:rPr lang="en-IN" baseline="-25000" dirty="0" err="1" smtClean="0"/>
              <a:t>ij</a:t>
            </a:r>
            <a:r>
              <a:rPr lang="en-IN" dirty="0" smtClean="0"/>
              <a:t> is a false positive.</a:t>
            </a:r>
          </a:p>
          <a:p>
            <a:endParaRPr lang="en-IN" dirty="0"/>
          </a:p>
          <a:p>
            <a:r>
              <a:rPr lang="en-IN" dirty="0" smtClean="0"/>
              <a:t>P(</a:t>
            </a:r>
            <a:r>
              <a:rPr lang="en-IN" dirty="0" err="1" smtClean="0"/>
              <a:t>z</a:t>
            </a:r>
            <a:r>
              <a:rPr lang="en-IN" baseline="-25000" dirty="0" err="1" smtClean="0"/>
              <a:t>ij</a:t>
            </a:r>
            <a:r>
              <a:rPr lang="en-IN" baseline="-25000" dirty="0" smtClean="0"/>
              <a:t> </a:t>
            </a:r>
            <a:r>
              <a:rPr lang="en-IN" dirty="0" smtClean="0"/>
              <a:t>|h</a:t>
            </a:r>
            <a:r>
              <a:rPr lang="en-IN" baseline="-25000" dirty="0" smtClean="0"/>
              <a:t>i</a:t>
            </a:r>
            <a:r>
              <a:rPr lang="en-IN" dirty="0" smtClean="0"/>
              <a:t>) reflects the corresponding likelihood, which is the probability that the reader in zone j reports the value of </a:t>
            </a:r>
            <a:r>
              <a:rPr lang="en-IN" dirty="0" err="1" smtClean="0"/>
              <a:t>z</a:t>
            </a:r>
            <a:r>
              <a:rPr lang="en-IN" baseline="-25000" dirty="0" err="1" smtClean="0"/>
              <a:t>ij</a:t>
            </a:r>
            <a:r>
              <a:rPr lang="en-IN" dirty="0" smtClean="0"/>
              <a:t> about object o</a:t>
            </a:r>
            <a:r>
              <a:rPr lang="en-IN" baseline="-25000" dirty="0" smtClean="0"/>
              <a:t>i</a:t>
            </a:r>
            <a:r>
              <a:rPr lang="en-IN" dirty="0" smtClean="0"/>
              <a:t> given that object o</a:t>
            </a:r>
            <a:r>
              <a:rPr lang="en-IN" baseline="-25000" dirty="0" smtClean="0"/>
              <a:t>i </a:t>
            </a:r>
            <a:r>
              <a:rPr lang="en-IN" dirty="0" smtClean="0"/>
              <a:t>is actually in the zone with ID h</a:t>
            </a:r>
            <a:r>
              <a:rPr lang="en-IN" baseline="-25000" dirty="0" smtClean="0"/>
              <a:t>i</a:t>
            </a:r>
            <a:r>
              <a:rPr lang="en-IN" dirty="0" smtClean="0"/>
              <a:t>. Furthermore, p(</a:t>
            </a:r>
            <a:r>
              <a:rPr lang="en-IN" dirty="0" err="1" smtClean="0"/>
              <a:t>h</a:t>
            </a:r>
            <a:r>
              <a:rPr lang="en-IN" baseline="-25000" dirty="0" err="1" smtClean="0"/>
              <a:t>j</a:t>
            </a:r>
            <a:r>
              <a:rPr lang="en-IN" dirty="0" smtClean="0"/>
              <a:t> ) denotes the prior probability that the object </a:t>
            </a:r>
            <a:r>
              <a:rPr lang="en-IN" dirty="0" err="1" smtClean="0"/>
              <a:t>o</a:t>
            </a:r>
            <a:r>
              <a:rPr lang="en-IN" baseline="-25000" dirty="0" err="1" smtClean="0"/>
              <a:t>j</a:t>
            </a:r>
            <a:r>
              <a:rPr lang="en-IN" dirty="0" smtClean="0"/>
              <a:t> is in the zone with the ID of </a:t>
            </a:r>
            <a:r>
              <a:rPr lang="en-IN" dirty="0" err="1" smtClean="0"/>
              <a:t>h</a:t>
            </a:r>
            <a:r>
              <a:rPr lang="en-IN" baseline="-25000" dirty="0" err="1" smtClean="0"/>
              <a:t>j</a:t>
            </a:r>
            <a:r>
              <a:rPr lang="en-IN" dirty="0" smtClean="0"/>
              <a:t> . The </a:t>
            </a:r>
            <a:r>
              <a:rPr lang="en-IN" dirty="0" err="1" smtClean="0"/>
              <a:t>apriori</a:t>
            </a:r>
            <a:r>
              <a:rPr lang="en-IN" dirty="0" smtClean="0"/>
              <a:t> probability </a:t>
            </a:r>
            <a:r>
              <a:rPr lang="en-IN" dirty="0" smtClean="0"/>
              <a:t>can be interpreted as the assumed distribution before acquiring the RFID raw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8889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RFID Reader Range</a:t>
            </a:r>
            <a:endParaRPr lang="en-IN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698" y="1339056"/>
            <a:ext cx="61055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6445" y="3370385"/>
            <a:ext cx="61150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Redundancy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5650" y="2836862"/>
            <a:ext cx="48387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9826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Bayes’Theorem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Bayesian inference is a statistical inference technique that estimates the probability of a hypothesis (x) based on observations (y). </a:t>
            </a:r>
          </a:p>
          <a:p>
            <a:endParaRPr lang="en-IN" dirty="0"/>
          </a:p>
          <a:p>
            <a:r>
              <a:rPr lang="en-IN" dirty="0" smtClean="0"/>
              <a:t>Bayesian inference shows that posterior probability is proportional to the multiplication of likelihood and a-priori probability, which can be represented as p(</a:t>
            </a:r>
            <a:r>
              <a:rPr lang="en-IN" dirty="0" err="1" smtClean="0"/>
              <a:t>x|y</a:t>
            </a:r>
            <a:r>
              <a:rPr lang="en-IN" dirty="0" smtClean="0"/>
              <a:t>) ∝ p(</a:t>
            </a:r>
            <a:r>
              <a:rPr lang="en-IN" dirty="0" err="1" smtClean="0"/>
              <a:t>y|x</a:t>
            </a:r>
            <a:r>
              <a:rPr lang="en-IN" dirty="0" smtClean="0"/>
              <a:t>)p(x).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674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Bayes’ Theorem?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Bayes’ Theorem states the conditional probability of an event given another.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962400" y="3048001"/>
          <a:ext cx="3276600" cy="893763"/>
        </p:xfrm>
        <a:graphic>
          <a:graphicData uri="http://schemas.openxmlformats.org/presentationml/2006/ole">
            <p:oleObj spid="_x0000_s1027" name="Equation" r:id="rId4" imgW="1536700" imgH="419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3725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Bayes’ Theorem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box has three coins; a fair coin, a two-headed coin, and a two tailed coin. You are asked to pick one coin at random, look at only one side and guess whether it will have head or tail for the other side.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What is the optimum decision strategy for this game?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b="1" dirty="0"/>
              <a:t>Solution:</a:t>
            </a:r>
            <a:r>
              <a:rPr lang="en-US" sz="2400" dirty="0"/>
              <a:t> Essentially you need to determine which is the coin that you have drawn looking at one side. Since it is a guess, there is always a chance that an error may be made. Goal is to minimize this error.</a:t>
            </a:r>
          </a:p>
        </p:txBody>
      </p:sp>
    </p:spTree>
    <p:extLst>
      <p:ext uri="{BB962C8B-B14F-4D97-AF65-F5344CB8AC3E}">
        <p14:creationId xmlns:p14="http://schemas.microsoft.com/office/powerpoint/2010/main" xmlns="" val="314655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Let us define the outcome (whatever is seen on the coin drawn z</a:t>
            </a:r>
            <a:r>
              <a:rPr lang="en-US" sz="2000" baseline="-25000"/>
              <a:t>H</a:t>
            </a:r>
            <a:r>
              <a:rPr lang="en-US" sz="2000"/>
              <a:t> and z</a:t>
            </a:r>
            <a:r>
              <a:rPr lang="en-US" sz="2000" baseline="-25000"/>
              <a:t>T</a:t>
            </a:r>
            <a:r>
              <a:rPr lang="en-US" sz="2000"/>
              <a:t>). The three coins are indicated as H</a:t>
            </a:r>
            <a:r>
              <a:rPr lang="en-US" sz="2000" baseline="-25000"/>
              <a:t>F</a:t>
            </a:r>
            <a:r>
              <a:rPr lang="en-US" sz="2000"/>
              <a:t> (fair coin), H</a:t>
            </a:r>
            <a:r>
              <a:rPr lang="en-US" sz="2000" baseline="-25000"/>
              <a:t>H</a:t>
            </a:r>
            <a:r>
              <a:rPr lang="en-US" sz="2000"/>
              <a:t> (two headed coin), H</a:t>
            </a:r>
            <a:r>
              <a:rPr lang="en-US" sz="2000" baseline="-25000"/>
              <a:t>T</a:t>
            </a:r>
            <a:r>
              <a:rPr lang="en-US" sz="2000"/>
              <a:t> (two tailed coin). </a:t>
            </a:r>
          </a:p>
          <a:p>
            <a:pPr eaLnBrk="1" hangingPunct="1"/>
            <a:r>
              <a:rPr lang="en-US" sz="2000"/>
              <a:t>What you need to determine is</a:t>
            </a:r>
            <a:r>
              <a:rPr lang="en-US" sz="2400"/>
              <a:t> 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286001" y="3429001"/>
          <a:ext cx="7053263" cy="2225675"/>
        </p:xfrm>
        <a:graphic>
          <a:graphicData uri="http://schemas.openxmlformats.org/presentationml/2006/ole">
            <p:oleObj spid="_x0000_s2051" name="Equation" r:id="rId4" imgW="3340100" imgH="1054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7840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P(H</a:t>
            </a:r>
            <a:r>
              <a:rPr lang="en-US" sz="2000" baseline="-25000"/>
              <a:t>F</a:t>
            </a:r>
            <a:r>
              <a:rPr lang="en-US" sz="2000"/>
              <a:t>|z</a:t>
            </a:r>
            <a:r>
              <a:rPr lang="en-US" sz="2000" baseline="-25000"/>
              <a:t>H</a:t>
            </a:r>
            <a:r>
              <a:rPr lang="en-US" sz="2000"/>
              <a:t>)=1/3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P(H</a:t>
            </a:r>
            <a:r>
              <a:rPr lang="en-US" sz="2000" baseline="-25000"/>
              <a:t>H</a:t>
            </a:r>
            <a:r>
              <a:rPr lang="en-US" sz="2000"/>
              <a:t>|z</a:t>
            </a:r>
            <a:r>
              <a:rPr lang="en-US" sz="2000" baseline="-25000"/>
              <a:t>H</a:t>
            </a:r>
            <a:r>
              <a:rPr lang="en-US" sz="2000"/>
              <a:t>)=2/3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P(H</a:t>
            </a:r>
            <a:r>
              <a:rPr lang="en-US" sz="2000" baseline="-25000"/>
              <a:t>T</a:t>
            </a:r>
            <a:r>
              <a:rPr lang="en-US" sz="2000"/>
              <a:t>|z</a:t>
            </a:r>
            <a:r>
              <a:rPr lang="en-US" sz="2000" baseline="-25000"/>
              <a:t>H</a:t>
            </a:r>
            <a:r>
              <a:rPr lang="en-US" sz="2000"/>
              <a:t>)=0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P(H</a:t>
            </a:r>
            <a:r>
              <a:rPr lang="en-US" sz="2000" baseline="-25000"/>
              <a:t>F</a:t>
            </a:r>
            <a:r>
              <a:rPr lang="en-US" sz="2000"/>
              <a:t>|z</a:t>
            </a:r>
            <a:r>
              <a:rPr lang="en-US" sz="2000" baseline="-25000"/>
              <a:t>T</a:t>
            </a:r>
            <a:r>
              <a:rPr lang="en-US" sz="2000"/>
              <a:t>)=1/3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P(H</a:t>
            </a:r>
            <a:r>
              <a:rPr lang="en-US" sz="2000" baseline="-25000"/>
              <a:t>H</a:t>
            </a:r>
            <a:r>
              <a:rPr lang="en-US" sz="2000"/>
              <a:t>|z</a:t>
            </a:r>
            <a:r>
              <a:rPr lang="en-US" sz="2000" baseline="-25000"/>
              <a:t>T</a:t>
            </a:r>
            <a:r>
              <a:rPr lang="en-US" sz="2000"/>
              <a:t>)=0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P(H</a:t>
            </a:r>
            <a:r>
              <a:rPr lang="en-US" sz="2000" baseline="-25000"/>
              <a:t>T</a:t>
            </a:r>
            <a:r>
              <a:rPr lang="en-US" sz="2000"/>
              <a:t>|z</a:t>
            </a:r>
            <a:r>
              <a:rPr lang="en-US" sz="2000" baseline="-25000"/>
              <a:t>T</a:t>
            </a:r>
            <a:r>
              <a:rPr lang="en-US" sz="2000"/>
              <a:t>)=2/3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Thus, head is observed, your best bet is to guess that it was the two-headed coin that was drawn.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/>
              <a:t>This is also referred to as the maximum likelihood estimate. It minimizes the probability of error.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xmlns="" val="126273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Maximum likelihood Estimator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Idea behind the maximum likelihood estimate is that we choose the estimate what has higher a posteriori probability. E.g. in the earlier case, if head is shown, we choose the answer which has highest a posteriori probability.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 maximum likelihood estimator is an estimator that maximizes the posteriori probability (hence minimizes the error).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Why is this important? Where can you apply a MLE? Does it really work?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xmlns="" val="240780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Formulation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Suppose there are </a:t>
            </a:r>
            <a:r>
              <a:rPr lang="en-IN" i="1" dirty="0" smtClean="0"/>
              <a:t>m</a:t>
            </a:r>
            <a:r>
              <a:rPr lang="en-IN" dirty="0" smtClean="0"/>
              <a:t> zones and </a:t>
            </a:r>
            <a:r>
              <a:rPr lang="en-IN" i="1" dirty="0" smtClean="0"/>
              <a:t>n</a:t>
            </a:r>
            <a:r>
              <a:rPr lang="en-IN" dirty="0" smtClean="0"/>
              <a:t> objects in our monitoring environment, each zone with a reader mounted in the zone </a:t>
            </a:r>
            <a:r>
              <a:rPr lang="en-IN" dirty="0" err="1" smtClean="0"/>
              <a:t>center</a:t>
            </a:r>
            <a:r>
              <a:rPr lang="en-IN" dirty="0" smtClean="0"/>
              <a:t>. </a:t>
            </a:r>
          </a:p>
          <a:p>
            <a:endParaRPr lang="en-IN" dirty="0"/>
          </a:p>
          <a:p>
            <a:r>
              <a:rPr lang="en-IN" dirty="0" smtClean="0"/>
              <a:t>Let o</a:t>
            </a:r>
            <a:r>
              <a:rPr lang="en-IN" baseline="-25000" dirty="0" smtClean="0"/>
              <a:t>i</a:t>
            </a:r>
            <a:r>
              <a:rPr lang="en-IN" dirty="0" smtClean="0"/>
              <a:t> represent the object with ID </a:t>
            </a:r>
            <a:r>
              <a:rPr lang="en-IN" dirty="0" err="1" smtClean="0"/>
              <a:t>i</a:t>
            </a:r>
            <a:r>
              <a:rPr lang="en-IN" dirty="0" smtClean="0"/>
              <a:t>. For each o</a:t>
            </a:r>
            <a:r>
              <a:rPr lang="en-IN" baseline="-25000" dirty="0" smtClean="0"/>
              <a:t>i</a:t>
            </a:r>
            <a:r>
              <a:rPr lang="en-IN" dirty="0" smtClean="0"/>
              <a:t>, its location is represented by a random variable h</a:t>
            </a:r>
            <a:r>
              <a:rPr lang="en-IN" baseline="-25000" dirty="0" smtClean="0"/>
              <a:t>i</a:t>
            </a:r>
            <a:r>
              <a:rPr lang="en-IN" dirty="0" smtClean="0"/>
              <a:t>. </a:t>
            </a:r>
          </a:p>
          <a:p>
            <a:endParaRPr lang="en-IN" dirty="0"/>
          </a:p>
          <a:p>
            <a:r>
              <a:rPr lang="en-IN" dirty="0" smtClean="0"/>
              <a:t>Therefore, a possible distribution of </a:t>
            </a:r>
            <a:r>
              <a:rPr lang="en-IN" i="1" dirty="0" smtClean="0"/>
              <a:t>n</a:t>
            </a:r>
            <a:r>
              <a:rPr lang="en-IN" dirty="0" smtClean="0"/>
              <a:t> objects in </a:t>
            </a:r>
            <a:r>
              <a:rPr lang="en-IN" i="1" dirty="0" smtClean="0"/>
              <a:t>m</a:t>
            </a:r>
            <a:r>
              <a:rPr lang="en-IN" dirty="0" smtClean="0"/>
              <a:t> zones can be denoted as an instance of the random vector Hˆ = (h</a:t>
            </a:r>
            <a:r>
              <a:rPr lang="en-IN" baseline="-25000" dirty="0" smtClean="0"/>
              <a:t>1</a:t>
            </a:r>
            <a:r>
              <a:rPr lang="en-IN" dirty="0" smtClean="0"/>
              <a:t>, h</a:t>
            </a:r>
            <a:r>
              <a:rPr lang="en-IN" baseline="-25000" dirty="0" smtClean="0"/>
              <a:t>2</a:t>
            </a:r>
            <a:r>
              <a:rPr lang="en-IN" dirty="0" smtClean="0"/>
              <a:t>,...,</a:t>
            </a:r>
            <a:r>
              <a:rPr lang="en-IN" dirty="0" err="1" smtClean="0"/>
              <a:t>h</a:t>
            </a:r>
            <a:r>
              <a:rPr lang="en-IN" baseline="-25000" dirty="0" err="1" smtClean="0"/>
              <a:t>n</a:t>
            </a:r>
            <a:r>
              <a:rPr lang="en-IN" dirty="0" smtClean="0"/>
              <a:t>). h</a:t>
            </a:r>
            <a:r>
              <a:rPr lang="en-IN" baseline="-25000" dirty="0" smtClean="0"/>
              <a:t>i</a:t>
            </a:r>
            <a:r>
              <a:rPr lang="en-IN" dirty="0" smtClean="0"/>
              <a:t> represents the zone ID where object o</a:t>
            </a:r>
            <a:r>
              <a:rPr lang="en-IN" baseline="-25000" dirty="0" smtClean="0"/>
              <a:t>i</a:t>
            </a:r>
            <a:r>
              <a:rPr lang="en-IN" dirty="0" smtClean="0"/>
              <a:t> is in. For example h</a:t>
            </a:r>
            <a:r>
              <a:rPr lang="en-IN" baseline="-25000" dirty="0" smtClean="0"/>
              <a:t>1</a:t>
            </a:r>
            <a:r>
              <a:rPr lang="en-IN" dirty="0" smtClean="0"/>
              <a:t> = 2 denotes that object o</a:t>
            </a:r>
            <a:r>
              <a:rPr lang="en-IN" baseline="-25000" dirty="0" smtClean="0"/>
              <a:t>1</a:t>
            </a:r>
            <a:r>
              <a:rPr lang="en-IN" dirty="0" smtClean="0"/>
              <a:t> is in zone 2 in the current instance.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1627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764</Words>
  <Application>Microsoft Office PowerPoint</Application>
  <PresentationFormat>Custom</PresentationFormat>
  <Paragraphs>65</Paragraphs>
  <Slides>14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Bayesian Inference Approach</vt:lpstr>
      <vt:lpstr>Redundancy</vt:lpstr>
      <vt:lpstr>Bayes’Theorem</vt:lpstr>
      <vt:lpstr>What is Bayes’ Theorem?</vt:lpstr>
      <vt:lpstr>Bayes’ Theorem</vt:lpstr>
      <vt:lpstr>Example</vt:lpstr>
      <vt:lpstr>Example</vt:lpstr>
      <vt:lpstr>Maximum likelihood Estimator</vt:lpstr>
      <vt:lpstr>Problem Formulation</vt:lpstr>
      <vt:lpstr>Problem Formulation</vt:lpstr>
      <vt:lpstr>Notations</vt:lpstr>
      <vt:lpstr>Posteriori Probabilities</vt:lpstr>
      <vt:lpstr>Posterior Probabilities</vt:lpstr>
      <vt:lpstr>RFID Reader Range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 Approach</dc:title>
  <dc:creator>iiitb</dc:creator>
  <cp:lastModifiedBy>User</cp:lastModifiedBy>
  <cp:revision>8</cp:revision>
  <dcterms:created xsi:type="dcterms:W3CDTF">2017-01-16T14:10:32Z</dcterms:created>
  <dcterms:modified xsi:type="dcterms:W3CDTF">2017-01-17T03:07:37Z</dcterms:modified>
</cp:coreProperties>
</file>