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05" r:id="rId4"/>
    <p:sldId id="306" r:id="rId5"/>
    <p:sldId id="307" r:id="rId6"/>
    <p:sldId id="308" r:id="rId7"/>
    <p:sldId id="309" r:id="rId8"/>
    <p:sldId id="295" r:id="rId9"/>
    <p:sldId id="296" r:id="rId10"/>
    <p:sldId id="293" r:id="rId11"/>
    <p:sldId id="257" r:id="rId12"/>
    <p:sldId id="297" r:id="rId13"/>
    <p:sldId id="298" r:id="rId14"/>
    <p:sldId id="299" r:id="rId15"/>
    <p:sldId id="300" r:id="rId16"/>
    <p:sldId id="301" r:id="rId17"/>
    <p:sldId id="302" r:id="rId18"/>
    <p:sldId id="260" r:id="rId19"/>
    <p:sldId id="261" r:id="rId20"/>
    <p:sldId id="262" r:id="rId21"/>
    <p:sldId id="263" r:id="rId22"/>
    <p:sldId id="266" r:id="rId23"/>
    <p:sldId id="267" r:id="rId24"/>
    <p:sldId id="268" r:id="rId25"/>
    <p:sldId id="269" r:id="rId26"/>
    <p:sldId id="271" r:id="rId27"/>
    <p:sldId id="272" r:id="rId28"/>
    <p:sldId id="273" r:id="rId29"/>
    <p:sldId id="290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5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64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45F3-B066-478F-B657-EC1A4CD93DB9}" type="datetimeFigureOut">
              <a:rPr lang="en-IN" smtClean="0"/>
              <a:pPr/>
              <a:t>05-01-2017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D16A-9749-4BF3-97A5-5DED9947DE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45F3-B066-478F-B657-EC1A4CD93DB9}" type="datetimeFigureOut">
              <a:rPr lang="en-IN" smtClean="0"/>
              <a:pPr/>
              <a:t>05-01-2017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D16A-9749-4BF3-97A5-5DED9947DE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45F3-B066-478F-B657-EC1A4CD93DB9}" type="datetimeFigureOut">
              <a:rPr lang="en-IN" smtClean="0"/>
              <a:pPr/>
              <a:t>05-01-2017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D16A-9749-4BF3-97A5-5DED9947DE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45F3-B066-478F-B657-EC1A4CD93DB9}" type="datetimeFigureOut">
              <a:rPr lang="en-IN" smtClean="0"/>
              <a:pPr/>
              <a:t>05-01-2017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D16A-9749-4BF3-97A5-5DED9947DE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45F3-B066-478F-B657-EC1A4CD93DB9}" type="datetimeFigureOut">
              <a:rPr lang="en-IN" smtClean="0"/>
              <a:pPr/>
              <a:t>05-01-2017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D16A-9749-4BF3-97A5-5DED9947DE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45F3-B066-478F-B657-EC1A4CD93DB9}" type="datetimeFigureOut">
              <a:rPr lang="en-IN" smtClean="0"/>
              <a:pPr/>
              <a:t>05-01-2017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D16A-9749-4BF3-97A5-5DED9947DE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45F3-B066-478F-B657-EC1A4CD93DB9}" type="datetimeFigureOut">
              <a:rPr lang="en-IN" smtClean="0"/>
              <a:pPr/>
              <a:t>05-01-2017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D16A-9749-4BF3-97A5-5DED9947DE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45F3-B066-478F-B657-EC1A4CD93DB9}" type="datetimeFigureOut">
              <a:rPr lang="en-IN" smtClean="0"/>
              <a:pPr/>
              <a:t>05-01-2017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D16A-9749-4BF3-97A5-5DED9947DE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45F3-B066-478F-B657-EC1A4CD93DB9}" type="datetimeFigureOut">
              <a:rPr lang="en-IN" smtClean="0"/>
              <a:pPr/>
              <a:t>05-01-2017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D16A-9749-4BF3-97A5-5DED9947DE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45F3-B066-478F-B657-EC1A4CD93DB9}" type="datetimeFigureOut">
              <a:rPr lang="en-IN" smtClean="0"/>
              <a:pPr/>
              <a:t>05-01-2017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D16A-9749-4BF3-97A5-5DED9947DE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45F3-B066-478F-B657-EC1A4CD93DB9}" type="datetimeFigureOut">
              <a:rPr lang="en-IN" smtClean="0"/>
              <a:pPr/>
              <a:t>05-01-2017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D16A-9749-4BF3-97A5-5DED9947DE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145F3-B066-478F-B657-EC1A4CD93DB9}" type="datetimeFigureOut">
              <a:rPr lang="en-IN" smtClean="0"/>
              <a:pPr/>
              <a:t>05-01-2017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5D16A-9749-4BF3-97A5-5DED9947DEA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Study 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NC 812/ESD 812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RFID: Quick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RFID (</a:t>
            </a:r>
            <a:r>
              <a:rPr lang="en-US" i="1" dirty="0"/>
              <a:t>Radio Frequency Identification</a:t>
            </a:r>
            <a:r>
              <a:rPr lang="en-US" dirty="0"/>
              <a:t>) technology allows </a:t>
            </a:r>
            <a:r>
              <a:rPr lang="en-US" i="1" u="sng" dirty="0" smtClean="0"/>
              <a:t>automatic identification </a:t>
            </a:r>
            <a:r>
              <a:rPr lang="en-US" i="1" u="sng" dirty="0"/>
              <a:t>of information </a:t>
            </a:r>
            <a:r>
              <a:rPr lang="en-US" dirty="0"/>
              <a:t>contained in a tag by using radio waves. An RFID </a:t>
            </a:r>
            <a:r>
              <a:rPr lang="en-US" dirty="0" smtClean="0"/>
              <a:t>tag contains </a:t>
            </a:r>
            <a:r>
              <a:rPr lang="en-US" dirty="0"/>
              <a:t>an antenna and a microchip to transmit and receive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RFID technology is characterized by the deployment of three </a:t>
            </a:r>
            <a:r>
              <a:rPr lang="en-US" dirty="0" smtClean="0"/>
              <a:t>essential components</a:t>
            </a:r>
            <a:r>
              <a:rPr lang="en-US" dirty="0"/>
              <a:t>: </a:t>
            </a:r>
            <a:r>
              <a:rPr lang="en-US" i="1" u="sng" dirty="0"/>
              <a:t>a microchip, an antenna and a reader</a:t>
            </a:r>
            <a:r>
              <a:rPr lang="en-US" dirty="0"/>
              <a:t>. The tag is placed on the </a:t>
            </a:r>
            <a:r>
              <a:rPr lang="en-US" dirty="0" smtClean="0"/>
              <a:t>object or </a:t>
            </a:r>
            <a:r>
              <a:rPr lang="en-US" dirty="0"/>
              <a:t>the person to be identified.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contains information that is decrypted by the server </a:t>
            </a:r>
            <a:r>
              <a:rPr lang="en-US" dirty="0" smtClean="0"/>
              <a:t>by using </a:t>
            </a:r>
            <a:r>
              <a:rPr lang="en-US" dirty="0"/>
              <a:t>an antenna for transmitting signals between the reader and the chip. The </a:t>
            </a:r>
            <a:r>
              <a:rPr lang="en-US" dirty="0" smtClean="0"/>
              <a:t>radio frequencies </a:t>
            </a:r>
            <a:r>
              <a:rPr lang="en-US" dirty="0"/>
              <a:t>used by the RFID technology are in the 50 kHz to 2.5 GHz range.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723C-14F8-4A6F-9AAB-E9A16C93A0C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9401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RFID 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RFID based devices can be used for </a:t>
            </a:r>
          </a:p>
          <a:p>
            <a:pPr lvl="2"/>
            <a:r>
              <a:rPr lang="en-US" dirty="0" smtClean="0"/>
              <a:t>maintaining inventory of stock in a grocery store</a:t>
            </a:r>
          </a:p>
          <a:p>
            <a:pPr lvl="2"/>
            <a:r>
              <a:rPr lang="en-US" dirty="0" smtClean="0"/>
              <a:t> tracking shipment, e.g. FedEx, Blue </a:t>
            </a:r>
            <a:r>
              <a:rPr lang="en-US" dirty="0" smtClean="0"/>
              <a:t>Dart. </a:t>
            </a:r>
            <a:endParaRPr lang="en-US" dirty="0" smtClean="0"/>
          </a:p>
          <a:p>
            <a:pPr lvl="2"/>
            <a:r>
              <a:rPr lang="en-US" dirty="0" smtClean="0"/>
              <a:t>Tracking medical equipment in hospitals</a:t>
            </a:r>
          </a:p>
          <a:p>
            <a:pPr lvl="2"/>
            <a:r>
              <a:rPr lang="en-US" dirty="0" smtClean="0"/>
              <a:t>Tracking students in school</a:t>
            </a:r>
          </a:p>
          <a:p>
            <a:pPr lvl="2"/>
            <a:r>
              <a:rPr lang="en-US" dirty="0" smtClean="0"/>
              <a:t>Tracking endangered animals, tracking cattle etc. 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Any of these systems are part of the smart environment we discussed earlier. 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RFID Tags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Contains two main parts: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Silicon chips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Antennas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Components </a:t>
            </a:r>
            <a:r>
              <a:rPr lang="en-US" altLang="en-US" dirty="0" smtClean="0"/>
              <a:t>allow </a:t>
            </a:r>
            <a:r>
              <a:rPr lang="en-US" altLang="en-US" dirty="0"/>
              <a:t>tags to receive and respond to radio frequencies queries from    RFID transceivers.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Three types: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Passive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Semi-Passive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Active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723C-14F8-4A6F-9AAB-E9A16C93A0C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991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RFID Tags cont.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200" dirty="0"/>
              <a:t>Passive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Have </a:t>
            </a:r>
            <a:r>
              <a:rPr lang="en-US" altLang="en-US" sz="2200" i="1" u="sng" dirty="0"/>
              <a:t>no</a:t>
            </a:r>
            <a:r>
              <a:rPr lang="en-US" altLang="en-US" sz="2200" dirty="0"/>
              <a:t> internal power supply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Electrical current inducted in antenna by the incoming signal proves power for integrated circuit in tag to power up and transmit response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Very Small, Limited Range, Unlimited Life</a:t>
            </a:r>
          </a:p>
          <a:p>
            <a:pPr>
              <a:lnSpc>
                <a:spcPct val="80000"/>
              </a:lnSpc>
              <a:spcBef>
                <a:spcPct val="100000"/>
              </a:spcBef>
            </a:pPr>
            <a:r>
              <a:rPr lang="en-US" altLang="en-US" sz="2200" dirty="0"/>
              <a:t>Semi Passive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Similar to passive tags, with the addition of a small battery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Battery powers the integrated circuit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Bigger, Longer Range, Limited Life</a:t>
            </a:r>
          </a:p>
          <a:p>
            <a:pPr>
              <a:lnSpc>
                <a:spcPct val="80000"/>
              </a:lnSpc>
              <a:spcBef>
                <a:spcPct val="100000"/>
              </a:spcBef>
            </a:pPr>
            <a:r>
              <a:rPr lang="en-US" altLang="en-US" sz="2200" dirty="0"/>
              <a:t>Active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Have their own internal power source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Many operate at fixed intervals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Also called beacons (broadcast own signal)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Large ( coin), Much larger memories, Longer range</a:t>
            </a:r>
          </a:p>
          <a:p>
            <a:pPr>
              <a:lnSpc>
                <a:spcPct val="80000"/>
              </a:lnSpc>
            </a:pPr>
            <a:endParaRPr lang="en-US" alt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723C-14F8-4A6F-9AAB-E9A16C93A0C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041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03C9-D74E-43C8-8CAA-7F75CBBD2378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416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077200" cy="53340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</a:pPr>
            <a:r>
              <a:rPr lang="en-US" altLang="en-US" sz="2000" dirty="0"/>
              <a:t>Tags can be attached to almost anything: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Items, cases or pallets of products, high value goods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vehicles, assets, livestock or personnel</a:t>
            </a:r>
          </a:p>
          <a:p>
            <a:pPr marL="0" indent="0">
              <a:lnSpc>
                <a:spcPct val="90000"/>
              </a:lnSpc>
            </a:pPr>
            <a:r>
              <a:rPr lang="en-US" altLang="en-US" sz="2000" b="1" dirty="0"/>
              <a:t>Passive Tags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Do not require power – Draws from Interrogator Field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Lower storage capacities (few bits to 1 KB)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Shorter read ranges (4 inches to 15 feet)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Usually Write-Once-Read-Many/Read-Only tags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Cost around 25 cents to few dollars</a:t>
            </a:r>
          </a:p>
          <a:p>
            <a:pPr marL="0" indent="0">
              <a:lnSpc>
                <a:spcPct val="90000"/>
              </a:lnSpc>
            </a:pPr>
            <a:r>
              <a:rPr lang="en-US" altLang="en-US" sz="2000" b="1" dirty="0"/>
              <a:t>Active Tags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Battery powered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Higher storage capacities (512 KB)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Longer read range (300 feet)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Typically can be re-written by RF Interrogators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Cost around 50 to 250 dollars</a:t>
            </a:r>
          </a:p>
        </p:txBody>
      </p:sp>
      <p:sp>
        <p:nvSpPr>
          <p:cNvPr id="541696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69056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4000" b="1" dirty="0"/>
              <a:t>RFID </a:t>
            </a:r>
            <a:r>
              <a:rPr lang="en-US" altLang="en-US" sz="4000" b="1" dirty="0" smtClean="0"/>
              <a:t>Tags</a:t>
            </a:r>
            <a:endParaRPr lang="en-US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xmlns="" val="2563844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6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6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6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6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6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6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6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6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6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6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6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6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69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69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69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62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213A-D4FA-4581-BDB9-BBAAFE64E68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5050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RFID tag memory </a:t>
            </a:r>
          </a:p>
        </p:txBody>
      </p:sp>
      <p:sp>
        <p:nvSpPr>
          <p:cNvPr id="55050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53400" cy="4572000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Read-only tags</a:t>
            </a:r>
          </a:p>
          <a:p>
            <a:pPr lvl="1"/>
            <a:r>
              <a:rPr lang="en-US" altLang="en-US" sz="2000" dirty="0"/>
              <a:t>Tag ID is assigned at the factory during manufacturing</a:t>
            </a:r>
          </a:p>
          <a:p>
            <a:pPr lvl="2"/>
            <a:r>
              <a:rPr lang="en-US" altLang="en-US" sz="2000" dirty="0"/>
              <a:t>Can never be changed</a:t>
            </a:r>
          </a:p>
          <a:p>
            <a:pPr lvl="2"/>
            <a:r>
              <a:rPr lang="en-US" altLang="en-US" sz="2000" dirty="0"/>
              <a:t>No additional data can be assigned to the tag</a:t>
            </a:r>
          </a:p>
          <a:p>
            <a:r>
              <a:rPr lang="en-US" altLang="en-US" sz="2000" dirty="0"/>
              <a:t>Write once, read many </a:t>
            </a:r>
            <a:r>
              <a:rPr lang="en-US" altLang="en-US" sz="2000" i="1" u="sng" dirty="0"/>
              <a:t>(WORM) </a:t>
            </a:r>
            <a:r>
              <a:rPr lang="en-US" altLang="en-US" sz="2000" dirty="0"/>
              <a:t>tags</a:t>
            </a:r>
          </a:p>
          <a:p>
            <a:pPr lvl="1"/>
            <a:r>
              <a:rPr lang="en-US" altLang="en-US" sz="2000" dirty="0"/>
              <a:t>Data written once, e.g., during packing or manufacturing</a:t>
            </a:r>
          </a:p>
          <a:p>
            <a:pPr lvl="2"/>
            <a:r>
              <a:rPr lang="en-US" altLang="en-US" sz="2000" dirty="0"/>
              <a:t>Tag is locked once data is written</a:t>
            </a:r>
          </a:p>
          <a:p>
            <a:pPr lvl="2"/>
            <a:r>
              <a:rPr lang="en-US" altLang="en-US" sz="2000" dirty="0"/>
              <a:t>Similar to a compact disc or DVD</a:t>
            </a:r>
          </a:p>
          <a:p>
            <a:r>
              <a:rPr lang="en-US" altLang="en-US" sz="2000" dirty="0"/>
              <a:t>Read/Write </a:t>
            </a:r>
          </a:p>
          <a:p>
            <a:pPr lvl="1"/>
            <a:r>
              <a:rPr lang="en-US" altLang="en-US" sz="2000" dirty="0"/>
              <a:t>Tag data can be changed over time</a:t>
            </a:r>
          </a:p>
          <a:p>
            <a:pPr lvl="2"/>
            <a:r>
              <a:rPr lang="en-US" altLang="en-US" sz="2000" dirty="0"/>
              <a:t>Part or all of the data section can be locked</a:t>
            </a:r>
          </a:p>
        </p:txBody>
      </p:sp>
    </p:spTree>
    <p:extLst>
      <p:ext uri="{BB962C8B-B14F-4D97-AF65-F5344CB8AC3E}">
        <p14:creationId xmlns:p14="http://schemas.microsoft.com/office/powerpoint/2010/main" xmlns="" val="2008235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F4DE-2E45-4609-9DAF-DBBE21890F03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41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RFID readers</a:t>
            </a:r>
          </a:p>
        </p:txBody>
      </p:sp>
      <p:sp>
        <p:nvSpPr>
          <p:cNvPr id="541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4114800"/>
          </a:xfrm>
        </p:spPr>
        <p:txBody>
          <a:bodyPr/>
          <a:lstStyle/>
          <a:p>
            <a:r>
              <a:rPr lang="en-US" altLang="en-US" sz="2400"/>
              <a:t>Reader functions:</a:t>
            </a:r>
          </a:p>
          <a:p>
            <a:pPr lvl="1"/>
            <a:r>
              <a:rPr lang="en-US" altLang="en-US" sz="2000"/>
              <a:t>Remotely power tags</a:t>
            </a:r>
          </a:p>
          <a:p>
            <a:pPr lvl="1"/>
            <a:r>
              <a:rPr lang="en-US" altLang="en-US" sz="2000"/>
              <a:t>Establish a bidirectional data link</a:t>
            </a:r>
          </a:p>
          <a:p>
            <a:pPr lvl="1"/>
            <a:r>
              <a:rPr lang="en-US" altLang="en-US" sz="2000"/>
              <a:t>Inventory tags, filter results</a:t>
            </a:r>
          </a:p>
          <a:p>
            <a:pPr lvl="1"/>
            <a:r>
              <a:rPr lang="en-US" altLang="en-US" sz="2000"/>
              <a:t>Communicate with networked server(s)</a:t>
            </a:r>
          </a:p>
          <a:p>
            <a:pPr lvl="1"/>
            <a:r>
              <a:rPr lang="en-US" altLang="en-US" sz="2000"/>
              <a:t>Can read 100-300 tags per second</a:t>
            </a:r>
          </a:p>
          <a:p>
            <a:r>
              <a:rPr lang="en-US" altLang="en-US" sz="2400"/>
              <a:t>Readers (interrogators) can be at a fixed point such as</a:t>
            </a:r>
          </a:p>
          <a:p>
            <a:pPr lvl="1">
              <a:lnSpc>
                <a:spcPct val="95000"/>
              </a:lnSpc>
            </a:pPr>
            <a:r>
              <a:rPr lang="en-US" altLang="en-US" sz="2000"/>
              <a:t>Entrance/exit</a:t>
            </a:r>
          </a:p>
          <a:p>
            <a:pPr lvl="1">
              <a:lnSpc>
                <a:spcPct val="95000"/>
              </a:lnSpc>
            </a:pPr>
            <a:r>
              <a:rPr lang="en-US" altLang="en-US" sz="2000"/>
              <a:t>Point of sale</a:t>
            </a:r>
          </a:p>
          <a:p>
            <a:pPr>
              <a:lnSpc>
                <a:spcPct val="95000"/>
              </a:lnSpc>
            </a:pPr>
            <a:r>
              <a:rPr lang="en-US" altLang="en-US" sz="2400"/>
              <a:t>Readers can also be mobile/hand-held</a:t>
            </a:r>
          </a:p>
          <a:p>
            <a:pPr lvl="1">
              <a:lnSpc>
                <a:spcPct val="95000"/>
              </a:lnSpc>
            </a:pPr>
            <a:endParaRPr lang="en-US" altLang="en-US" sz="2000"/>
          </a:p>
        </p:txBody>
      </p:sp>
      <p:pic>
        <p:nvPicPr>
          <p:cNvPr id="5419012" name="Picture 4" descr="Agile2RFIDReader.jpg                                           000E1BCDMacintosh HD                   B74677AA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47800"/>
            <a:ext cx="21590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72478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RFID System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4038600" cy="4495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200" dirty="0">
                <a:cs typeface="Tahoma" pitchFamily="34" charset="0"/>
              </a:rPr>
              <a:t>Objects equipped with </a:t>
            </a:r>
            <a:r>
              <a:rPr lang="en-US" altLang="en-US" sz="2200" u="sng" dirty="0">
                <a:cs typeface="Tahoma" pitchFamily="34" charset="0"/>
              </a:rPr>
              <a:t>RFID </a:t>
            </a:r>
            <a:r>
              <a:rPr lang="en-US" altLang="en-US" sz="2200" u="sng" dirty="0" smtClean="0">
                <a:cs typeface="Tahoma" pitchFamily="34" charset="0"/>
              </a:rPr>
              <a:t>tag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2200" u="sng" dirty="0">
              <a:cs typeface="Tahoma" pitchFamily="34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en-US" sz="2200" dirty="0">
                <a:cs typeface="Tahoma" pitchFamily="34" charset="0"/>
              </a:rPr>
              <a:t>Tag contains </a:t>
            </a:r>
            <a:r>
              <a:rPr lang="en-US" altLang="en-US" sz="2200" u="sng" dirty="0">
                <a:cs typeface="Tahoma" pitchFamily="34" charset="0"/>
              </a:rPr>
              <a:t>transponder</a:t>
            </a:r>
            <a:r>
              <a:rPr lang="en-US" altLang="en-US" sz="2200" dirty="0">
                <a:cs typeface="Tahoma" pitchFamily="34" charset="0"/>
              </a:rPr>
              <a:t> with digital memory chip.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endParaRPr lang="en-US" altLang="en-US" sz="2200" dirty="0">
              <a:cs typeface="Tahoma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200" u="sng" dirty="0">
                <a:cs typeface="Tahoma" pitchFamily="34" charset="0"/>
              </a:rPr>
              <a:t>Interrogator</a:t>
            </a:r>
            <a:r>
              <a:rPr lang="en-US" altLang="en-US" sz="2200" dirty="0">
                <a:cs typeface="Tahoma" pitchFamily="34" charset="0"/>
              </a:rPr>
              <a:t>: an antenna packaged with transceiver and decoder.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en-US" sz="2200" dirty="0">
                <a:cs typeface="Tahoma" pitchFamily="34" charset="0"/>
              </a:rPr>
              <a:t>emits signal activating tag.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endParaRPr lang="en-US" altLang="en-US" sz="2200" dirty="0">
              <a:cs typeface="Tahoma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200" dirty="0">
                <a:cs typeface="Tahoma" pitchFamily="34" charset="0"/>
              </a:rPr>
              <a:t>Reader detects activation signal, decodes the data on the tag’s silicon chip.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2200" dirty="0">
              <a:cs typeface="Tahoma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200" dirty="0">
                <a:cs typeface="Tahoma" pitchFamily="34" charset="0"/>
              </a:rPr>
              <a:t>Data passed to </a:t>
            </a:r>
            <a:r>
              <a:rPr lang="en-US" altLang="en-US" sz="2200" u="sng" dirty="0">
                <a:cs typeface="Tahoma" pitchFamily="34" charset="0"/>
              </a:rPr>
              <a:t>host computer.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2200" u="sng" dirty="0">
              <a:cs typeface="Tahoma" pitchFamily="34" charset="0"/>
            </a:endParaRPr>
          </a:p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pic>
        <p:nvPicPr>
          <p:cNvPr id="22535" name="Picture 7" descr="rfidsyste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552700"/>
            <a:ext cx="40005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723C-14F8-4A6F-9AAB-E9A16C93A0C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696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Energy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RFID systems can be classified based </a:t>
            </a:r>
            <a:r>
              <a:rPr lang="en-US" dirty="0"/>
              <a:t>on size and quantity of information </a:t>
            </a:r>
            <a:r>
              <a:rPr lang="en-US" dirty="0" smtClean="0"/>
              <a:t>passing between </a:t>
            </a:r>
            <a:r>
              <a:rPr lang="en-US" dirty="0"/>
              <a:t>different components of the RFID system. The information size can </a:t>
            </a:r>
            <a:r>
              <a:rPr lang="en-US" dirty="0" smtClean="0"/>
              <a:t>be: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One bit: </a:t>
            </a:r>
            <a:r>
              <a:rPr lang="en-US" dirty="0"/>
              <a:t>The principle is based on a binary detection (absence or presence) of </a:t>
            </a:r>
            <a:r>
              <a:rPr lang="en-US" dirty="0" smtClean="0"/>
              <a:t>the RFID </a:t>
            </a:r>
            <a:r>
              <a:rPr lang="en-US" dirty="0"/>
              <a:t>tag in the interrogation zone of the reader with an option to disable (</a:t>
            </a:r>
            <a:r>
              <a:rPr lang="en-US" dirty="0" smtClean="0"/>
              <a:t>usually by </a:t>
            </a:r>
            <a:r>
              <a:rPr lang="en-US" dirty="0"/>
              <a:t>physical destruction of an element of the tag).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case the tags usually consist of a simple </a:t>
            </a:r>
            <a:r>
              <a:rPr lang="en-US" u="sng" dirty="0"/>
              <a:t>LC </a:t>
            </a:r>
            <a:r>
              <a:rPr lang="en-US" u="sng" dirty="0" smtClean="0"/>
              <a:t>resonant </a:t>
            </a:r>
            <a:r>
              <a:rPr lang="en-US" dirty="0" smtClean="0"/>
              <a:t>circuit</a:t>
            </a:r>
            <a:r>
              <a:rPr lang="en-US" dirty="0"/>
              <a:t>. At resonance, there is an oscillation causing an amplitude change at the reader</a:t>
            </a:r>
            <a:r>
              <a:rPr lang="en-US" dirty="0" smtClean="0"/>
              <a:t>. The </a:t>
            </a:r>
            <a:r>
              <a:rPr lang="en-US" dirty="0"/>
              <a:t>oscillation depends on the </a:t>
            </a:r>
            <a:r>
              <a:rPr lang="en-US" u="sng" dirty="0"/>
              <a:t>distance </a:t>
            </a:r>
            <a:r>
              <a:rPr lang="en-US" dirty="0"/>
              <a:t>between the chip and the reader and the </a:t>
            </a:r>
            <a:r>
              <a:rPr lang="en-US" dirty="0" smtClean="0"/>
              <a:t>quality factor </a:t>
            </a:r>
            <a:r>
              <a:rPr lang="en-US" dirty="0"/>
              <a:t>of the antennae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9CC6-8FD0-4E54-BADC-6CABF75B1EB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319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Inductive Coupling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4050" y="2062956"/>
            <a:ext cx="52959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9CC6-8FD0-4E54-BADC-6CABF75B1EB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281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environment: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43808" y="5085184"/>
            <a:ext cx="345638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Hardware: Sensors and Actuators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43808" y="4077072"/>
            <a:ext cx="34563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Communication: Local and to the cloud</a:t>
            </a:r>
          </a:p>
          <a:p>
            <a:pPr algn="ctr"/>
            <a:r>
              <a:rPr lang="en-US" dirty="0" smtClean="0"/>
              <a:t>WSN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43808" y="2996952"/>
            <a:ext cx="345638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from the Data</a:t>
            </a:r>
          </a:p>
          <a:p>
            <a:pPr algn="ctr"/>
            <a:r>
              <a:rPr lang="en-US" dirty="0" smtClean="0"/>
              <a:t>Prediction, Data Mining etc.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3808" y="1916832"/>
            <a:ext cx="345638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 Making, Rule Engine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1916832"/>
            <a:ext cx="1107976" cy="396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Privacy</a:t>
            </a:r>
          </a:p>
          <a:p>
            <a:pPr algn="ctr"/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0973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 bit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u="sng" dirty="0" smtClean="0"/>
              <a:t>Two </a:t>
            </a:r>
            <a:r>
              <a:rPr lang="en-US" u="sng" dirty="0"/>
              <a:t>types of </a:t>
            </a:r>
            <a:r>
              <a:rPr lang="en-US" u="sng" dirty="0" smtClean="0"/>
              <a:t>procedures:  </a:t>
            </a:r>
            <a:r>
              <a:rPr lang="en-US" dirty="0"/>
              <a:t>In the first type, </a:t>
            </a:r>
            <a:r>
              <a:rPr lang="en-US" dirty="0" smtClean="0"/>
              <a:t>energy is </a:t>
            </a:r>
            <a:r>
              <a:rPr lang="en-US" u="sng" dirty="0"/>
              <a:t>continuously transferred </a:t>
            </a:r>
            <a:r>
              <a:rPr lang="en-US" dirty="0"/>
              <a:t>from the reader to the chip, irrespective of the </a:t>
            </a:r>
            <a:r>
              <a:rPr lang="en-US" dirty="0" smtClean="0"/>
              <a:t>exchanged data </a:t>
            </a:r>
            <a:r>
              <a:rPr lang="en-US" dirty="0"/>
              <a:t>flow. In the second procedure, energy is transferred from the reader to the </a:t>
            </a:r>
            <a:r>
              <a:rPr lang="en-US" dirty="0" smtClean="0"/>
              <a:t>RFID chip </a:t>
            </a:r>
            <a:r>
              <a:rPr lang="en-US" dirty="0"/>
              <a:t>in a synchronous and non permanent way, i.e. sequential with the exchanged </a:t>
            </a:r>
            <a:r>
              <a:rPr lang="en-US" dirty="0" smtClean="0"/>
              <a:t>data flow.</a:t>
            </a:r>
          </a:p>
          <a:p>
            <a:endParaRPr lang="en-US" dirty="0"/>
          </a:p>
          <a:p>
            <a:r>
              <a:rPr lang="en-US" dirty="0"/>
              <a:t>For RFID systems performing a continuous energy transfer during communication</a:t>
            </a:r>
            <a:r>
              <a:rPr lang="en-US" dirty="0" smtClean="0"/>
              <a:t>, we </a:t>
            </a:r>
            <a:r>
              <a:rPr lang="en-US" dirty="0"/>
              <a:t>can refine the classification by considering the manner in which the data </a:t>
            </a:r>
            <a:r>
              <a:rPr lang="en-US" dirty="0" smtClean="0"/>
              <a:t>exchange is performed. </a:t>
            </a:r>
            <a:r>
              <a:rPr lang="en-US" dirty="0"/>
              <a:t>The data exchange may be simultaneous or alternate between the </a:t>
            </a:r>
            <a:r>
              <a:rPr lang="en-US" dirty="0" smtClean="0"/>
              <a:t>reader and </a:t>
            </a:r>
            <a:r>
              <a:rPr lang="en-US" dirty="0"/>
              <a:t>the RFID chip.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9CC6-8FD0-4E54-BADC-6CABF75B1EB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618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N-bit Transfer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88501"/>
            <a:ext cx="6781800" cy="469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9CC6-8FD0-4E54-BADC-6CABF75B1EB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1643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N bit data?: Barcode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A </a:t>
            </a:r>
            <a:r>
              <a:rPr lang="en-IN" b="1" dirty="0"/>
              <a:t>barcode</a:t>
            </a:r>
            <a:r>
              <a:rPr lang="en-IN" dirty="0"/>
              <a:t> is an optical machine-readable representation of data relating to the object to which it is attached. Originally barcodes systematically represented data by varying the widths and </a:t>
            </a:r>
            <a:r>
              <a:rPr lang="en-IN" dirty="0" err="1"/>
              <a:t>spacings</a:t>
            </a:r>
            <a:r>
              <a:rPr lang="en-IN" dirty="0"/>
              <a:t> of parallel lines, and may be referred to as linear or one-dimensional (1D).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They have </a:t>
            </a:r>
            <a:r>
              <a:rPr lang="en-IN" dirty="0"/>
              <a:t>evolved into rectangles, dots, hexagons and other geometric patterns in two dimensions (2D). Although 2D systems use a variety of symbols, they are generally referred to as barcodes as well. Barcodes originally were scanned by special optical scanners called barcode readers.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Universal Product </a:t>
            </a:r>
            <a:r>
              <a:rPr lang="en-IN" dirty="0" smtClean="0"/>
              <a:t>Code (UPC)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The </a:t>
            </a:r>
            <a:r>
              <a:rPr lang="en-IN" b="1" dirty="0"/>
              <a:t>Universal Product Code</a:t>
            </a:r>
            <a:r>
              <a:rPr lang="en-IN" dirty="0"/>
              <a:t> (</a:t>
            </a:r>
            <a:r>
              <a:rPr lang="en-IN" b="1" dirty="0"/>
              <a:t>UPC</a:t>
            </a:r>
            <a:r>
              <a:rPr lang="en-IN" dirty="0"/>
              <a:t>) is a barcode symbology </a:t>
            </a:r>
            <a:r>
              <a:rPr lang="en-IN" dirty="0" smtClean="0"/>
              <a:t>that </a:t>
            </a:r>
            <a:r>
              <a:rPr lang="en-IN" dirty="0"/>
              <a:t>is widely used in the United States, Canada, the United Kingdom, Australia, New Zealand, and in other countries for tracking trade items in stores.</a:t>
            </a:r>
          </a:p>
          <a:p>
            <a:r>
              <a:rPr lang="en-IN" dirty="0"/>
              <a:t>The most common form, UPC-A, consists of 12 numerical digits, which are uniquely assigned to each trade item. </a:t>
            </a:r>
            <a:r>
              <a:rPr lang="en-IN" dirty="0" smtClean="0"/>
              <a:t>UPC </a:t>
            </a:r>
            <a:r>
              <a:rPr lang="en-IN" dirty="0"/>
              <a:t>is the barcode mainly used for scanning of trade items at the point of </a:t>
            </a:r>
            <a:r>
              <a:rPr lang="en-IN" dirty="0" smtClean="0"/>
              <a:t>sale.</a:t>
            </a:r>
          </a:p>
          <a:p>
            <a:endParaRPr lang="en-US" dirty="0" smtClean="0"/>
          </a:p>
          <a:p>
            <a:r>
              <a:rPr lang="en-IN" dirty="0"/>
              <a:t>Each UPC-A barcode consists of a scannable strip of black bars and white spaces, above a sequence of 12 numerical digits. No letters, characters, or other content of any kind may appear on a standard UPC-A barcode. The digits and bars maintain a one-to-one correspondence - in other words, there is only one way to represent each 12-digit number visually, and there is only one way to represent each visual barcode numerically.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dimensional Codes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300" dirty="0" smtClean="0"/>
              <a:t>One-dimensional codes work fine for carrying small amounts of data like numeric product codes. For larger data, e.g. inventory management, shipment tracking more data may be needed.</a:t>
            </a:r>
          </a:p>
          <a:p>
            <a:r>
              <a:rPr lang="en-IN" sz="2300" dirty="0" smtClean="0"/>
              <a:t>One solution is the </a:t>
            </a:r>
            <a:r>
              <a:rPr lang="en-IN" sz="2300" b="1" dirty="0" smtClean="0"/>
              <a:t>stacked bar code</a:t>
            </a:r>
            <a:r>
              <a:rPr lang="en-IN" sz="2300" dirty="0" smtClean="0"/>
              <a:t>, which, contain a number of 1-D codes piled one on top of another. </a:t>
            </a:r>
          </a:p>
          <a:p>
            <a:r>
              <a:rPr lang="en-IN" sz="2300" b="1" dirty="0" smtClean="0"/>
              <a:t>2-D bar codes</a:t>
            </a:r>
            <a:r>
              <a:rPr lang="en-IN" sz="2300" dirty="0" smtClean="0"/>
              <a:t> (sometimes called </a:t>
            </a:r>
            <a:r>
              <a:rPr lang="en-IN" sz="2300" b="1" dirty="0" smtClean="0"/>
              <a:t>matrix codes</a:t>
            </a:r>
            <a:r>
              <a:rPr lang="en-IN" sz="2300" dirty="0" smtClean="0"/>
              <a:t>) carry information in two directions: vertically and horizontally. They are capable of holding tens and even hundreds of times as much information as 1-D bar codes. E.g., Denso Wave's QR Code, can hold more than 7,000 digits or 4,000 characters of text, whereas even the most complex 1-D codes top out around 20 characters. 2-D bar codes are also small and easy to scan.</a:t>
            </a:r>
            <a:endParaRPr lang="en-IN" sz="23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D Codes</a:t>
            </a:r>
            <a:endParaRPr lang="en-IN" dirty="0"/>
          </a:p>
        </p:txBody>
      </p:sp>
      <p:pic>
        <p:nvPicPr>
          <p:cNvPr id="4" name="Content Placeholder 3" descr="2-d-barcode-ori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23728" y="1411874"/>
            <a:ext cx="4824536" cy="4830515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the RFID reader sends a query, the tags within its range will communicate information as 1 bit (present/not), or multiple bits depending on whether the tag read is 1 D or a 2 D tag.</a:t>
            </a:r>
          </a:p>
          <a:p>
            <a:endParaRPr lang="en-US" dirty="0"/>
          </a:p>
          <a:p>
            <a:r>
              <a:rPr lang="en-US" dirty="0" smtClean="0"/>
              <a:t>In addition there can be other sensors attached to the tag and more information may need to be communicated. 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RFID Tags: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We can classify RFID tags based on their </a:t>
            </a:r>
            <a:r>
              <a:rPr lang="en-US" dirty="0" smtClean="0"/>
              <a:t>features. </a:t>
            </a:r>
            <a:r>
              <a:rPr lang="en-US" dirty="0"/>
              <a:t>Five classes are </a:t>
            </a:r>
            <a:r>
              <a:rPr lang="en-US" dirty="0" smtClean="0"/>
              <a:t>usually defined: </a:t>
            </a:r>
          </a:p>
          <a:p>
            <a:r>
              <a:rPr lang="en-US" u="sng" dirty="0" smtClean="0"/>
              <a:t>Class </a:t>
            </a:r>
            <a:r>
              <a:rPr lang="en-US" u="sng" dirty="0"/>
              <a:t>0:</a:t>
            </a:r>
            <a:r>
              <a:rPr lang="en-US" dirty="0"/>
              <a:t> in this category, RFID chips have a binary detection function (</a:t>
            </a:r>
            <a:r>
              <a:rPr lang="en-US" dirty="0" smtClean="0"/>
              <a:t>absence or </a:t>
            </a:r>
            <a:r>
              <a:rPr lang="en-US" dirty="0"/>
              <a:t>presence) but do not provide any indication of identification data. They are </a:t>
            </a:r>
            <a:r>
              <a:rPr lang="en-US" dirty="0" smtClean="0"/>
              <a:t>mainly used </a:t>
            </a:r>
            <a:r>
              <a:rPr lang="en-US" dirty="0"/>
              <a:t>for electronic article surveillance (EAS). These chips can contain simple </a:t>
            </a:r>
            <a:r>
              <a:rPr lang="en-US" dirty="0" smtClean="0"/>
              <a:t>passive components </a:t>
            </a:r>
            <a:r>
              <a:rPr lang="en-US" dirty="0"/>
              <a:t>without wired logic </a:t>
            </a:r>
            <a:r>
              <a:rPr lang="en-US" dirty="0" smtClean="0"/>
              <a:t>circuitry.</a:t>
            </a:r>
            <a:endParaRPr lang="en-US" dirty="0"/>
          </a:p>
          <a:p>
            <a:r>
              <a:rPr lang="en-US" u="sng" dirty="0"/>
              <a:t>C</a:t>
            </a:r>
            <a:r>
              <a:rPr lang="en-US" u="sng" dirty="0" smtClean="0"/>
              <a:t>lass </a:t>
            </a:r>
            <a:r>
              <a:rPr lang="en-US" u="sng" dirty="0"/>
              <a:t>1: </a:t>
            </a:r>
            <a:r>
              <a:rPr lang="en-US" dirty="0"/>
              <a:t>RFID chips have an identification function and contain unique </a:t>
            </a:r>
            <a:r>
              <a:rPr lang="en-US" dirty="0" smtClean="0"/>
              <a:t>data stored </a:t>
            </a:r>
            <a:r>
              <a:rPr lang="en-US" dirty="0"/>
              <a:t>in a read-only memory WORM (</a:t>
            </a:r>
            <a:r>
              <a:rPr lang="en-US" i="1" dirty="0"/>
              <a:t>write-once read-many</a:t>
            </a:r>
            <a:r>
              <a:rPr lang="en-US" dirty="0"/>
              <a:t>). Class 1 RFID </a:t>
            </a:r>
            <a:r>
              <a:rPr lang="en-US" dirty="0" smtClean="0"/>
              <a:t>tags are </a:t>
            </a:r>
            <a:r>
              <a:rPr lang="en-US" dirty="0"/>
              <a:t>generally passive, but they can also be semi-passive or even </a:t>
            </a:r>
            <a:r>
              <a:rPr lang="en-US" dirty="0" smtClean="0"/>
              <a:t>active.</a:t>
            </a:r>
            <a:endParaRPr lang="en-US" dirty="0"/>
          </a:p>
          <a:p>
            <a:r>
              <a:rPr lang="en-US" u="sng" dirty="0" smtClean="0"/>
              <a:t>Class </a:t>
            </a:r>
            <a:r>
              <a:rPr lang="en-US" u="sng" dirty="0"/>
              <a:t>2: </a:t>
            </a:r>
            <a:r>
              <a:rPr lang="en-US" dirty="0"/>
              <a:t>RFID chips have memory that can be used for reading and writing, </a:t>
            </a:r>
            <a:r>
              <a:rPr lang="en-US" dirty="0" smtClean="0"/>
              <a:t>where data </a:t>
            </a:r>
            <a:r>
              <a:rPr lang="en-US" dirty="0"/>
              <a:t>can be updated. By consequence, the main feature of Class 2 chips is </a:t>
            </a:r>
            <a:r>
              <a:rPr lang="en-US" dirty="0" smtClean="0"/>
              <a:t>traceability since </a:t>
            </a:r>
            <a:r>
              <a:rPr lang="en-US" dirty="0"/>
              <a:t>they can be reused in a process where it is necessary to identify and update </a:t>
            </a:r>
            <a:r>
              <a:rPr lang="en-US" dirty="0" smtClean="0"/>
              <a:t>data related </a:t>
            </a:r>
            <a:r>
              <a:rPr lang="en-US" dirty="0"/>
              <a:t>to transformation </a:t>
            </a:r>
            <a:r>
              <a:rPr lang="en-US" dirty="0" smtClean="0"/>
              <a:t>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9CC6-8FD0-4E54-BADC-6CABF75B1EB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581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RFID Tags: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u="sng" dirty="0"/>
              <a:t>C</a:t>
            </a:r>
            <a:r>
              <a:rPr lang="en-US" u="sng" dirty="0" smtClean="0"/>
              <a:t>lass </a:t>
            </a:r>
            <a:r>
              <a:rPr lang="en-US" u="sng" dirty="0"/>
              <a:t>3:</a:t>
            </a:r>
            <a:r>
              <a:rPr lang="en-US" dirty="0"/>
              <a:t> Class 3 RFID chips </a:t>
            </a:r>
            <a:r>
              <a:rPr lang="en-US" dirty="0" smtClean="0"/>
              <a:t>contain memory, </a:t>
            </a:r>
            <a:r>
              <a:rPr lang="en-US" dirty="0"/>
              <a:t>sensors that </a:t>
            </a:r>
            <a:r>
              <a:rPr lang="en-US" dirty="0" smtClean="0"/>
              <a:t>can record </a:t>
            </a:r>
            <a:r>
              <a:rPr lang="en-US" dirty="0"/>
              <a:t>data such as temperature, pressure or acceleration. For processing data, </a:t>
            </a:r>
            <a:r>
              <a:rPr lang="en-US" dirty="0" smtClean="0"/>
              <a:t>sensors require </a:t>
            </a:r>
            <a:r>
              <a:rPr lang="en-US" dirty="0"/>
              <a:t>a </a:t>
            </a:r>
            <a:r>
              <a:rPr lang="en-US" u="sng" dirty="0"/>
              <a:t>storage element </a:t>
            </a:r>
            <a:r>
              <a:rPr lang="en-US" dirty="0"/>
              <a:t>even in the absence of RFID readers. Energy source </a:t>
            </a:r>
            <a:r>
              <a:rPr lang="en-US" dirty="0" smtClean="0"/>
              <a:t>should be </a:t>
            </a:r>
            <a:r>
              <a:rPr lang="en-US" dirty="0"/>
              <a:t>embedded in the RFID chips for semi-passive or active </a:t>
            </a:r>
            <a:r>
              <a:rPr lang="en-US" dirty="0" smtClean="0"/>
              <a:t>use.</a:t>
            </a:r>
          </a:p>
          <a:p>
            <a:endParaRPr lang="en-US" dirty="0"/>
          </a:p>
          <a:p>
            <a:r>
              <a:rPr lang="en-US" u="sng" dirty="0"/>
              <a:t>C</a:t>
            </a:r>
            <a:r>
              <a:rPr lang="en-US" u="sng" dirty="0" smtClean="0"/>
              <a:t>lass </a:t>
            </a:r>
            <a:r>
              <a:rPr lang="en-US" u="sng" dirty="0"/>
              <a:t>4: </a:t>
            </a:r>
            <a:r>
              <a:rPr lang="en-US" dirty="0"/>
              <a:t>RFID chips, equipped with sensors and memories, have </a:t>
            </a:r>
            <a:r>
              <a:rPr lang="en-US" dirty="0" smtClean="0"/>
              <a:t>adequate resources </a:t>
            </a:r>
            <a:r>
              <a:rPr lang="en-US" dirty="0"/>
              <a:t>to process data and communicate independently to establish </a:t>
            </a:r>
            <a:r>
              <a:rPr lang="en-US" u="sng" dirty="0"/>
              <a:t>wireless </a:t>
            </a:r>
            <a:r>
              <a:rPr lang="en-US" u="sng" dirty="0" smtClean="0"/>
              <a:t>ad-hoc </a:t>
            </a:r>
            <a:r>
              <a:rPr lang="en-US" u="sng" dirty="0"/>
              <a:t>networks </a:t>
            </a:r>
            <a:r>
              <a:rPr lang="en-US" dirty="0"/>
              <a:t>between them. They should be active to initiate communication</a:t>
            </a:r>
            <a:r>
              <a:rPr lang="en-US" dirty="0" smtClean="0"/>
              <a:t>. From </a:t>
            </a:r>
            <a:r>
              <a:rPr lang="en-US" dirty="0"/>
              <a:t>a functional point of view, these chips are part of the “smart dust” </a:t>
            </a:r>
            <a:r>
              <a:rPr lang="en-US" dirty="0" smtClean="0"/>
              <a:t>paradigm developed </a:t>
            </a:r>
            <a:r>
              <a:rPr lang="en-US" dirty="0"/>
              <a:t>by researchers at the University of Berkeley in California. Their goal is </a:t>
            </a:r>
            <a:r>
              <a:rPr lang="en-US" dirty="0" smtClean="0"/>
              <a:t>the deployment </a:t>
            </a:r>
            <a:r>
              <a:rPr lang="en-US" dirty="0"/>
              <a:t>of distributed networks with thousands of nodes that are Class 4 </a:t>
            </a:r>
            <a:r>
              <a:rPr lang="en-US" dirty="0" smtClean="0"/>
              <a:t>RFID chips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9CC6-8FD0-4E54-BADC-6CABF75B1EB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4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environment: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43808" y="5085184"/>
            <a:ext cx="345638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Hardware: Sensors and Actuators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43808" y="4077072"/>
            <a:ext cx="34563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Communication: Local and to the cloud</a:t>
            </a:r>
          </a:p>
          <a:p>
            <a:pPr algn="ctr"/>
            <a:r>
              <a:rPr lang="en-US" dirty="0" smtClean="0"/>
              <a:t>WSN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43808" y="2996952"/>
            <a:ext cx="345638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from the Data</a:t>
            </a:r>
          </a:p>
          <a:p>
            <a:pPr algn="ctr"/>
            <a:r>
              <a:rPr lang="en-US" dirty="0" smtClean="0"/>
              <a:t>Prediction, Data Mining etc.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3808" y="1916832"/>
            <a:ext cx="345638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 Making, Rule Engine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1916832"/>
            <a:ext cx="1107976" cy="396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Privacy</a:t>
            </a:r>
          </a:p>
          <a:p>
            <a:pPr algn="ctr"/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677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Smart Warehouse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Let us try and design an </a:t>
            </a:r>
            <a:r>
              <a:rPr lang="en-IN" dirty="0" err="1" smtClean="0"/>
              <a:t>IoT</a:t>
            </a:r>
            <a:r>
              <a:rPr lang="en-IN" dirty="0" smtClean="0"/>
              <a:t> system for warehouse management or a Smart warehouse. </a:t>
            </a:r>
          </a:p>
          <a:p>
            <a:endParaRPr lang="en-IN" dirty="0" smtClean="0"/>
          </a:p>
          <a:p>
            <a:r>
              <a:rPr lang="en-IN" dirty="0" smtClean="0"/>
              <a:t>Such warehouse should require minimal human interaction. It should be able to do the desired tasks accurately, while conserving energy and maintaining the privacy.</a:t>
            </a:r>
          </a:p>
          <a:p>
            <a:endParaRPr lang="en-IN" dirty="0" smtClean="0"/>
          </a:p>
          <a:p>
            <a:r>
              <a:rPr lang="en-IN" dirty="0" smtClean="0"/>
              <a:t>It could potentially be able to advise the system/user of any upcoming events.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41881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u="sng" dirty="0"/>
              <a:t>Waveforms and usual communication codes of RFID </a:t>
            </a:r>
            <a:r>
              <a:rPr lang="en-US" u="sng" dirty="0" smtClean="0"/>
              <a:t>systems</a:t>
            </a:r>
          </a:p>
          <a:p>
            <a:r>
              <a:rPr lang="en-US" dirty="0"/>
              <a:t>There are two main communication protocols between a RFID tag and a </a:t>
            </a:r>
            <a:r>
              <a:rPr lang="en-US" dirty="0" smtClean="0"/>
              <a:t>RFID reader:  </a:t>
            </a:r>
          </a:p>
          <a:p>
            <a:r>
              <a:rPr lang="en-US" u="sng" dirty="0" smtClean="0"/>
              <a:t>TTO </a:t>
            </a:r>
            <a:r>
              <a:rPr lang="en-US" u="sng" dirty="0"/>
              <a:t>(</a:t>
            </a:r>
            <a:r>
              <a:rPr lang="en-US" i="1" u="sng" dirty="0"/>
              <a:t>Tag Talk Only</a:t>
            </a:r>
            <a:r>
              <a:rPr lang="en-US" u="sng" dirty="0"/>
              <a:t>) protocol</a:t>
            </a:r>
            <a:r>
              <a:rPr lang="en-US" dirty="0"/>
              <a:t>, only the RFID tag transmits data. </a:t>
            </a:r>
            <a:r>
              <a:rPr lang="en-US" dirty="0" smtClean="0"/>
              <a:t>The </a:t>
            </a:r>
            <a:r>
              <a:rPr lang="en-US" dirty="0"/>
              <a:t>RFID tag transmits its data regularly when it is </a:t>
            </a:r>
            <a:r>
              <a:rPr lang="en-US" dirty="0" smtClean="0"/>
              <a:t>provided;</a:t>
            </a:r>
          </a:p>
          <a:p>
            <a:r>
              <a:rPr lang="en-US" u="sng" dirty="0" smtClean="0"/>
              <a:t>RTF </a:t>
            </a:r>
            <a:r>
              <a:rPr lang="en-US" u="sng" dirty="0"/>
              <a:t>(</a:t>
            </a:r>
            <a:r>
              <a:rPr lang="en-US" i="1" u="sng" dirty="0"/>
              <a:t>Reader Talk First</a:t>
            </a:r>
            <a:r>
              <a:rPr lang="en-US" u="sng" dirty="0"/>
              <a:t>) protocol</a:t>
            </a:r>
            <a:r>
              <a:rPr lang="en-US" dirty="0"/>
              <a:t>, the reader is the master of </a:t>
            </a:r>
            <a:r>
              <a:rPr lang="en-US" dirty="0" smtClean="0"/>
              <a:t>the communications</a:t>
            </a:r>
            <a:r>
              <a:rPr lang="en-US" dirty="0"/>
              <a:t>. It is used in most RFID </a:t>
            </a:r>
            <a:r>
              <a:rPr lang="en-US" dirty="0" smtClean="0"/>
              <a:t>technologies. </a:t>
            </a:r>
          </a:p>
          <a:p>
            <a:endParaRPr lang="en-US" dirty="0" smtClean="0"/>
          </a:p>
          <a:p>
            <a:r>
              <a:rPr lang="en-US" dirty="0" smtClean="0"/>
              <a:t>Typically</a:t>
            </a:r>
            <a:r>
              <a:rPr lang="en-US" dirty="0"/>
              <a:t>, when an RFID tag enters into the magnetic field </a:t>
            </a:r>
            <a:r>
              <a:rPr lang="en-US" dirty="0" smtClean="0"/>
              <a:t>of a </a:t>
            </a:r>
            <a:r>
              <a:rPr lang="en-US" dirty="0"/>
              <a:t>reader, </a:t>
            </a:r>
            <a:r>
              <a:rPr lang="en-US" u="sng" dirty="0"/>
              <a:t>it waits for a request from the reader before transmitting its identity code</a:t>
            </a:r>
            <a:r>
              <a:rPr lang="en-US" u="sng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9CC6-8FD0-4E54-BADC-6CABF75B1EB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4911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</a:t>
            </a:r>
            <a:r>
              <a:rPr lang="en-US" dirty="0"/>
              <a:t>the case of a process of continuous energy transfer and data transmission in </a:t>
            </a:r>
            <a:r>
              <a:rPr lang="en-US" i="1" dirty="0" smtClean="0"/>
              <a:t>Half Duplex </a:t>
            </a:r>
            <a:r>
              <a:rPr lang="en-US" dirty="0"/>
              <a:t>(HDX) mode, the communication protocol between a reader and an RFID </a:t>
            </a:r>
            <a:r>
              <a:rPr lang="en-US" dirty="0" smtClean="0"/>
              <a:t>tag is </a:t>
            </a:r>
            <a:r>
              <a:rPr lang="en-US" dirty="0"/>
              <a:t>composed of three phases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i="1" u="sng" dirty="0" smtClean="0"/>
              <a:t>Recovery </a:t>
            </a:r>
            <a:r>
              <a:rPr lang="en-US" i="1" u="sng" dirty="0"/>
              <a:t>phase of the RFID tag: </a:t>
            </a:r>
            <a:r>
              <a:rPr lang="en-US" dirty="0"/>
              <a:t>the reader sends an electromagnetic wave to </a:t>
            </a:r>
            <a:r>
              <a:rPr lang="en-US" dirty="0" smtClean="0"/>
              <a:t>the RFID </a:t>
            </a:r>
            <a:r>
              <a:rPr lang="en-US" dirty="0"/>
              <a:t>tag to provide it with needed energy for its operation. Then the tag stays at </a:t>
            </a:r>
            <a:r>
              <a:rPr lang="en-US" dirty="0" smtClean="0"/>
              <a:t>a waiting </a:t>
            </a:r>
            <a:r>
              <a:rPr lang="en-US" dirty="0"/>
              <a:t>state until it receives an instruction from the </a:t>
            </a:r>
            <a:r>
              <a:rPr lang="en-US" dirty="0" smtClean="0"/>
              <a:t>reader.</a:t>
            </a:r>
          </a:p>
          <a:p>
            <a:endParaRPr lang="en-US" i="1" u="sng" dirty="0" smtClean="0"/>
          </a:p>
          <a:p>
            <a:r>
              <a:rPr lang="en-US" i="1" u="sng" dirty="0" smtClean="0"/>
              <a:t>Instruction </a:t>
            </a:r>
            <a:r>
              <a:rPr lang="en-US" i="1" u="sng" dirty="0"/>
              <a:t>phase: </a:t>
            </a:r>
            <a:r>
              <a:rPr lang="en-US" dirty="0"/>
              <a:t>the reader sends an instruction (typically a request) to the </a:t>
            </a:r>
            <a:r>
              <a:rPr lang="en-US" dirty="0" smtClean="0"/>
              <a:t>RFID tag.</a:t>
            </a:r>
            <a:endParaRPr lang="en-US" dirty="0"/>
          </a:p>
          <a:p>
            <a:endParaRPr lang="en-US" i="1" u="sng" dirty="0" smtClean="0"/>
          </a:p>
          <a:p>
            <a:r>
              <a:rPr lang="en-US" i="1" u="sng" dirty="0" smtClean="0"/>
              <a:t>Reading </a:t>
            </a:r>
            <a:r>
              <a:rPr lang="en-US" i="1" u="sng" dirty="0"/>
              <a:t>phase: </a:t>
            </a:r>
            <a:r>
              <a:rPr lang="en-US" dirty="0"/>
              <a:t>the RFID tag sends its reply corresponding to the request of </a:t>
            </a:r>
            <a:r>
              <a:rPr lang="en-US" dirty="0" smtClean="0"/>
              <a:t>the reader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9CC6-8FD0-4E54-BADC-6CABF75B1EB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5737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Signals, Modulation etc.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N bit data must be transmitted over the air to the reader reliably, and that involves some data coding and modulation.</a:t>
            </a:r>
          </a:p>
          <a:p>
            <a:endParaRPr lang="en-US" dirty="0" smtClean="0"/>
          </a:p>
          <a:p>
            <a:r>
              <a:rPr lang="en-US" dirty="0" smtClean="0"/>
              <a:t>Due </a:t>
            </a:r>
            <a:r>
              <a:rPr lang="en-US" dirty="0"/>
              <a:t>to the low hardware and software resources embedded in RFID tags </a:t>
            </a:r>
            <a:r>
              <a:rPr lang="en-US" dirty="0" smtClean="0"/>
              <a:t>and regulatory </a:t>
            </a:r>
            <a:r>
              <a:rPr lang="en-US" dirty="0"/>
              <a:t>restrictions on the emission of radio power for readers, the choice of </a:t>
            </a:r>
            <a:r>
              <a:rPr lang="en-US" dirty="0" smtClean="0"/>
              <a:t>signal modulation </a:t>
            </a:r>
            <a:r>
              <a:rPr lang="en-US" dirty="0"/>
              <a:t>and data coding is limited.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data to be transmitted in relatively small but transmit power is lower resulting in low SNR. Data Coding is used to improve synchronization abilities.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9CC6-8FD0-4E54-BADC-6CABF75B1EB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88385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Coding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9438" y="1676400"/>
            <a:ext cx="7612261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9CC6-8FD0-4E54-BADC-6CABF75B1EB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447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</a:t>
            </a:r>
            <a:r>
              <a:rPr lang="en-US" u="sng" dirty="0" smtClean="0"/>
              <a:t>NRZ </a:t>
            </a:r>
            <a:r>
              <a:rPr lang="en-US" u="sng" dirty="0"/>
              <a:t>(for </a:t>
            </a:r>
            <a:r>
              <a:rPr lang="en-US" i="1" u="sng" dirty="0" smtClean="0"/>
              <a:t>Non-Return to-Zero</a:t>
            </a:r>
            <a:r>
              <a:rPr lang="en-US" u="sng" dirty="0"/>
              <a:t>) </a:t>
            </a:r>
            <a:r>
              <a:rPr lang="en-US" dirty="0"/>
              <a:t>code that associates the high logic level with the binary value 1 and the </a:t>
            </a:r>
            <a:r>
              <a:rPr lang="en-US" dirty="0" smtClean="0"/>
              <a:t>low logic </a:t>
            </a:r>
            <a:r>
              <a:rPr lang="en-US" dirty="0"/>
              <a:t>level to the binary value 0.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RZ coding, </a:t>
            </a:r>
            <a:r>
              <a:rPr lang="en-US" dirty="0"/>
              <a:t>the signal </a:t>
            </a:r>
            <a:r>
              <a:rPr lang="en-US" dirty="0" smtClean="0"/>
              <a:t>drops back </a:t>
            </a:r>
            <a:r>
              <a:rPr lang="en-US" dirty="0"/>
              <a:t>to 0 V after each binary value.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u="sng" dirty="0"/>
              <a:t>Manchester coding </a:t>
            </a:r>
            <a:r>
              <a:rPr lang="en-US" dirty="0"/>
              <a:t>is an example of the coding by transition. It </a:t>
            </a:r>
            <a:r>
              <a:rPr lang="en-US" dirty="0" smtClean="0"/>
              <a:t>designates a </a:t>
            </a:r>
            <a:r>
              <a:rPr lang="en-US" dirty="0"/>
              <a:t>binary value by the sign of the edge at the half-period instant of each bit</a:t>
            </a:r>
            <a:r>
              <a:rPr lang="en-US" u="sng" dirty="0"/>
              <a:t>. </a:t>
            </a:r>
            <a:r>
              <a:rPr lang="en-US" u="sng" dirty="0" smtClean="0"/>
              <a:t>A rising </a:t>
            </a:r>
            <a:r>
              <a:rPr lang="en-US" u="sng" dirty="0"/>
              <a:t>edge</a:t>
            </a:r>
            <a:r>
              <a:rPr lang="en-US" dirty="0"/>
              <a:t> in the middle of the symbol time corresponds to the binary value </a:t>
            </a:r>
            <a:r>
              <a:rPr lang="en-US" dirty="0" smtClean="0"/>
              <a:t>0 and </a:t>
            </a:r>
            <a:r>
              <a:rPr lang="en-US" dirty="0"/>
              <a:t>a falling edge corresponds to the binary value 1.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transition in the middle of the symbol time is vital </a:t>
            </a:r>
            <a:r>
              <a:rPr lang="en-US" dirty="0" smtClean="0"/>
              <a:t>for </a:t>
            </a:r>
            <a:r>
              <a:rPr lang="en-US" u="sng" dirty="0" smtClean="0"/>
              <a:t>signal </a:t>
            </a:r>
            <a:r>
              <a:rPr lang="en-US" u="sng" dirty="0"/>
              <a:t>synchronization at the reception </a:t>
            </a:r>
            <a:r>
              <a:rPr lang="en-US" dirty="0"/>
              <a:t>and in particular for anti-collision </a:t>
            </a:r>
            <a:r>
              <a:rPr lang="en-US" dirty="0" smtClean="0"/>
              <a:t>detection processes </a:t>
            </a:r>
            <a:r>
              <a:rPr lang="en-US" dirty="0"/>
              <a:t>when multiple cards using this coding type are in the operating area of </a:t>
            </a:r>
            <a:r>
              <a:rPr lang="en-US" dirty="0" smtClean="0"/>
              <a:t>the RFID reader.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9CC6-8FD0-4E54-BADC-6CABF75B1EB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5831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“Miller code” uses a transition at half </a:t>
            </a:r>
            <a:r>
              <a:rPr lang="en-US" dirty="0" smtClean="0"/>
              <a:t>the symbol </a:t>
            </a:r>
            <a:r>
              <a:rPr lang="en-US" dirty="0"/>
              <a:t>time to encode the binary value 1. If a sequence of 0 bits happens, a </a:t>
            </a:r>
            <a:r>
              <a:rPr lang="en-US" dirty="0" smtClean="0"/>
              <a:t>transition at </a:t>
            </a:r>
            <a:r>
              <a:rPr lang="en-US" dirty="0"/>
              <a:t>the beginning of the symbol time is added.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FM0 </a:t>
            </a:r>
            <a:r>
              <a:rPr lang="en-US" dirty="0"/>
              <a:t>(or </a:t>
            </a:r>
            <a:r>
              <a:rPr lang="en-US" i="1" dirty="0"/>
              <a:t>Bi-Phase Space</a:t>
            </a:r>
            <a:r>
              <a:rPr lang="en-US" dirty="0"/>
              <a:t>) is similar to the Miller coding, as it </a:t>
            </a:r>
            <a:r>
              <a:rPr lang="en-US" u="sng" dirty="0"/>
              <a:t>reverses </a:t>
            </a:r>
            <a:r>
              <a:rPr lang="en-US" u="sng" dirty="0" smtClean="0"/>
              <a:t>the phase </a:t>
            </a:r>
            <a:r>
              <a:rPr lang="en-US" dirty="0"/>
              <a:t>at the beginning of each period of symbol time while for the bit 0, it adds </a:t>
            </a:r>
            <a:r>
              <a:rPr lang="en-US" dirty="0" smtClean="0"/>
              <a:t>a phase </a:t>
            </a:r>
            <a:r>
              <a:rPr lang="en-US" dirty="0"/>
              <a:t>inversion in the middle of the symbol time</a:t>
            </a:r>
            <a:r>
              <a:rPr lang="en-US" dirty="0" smtClean="0"/>
              <a:t>..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/>
              <a:t>coding schemes transmit information by Pulse Time Modulation (PTM</a:t>
            </a:r>
            <a:r>
              <a:rPr lang="en-US" dirty="0" smtClean="0"/>
              <a:t>). In </a:t>
            </a:r>
            <a:r>
              <a:rPr lang="en-US" dirty="0"/>
              <a:t>this category, we use Pulse Width Modulation (PWM), Pulse Position </a:t>
            </a:r>
            <a:r>
              <a:rPr lang="en-US" dirty="0" smtClean="0"/>
              <a:t>Modulation (</a:t>
            </a:r>
            <a:r>
              <a:rPr lang="en-US" dirty="0"/>
              <a:t>PPM) and Pulse Interval (PIE) coding </a:t>
            </a:r>
            <a:r>
              <a:rPr lang="en-US" dirty="0" smtClean="0"/>
              <a:t>methods.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9CC6-8FD0-4E54-BADC-6CABF75B1EB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6389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Coding techniques for RFID information should consider the following constraints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code should maintain power transmission as long as </a:t>
            </a:r>
            <a:r>
              <a:rPr lang="en-US" dirty="0" smtClean="0"/>
              <a:t>possible;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code should not consume too much of </a:t>
            </a:r>
            <a:r>
              <a:rPr lang="en-US" dirty="0" smtClean="0"/>
              <a:t>bandwidth;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code should help in </a:t>
            </a:r>
            <a:r>
              <a:rPr lang="en-US" u="sng" dirty="0"/>
              <a:t>collision detection </a:t>
            </a:r>
            <a:r>
              <a:rPr lang="en-US" dirty="0"/>
              <a:t>if there are several RFID tags in </a:t>
            </a:r>
            <a:r>
              <a:rPr lang="en-US" dirty="0" smtClean="0"/>
              <a:t>the operating </a:t>
            </a:r>
            <a:r>
              <a:rPr lang="en-US" dirty="0"/>
              <a:t>area of the reader.</a:t>
            </a:r>
          </a:p>
          <a:p>
            <a:endParaRPr lang="en-US" dirty="0" smtClean="0"/>
          </a:p>
          <a:p>
            <a:r>
              <a:rPr lang="en-US" dirty="0" smtClean="0"/>
              <a:t>Manchester </a:t>
            </a:r>
            <a:r>
              <a:rPr lang="en-US" dirty="0"/>
              <a:t>code, </a:t>
            </a:r>
            <a:r>
              <a:rPr lang="en-US" dirty="0" smtClean="0"/>
              <a:t>allows </a:t>
            </a:r>
            <a:r>
              <a:rPr lang="en-US" dirty="0"/>
              <a:t>easy detection of bit collisions. Therefore this coding type is </a:t>
            </a:r>
            <a:r>
              <a:rPr lang="en-US" dirty="0" smtClean="0"/>
              <a:t>often used </a:t>
            </a:r>
            <a:r>
              <a:rPr lang="en-US" dirty="0"/>
              <a:t>for the </a:t>
            </a:r>
            <a:r>
              <a:rPr lang="en-US" u="sng" dirty="0"/>
              <a:t>return path</a:t>
            </a:r>
            <a:r>
              <a:rPr lang="en-US" dirty="0"/>
              <a:t>, when RFID tags send data to the reader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Codes with the lowest bandwidth </a:t>
            </a:r>
            <a:r>
              <a:rPr lang="en-US" dirty="0" smtClean="0"/>
              <a:t>are NRZ and </a:t>
            </a:r>
            <a:r>
              <a:rPr lang="en-US" dirty="0"/>
              <a:t>Miller codes. They have a </a:t>
            </a:r>
            <a:r>
              <a:rPr lang="en-US" dirty="0" smtClean="0"/>
              <a:t>bandwidth required is about </a:t>
            </a:r>
            <a:r>
              <a:rPr lang="en-US" dirty="0"/>
              <a:t>half </a:t>
            </a:r>
            <a:r>
              <a:rPr lang="en-US" dirty="0" smtClean="0"/>
              <a:t>bit </a:t>
            </a:r>
            <a:r>
              <a:rPr lang="en-US" dirty="0"/>
              <a:t>rate. They are followed by the Manchester</a:t>
            </a:r>
            <a:r>
              <a:rPr lang="en-US" dirty="0" smtClean="0"/>
              <a:t>, FM0 </a:t>
            </a:r>
            <a:r>
              <a:rPr lang="en-US" dirty="0"/>
              <a:t>and RZ codes which have a bandwidth equal to that of the </a:t>
            </a:r>
            <a:r>
              <a:rPr lang="en-US" dirty="0" smtClean="0"/>
              <a:t>communication throughput.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9CC6-8FD0-4E54-BADC-6CABF75B1EB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8274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Communications </a:t>
            </a:r>
            <a:r>
              <a:rPr lang="en-US" dirty="0"/>
              <a:t>consist of a carrier signal which can </a:t>
            </a:r>
            <a:r>
              <a:rPr lang="en-US" dirty="0" smtClean="0"/>
              <a:t>be modulated </a:t>
            </a:r>
            <a:r>
              <a:rPr lang="en-US" dirty="0"/>
              <a:t>to transport the binary information in three possible </a:t>
            </a:r>
            <a:r>
              <a:rPr lang="en-US" dirty="0" smtClean="0"/>
              <a:t>ways:</a:t>
            </a:r>
          </a:p>
          <a:p>
            <a:pPr lvl="1"/>
            <a:r>
              <a:rPr lang="en-US" dirty="0" smtClean="0"/>
              <a:t>Amplitude </a:t>
            </a:r>
            <a:r>
              <a:rPr lang="en-US" dirty="0"/>
              <a:t>Shift Keying (ASK) where the amplitude of the carrier signal </a:t>
            </a:r>
            <a:r>
              <a:rPr lang="en-US" dirty="0" smtClean="0"/>
              <a:t>is modulated </a:t>
            </a:r>
            <a:r>
              <a:rPr lang="en-US" dirty="0"/>
              <a:t>between several </a:t>
            </a:r>
            <a:r>
              <a:rPr lang="en-US" dirty="0" smtClean="0"/>
              <a:t>levels;</a:t>
            </a:r>
          </a:p>
          <a:p>
            <a:pPr lvl="1"/>
            <a:r>
              <a:rPr lang="en-US" dirty="0" smtClean="0"/>
              <a:t>Frequency </a:t>
            </a:r>
            <a:r>
              <a:rPr lang="en-US" dirty="0"/>
              <a:t>Shift Keying (FSK) where the frequency of the carrier signal </a:t>
            </a:r>
            <a:r>
              <a:rPr lang="en-US" dirty="0" smtClean="0"/>
              <a:t>is modulated </a:t>
            </a:r>
            <a:r>
              <a:rPr lang="en-US" dirty="0"/>
              <a:t>between several </a:t>
            </a:r>
            <a:r>
              <a:rPr lang="en-US" dirty="0" smtClean="0"/>
              <a:t>frequencies;</a:t>
            </a:r>
          </a:p>
          <a:p>
            <a:pPr lvl="1"/>
            <a:r>
              <a:rPr lang="en-US" dirty="0" smtClean="0"/>
              <a:t>Phase </a:t>
            </a:r>
            <a:r>
              <a:rPr lang="en-US" dirty="0"/>
              <a:t>Shift Keying (PSK) where the phase of the carrier signal is </a:t>
            </a:r>
            <a:r>
              <a:rPr lang="en-US" dirty="0" smtClean="0"/>
              <a:t>modulated between </a:t>
            </a:r>
            <a:r>
              <a:rPr lang="en-US" dirty="0"/>
              <a:t>multiple values.</a:t>
            </a:r>
          </a:p>
          <a:p>
            <a:r>
              <a:rPr lang="en-US" dirty="0" smtClean="0"/>
              <a:t>The ASK modulation requires the </a:t>
            </a:r>
            <a:r>
              <a:rPr lang="en-US" dirty="0"/>
              <a:t>carrier to be transmitted at </a:t>
            </a:r>
            <a:r>
              <a:rPr lang="en-US" u="sng" dirty="0"/>
              <a:t>high power</a:t>
            </a:r>
            <a:r>
              <a:rPr lang="en-US" dirty="0"/>
              <a:t>, which can be detrimental for </a:t>
            </a:r>
            <a:r>
              <a:rPr lang="en-US" dirty="0" smtClean="0"/>
              <a:t>embedded systems </a:t>
            </a:r>
            <a:r>
              <a:rPr lang="en-US" dirty="0"/>
              <a:t>like RFID technologies. The advantage of </a:t>
            </a:r>
            <a:r>
              <a:rPr lang="en-US" dirty="0" smtClean="0"/>
              <a:t>the ASK modulation </a:t>
            </a:r>
            <a:r>
              <a:rPr lang="en-US" dirty="0"/>
              <a:t>is the </a:t>
            </a:r>
            <a:r>
              <a:rPr lang="en-US" dirty="0" smtClean="0"/>
              <a:t>simplicity of </a:t>
            </a:r>
            <a:r>
              <a:rPr lang="en-US" dirty="0"/>
              <a:t>the demodulation architecture.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FSK modulation can be seen as a special case </a:t>
            </a:r>
            <a:r>
              <a:rPr lang="en-US" dirty="0" smtClean="0"/>
              <a:t>of PSK </a:t>
            </a:r>
            <a:r>
              <a:rPr lang="en-US" dirty="0"/>
              <a:t>modulation. It has an advantage in energy distribution since it is distributed </a:t>
            </a:r>
            <a:r>
              <a:rPr lang="en-US" dirty="0" smtClean="0"/>
              <a:t>almost (</a:t>
            </a:r>
            <a:r>
              <a:rPr lang="en-US" dirty="0"/>
              <a:t>98%) throughout the frequency band but has relatively complex reception architecture.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9CC6-8FD0-4E54-BADC-6CABF75B1EB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53228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Transmission Characteristics: Reader to Tag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794" y="1600200"/>
            <a:ext cx="7312427" cy="441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9CC6-8FD0-4E54-BADC-6CABF75B1EB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77683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Transmission Characteristics: Tag to </a:t>
            </a:r>
            <a:r>
              <a:rPr lang="en-US" dirty="0" err="1" smtClean="0"/>
              <a:t>REader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8252" y="1676400"/>
            <a:ext cx="7471347" cy="4284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9CC6-8FD0-4E54-BADC-6CABF75B1EB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602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makes it smart?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What kind of abilities are we looking for so that the warehouse management system may be considered “smart”?</a:t>
            </a:r>
          </a:p>
          <a:p>
            <a:r>
              <a:rPr lang="en-IN" dirty="0" smtClean="0"/>
              <a:t>Abilities:</a:t>
            </a:r>
          </a:p>
          <a:p>
            <a:pPr lvl="1"/>
            <a:r>
              <a:rPr lang="en-IN" dirty="0" smtClean="0"/>
              <a:t>Keep track of the inventory: list of items, number of items</a:t>
            </a:r>
          </a:p>
          <a:p>
            <a:pPr lvl="1"/>
            <a:r>
              <a:rPr lang="en-IN" dirty="0" smtClean="0"/>
              <a:t>Trend of consumption</a:t>
            </a:r>
          </a:p>
          <a:p>
            <a:pPr lvl="1"/>
            <a:r>
              <a:rPr lang="en-IN" dirty="0" smtClean="0"/>
              <a:t>Any suspicious activity</a:t>
            </a:r>
          </a:p>
          <a:p>
            <a:pPr lvl="1"/>
            <a:r>
              <a:rPr lang="en-IN" dirty="0" smtClean="0"/>
              <a:t>Anything else?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145691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During transmissions of energy and data in the radio channel, </a:t>
            </a:r>
            <a:r>
              <a:rPr lang="en-US" dirty="0" smtClean="0"/>
              <a:t>various electromagnetic </a:t>
            </a:r>
            <a:r>
              <a:rPr lang="en-US" dirty="0"/>
              <a:t>sources can cause transmission errors. In order to ensure the </a:t>
            </a:r>
            <a:r>
              <a:rPr lang="en-US" dirty="0" smtClean="0"/>
              <a:t>integrity of </a:t>
            </a:r>
            <a:r>
              <a:rPr lang="en-US" dirty="0"/>
              <a:t>transmissions, it is necessary to </a:t>
            </a:r>
            <a:r>
              <a:rPr lang="en-US" u="sng" dirty="0"/>
              <a:t>detect</a:t>
            </a:r>
            <a:r>
              <a:rPr lang="en-US" dirty="0"/>
              <a:t> the presence of errors in the received message</a:t>
            </a:r>
            <a:r>
              <a:rPr lang="en-US" dirty="0" smtClean="0"/>
              <a:t>. If </a:t>
            </a:r>
            <a:r>
              <a:rPr lang="en-US" dirty="0"/>
              <a:t>this happens, the protocol should be able to transmit the message again unless </a:t>
            </a:r>
            <a:r>
              <a:rPr lang="en-US" dirty="0" smtClean="0"/>
              <a:t>the receiver </a:t>
            </a:r>
            <a:r>
              <a:rPr lang="en-US" dirty="0"/>
              <a:t>can correct the message itself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There are essentially three types of error detection modes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Vertical </a:t>
            </a:r>
            <a:r>
              <a:rPr lang="en-US" dirty="0"/>
              <a:t>Redundancy Check (VRC) that is also called the parity </a:t>
            </a:r>
            <a:r>
              <a:rPr lang="en-US" dirty="0" smtClean="0"/>
              <a:t>check;</a:t>
            </a:r>
          </a:p>
          <a:p>
            <a:pPr lvl="1"/>
            <a:r>
              <a:rPr lang="en-US" dirty="0" smtClean="0"/>
              <a:t>Longitudinal </a:t>
            </a:r>
            <a:r>
              <a:rPr lang="en-US" dirty="0"/>
              <a:t>Redundancy Check (LRC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Cyclic </a:t>
            </a:r>
            <a:r>
              <a:rPr lang="en-US" dirty="0"/>
              <a:t>Redundancy Check (CRC).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9CC6-8FD0-4E54-BADC-6CABF75B1EB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501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Sensors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kind of sensors do we need for inventory tracking?</a:t>
            </a:r>
          </a:p>
          <a:p>
            <a:endParaRPr lang="en-IN" dirty="0"/>
          </a:p>
          <a:p>
            <a:r>
              <a:rPr lang="en-IN" dirty="0" smtClean="0"/>
              <a:t>Suggestions?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9174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Sensors	: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Need a sensor that can determine the presence of “a” particular item, as well as movement of any items.</a:t>
            </a:r>
          </a:p>
          <a:p>
            <a:r>
              <a:rPr lang="en-IN" dirty="0" smtClean="0"/>
              <a:t>Need the sensing system to be accurate since error of margin must be low.</a:t>
            </a:r>
          </a:p>
          <a:p>
            <a:r>
              <a:rPr lang="en-IN" dirty="0" smtClean="0"/>
              <a:t>Warehouse is expected to be large in size</a:t>
            </a:r>
          </a:p>
          <a:p>
            <a:r>
              <a:rPr lang="en-IN" dirty="0" smtClean="0"/>
              <a:t>The turnover is expected to be high, the number of items and the attributes associated with them are expected to be large.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1870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Sensor: RFID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Sensors</a:t>
            </a:r>
          </a:p>
          <a:p>
            <a:r>
              <a:rPr lang="en-US" dirty="0"/>
              <a:t>The sensing operation here could be that of</a:t>
            </a:r>
          </a:p>
          <a:p>
            <a:pPr lvl="1"/>
            <a:r>
              <a:rPr lang="en-US" dirty="0"/>
              <a:t>An article is present or not. </a:t>
            </a:r>
          </a:p>
          <a:p>
            <a:pPr lvl="1"/>
            <a:r>
              <a:rPr lang="en-US" dirty="0"/>
              <a:t>All the articles within the range must send their relevant details.</a:t>
            </a:r>
          </a:p>
          <a:p>
            <a:pPr lvl="1"/>
            <a:r>
              <a:rPr lang="en-US" dirty="0"/>
              <a:t>When the RFID reader sends a query, the tags within its range must communicate declaring their presence.</a:t>
            </a:r>
          </a:p>
          <a:p>
            <a:r>
              <a:rPr lang="en-US" dirty="0"/>
              <a:t>The data transferred can be a single bit or multiple </a:t>
            </a:r>
            <a:r>
              <a:rPr lang="en-US" dirty="0" smtClean="0"/>
              <a:t>bits (allowing the transmit different attributes).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4159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BB54C-D518-4D6B-A7E6-0B9AA22EB16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41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5250"/>
            <a:ext cx="8305800" cy="895350"/>
          </a:xfrm>
        </p:spPr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What is RFID?</a:t>
            </a:r>
          </a:p>
        </p:txBody>
      </p:sp>
      <p:sp>
        <p:nvSpPr>
          <p:cNvPr id="541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53340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38100" cmpd="dbl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A50021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r>
              <a:rPr lang="en-US" altLang="en-US" dirty="0"/>
              <a:t>RFID = Radio Frequency </a:t>
            </a:r>
            <a:r>
              <a:rPr lang="en-US" altLang="en-US" dirty="0" err="1"/>
              <a:t>IDentification</a:t>
            </a:r>
            <a:r>
              <a:rPr lang="en-US" altLang="en-US" dirty="0"/>
              <a:t>.</a:t>
            </a:r>
          </a:p>
          <a:p>
            <a:pPr>
              <a:spcBef>
                <a:spcPct val="40000"/>
              </a:spcBef>
            </a:pPr>
            <a:r>
              <a:rPr lang="en-US" altLang="en-US" dirty="0" smtClean="0"/>
              <a:t>It is an </a:t>
            </a:r>
            <a:r>
              <a:rPr lang="en-US" altLang="en-US" dirty="0"/>
              <a:t>ADC (Automated Data Collection) technology that:</a:t>
            </a:r>
          </a:p>
          <a:p>
            <a:pPr lvl="1">
              <a:spcBef>
                <a:spcPct val="40000"/>
              </a:spcBef>
            </a:pPr>
            <a:r>
              <a:rPr lang="en-US" altLang="en-US" dirty="0"/>
              <a:t>uses radio-frequency waves to transfer data between a reader and a movable item to identify, categorize, track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 lvl="1">
              <a:spcBef>
                <a:spcPct val="40000"/>
              </a:spcBef>
            </a:pPr>
            <a:r>
              <a:rPr lang="en-US" altLang="en-US" dirty="0" smtClean="0"/>
              <a:t>It does </a:t>
            </a:r>
            <a:r>
              <a:rPr lang="en-US" altLang="en-US" dirty="0"/>
              <a:t>not require </a:t>
            </a:r>
            <a:r>
              <a:rPr lang="en-US" altLang="en-US" dirty="0" smtClean="0"/>
              <a:t>line of </a:t>
            </a:r>
            <a:r>
              <a:rPr lang="en-US" altLang="en-US" dirty="0"/>
              <a:t>sight or contact between reader/scanner and the tagged item.</a:t>
            </a:r>
          </a:p>
          <a:p>
            <a:pPr lvl="1"/>
            <a:r>
              <a:rPr lang="en-US" altLang="en-US" dirty="0" smtClean="0"/>
              <a:t>Low </a:t>
            </a:r>
            <a:r>
              <a:rPr lang="en-US" altLang="en-US" dirty="0"/>
              <a:t>cost components.</a:t>
            </a:r>
          </a:p>
          <a:p>
            <a:r>
              <a:rPr lang="en-US" altLang="en-US" dirty="0" smtClean="0"/>
              <a:t>Other </a:t>
            </a:r>
            <a:r>
              <a:rPr lang="en-US" altLang="en-US" dirty="0"/>
              <a:t>ADC technologies: Bar codes, OCR.</a:t>
            </a:r>
          </a:p>
        </p:txBody>
      </p:sp>
    </p:spTree>
    <p:extLst>
      <p:ext uri="{BB962C8B-B14F-4D97-AF65-F5344CB8AC3E}">
        <p14:creationId xmlns:p14="http://schemas.microsoft.com/office/powerpoint/2010/main" xmlns="" val="130009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RFID vs. Bar Codes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altLang="en-US" dirty="0"/>
              <a:t>Does not require human to manually pass item over scanner.</a:t>
            </a:r>
          </a:p>
          <a:p>
            <a:r>
              <a:rPr lang="en-US" altLang="en-US" dirty="0"/>
              <a:t>More accurate inventory count.</a:t>
            </a:r>
          </a:p>
          <a:p>
            <a:r>
              <a:rPr lang="en-US" altLang="en-US" dirty="0"/>
              <a:t>Can be incorporated into product, person, animal.</a:t>
            </a:r>
          </a:p>
          <a:p>
            <a:r>
              <a:rPr lang="en-US" altLang="en-US" dirty="0"/>
              <a:t>Can track each individual item.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723C-14F8-4A6F-9AAB-E9A16C93A0C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189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2808</Words>
  <Application>Microsoft Office PowerPoint</Application>
  <PresentationFormat>On-screen Show (4:3)</PresentationFormat>
  <Paragraphs>274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Case Study 1</vt:lpstr>
      <vt:lpstr>Smart environment: Dimensions</vt:lpstr>
      <vt:lpstr>Smart Warehouse</vt:lpstr>
      <vt:lpstr>What makes it smart?</vt:lpstr>
      <vt:lpstr>Sensors</vt:lpstr>
      <vt:lpstr>Sensors : Requirements</vt:lpstr>
      <vt:lpstr>Sensor: RFID</vt:lpstr>
      <vt:lpstr>What is RFID?</vt:lpstr>
      <vt:lpstr>RFID vs. Bar Codes</vt:lpstr>
      <vt:lpstr>RFID: Quick Introduction</vt:lpstr>
      <vt:lpstr>RFID Applications</vt:lpstr>
      <vt:lpstr>RFID Tags</vt:lpstr>
      <vt:lpstr>RFID Tags cont.</vt:lpstr>
      <vt:lpstr>RFID Tags</vt:lpstr>
      <vt:lpstr>RFID tag memory </vt:lpstr>
      <vt:lpstr>RFID readers</vt:lpstr>
      <vt:lpstr>RFID System</vt:lpstr>
      <vt:lpstr>Data and Energy Transfer</vt:lpstr>
      <vt:lpstr>Inductive Coupling</vt:lpstr>
      <vt:lpstr>N bit Transfer</vt:lpstr>
      <vt:lpstr>N-bit Transfer</vt:lpstr>
      <vt:lpstr>What is the N bit data?: Barcode</vt:lpstr>
      <vt:lpstr>Universal Product Code (UPC)</vt:lpstr>
      <vt:lpstr>Two dimensional Codes</vt:lpstr>
      <vt:lpstr>2 D Codes</vt:lpstr>
      <vt:lpstr>Sensors</vt:lpstr>
      <vt:lpstr>RFID Tags: Classification</vt:lpstr>
      <vt:lpstr>RFID Tags: Classification</vt:lpstr>
      <vt:lpstr>Smart environment: Dimensions</vt:lpstr>
      <vt:lpstr>Communication modes</vt:lpstr>
      <vt:lpstr>Communication Modes</vt:lpstr>
      <vt:lpstr>Signals, Modulation etc.</vt:lpstr>
      <vt:lpstr>Data Coding</vt:lpstr>
      <vt:lpstr>Data Coding</vt:lpstr>
      <vt:lpstr>Data Coding</vt:lpstr>
      <vt:lpstr>Data Coding</vt:lpstr>
      <vt:lpstr>Modulation</vt:lpstr>
      <vt:lpstr>Transmission Characteristics: Reader to Tag</vt:lpstr>
      <vt:lpstr>Transmission Characteristics: Tag to REader</vt:lpstr>
      <vt:lpstr>Channel Coding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RFID: Case Study</dc:title>
  <dc:creator>User</dc:creator>
  <cp:lastModifiedBy>User</cp:lastModifiedBy>
  <cp:revision>27</cp:revision>
  <dcterms:created xsi:type="dcterms:W3CDTF">2016-01-11T04:16:42Z</dcterms:created>
  <dcterms:modified xsi:type="dcterms:W3CDTF">2017-01-05T03:50:24Z</dcterms:modified>
</cp:coreProperties>
</file>