
<file path=[Content_Types].xml><?xml version="1.0" encoding="utf-8"?>
<Types xmlns="http://schemas.openxmlformats.org/package/2006/content-types">
  <Override PartName="/_rels/.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49"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0"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5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3"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4"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5"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57"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8"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59" name="" descr=""/>
          <p:cNvPicPr/>
          <p:nvPr/>
        </p:nvPicPr>
        <p:blipFill>
          <a:blip r:embed="rId2"/>
          <a:stretch/>
        </p:blipFill>
        <p:spPr>
          <a:xfrm>
            <a:off x="1136880" y="1599840"/>
            <a:ext cx="6107760" cy="4873320"/>
          </a:xfrm>
          <a:prstGeom prst="rect">
            <a:avLst/>
          </a:prstGeom>
          <a:ln>
            <a:noFill/>
          </a:ln>
        </p:spPr>
      </p:pic>
      <p:pic>
        <p:nvPicPr>
          <p:cNvPr id="60" name="" descr=""/>
          <p:cNvPicPr/>
          <p:nvPr/>
        </p:nvPicPr>
        <p:blipFill>
          <a:blip r:embed="rId3"/>
          <a:stretch/>
        </p:blipFill>
        <p:spPr>
          <a:xfrm>
            <a:off x="1136880" y="1599840"/>
            <a:ext cx="6107760" cy="4873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73"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75"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77"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78"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8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3"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4"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28"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86"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7"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8"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90"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1"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2"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94"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5"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9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8"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9"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0"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02"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3"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04" name="" descr=""/>
          <p:cNvPicPr/>
          <p:nvPr/>
        </p:nvPicPr>
        <p:blipFill>
          <a:blip r:embed="rId2"/>
          <a:stretch/>
        </p:blipFill>
        <p:spPr>
          <a:xfrm>
            <a:off x="1136880" y="1599840"/>
            <a:ext cx="6107760" cy="4873320"/>
          </a:xfrm>
          <a:prstGeom prst="rect">
            <a:avLst/>
          </a:prstGeom>
          <a:ln>
            <a:noFill/>
          </a:ln>
        </p:spPr>
      </p:pic>
      <p:pic>
        <p:nvPicPr>
          <p:cNvPr id="105" name="" descr=""/>
          <p:cNvPicPr/>
          <p:nvPr/>
        </p:nvPicPr>
        <p:blipFill>
          <a:blip r:embed="rId3"/>
          <a:stretch/>
        </p:blipFill>
        <p:spPr>
          <a:xfrm>
            <a:off x="1136880" y="1599840"/>
            <a:ext cx="6107760" cy="4873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30"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32"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3"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3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8"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9"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41"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2"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3"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45"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6"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7"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3" name="CustomShape 4" hidden="1"/>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5" name="CustomShape 6" hidden="1"/>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286000" y="3124080"/>
            <a:ext cx="6171840" cy="1893960"/>
          </a:xfrm>
          <a:prstGeom prst="rect">
            <a:avLst/>
          </a:prstGeom>
        </p:spPr>
        <p:txBody>
          <a:bodyPr lIns="90000" rIns="90000" tIns="45000" bIns="45000" anchor="b"/>
          <a:p>
            <a:pPr>
              <a:lnSpc>
                <a:spcPct val="100000"/>
              </a:lnSpc>
            </a:pPr>
            <a:r>
              <a:rPr b="1" lang="en-US" sz="3000" spc="-1" strike="noStrike" cap="small">
                <a:solidFill>
                  <a:srgbClr val="575f6d"/>
                </a:solidFill>
                <a:uFill>
                  <a:solidFill>
                    <a:srgbClr val="ffffff"/>
                  </a:solidFill>
                </a:uFill>
                <a:latin typeface="Century Schoolbook"/>
              </a:rPr>
              <a:t>Click to edit Master title style</a:t>
            </a:r>
            <a:endParaRPr b="0" lang="en-US" sz="1800" spc="-1" strike="noStrike">
              <a:solidFill>
                <a:srgbClr val="000000"/>
              </a:solidFill>
              <a:uFill>
                <a:solidFill>
                  <a:srgbClr val="ffffff"/>
                </a:solidFill>
              </a:uFill>
              <a:latin typeface="Century Schoolbook"/>
            </a:endParaRPr>
          </a:p>
        </p:txBody>
      </p:sp>
      <p:sp>
        <p:nvSpPr>
          <p:cNvPr id="7" name="PlaceHolder 8"/>
          <p:cNvSpPr>
            <a:spLocks noGrp="1"/>
          </p:cNvSpPr>
          <p:nvPr>
            <p:ph type="dt"/>
          </p:nvPr>
        </p:nvSpPr>
        <p:spPr>
          <a:xfrm rot="5400000">
            <a:off x="7765200" y="1174320"/>
            <a:ext cx="2285640" cy="380520"/>
          </a:xfrm>
          <a:prstGeom prst="rect">
            <a:avLst/>
          </a:prstGeom>
        </p:spPr>
        <p:txBody>
          <a:bodyPr lIns="90000" rIns="90000" tIns="45000" bIns="45000" anchor="ctr"/>
          <a:p>
            <a:pPr algn="r">
              <a:lnSpc>
                <a:spcPct val="100000"/>
              </a:lnSpc>
            </a:pPr>
            <a:r>
              <a:rPr b="0" lang="en-IN" sz="1200" spc="-1" strike="noStrike">
                <a:solidFill>
                  <a:srgbClr val="575f6d"/>
                </a:solidFill>
                <a:uFill>
                  <a:solidFill>
                    <a:srgbClr val="ffffff"/>
                  </a:solidFill>
                </a:uFill>
                <a:latin typeface="Century Schoolbook"/>
              </a:rPr>
              <a:t>17/01/17</a:t>
            </a:r>
            <a:endParaRPr b="0" lang="en-IN" sz="1400" spc="-1" strike="noStrike">
              <a:solidFill>
                <a:srgbClr val="000000"/>
              </a:solidFill>
              <a:uFill>
                <a:solidFill>
                  <a:srgbClr val="ffffff"/>
                </a:solidFill>
              </a:uFill>
              <a:latin typeface="Times New Roman"/>
            </a:endParaRPr>
          </a:p>
        </p:txBody>
      </p:sp>
      <p:sp>
        <p:nvSpPr>
          <p:cNvPr id="8" name="PlaceHolder 9"/>
          <p:cNvSpPr>
            <a:spLocks noGrp="1"/>
          </p:cNvSpPr>
          <p:nvPr>
            <p:ph type="ftr"/>
          </p:nvPr>
        </p:nvSpPr>
        <p:spPr>
          <a:xfrm rot="5400000">
            <a:off x="7077240" y="4181400"/>
            <a:ext cx="365724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9" name="CustomShape 10"/>
          <p:cNvSpPr/>
          <p:nvPr/>
        </p:nvSpPr>
        <p:spPr>
          <a:xfrm>
            <a:off x="380880" y="0"/>
            <a:ext cx="609120" cy="6857640"/>
          </a:xfrm>
          <a:prstGeom prst="rect">
            <a:avLst/>
          </a:prstGeom>
          <a:solidFill>
            <a:schemeClr val="accent1">
              <a:tint val="60000"/>
              <a:alpha val="54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276480" y="0"/>
            <a:ext cx="104400" cy="6857640"/>
          </a:xfrm>
          <a:prstGeom prst="rect">
            <a:avLst/>
          </a:prstGeom>
          <a:solidFill>
            <a:schemeClr val="accent1">
              <a:tint val="40000"/>
              <a:alpha val="36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p:cNvSpPr/>
          <p:nvPr/>
        </p:nvSpPr>
        <p:spPr>
          <a:xfrm>
            <a:off x="990720" y="0"/>
            <a:ext cx="181440" cy="6857640"/>
          </a:xfrm>
          <a:prstGeom prst="rect">
            <a:avLst/>
          </a:prstGeom>
          <a:solidFill>
            <a:schemeClr val="accent1">
              <a:tint val="40000"/>
              <a:alpha val="70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p:cNvSpPr/>
          <p:nvPr/>
        </p:nvSpPr>
        <p:spPr>
          <a:xfrm>
            <a:off x="1141200" y="0"/>
            <a:ext cx="230040" cy="6857640"/>
          </a:xfrm>
          <a:prstGeom prst="rect">
            <a:avLst/>
          </a:prstGeom>
          <a:solidFill>
            <a:schemeClr val="accent1">
              <a:tint val="20000"/>
              <a:alpha val="7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Line 14"/>
          <p:cNvSpPr/>
          <p:nvPr/>
        </p:nvSpPr>
        <p:spPr>
          <a:xfrm>
            <a:off x="106200" y="0"/>
            <a:ext cx="360" cy="6858000"/>
          </a:xfrm>
          <a:prstGeom prst="line">
            <a:avLst/>
          </a:prstGeom>
          <a:ln w="57240">
            <a:solidFill>
              <a:schemeClr val="accent1">
                <a:tint val="60000"/>
                <a:alpha val="73000"/>
              </a:schemeClr>
            </a:solidFill>
            <a:round/>
          </a:ln>
        </p:spPr>
        <p:style>
          <a:lnRef idx="0"/>
          <a:fillRef idx="0"/>
          <a:effectRef idx="0"/>
          <a:fontRef idx="minor"/>
        </p:style>
      </p:sp>
      <p:sp>
        <p:nvSpPr>
          <p:cNvPr id="14" name="Line 15"/>
          <p:cNvSpPr/>
          <p:nvPr/>
        </p:nvSpPr>
        <p:spPr>
          <a:xfrm>
            <a:off x="914400" y="0"/>
            <a:ext cx="360" cy="6858000"/>
          </a:xfrm>
          <a:prstGeom prst="line">
            <a:avLst/>
          </a:prstGeom>
          <a:ln w="57240">
            <a:solidFill>
              <a:schemeClr val="accent1">
                <a:tint val="20000"/>
                <a:alpha val="83000"/>
              </a:schemeClr>
            </a:solidFill>
            <a:round/>
          </a:ln>
        </p:spPr>
        <p:style>
          <a:lnRef idx="0"/>
          <a:fillRef idx="0"/>
          <a:effectRef idx="0"/>
          <a:fontRef idx="minor"/>
        </p:style>
      </p:sp>
      <p:sp>
        <p:nvSpPr>
          <p:cNvPr id="15" name="Line 16"/>
          <p:cNvSpPr/>
          <p:nvPr/>
        </p:nvSpPr>
        <p:spPr>
          <a:xfrm>
            <a:off x="853920" y="0"/>
            <a:ext cx="360" cy="6858000"/>
          </a:xfrm>
          <a:prstGeom prst="line">
            <a:avLst/>
          </a:prstGeom>
          <a:ln w="57240">
            <a:solidFill>
              <a:schemeClr val="accent1">
                <a:tint val="60000"/>
              </a:schemeClr>
            </a:solidFill>
            <a:round/>
          </a:ln>
        </p:spPr>
        <p:style>
          <a:lnRef idx="0"/>
          <a:fillRef idx="0"/>
          <a:effectRef idx="0"/>
          <a:fontRef idx="minor"/>
        </p:style>
      </p:sp>
      <p:sp>
        <p:nvSpPr>
          <p:cNvPr id="16" name="Line 17"/>
          <p:cNvSpPr/>
          <p:nvPr/>
        </p:nvSpPr>
        <p:spPr>
          <a:xfrm>
            <a:off x="1726560" y="0"/>
            <a:ext cx="360" cy="6858000"/>
          </a:xfrm>
          <a:prstGeom prst="line">
            <a:avLst/>
          </a:prstGeom>
          <a:ln w="28440">
            <a:solidFill>
              <a:schemeClr val="accent1">
                <a:tint val="60000"/>
                <a:alpha val="82000"/>
              </a:schemeClr>
            </a:solidFill>
            <a:round/>
          </a:ln>
        </p:spPr>
        <p:style>
          <a:lnRef idx="0"/>
          <a:fillRef idx="0"/>
          <a:effectRef idx="0"/>
          <a:fontRef idx="minor"/>
        </p:style>
      </p:sp>
      <p:sp>
        <p:nvSpPr>
          <p:cNvPr id="17" name="Line 18"/>
          <p:cNvSpPr/>
          <p:nvPr/>
        </p:nvSpPr>
        <p:spPr>
          <a:xfrm>
            <a:off x="1066680" y="0"/>
            <a:ext cx="360" cy="6858000"/>
          </a:xfrm>
          <a:prstGeom prst="line">
            <a:avLst/>
          </a:prstGeom>
          <a:ln w="9360">
            <a:solidFill>
              <a:schemeClr val="accent1">
                <a:tint val="60000"/>
              </a:schemeClr>
            </a:solidFill>
            <a:round/>
          </a:ln>
        </p:spPr>
        <p:style>
          <a:lnRef idx="0"/>
          <a:fillRef idx="0"/>
          <a:effectRef idx="0"/>
          <a:fontRef idx="minor"/>
        </p:style>
      </p:sp>
      <p:sp>
        <p:nvSpPr>
          <p:cNvPr id="18" name="Line 19"/>
          <p:cNvSpPr/>
          <p:nvPr/>
        </p:nvSpPr>
        <p:spPr>
          <a:xfrm>
            <a:off x="9113760" y="0"/>
            <a:ext cx="360" cy="6858000"/>
          </a:xfrm>
          <a:prstGeom prst="line">
            <a:avLst/>
          </a:prstGeom>
          <a:ln w="57240">
            <a:solidFill>
              <a:schemeClr val="accent1">
                <a:tint val="60000"/>
              </a:schemeClr>
            </a:solidFill>
            <a:round/>
          </a:ln>
        </p:spPr>
        <p:style>
          <a:lnRef idx="0"/>
          <a:fillRef idx="0"/>
          <a:effectRef idx="0"/>
          <a:fontRef idx="minor"/>
        </p:style>
      </p:sp>
      <p:sp>
        <p:nvSpPr>
          <p:cNvPr id="19" name="CustomShape 20"/>
          <p:cNvSpPr/>
          <p:nvPr/>
        </p:nvSpPr>
        <p:spPr>
          <a:xfrm>
            <a:off x="1219320" y="0"/>
            <a:ext cx="75960" cy="6857640"/>
          </a:xfrm>
          <a:prstGeom prst="rect">
            <a:avLst/>
          </a:prstGeom>
          <a:solidFill>
            <a:schemeClr val="accent1">
              <a:tint val="60000"/>
              <a:alpha val="5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609480" y="3429000"/>
            <a:ext cx="1294920" cy="1294920"/>
          </a:xfrm>
          <a:prstGeom prst="ellipse">
            <a:avLst/>
          </a:prstGeom>
          <a:solidFill>
            <a:schemeClr val="accent1"/>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309680" y="4866840"/>
            <a:ext cx="641160" cy="64116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a:off x="1091160" y="5500800"/>
            <a:ext cx="136800" cy="13680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1664280" y="5788080"/>
            <a:ext cx="273960" cy="27396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CustomShape 25"/>
          <p:cNvSpPr/>
          <p:nvPr/>
        </p:nvSpPr>
        <p:spPr>
          <a:xfrm>
            <a:off x="1905120" y="4495680"/>
            <a:ext cx="365400" cy="36540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5" name="PlaceHolder 26"/>
          <p:cNvSpPr>
            <a:spLocks noGrp="1"/>
          </p:cNvSpPr>
          <p:nvPr>
            <p:ph type="sldNum"/>
          </p:nvPr>
        </p:nvSpPr>
        <p:spPr>
          <a:xfrm>
            <a:off x="1325520" y="4928760"/>
            <a:ext cx="609120" cy="517320"/>
          </a:xfrm>
          <a:prstGeom prst="rect">
            <a:avLst/>
          </a:prstGeom>
        </p:spPr>
        <p:txBody>
          <a:bodyPr lIns="90000" rIns="90000" tIns="45000" bIns="45000" anchor="ctr"/>
          <a:p>
            <a:pPr algn="ctr">
              <a:lnSpc>
                <a:spcPct val="100000"/>
              </a:lnSpc>
            </a:pPr>
            <a:fld id="{AE7059F1-CBDE-465E-B8F3-676A57AEED33}"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
        <p:nvSpPr>
          <p:cNvPr id="26" name="PlaceHolder 2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Century Schoolbook"/>
              </a:rPr>
              <a:t>Second Outline Level</a:t>
            </a:r>
            <a:endParaRPr b="0" lang="en-US" sz="18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entury Schoolbook"/>
              </a:rPr>
              <a:t>Third Outline Level</a:t>
            </a:r>
            <a:endParaRPr b="0" lang="en-US" sz="18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Seventh Outline Level</a:t>
            </a:r>
            <a:endParaRPr b="0" lang="en-US"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62"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63"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64"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5"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66"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Click to edit Master title style</a:t>
            </a:r>
            <a:endParaRPr b="0" lang="en-US" sz="1800" spc="-1" strike="noStrike">
              <a:solidFill>
                <a:srgbClr val="000000"/>
              </a:solidFill>
              <a:uFill>
                <a:solidFill>
                  <a:srgbClr val="ffffff"/>
                </a:solidFill>
              </a:uFill>
              <a:latin typeface="Century Schoolbook"/>
            </a:endParaRPr>
          </a:p>
        </p:txBody>
      </p:sp>
      <p:sp>
        <p:nvSpPr>
          <p:cNvPr id="68" name="PlaceHolder 8"/>
          <p:cNvSpPr>
            <a:spLocks noGrp="1"/>
          </p:cNvSpPr>
          <p:nvPr>
            <p:ph type="body"/>
          </p:nvPr>
        </p:nvSpPr>
        <p:spPr>
          <a:xfrm>
            <a:off x="457200" y="1600200"/>
            <a:ext cx="7467120" cy="4873320"/>
          </a:xfrm>
          <a:prstGeom prst="rect">
            <a:avLst/>
          </a:prstGeom>
        </p:spPr>
        <p:txBody>
          <a:bodyPr lIns="90000" rIns="90000" tIns="45000" bIns="4500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Outline Level</a:t>
            </a:r>
            <a:endParaRPr b="0" lang="en-US" sz="24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Fourth Outline Level</a:t>
            </a:r>
            <a:endParaRPr b="0" lang="en-US" sz="24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Fifth Outline Level</a:t>
            </a:r>
            <a:endParaRPr b="0" lang="en-US" sz="24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Sixth Outline Level</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Seventh Outline LevelClick to edit Master text styles</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Second level</a:t>
            </a:r>
            <a:endParaRPr b="0" lang="en-US" sz="2400" spc="-1" strike="noStrike">
              <a:solidFill>
                <a:srgbClr val="000000"/>
              </a:solidFill>
              <a:uFill>
                <a:solidFill>
                  <a:srgbClr val="ffffff"/>
                </a:solidFill>
              </a:uFill>
              <a:latin typeface="Century Schoolbook"/>
            </a:endParaRPr>
          </a:p>
          <a:p>
            <a:pPr lvl="2" marL="914400" indent="-182520">
              <a:lnSpc>
                <a:spcPct val="100000"/>
              </a:lnSpc>
              <a:buClr>
                <a:srgbClr val="e07630"/>
              </a:buClr>
              <a:buSzPct val="60000"/>
              <a:buFont typeface="Wingdings" charset="2"/>
              <a:buChar char=""/>
            </a:pPr>
            <a:r>
              <a:rPr b="0" lang="en-US" sz="1800" spc="-1" strike="noStrike">
                <a:solidFill>
                  <a:srgbClr val="000000"/>
                </a:solidFill>
                <a:uFill>
                  <a:solidFill>
                    <a:srgbClr val="ffffff"/>
                  </a:solidFill>
                </a:uFill>
                <a:latin typeface="Century Schoolbook"/>
              </a:rPr>
              <a:t>Third level</a:t>
            </a:r>
            <a:endParaRPr b="0" lang="en-US" sz="2400" spc="-1" strike="noStrike">
              <a:solidFill>
                <a:srgbClr val="000000"/>
              </a:solidFill>
              <a:uFill>
                <a:solidFill>
                  <a:srgbClr val="ffffff"/>
                </a:solidFill>
              </a:uFill>
              <a:latin typeface="Century Schoolbook"/>
            </a:endParaRPr>
          </a:p>
          <a:p>
            <a:pPr lvl="3" marL="1188720" indent="-182520">
              <a:lnSpc>
                <a:spcPct val="100000"/>
              </a:lnSpc>
              <a:buClr>
                <a:srgbClr val="fec2ae"/>
              </a:buClr>
              <a:buSzPct val="60000"/>
              <a:buFont typeface="Wingdings" charset="2"/>
              <a:buChar char=""/>
            </a:pPr>
            <a:r>
              <a:rPr b="0" lang="en-US" sz="1800" spc="-1" strike="noStrike">
                <a:solidFill>
                  <a:srgbClr val="000000"/>
                </a:solidFill>
                <a:uFill>
                  <a:solidFill>
                    <a:srgbClr val="ffffff"/>
                  </a:solidFill>
                </a:uFill>
                <a:latin typeface="Century Schoolbook"/>
              </a:rPr>
              <a:t>Fourth level</a:t>
            </a:r>
            <a:endParaRPr b="0" lang="en-US" sz="2400" spc="-1" strike="noStrike">
              <a:solidFill>
                <a:srgbClr val="000000"/>
              </a:solidFill>
              <a:uFill>
                <a:solidFill>
                  <a:srgbClr val="ffffff"/>
                </a:solidFill>
              </a:uFill>
              <a:latin typeface="Century Schoolbook"/>
            </a:endParaRPr>
          </a:p>
          <a:p>
            <a:pPr lvl="4" marL="1463040" indent="-182520">
              <a:lnSpc>
                <a:spcPct val="100000"/>
              </a:lnSpc>
              <a:buClr>
                <a:srgbClr val="bcc9e9"/>
              </a:buClr>
              <a:buSzPct val="68000"/>
              <a:buFont typeface="Wingdings 2" charset="2"/>
              <a:buChar char=""/>
            </a:pPr>
            <a:r>
              <a:rPr b="0" lang="en-US" sz="1600" spc="-1" strike="noStrike">
                <a:solidFill>
                  <a:srgbClr val="000000"/>
                </a:solidFill>
                <a:uFill>
                  <a:solidFill>
                    <a:srgbClr val="ffffff"/>
                  </a:solidFill>
                </a:uFill>
                <a:latin typeface="Century Schoolbook"/>
              </a:rPr>
              <a:t>Fifth level</a:t>
            </a:r>
            <a:endParaRPr b="0" lang="en-US" sz="2400" spc="-1" strike="noStrike">
              <a:solidFill>
                <a:srgbClr val="000000"/>
              </a:solidFill>
              <a:uFill>
                <a:solidFill>
                  <a:srgbClr val="ffffff"/>
                </a:solidFill>
              </a:uFill>
              <a:latin typeface="Century Schoolbook"/>
            </a:endParaRPr>
          </a:p>
        </p:txBody>
      </p:sp>
      <p:sp>
        <p:nvSpPr>
          <p:cNvPr id="69" name="PlaceHolder 9"/>
          <p:cNvSpPr>
            <a:spLocks noGrp="1"/>
          </p:cNvSpPr>
          <p:nvPr>
            <p:ph type="dt"/>
          </p:nvPr>
        </p:nvSpPr>
        <p:spPr>
          <a:xfrm rot="5400000">
            <a:off x="7589520" y="1081800"/>
            <a:ext cx="2011320" cy="383760"/>
          </a:xfrm>
          <a:prstGeom prst="rect">
            <a:avLst/>
          </a:prstGeom>
        </p:spPr>
        <p:txBody>
          <a:bodyPr lIns="90000" rIns="90000" tIns="45000" bIns="45000" anchor="ctr"/>
          <a:p>
            <a:pPr algn="r">
              <a:lnSpc>
                <a:spcPct val="100000"/>
              </a:lnSpc>
            </a:pPr>
            <a:r>
              <a:rPr b="0" lang="en-IN" sz="1200" spc="-1" strike="noStrike">
                <a:solidFill>
                  <a:srgbClr val="575f6d"/>
                </a:solidFill>
                <a:uFill>
                  <a:solidFill>
                    <a:srgbClr val="ffffff"/>
                  </a:solidFill>
                </a:uFill>
                <a:latin typeface="Century Schoolbook"/>
              </a:rPr>
              <a:t>17/01/17</a:t>
            </a:r>
            <a:endParaRPr b="0" lang="en-IN" sz="1400" spc="-1" strike="noStrike">
              <a:solidFill>
                <a:srgbClr val="000000"/>
              </a:solidFill>
              <a:uFill>
                <a:solidFill>
                  <a:srgbClr val="ffffff"/>
                </a:solidFill>
              </a:uFill>
              <a:latin typeface="Times New Roman"/>
            </a:endParaRPr>
          </a:p>
        </p:txBody>
      </p:sp>
      <p:sp>
        <p:nvSpPr>
          <p:cNvPr id="70" name="PlaceHolder 10"/>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BE7606C3-7E11-4129-9AE3-D118C32F0B10}"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71" name="PlaceHolder 11"/>
          <p:cNvSpPr>
            <a:spLocks noGrp="1"/>
          </p:cNvSpPr>
          <p:nvPr>
            <p:ph type="ftr"/>
          </p:nvPr>
        </p:nvSpPr>
        <p:spPr>
          <a:xfrm rot="5400000">
            <a:off x="6990480" y="3737160"/>
            <a:ext cx="3200040" cy="36540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286000" y="3124080"/>
            <a:ext cx="6171840" cy="1893960"/>
          </a:xfrm>
          <a:prstGeom prst="rect">
            <a:avLst/>
          </a:prstGeom>
          <a:noFill/>
          <a:ln>
            <a:noFill/>
          </a:ln>
        </p:spPr>
        <p:txBody>
          <a:bodyPr lIns="90000" rIns="90000" tIns="45000" bIns="45000" anchor="b"/>
          <a:p>
            <a:pPr>
              <a:lnSpc>
                <a:spcPct val="100000"/>
              </a:lnSpc>
            </a:pPr>
            <a:r>
              <a:rPr b="1" lang="en-US" sz="3000" spc="-1" strike="noStrike" cap="small">
                <a:solidFill>
                  <a:srgbClr val="575f6d"/>
                </a:solidFill>
                <a:uFill>
                  <a:solidFill>
                    <a:srgbClr val="ffffff"/>
                  </a:solidFill>
                </a:uFill>
                <a:latin typeface="Century Schoolbook"/>
              </a:rPr>
              <a:t>Data Processing: RFID</a:t>
            </a:r>
            <a:r>
              <a:rPr b="1" lang="en-US" sz="3000" spc="-1" strike="noStrike" cap="small">
                <a:solidFill>
                  <a:srgbClr val="575f6d"/>
                </a:solidFill>
                <a:uFill>
                  <a:solidFill>
                    <a:srgbClr val="ffffff"/>
                  </a:solidFill>
                </a:uFill>
                <a:latin typeface="Century Schoolbook"/>
              </a:rPr>
              <a:t>	</a:t>
            </a:r>
            <a:endParaRPr b="0" lang="en-US" sz="1800" spc="-1" strike="noStrike">
              <a:solidFill>
                <a:srgbClr val="000000"/>
              </a:solidFill>
              <a:uFill>
                <a:solidFill>
                  <a:srgbClr val="ffffff"/>
                </a:solidFill>
              </a:uFill>
              <a:latin typeface="Century Schoolbook"/>
            </a:endParaRPr>
          </a:p>
        </p:txBody>
      </p:sp>
      <p:sp>
        <p:nvSpPr>
          <p:cNvPr id="107" name="TextShape 2"/>
          <p:cNvSpPr txBox="1"/>
          <p:nvPr/>
        </p:nvSpPr>
        <p:spPr>
          <a:xfrm>
            <a:off x="2286000" y="5003280"/>
            <a:ext cx="6171840" cy="1371240"/>
          </a:xfrm>
          <a:prstGeom prst="rect">
            <a:avLst/>
          </a:prstGeom>
          <a:noFill/>
          <a:ln>
            <a:noFill/>
          </a:ln>
        </p:spPr>
        <p:txBody>
          <a:bodyPr lIns="90000" rIns="90000" tIns="45000" bIns="45000"/>
          <a:p>
            <a:pPr>
              <a:lnSpc>
                <a:spcPct val="100000"/>
              </a:lnSpc>
            </a:pPr>
            <a:r>
              <a:rPr b="1" lang="en-IN" sz="1800" spc="-1" strike="noStrike">
                <a:solidFill>
                  <a:srgbClr val="575f6d"/>
                </a:solidFill>
                <a:uFill>
                  <a:solidFill>
                    <a:srgbClr val="ffffff"/>
                  </a:solidFill>
                </a:uFill>
                <a:latin typeface="Century Schoolbook"/>
              </a:rPr>
              <a:t>NC 812/ESD 812</a:t>
            </a:r>
            <a:endParaRPr b="0" lang="en-IN" sz="3200" spc="-1" strike="noStrike">
              <a:solidFill>
                <a:srgbClr val="000000"/>
              </a:solidFill>
              <a:uFill>
                <a:solidFill>
                  <a:srgbClr val="ffffff"/>
                </a:solidFill>
              </a:uFill>
              <a:latin typeface="Arial"/>
            </a:endParaRPr>
          </a:p>
          <a:p>
            <a:pPr>
              <a:lnSpc>
                <a:spcPct val="100000"/>
              </a:lnSpc>
            </a:pPr>
            <a:r>
              <a:rPr b="1" lang="en-IN" sz="1800" spc="-1" strike="noStrike">
                <a:solidFill>
                  <a:srgbClr val="575f6d"/>
                </a:solidFill>
                <a:uFill>
                  <a:solidFill>
                    <a:srgbClr val="ffffff"/>
                  </a:solidFill>
                </a:uFill>
                <a:latin typeface="Century Schoolbook"/>
              </a:rPr>
              <a:t>Ref: Adaptive Cleaning of RFID Streams, S. Jeffrey et al, UC Berkeley</a:t>
            </a:r>
            <a:endParaRPr b="0" lang="en-IN" sz="3200" spc="-1" strike="noStrike">
              <a:solidFill>
                <a:srgbClr val="000000"/>
              </a:solidFill>
              <a:uFill>
                <a:solidFill>
                  <a:srgbClr val="ffffff"/>
                </a:solidFill>
              </a:uFill>
              <a:latin typeface="Arial"/>
            </a:endParaRPr>
          </a:p>
          <a:p>
            <a:pPr>
              <a:lnSpc>
                <a:spcPct val="100000"/>
              </a:lnSpc>
            </a:pPr>
            <a:r>
              <a:rPr b="1" lang="en-IN" sz="1800" spc="-1" strike="noStrike">
                <a:solidFill>
                  <a:srgbClr val="575f6d"/>
                </a:solidFill>
                <a:uFill>
                  <a:solidFill>
                    <a:srgbClr val="ffffff"/>
                  </a:solidFill>
                </a:uFill>
                <a:latin typeface="Century Schoolbook"/>
              </a:rPr>
              <a:t>Leveraging Spatio-Temporal Redundancy for RFID Data Cleansing, H Chen et al</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RFID Data</a:t>
            </a:r>
            <a:endParaRPr b="0" lang="en-US" sz="1800" spc="-1" strike="noStrike">
              <a:solidFill>
                <a:srgbClr val="000000"/>
              </a:solidFill>
              <a:uFill>
                <a:solidFill>
                  <a:srgbClr val="ffffff"/>
                </a:solidFill>
              </a:uFill>
              <a:latin typeface="Century Schoolbook"/>
            </a:endParaRPr>
          </a:p>
        </p:txBody>
      </p:sp>
      <p:sp>
        <p:nvSpPr>
          <p:cNvPr id="143"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Data collection problems  </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400" spc="-1" strike="noStrike">
                <a:solidFill>
                  <a:srgbClr val="000000"/>
                </a:solidFill>
                <a:uFill>
                  <a:solidFill>
                    <a:srgbClr val="ffffff"/>
                  </a:solidFill>
                </a:uFill>
                <a:latin typeface="Century Schoolbook"/>
              </a:rPr>
              <a:t>False readings, i.e., read unexpected tags </a:t>
            </a:r>
            <a:endParaRPr b="0" lang="en-US" sz="18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400" spc="-1" strike="noStrike">
                <a:solidFill>
                  <a:srgbClr val="000000"/>
                </a:solidFill>
                <a:uFill>
                  <a:solidFill>
                    <a:srgbClr val="ffffff"/>
                  </a:solidFill>
                </a:uFill>
                <a:latin typeface="Century Schoolbook"/>
              </a:rPr>
              <a:t>Duplicate readings, e.g., same reader reading many times, multiple readers reading the same tag  </a:t>
            </a:r>
            <a:endParaRPr b="0" lang="en-US" sz="18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400" spc="-1" strike="noStrike">
                <a:solidFill>
                  <a:srgbClr val="000000"/>
                </a:solidFill>
                <a:uFill>
                  <a:solidFill>
                    <a:srgbClr val="ffffff"/>
                  </a:solidFill>
                </a:uFill>
                <a:latin typeface="Century Schoolbook"/>
              </a:rPr>
              <a:t>Missed readings, i.e., tags undetected due to RF interference, or malfunctions of tags or readers</a:t>
            </a:r>
            <a:endParaRPr b="0" lang="en-US" sz="18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400" spc="-1" strike="noStrike">
                <a:solidFill>
                  <a:srgbClr val="000000"/>
                </a:solidFill>
                <a:uFill>
                  <a:solidFill>
                    <a:srgbClr val="ffffff"/>
                  </a:solidFill>
                </a:uFill>
                <a:latin typeface="Century Schoolbook"/>
              </a:rPr>
              <a:t>High speed and large volume, e.g., many tags present to many readers</a:t>
            </a:r>
            <a:endParaRPr b="0" lang="en-US" sz="1800" spc="-1" strike="noStrike">
              <a:solidFill>
                <a:srgbClr val="000000"/>
              </a:solidFill>
              <a:uFill>
                <a:solidFill>
                  <a:srgbClr val="ffffff"/>
                </a:solidFill>
              </a:uFill>
              <a:latin typeface="Century Schoolbook"/>
            </a:endParaRPr>
          </a:p>
        </p:txBody>
      </p:sp>
      <p:sp>
        <p:nvSpPr>
          <p:cNvPr id="144"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7E5AA78-CEAE-449D-8155-F9F4F4893B03}"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RFID Data</a:t>
            </a:r>
            <a:r>
              <a:rPr b="0" lang="en-US" sz="3000" spc="-1" strike="noStrike" cap="small">
                <a:solidFill>
                  <a:srgbClr val="575f6d"/>
                </a:solidFill>
                <a:uFill>
                  <a:solidFill>
                    <a:srgbClr val="ffffff"/>
                  </a:solidFill>
                </a:uFill>
                <a:latin typeface="Century Schoolbook"/>
              </a:rPr>
              <a:t>	</a:t>
            </a:r>
            <a:endParaRPr b="0" lang="en-US" sz="1800" spc="-1" strike="noStrike">
              <a:solidFill>
                <a:srgbClr val="000000"/>
              </a:solidFill>
              <a:uFill>
                <a:solidFill>
                  <a:srgbClr val="ffffff"/>
                </a:solidFill>
              </a:uFill>
              <a:latin typeface="Century Schoolbook"/>
            </a:endParaRPr>
          </a:p>
        </p:txBody>
      </p:sp>
      <p:sp>
        <p:nvSpPr>
          <p:cNvPr id="146"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Typically small data in 100s of bits from each tag.</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Operating in low SNR conditions due to power constraints at the tag</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High probability of collision.</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147"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C15C040B-E017-4383-B437-1D507C79B389}"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RFID Data</a:t>
            </a:r>
            <a:endParaRPr b="0" lang="en-US" sz="1800" spc="-1" strike="noStrike">
              <a:solidFill>
                <a:srgbClr val="000000"/>
              </a:solidFill>
              <a:uFill>
                <a:solidFill>
                  <a:srgbClr val="ffffff"/>
                </a:solidFill>
              </a:uFill>
              <a:latin typeface="Century Schoolbook"/>
            </a:endParaRPr>
          </a:p>
        </p:txBody>
      </p:sp>
      <p:sp>
        <p:nvSpPr>
          <p:cNvPr id="149"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Unreliability of the data streams produced by RFID readers can result in upto 30% drop rate.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To compensate, most RFID middleware systems provide a “smoothing filter”, a sliding-window aggregate that interpolates for lost readings.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Typically, these middleware systems require the application to fix the size of the smoothing window in order to produce clean RFID data. Window-size window must be large enough to smooth lost readings but small enough to accurately capture tag movement. </a:t>
            </a:r>
            <a:endParaRPr b="0" lang="en-US" sz="2400" spc="-1" strike="noStrike">
              <a:solidFill>
                <a:srgbClr val="000000"/>
              </a:solidFill>
              <a:uFill>
                <a:solidFill>
                  <a:srgbClr val="ffffff"/>
                </a:solidFill>
              </a:uFill>
              <a:latin typeface="Century Schoolbook"/>
            </a:endParaRPr>
          </a:p>
        </p:txBody>
      </p:sp>
      <p:sp>
        <p:nvSpPr>
          <p:cNvPr id="150"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1D86029-A11A-4E3F-BE87-680B9B98CCB4}"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Example Scenario</a:t>
            </a:r>
            <a:r>
              <a:rPr b="0" lang="en-US" sz="3000" spc="-1" strike="noStrike" cap="small">
                <a:solidFill>
                  <a:srgbClr val="575f6d"/>
                </a:solidFill>
                <a:uFill>
                  <a:solidFill>
                    <a:srgbClr val="ffffff"/>
                  </a:solidFill>
                </a:uFill>
                <a:latin typeface="Century Schoolbook"/>
              </a:rPr>
              <a:t>	</a:t>
            </a:r>
            <a:endParaRPr b="0" lang="en-US" sz="1800" spc="-1" strike="noStrike">
              <a:solidFill>
                <a:srgbClr val="000000"/>
              </a:solidFill>
              <a:uFill>
                <a:solidFill>
                  <a:srgbClr val="ffffff"/>
                </a:solidFill>
              </a:uFill>
              <a:latin typeface="Century Schoolbook"/>
            </a:endParaRPr>
          </a:p>
        </p:txBody>
      </p:sp>
      <p:sp>
        <p:nvSpPr>
          <p:cNvPr id="152"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Passive tags store a unique identifier code (e.g., a 64 or 96-bit ID for EPCGlobal tags). 915 MHz technology provides a range of roughly 10-20 feet and is typical of supply chain management applications.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Readers interrogate and tags in the area respond to these signals with their unique identifier code. An </a:t>
            </a:r>
            <a:r>
              <a:rPr b="0" lang="en-US" sz="2400" spc="-1" strike="noStrike" u="sng">
                <a:solidFill>
                  <a:srgbClr val="000000"/>
                </a:solidFill>
                <a:uFill>
                  <a:solidFill>
                    <a:srgbClr val="ffffff"/>
                  </a:solidFill>
                </a:uFill>
                <a:latin typeface="Century Schoolbook"/>
              </a:rPr>
              <a:t>interrogation cycle </a:t>
            </a:r>
            <a:r>
              <a:rPr b="0" lang="en-US" sz="2400" spc="-1" strike="noStrike">
                <a:solidFill>
                  <a:srgbClr val="000000"/>
                </a:solidFill>
                <a:uFill>
                  <a:solidFill>
                    <a:srgbClr val="ffffff"/>
                  </a:solidFill>
                </a:uFill>
                <a:latin typeface="Century Schoolbook"/>
              </a:rPr>
              <a:t>is one iteration through the reader’s protocol that attempts to determine all tags in the reader’s vicinity.</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The results of multiple reader interrogation cycles are grouped into </a:t>
            </a:r>
            <a:r>
              <a:rPr b="0" lang="en-US" sz="2400" spc="-1" strike="noStrike" u="sng">
                <a:solidFill>
                  <a:srgbClr val="000000"/>
                </a:solidFill>
                <a:uFill>
                  <a:solidFill>
                    <a:srgbClr val="ffffff"/>
                  </a:solidFill>
                </a:uFill>
                <a:latin typeface="Century Schoolbook"/>
              </a:rPr>
              <a:t>epochs</a:t>
            </a:r>
            <a:r>
              <a:rPr b="0" lang="en-US" sz="2400" spc="-1" strike="noStrike">
                <a:solidFill>
                  <a:srgbClr val="000000"/>
                </a:solidFill>
                <a:uFill>
                  <a:solidFill>
                    <a:srgbClr val="ffffff"/>
                  </a:solidFill>
                </a:uFill>
                <a:latin typeface="Century Schoolbook"/>
              </a:rPr>
              <a:t>. An epoch may be specified as a number of interrogation cycles or as a unit of time. A typical epoch range is 0.2-0.25 seconds.</a:t>
            </a:r>
            <a:endParaRPr b="0" lang="en-US" sz="2400" spc="-1" strike="noStrike">
              <a:solidFill>
                <a:srgbClr val="000000"/>
              </a:solidFill>
              <a:uFill>
                <a:solidFill>
                  <a:srgbClr val="ffffff"/>
                </a:solidFill>
              </a:uFill>
              <a:latin typeface="Century Schoolbook"/>
            </a:endParaRPr>
          </a:p>
        </p:txBody>
      </p:sp>
      <p:sp>
        <p:nvSpPr>
          <p:cNvPr id="153"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C65DFC9E-A996-4E94-9164-A754312AFD4E}"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Reading Accuracy</a:t>
            </a:r>
            <a:endParaRPr b="0" lang="en-US" sz="1800" spc="-1" strike="noStrike">
              <a:solidFill>
                <a:srgbClr val="000000"/>
              </a:solidFill>
              <a:uFill>
                <a:solidFill>
                  <a:srgbClr val="ffffff"/>
                </a:solidFill>
              </a:uFill>
              <a:latin typeface="Century Schoolbook"/>
            </a:endParaRPr>
          </a:p>
        </p:txBody>
      </p:sp>
      <p:sp>
        <p:nvSpPr>
          <p:cNvPr id="155"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For each epoch, the reader keeps track of all the tags it has identified, as well as additional information such as the number of interrogation responses for each tag and the time at which the tag was last read. Readers store this information internally in a tag list which is periodically transferred to readers’ clients.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156"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7E979A9D-C497-432C-8DBC-3A0588F3CC06}"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Reader Tag List</a:t>
            </a:r>
            <a:endParaRPr b="0" lang="en-US" sz="1800" spc="-1" strike="noStrike">
              <a:solidFill>
                <a:srgbClr val="000000"/>
              </a:solidFill>
              <a:uFill>
                <a:solidFill>
                  <a:srgbClr val="ffffff"/>
                </a:solidFill>
              </a:uFill>
              <a:latin typeface="Century Schoolbook"/>
            </a:endParaRPr>
          </a:p>
        </p:txBody>
      </p:sp>
      <p:sp>
        <p:nvSpPr>
          <p:cNvPr id="158"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B30D99C6-05FD-47EF-ADA4-76F2853527C2}"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pic>
        <p:nvPicPr>
          <p:cNvPr id="159" name="Picture 2" descr=""/>
          <p:cNvPicPr/>
          <p:nvPr/>
        </p:nvPicPr>
        <p:blipFill>
          <a:blip r:embed="rId1"/>
          <a:stretch/>
        </p:blipFill>
        <p:spPr>
          <a:xfrm>
            <a:off x="251640" y="1917000"/>
            <a:ext cx="8191080" cy="2232000"/>
          </a:xfrm>
          <a:prstGeom prst="rect">
            <a:avLst/>
          </a:prstGeom>
          <a:ln w="9360">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368000" y="576000"/>
            <a:ext cx="6984000" cy="367380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Smart warehouse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Infomation which is stored by sensors is as follows: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1. presence and not presence of an 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details of product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Location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Sensor is RFID tags and readers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Issues: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1. unreliability due to collision and redundancy. Tags may not be always read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read errors requiring retransmission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locations may not be correct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Example: RFID Reader and Tag Performance</a:t>
            </a:r>
            <a:endParaRPr b="0" lang="en-US" sz="1800" spc="-1" strike="noStrike">
              <a:solidFill>
                <a:srgbClr val="000000"/>
              </a:solidFill>
              <a:uFill>
                <a:solidFill>
                  <a:srgbClr val="ffffff"/>
                </a:solidFill>
              </a:uFill>
              <a:latin typeface="Century Schoolbook"/>
            </a:endParaRPr>
          </a:p>
        </p:txBody>
      </p:sp>
      <p:sp>
        <p:nvSpPr>
          <p:cNvPr id="162"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Two RFID readers with three types of tags in two environments were profiled.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 single tag was suspended at varying distances in the same plane as the antenna. For every 6-inch increment of distance from the reader, the read rate (number of responses to interrogations) was measured for 100 epochs.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First environment is a large, wide open room with little metal present, represents a controlled environment for RFID technology.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Second profiling environment is a lab with metal objects such as desks and computer equipment, represents a noisy environment.</a:t>
            </a:r>
            <a:endParaRPr b="0" lang="en-US" sz="2400" spc="-1" strike="noStrike">
              <a:solidFill>
                <a:srgbClr val="000000"/>
              </a:solidFill>
              <a:uFill>
                <a:solidFill>
                  <a:srgbClr val="ffffff"/>
                </a:solidFill>
              </a:uFill>
              <a:latin typeface="Century Schoolbook"/>
            </a:endParaRPr>
          </a:p>
        </p:txBody>
      </p:sp>
      <p:sp>
        <p:nvSpPr>
          <p:cNvPr id="163"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DD2CA25F-4DD3-4006-861A-1BA9D83FA048}"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Reader Performance</a:t>
            </a:r>
            <a:endParaRPr b="0" lang="en-US" sz="1800" spc="-1" strike="noStrike">
              <a:solidFill>
                <a:srgbClr val="000000"/>
              </a:solidFill>
              <a:uFill>
                <a:solidFill>
                  <a:srgbClr val="ffffff"/>
                </a:solidFill>
              </a:uFill>
              <a:latin typeface="Century Schoolbook"/>
            </a:endParaRPr>
          </a:p>
        </p:txBody>
      </p:sp>
      <p:sp>
        <p:nvSpPr>
          <p:cNvPr id="165"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3F1B71A7-B77E-449F-8A51-995F83EEAF58}"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pic>
        <p:nvPicPr>
          <p:cNvPr id="166" name="Picture 2" descr=""/>
          <p:cNvPicPr/>
          <p:nvPr/>
        </p:nvPicPr>
        <p:blipFill>
          <a:blip r:embed="rId1"/>
          <a:stretch/>
        </p:blipFill>
        <p:spPr>
          <a:xfrm>
            <a:off x="179640" y="1772640"/>
            <a:ext cx="8783640" cy="3168000"/>
          </a:xfrm>
          <a:prstGeom prst="rect">
            <a:avLst/>
          </a:prstGeom>
          <a:ln w="9360">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Major and Minor Detection Regions</a:t>
            </a:r>
            <a:endParaRPr b="0" lang="en-US" sz="1800" spc="-1" strike="noStrike">
              <a:solidFill>
                <a:srgbClr val="000000"/>
              </a:solidFill>
              <a:uFill>
                <a:solidFill>
                  <a:srgbClr val="ffffff"/>
                </a:solidFill>
              </a:uFill>
              <a:latin typeface="Century Schoolbook"/>
            </a:endParaRPr>
          </a:p>
        </p:txBody>
      </p:sp>
      <p:sp>
        <p:nvSpPr>
          <p:cNvPr id="168"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overall detection range of all readers and tags profiled remains relatively constant at 15-20 feet.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Within each reader’s detection range, there are two distinct regions: </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(1) The area directly in front of the reader, termed the reader’s major detection region, giving high detection probabilities (read rates at or above 95%);</a:t>
            </a:r>
            <a:endParaRPr b="0" lang="en-US" sz="18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(2) The reader’s minor detection region, extending from the end of the major detection region to the edge of the reader’s full detection range, where the read rate drops off linearly (with some variation) to zero at the end of the detection range.</a:t>
            </a:r>
            <a:endParaRPr b="0" lang="en-US" sz="1800" spc="-1" strike="noStrike">
              <a:solidFill>
                <a:srgbClr val="000000"/>
              </a:solidFill>
              <a:uFill>
                <a:solidFill>
                  <a:srgbClr val="ffffff"/>
                </a:solidFill>
              </a:uFill>
              <a:latin typeface="Century Schoolbook"/>
            </a:endParaRPr>
          </a:p>
        </p:txBody>
      </p:sp>
      <p:sp>
        <p:nvSpPr>
          <p:cNvPr id="169"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AB02BDF6-C1D7-43A7-BE91-0AEF2B96CEB7}"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Smart environment: Dimensions</a:t>
            </a:r>
            <a:endParaRPr b="0" lang="en-US" sz="1800" spc="-1" strike="noStrike">
              <a:solidFill>
                <a:srgbClr val="000000"/>
              </a:solidFill>
              <a:uFill>
                <a:solidFill>
                  <a:srgbClr val="ffffff"/>
                </a:solidFill>
              </a:uFill>
              <a:latin typeface="Century Schoolbook"/>
            </a:endParaRPr>
          </a:p>
        </p:txBody>
      </p:sp>
      <p:sp>
        <p:nvSpPr>
          <p:cNvPr id="109" name="TextShape 2"/>
          <p:cNvSpPr txBox="1"/>
          <p:nvPr/>
        </p:nvSpPr>
        <p:spPr>
          <a:xfrm>
            <a:off x="457200" y="1600200"/>
            <a:ext cx="7467120" cy="4873320"/>
          </a:xfrm>
          <a:prstGeom prst="rect">
            <a:avLst/>
          </a:prstGeom>
          <a:noFill/>
          <a:ln>
            <a:noFill/>
          </a:ln>
        </p:spPr>
        <p:txBody>
          <a:bodyPr lIns="90000" rIns="90000" tIns="45000" bIns="45000"/>
          <a:p>
            <a:endParaRPr b="0" lang="en-US" sz="2400" spc="-1" strike="noStrike">
              <a:solidFill>
                <a:srgbClr val="000000"/>
              </a:solidFill>
              <a:uFill>
                <a:solidFill>
                  <a:srgbClr val="ffffff"/>
                </a:solidFill>
              </a:uFill>
              <a:latin typeface="Century Schoolbook"/>
            </a:endParaRPr>
          </a:p>
        </p:txBody>
      </p:sp>
      <p:sp>
        <p:nvSpPr>
          <p:cNvPr id="110" name="CustomShape 3"/>
          <p:cNvSpPr/>
          <p:nvPr/>
        </p:nvSpPr>
        <p:spPr>
          <a:xfrm>
            <a:off x="2843640" y="5085360"/>
            <a:ext cx="3456000" cy="863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Schoolbook"/>
              </a:rPr>
              <a:t>Hardware: Sensors and Actuators</a:t>
            </a:r>
            <a:endParaRPr b="0" lang="en-IN" sz="1800" spc="-1" strike="noStrike">
              <a:solidFill>
                <a:srgbClr val="000000"/>
              </a:solidFill>
              <a:uFill>
                <a:solidFill>
                  <a:srgbClr val="ffffff"/>
                </a:solidFill>
              </a:uFill>
              <a:latin typeface="Arial"/>
            </a:endParaRPr>
          </a:p>
        </p:txBody>
      </p:sp>
      <p:sp>
        <p:nvSpPr>
          <p:cNvPr id="111" name="CustomShape 4"/>
          <p:cNvSpPr/>
          <p:nvPr/>
        </p:nvSpPr>
        <p:spPr>
          <a:xfrm>
            <a:off x="2843640" y="4077000"/>
            <a:ext cx="3456000" cy="79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Schoolbook"/>
              </a:rPr>
              <a:t>Communication: Local and to the cloud</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Schoolbook"/>
              </a:rPr>
              <a:t>WSN</a:t>
            </a:r>
            <a:endParaRPr b="0" lang="en-IN" sz="1800" spc="-1" strike="noStrike">
              <a:solidFill>
                <a:srgbClr val="000000"/>
              </a:solidFill>
              <a:uFill>
                <a:solidFill>
                  <a:srgbClr val="ffffff"/>
                </a:solidFill>
              </a:uFill>
              <a:latin typeface="Arial"/>
            </a:endParaRPr>
          </a:p>
        </p:txBody>
      </p:sp>
      <p:sp>
        <p:nvSpPr>
          <p:cNvPr id="112" name="CustomShape 5"/>
          <p:cNvSpPr/>
          <p:nvPr/>
        </p:nvSpPr>
        <p:spPr>
          <a:xfrm>
            <a:off x="2843640" y="2997000"/>
            <a:ext cx="3456000" cy="935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Schoolbook"/>
              </a:rPr>
              <a:t>Information from the Data</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Schoolbook"/>
              </a:rPr>
              <a:t>Prediction, Data Mining etc.</a:t>
            </a:r>
            <a:endParaRPr b="0" lang="en-IN" sz="1800" spc="-1" strike="noStrike">
              <a:solidFill>
                <a:srgbClr val="000000"/>
              </a:solidFill>
              <a:uFill>
                <a:solidFill>
                  <a:srgbClr val="ffffff"/>
                </a:solidFill>
              </a:uFill>
              <a:latin typeface="Arial"/>
            </a:endParaRPr>
          </a:p>
        </p:txBody>
      </p:sp>
      <p:sp>
        <p:nvSpPr>
          <p:cNvPr id="113" name="CustomShape 6"/>
          <p:cNvSpPr/>
          <p:nvPr/>
        </p:nvSpPr>
        <p:spPr>
          <a:xfrm>
            <a:off x="2843640" y="1917000"/>
            <a:ext cx="3456000" cy="863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Schoolbook"/>
              </a:rPr>
              <a:t>Decision Making, Rule Engine</a:t>
            </a:r>
            <a:endParaRPr b="0" lang="en-IN" sz="1800" spc="-1" strike="noStrike">
              <a:solidFill>
                <a:srgbClr val="000000"/>
              </a:solidFill>
              <a:uFill>
                <a:solidFill>
                  <a:srgbClr val="ffffff"/>
                </a:solidFill>
              </a:uFill>
              <a:latin typeface="Arial"/>
            </a:endParaRPr>
          </a:p>
        </p:txBody>
      </p:sp>
      <p:sp>
        <p:nvSpPr>
          <p:cNvPr id="114" name="CustomShape 7"/>
          <p:cNvSpPr/>
          <p:nvPr/>
        </p:nvSpPr>
        <p:spPr>
          <a:xfrm>
            <a:off x="1447920" y="1917000"/>
            <a:ext cx="1107720" cy="39600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Schoolbook"/>
              </a:rPr>
              <a:t>Privacy</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Schoolbook"/>
              </a:rPr>
              <a:t>Security</a:t>
            </a:r>
            <a:endParaRPr b="0" lang="en-IN" sz="1800" spc="-1" strike="noStrike">
              <a:solidFill>
                <a:srgbClr val="000000"/>
              </a:solidFill>
              <a:uFill>
                <a:solidFill>
                  <a:srgbClr val="ffffff"/>
                </a:solidFill>
              </a:uFill>
              <a:latin typeface="Arial"/>
            </a:endParaRPr>
          </a:p>
        </p:txBody>
      </p:sp>
      <p:sp>
        <p:nvSpPr>
          <p:cNvPr id="115" name="TextShape 8"/>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6D7B9024-11E0-43C7-A52F-47BBF6DCB7C9}"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Detection Region</a:t>
            </a:r>
            <a:endParaRPr b="0" lang="en-US" sz="1800" spc="-1" strike="noStrike">
              <a:solidFill>
                <a:srgbClr val="000000"/>
              </a:solidFill>
              <a:uFill>
                <a:solidFill>
                  <a:srgbClr val="ffffff"/>
                </a:solidFill>
              </a:uFill>
              <a:latin typeface="Century Schoolbook"/>
            </a:endParaRPr>
          </a:p>
        </p:txBody>
      </p:sp>
      <p:sp>
        <p:nvSpPr>
          <p:cNvPr id="171"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Difference between observed profiles lies in the percentage of the reader’s detection range corresponding to its major detection region.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In a less noisy environment, the major detection region corresponds to roughly 75% of the full detection range for the profile whereas it makes up only 25% of the range in the profile in noisy environment. </a:t>
            </a:r>
            <a:endParaRPr b="0" lang="en-US" sz="2400" spc="-1" strike="noStrike">
              <a:solidFill>
                <a:srgbClr val="000000"/>
              </a:solidFill>
              <a:uFill>
                <a:solidFill>
                  <a:srgbClr val="ffffff"/>
                </a:solidFill>
              </a:uFill>
              <a:latin typeface="Century Schoolbook"/>
            </a:endParaRPr>
          </a:p>
        </p:txBody>
      </p:sp>
      <p:sp>
        <p:nvSpPr>
          <p:cNvPr id="172"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997DD573-EE96-4BD6-A44C-F1D21BCD8C96}"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RFID Data</a:t>
            </a:r>
            <a:endParaRPr b="0" lang="en-US" sz="1800" spc="-1" strike="noStrike">
              <a:solidFill>
                <a:srgbClr val="000000"/>
              </a:solidFill>
              <a:uFill>
                <a:solidFill>
                  <a:srgbClr val="ffffff"/>
                </a:solidFill>
              </a:uFill>
              <a:latin typeface="Century Schoolbook"/>
            </a:endParaRPr>
          </a:p>
        </p:txBody>
      </p:sp>
      <p:sp>
        <p:nvSpPr>
          <p:cNvPr id="174"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Given the inherent unreliability of RFID readings, it can be seen that observed RFID data streams typically do not provide a complete, authoritative picture of the true population of tags in the physical world.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Especially for tags outside a reader’s major detection region, several readings may be missed, causing some tags to become “invisible” during a time window. These errors imply that only a subset of the tag population is actually observed.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175"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92460A6F-1AFE-403D-8042-E8E76477A80D}"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RFID Data</a:t>
            </a:r>
            <a:endParaRPr b="0" lang="en-US" sz="1800" spc="-1" strike="noStrike">
              <a:solidFill>
                <a:srgbClr val="000000"/>
              </a:solidFill>
              <a:uFill>
                <a:solidFill>
                  <a:srgbClr val="ffffff"/>
                </a:solidFill>
              </a:uFill>
              <a:latin typeface="Century Schoolbook"/>
            </a:endParaRPr>
          </a:p>
        </p:txBody>
      </p:sp>
      <p:sp>
        <p:nvSpPr>
          <p:cNvPr id="177"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Lack of readings from a tag may not be due to missed readings but rather because the tag moved out of the detection field. The inherent tension between completeness of readings and capturing tag dynamics (i.e., signal transitions) only exacerbates the problem.</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Signals with a high degree of variability require short smoothing windows to capture rapid changes in the measurement data; but, obviously, a smaller window leads to more missed readings and more severe and systematic underestimation.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178"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AA6FD4C-A93A-484D-821E-2E19E2A88BA4}"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Data Redundancy: Opportunities</a:t>
            </a:r>
            <a:endParaRPr b="0" lang="en-US" sz="1800" spc="-1" strike="noStrike">
              <a:solidFill>
                <a:srgbClr val="000000"/>
              </a:solidFill>
              <a:uFill>
                <a:solidFill>
                  <a:srgbClr val="ffffff"/>
                </a:solidFill>
              </a:uFill>
              <a:latin typeface="Century Schoolbook"/>
            </a:endParaRPr>
          </a:p>
        </p:txBody>
      </p:sp>
      <p:sp>
        <p:nvSpPr>
          <p:cNvPr id="180"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u="sng">
                <a:solidFill>
                  <a:srgbClr val="000000"/>
                </a:solidFill>
                <a:uFill>
                  <a:solidFill>
                    <a:srgbClr val="ffffff"/>
                  </a:solidFill>
                </a:uFill>
                <a:latin typeface="Century Schoolbook"/>
              </a:rPr>
              <a:t>Data redundancy </a:t>
            </a:r>
            <a:r>
              <a:rPr b="0" lang="en-US" sz="2400" spc="-1" strike="noStrike">
                <a:solidFill>
                  <a:srgbClr val="000000"/>
                </a:solidFill>
                <a:uFill>
                  <a:solidFill>
                    <a:srgbClr val="ffffff"/>
                  </a:solidFill>
                </a:uFill>
                <a:latin typeface="Century Schoolbook"/>
              </a:rPr>
              <a:t>introduced by overlapping detection regions of multiple stationary readers (spatial redundancy) or continuous readings over time of a single mobile reader (temporal redundancy) to improve reading accuracy.</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u="sng">
                <a:solidFill>
                  <a:srgbClr val="000000"/>
                </a:solidFill>
                <a:uFill>
                  <a:solidFill>
                    <a:srgbClr val="ffffff"/>
                  </a:solidFill>
                </a:uFill>
                <a:latin typeface="Century Schoolbook"/>
              </a:rPr>
              <a:t>Prior knowledge </a:t>
            </a:r>
            <a:r>
              <a:rPr b="0" lang="en-US" sz="2400" spc="-1" strike="noStrike">
                <a:solidFill>
                  <a:srgbClr val="000000"/>
                </a:solidFill>
                <a:uFill>
                  <a:solidFill>
                    <a:srgbClr val="ffffff"/>
                  </a:solidFill>
                </a:uFill>
                <a:latin typeface="Century Schoolbook"/>
              </a:rPr>
              <a:t>about tagged objects and RFID readers to improve reading accuracy.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Constraints in target applications (e.g., the maximal capacity of a room or a shelf) to cleanse the data.</a:t>
            </a:r>
            <a:endParaRPr b="0" lang="en-US" sz="2400" spc="-1" strike="noStrike">
              <a:solidFill>
                <a:srgbClr val="000000"/>
              </a:solidFill>
              <a:uFill>
                <a:solidFill>
                  <a:srgbClr val="ffffff"/>
                </a:solidFill>
              </a:uFill>
              <a:latin typeface="Century Schoolbook"/>
            </a:endParaRPr>
          </a:p>
        </p:txBody>
      </p:sp>
      <p:sp>
        <p:nvSpPr>
          <p:cNvPr id="181"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E2C7409-3021-454B-9D24-D617D8A5D7AA}"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Redundancy</a:t>
            </a:r>
            <a:endParaRPr b="0" lang="en-US" sz="1800" spc="-1" strike="noStrike">
              <a:solidFill>
                <a:srgbClr val="000000"/>
              </a:solidFill>
              <a:uFill>
                <a:solidFill>
                  <a:srgbClr val="ffffff"/>
                </a:solidFill>
              </a:uFill>
              <a:latin typeface="Century Schoolbook"/>
            </a:endParaRPr>
          </a:p>
        </p:txBody>
      </p:sp>
      <p:sp>
        <p:nvSpPr>
          <p:cNvPr id="183"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Two types of redundancy may arise in RFID related applications: spatial redundancy, where an object is detected by multiple readers in its neighborhood, and temporal redundancy, where an object is detected multiple times by a single reader over time.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184"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3D4A7728-0CA7-4958-A9E2-9A0C4FD18B1E}"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Spatial Redundancy</a:t>
            </a:r>
            <a:endParaRPr b="0" lang="en-US" sz="1800" spc="-1" strike="noStrike">
              <a:solidFill>
                <a:srgbClr val="000000"/>
              </a:solidFill>
              <a:uFill>
                <a:solidFill>
                  <a:srgbClr val="ffffff"/>
                </a:solidFill>
              </a:uFill>
              <a:latin typeface="Century Schoolbook"/>
            </a:endParaRPr>
          </a:p>
        </p:txBody>
      </p:sp>
      <p:sp>
        <p:nvSpPr>
          <p:cNvPr id="186"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u="sng">
                <a:solidFill>
                  <a:srgbClr val="000000"/>
                </a:solidFill>
                <a:uFill>
                  <a:solidFill>
                    <a:srgbClr val="ffffff"/>
                  </a:solidFill>
                </a:uFill>
                <a:latin typeface="Century Schoolbook"/>
              </a:rPr>
              <a:t>Spatial Redundancy: </a:t>
            </a:r>
            <a:r>
              <a:rPr b="0" lang="en-US" sz="2400" spc="-1" strike="noStrike">
                <a:solidFill>
                  <a:srgbClr val="000000"/>
                </a:solidFill>
                <a:uFill>
                  <a:solidFill>
                    <a:srgbClr val="ffffff"/>
                  </a:solidFill>
                </a:uFill>
                <a:latin typeface="Century Schoolbook"/>
              </a:rPr>
              <a:t>Many applications employ redundant readers to cover the target area completely to improve localization accuracy. Objects are read by multiple readers simultaneously.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Figure next shows an example of spatial redundancy where the target area is divided into six zones (using one dimensional model) and an RFID reader is located in the center of each zone.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Spatial overlap of readers’ detection regions leads to duplicate readings, i.e., an object is in the detection regions of multiple readers. </a:t>
            </a:r>
            <a:endParaRPr b="0" lang="en-US" sz="2400" spc="-1" strike="noStrike">
              <a:solidFill>
                <a:srgbClr val="000000"/>
              </a:solidFill>
              <a:uFill>
                <a:solidFill>
                  <a:srgbClr val="ffffff"/>
                </a:solidFill>
              </a:uFill>
              <a:latin typeface="Century Schoolbook"/>
            </a:endParaRPr>
          </a:p>
        </p:txBody>
      </p:sp>
      <p:sp>
        <p:nvSpPr>
          <p:cNvPr id="187"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34FAF8D8-BBF8-489A-BEC0-EC14F0698C8F}"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Redundancy</a:t>
            </a:r>
            <a:endParaRPr b="0" lang="en-US" sz="1800" spc="-1" strike="noStrike">
              <a:solidFill>
                <a:srgbClr val="000000"/>
              </a:solidFill>
              <a:uFill>
                <a:solidFill>
                  <a:srgbClr val="ffffff"/>
                </a:solidFill>
              </a:uFill>
              <a:latin typeface="Century Schoolbook"/>
            </a:endParaRPr>
          </a:p>
        </p:txBody>
      </p:sp>
      <p:sp>
        <p:nvSpPr>
          <p:cNvPr id="189"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40C3FAC5-D145-4E59-B338-879B024D1FB3}"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pic>
        <p:nvPicPr>
          <p:cNvPr id="190" name="Picture 2" descr=""/>
          <p:cNvPicPr/>
          <p:nvPr/>
        </p:nvPicPr>
        <p:blipFill>
          <a:blip r:embed="rId1"/>
          <a:stretch/>
        </p:blipFill>
        <p:spPr>
          <a:xfrm>
            <a:off x="1771560" y="2836800"/>
            <a:ext cx="4838400" cy="2400120"/>
          </a:xfrm>
          <a:prstGeom prst="rect">
            <a:avLst/>
          </a:prstGeom>
          <a:ln w="9360">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Spatial Redundancy</a:t>
            </a:r>
            <a:endParaRPr b="0" lang="en-US" sz="1800" spc="-1" strike="noStrike">
              <a:solidFill>
                <a:srgbClr val="000000"/>
              </a:solidFill>
              <a:uFill>
                <a:solidFill>
                  <a:srgbClr val="ffffff"/>
                </a:solidFill>
              </a:uFill>
              <a:latin typeface="Century Schoolbook"/>
            </a:endParaRPr>
          </a:p>
        </p:txBody>
      </p:sp>
      <p:sp>
        <p:nvSpPr>
          <p:cNvPr id="192"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Object 2 is detected by the reader in Zone 2 and also the reader in Zone 3, which makes it difficult to tell the exact location of Object 2. However, since an object cannot appear in more than one zone at the same time, at least one of the readings belongs to spatial redundancy.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Object 3 is detected in Zone 4 only. However, it does not necessarily mean that Object 3 is in Zone 4 for sure. It is possible that the reader in the zone where Object 3 is located simply failed to detect it.</a:t>
            </a:r>
            <a:endParaRPr b="0" lang="en-US" sz="2400" spc="-1" strike="noStrike">
              <a:solidFill>
                <a:srgbClr val="000000"/>
              </a:solidFill>
              <a:uFill>
                <a:solidFill>
                  <a:srgbClr val="ffffff"/>
                </a:solidFill>
              </a:uFill>
              <a:latin typeface="Century Schoolbook"/>
            </a:endParaRPr>
          </a:p>
        </p:txBody>
      </p:sp>
      <p:sp>
        <p:nvSpPr>
          <p:cNvPr id="193"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6B03AC61-202E-4D61-B28C-84BF1A84BD9D}"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Spatial Redundancy</a:t>
            </a:r>
            <a:endParaRPr b="0" lang="en-US" sz="1800" spc="-1" strike="noStrike">
              <a:solidFill>
                <a:srgbClr val="000000"/>
              </a:solidFill>
              <a:uFill>
                <a:solidFill>
                  <a:srgbClr val="ffffff"/>
                </a:solidFill>
              </a:uFill>
              <a:latin typeface="Century Schoolbook"/>
            </a:endParaRPr>
          </a:p>
        </p:txBody>
      </p:sp>
      <p:sp>
        <p:nvSpPr>
          <p:cNvPr id="195"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On the first look, spatial redundancy causes confusion as it introduces inconsistent information (e.g., about the location of Object 2).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However, a redundant reading may supply the necessary information for the system to derive the location of an object when its intended reader fails to detect it (e.g., Object 3).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Thus, the challenge is how to take advantage of redundancy while avoiding its undesirable effect in data cleansing.</a:t>
            </a:r>
            <a:endParaRPr b="0" lang="en-US" sz="2400" spc="-1" strike="noStrike">
              <a:solidFill>
                <a:srgbClr val="000000"/>
              </a:solidFill>
              <a:uFill>
                <a:solidFill>
                  <a:srgbClr val="ffffff"/>
                </a:solidFill>
              </a:uFill>
              <a:latin typeface="Century Schoolbook"/>
            </a:endParaRPr>
          </a:p>
        </p:txBody>
      </p:sp>
      <p:sp>
        <p:nvSpPr>
          <p:cNvPr id="196"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A7541DD0-1C3C-46F2-8E59-166F73E6A2C7}"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Temporal Redundancy</a:t>
            </a:r>
            <a:endParaRPr b="0" lang="en-US" sz="1800" spc="-1" strike="noStrike">
              <a:solidFill>
                <a:srgbClr val="000000"/>
              </a:solidFill>
              <a:uFill>
                <a:solidFill>
                  <a:srgbClr val="ffffff"/>
                </a:solidFill>
              </a:uFill>
              <a:latin typeface="Century Schoolbook"/>
            </a:endParaRPr>
          </a:p>
        </p:txBody>
      </p:sp>
      <p:sp>
        <p:nvSpPr>
          <p:cNvPr id="198"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same object may be seen by same reader (or different ones) over a period of time.</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temporal redundancy may be used to improve accuracy and detect displacement (if any).</a:t>
            </a:r>
            <a:endParaRPr b="0" lang="en-US" sz="2400" spc="-1" strike="noStrike">
              <a:solidFill>
                <a:srgbClr val="000000"/>
              </a:solidFill>
              <a:uFill>
                <a:solidFill>
                  <a:srgbClr val="ffffff"/>
                </a:solidFill>
              </a:uFill>
              <a:latin typeface="Century Schoolbook"/>
            </a:endParaRPr>
          </a:p>
        </p:txBody>
      </p:sp>
      <p:sp>
        <p:nvSpPr>
          <p:cNvPr id="199"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E50EA444-A0A1-46C2-BE31-77890F00FDED}"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Smart environment: Dimensions</a:t>
            </a:r>
            <a:endParaRPr b="0" lang="en-US" sz="1800" spc="-1" strike="noStrike">
              <a:solidFill>
                <a:srgbClr val="000000"/>
              </a:solidFill>
              <a:uFill>
                <a:solidFill>
                  <a:srgbClr val="ffffff"/>
                </a:solidFill>
              </a:uFill>
              <a:latin typeface="Century Schoolbook"/>
            </a:endParaRPr>
          </a:p>
        </p:txBody>
      </p:sp>
      <p:sp>
        <p:nvSpPr>
          <p:cNvPr id="117" name="TextShape 2"/>
          <p:cNvSpPr txBox="1"/>
          <p:nvPr/>
        </p:nvSpPr>
        <p:spPr>
          <a:xfrm>
            <a:off x="457200" y="1600200"/>
            <a:ext cx="7467120" cy="4873320"/>
          </a:xfrm>
          <a:prstGeom prst="rect">
            <a:avLst/>
          </a:prstGeom>
          <a:noFill/>
          <a:ln>
            <a:noFill/>
          </a:ln>
        </p:spPr>
        <p:txBody>
          <a:bodyPr lIns="90000" rIns="90000" tIns="45000" bIns="45000"/>
          <a:p>
            <a:endParaRPr b="0" lang="en-US" sz="2400" spc="-1" strike="noStrike">
              <a:solidFill>
                <a:srgbClr val="000000"/>
              </a:solidFill>
              <a:uFill>
                <a:solidFill>
                  <a:srgbClr val="ffffff"/>
                </a:solidFill>
              </a:uFill>
              <a:latin typeface="Century Schoolbook"/>
            </a:endParaRPr>
          </a:p>
        </p:txBody>
      </p:sp>
      <p:sp>
        <p:nvSpPr>
          <p:cNvPr id="118" name="CustomShape 3"/>
          <p:cNvSpPr/>
          <p:nvPr/>
        </p:nvSpPr>
        <p:spPr>
          <a:xfrm>
            <a:off x="2843640" y="5085360"/>
            <a:ext cx="3456000" cy="863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Schoolbook"/>
              </a:rPr>
              <a:t>Hardware: RFID and Reader</a:t>
            </a:r>
            <a:endParaRPr b="0" lang="en-IN" sz="1800" spc="-1" strike="noStrike">
              <a:solidFill>
                <a:srgbClr val="000000"/>
              </a:solidFill>
              <a:uFill>
                <a:solidFill>
                  <a:srgbClr val="ffffff"/>
                </a:solidFill>
              </a:uFill>
              <a:latin typeface="Arial"/>
            </a:endParaRPr>
          </a:p>
        </p:txBody>
      </p:sp>
      <p:sp>
        <p:nvSpPr>
          <p:cNvPr id="119" name="CustomShape 4"/>
          <p:cNvSpPr/>
          <p:nvPr/>
        </p:nvSpPr>
        <p:spPr>
          <a:xfrm>
            <a:off x="2843640" y="4077000"/>
            <a:ext cx="3456000" cy="79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Schoolbook"/>
              </a:rPr>
              <a:t>Local Communication: </a:t>
            </a:r>
            <a:r>
              <a:rPr b="1" lang="en-IN" sz="1800" spc="-1" strike="noStrike">
                <a:solidFill>
                  <a:srgbClr val="ffffff"/>
                </a:solidFill>
                <a:uFill>
                  <a:solidFill>
                    <a:srgbClr val="ffffff"/>
                  </a:solidFill>
                </a:uFill>
                <a:latin typeface="Century Schoolbook"/>
              </a:rPr>
              <a:t>RFID link</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Schoolbook"/>
              </a:rPr>
              <a:t>Could: Ethernet </a:t>
            </a:r>
            <a:endParaRPr b="0" lang="en-IN" sz="1800" spc="-1" strike="noStrike">
              <a:solidFill>
                <a:srgbClr val="000000"/>
              </a:solidFill>
              <a:uFill>
                <a:solidFill>
                  <a:srgbClr val="ffffff"/>
                </a:solidFill>
              </a:uFill>
              <a:latin typeface="Arial"/>
            </a:endParaRPr>
          </a:p>
        </p:txBody>
      </p:sp>
      <p:sp>
        <p:nvSpPr>
          <p:cNvPr id="120" name="CustomShape 5"/>
          <p:cNvSpPr/>
          <p:nvPr/>
        </p:nvSpPr>
        <p:spPr>
          <a:xfrm>
            <a:off x="2843640" y="2997000"/>
            <a:ext cx="3456000" cy="935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800" spc="-1" strike="noStrike">
                <a:solidFill>
                  <a:srgbClr val="ffffff"/>
                </a:solidFill>
                <a:uFill>
                  <a:solidFill>
                    <a:srgbClr val="ffffff"/>
                  </a:solidFill>
                </a:uFill>
                <a:latin typeface="Century Schoolbook"/>
              </a:rPr>
              <a:t>Information from the Data</a:t>
            </a:r>
            <a:endParaRPr b="0" lang="en-IN" sz="1800" spc="-1" strike="noStrike">
              <a:solidFill>
                <a:srgbClr val="000000"/>
              </a:solidFill>
              <a:uFill>
                <a:solidFill>
                  <a:srgbClr val="ffffff"/>
                </a:solidFill>
              </a:uFill>
              <a:latin typeface="Arial"/>
            </a:endParaRPr>
          </a:p>
        </p:txBody>
      </p:sp>
      <p:sp>
        <p:nvSpPr>
          <p:cNvPr id="121" name="CustomShape 6"/>
          <p:cNvSpPr/>
          <p:nvPr/>
        </p:nvSpPr>
        <p:spPr>
          <a:xfrm>
            <a:off x="2843640" y="1917000"/>
            <a:ext cx="3456000" cy="863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Schoolbook"/>
              </a:rPr>
              <a:t>Decision Making, Rule Engine</a:t>
            </a:r>
            <a:endParaRPr b="0" lang="en-IN" sz="1800" spc="-1" strike="noStrike">
              <a:solidFill>
                <a:srgbClr val="000000"/>
              </a:solidFill>
              <a:uFill>
                <a:solidFill>
                  <a:srgbClr val="ffffff"/>
                </a:solidFill>
              </a:uFill>
              <a:latin typeface="Arial"/>
            </a:endParaRPr>
          </a:p>
        </p:txBody>
      </p:sp>
      <p:sp>
        <p:nvSpPr>
          <p:cNvPr id="122" name="CustomShape 7"/>
          <p:cNvSpPr/>
          <p:nvPr/>
        </p:nvSpPr>
        <p:spPr>
          <a:xfrm>
            <a:off x="1447920" y="1917000"/>
            <a:ext cx="1107720" cy="39600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Schoolbook"/>
              </a:rPr>
              <a:t>Privacy</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Schoolbook"/>
              </a:rPr>
              <a:t>Security</a:t>
            </a:r>
            <a:endParaRPr b="0" lang="en-IN" sz="1800" spc="-1" strike="noStrike">
              <a:solidFill>
                <a:srgbClr val="000000"/>
              </a:solidFill>
              <a:uFill>
                <a:solidFill>
                  <a:srgbClr val="ffffff"/>
                </a:solidFill>
              </a:uFill>
              <a:latin typeface="Arial"/>
            </a:endParaRPr>
          </a:p>
        </p:txBody>
      </p:sp>
      <p:sp>
        <p:nvSpPr>
          <p:cNvPr id="123" name="TextShape 8"/>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726F53F8-03B1-4B23-A3B5-5338301BFB08}"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Smoothing Window Size</a:t>
            </a:r>
            <a:endParaRPr b="0" lang="en-US" sz="1800" spc="-1" strike="noStrike">
              <a:solidFill>
                <a:srgbClr val="000000"/>
              </a:solidFill>
              <a:uFill>
                <a:solidFill>
                  <a:srgbClr val="ffffff"/>
                </a:solidFill>
              </a:uFill>
              <a:latin typeface="Century Schoolbook"/>
            </a:endParaRPr>
          </a:p>
        </p:txBody>
      </p:sp>
      <p:sp>
        <p:nvSpPr>
          <p:cNvPr id="201"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E497EDC6-3A63-44AA-BA70-7E1EA03E7ED7}"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pic>
        <p:nvPicPr>
          <p:cNvPr id="202" name="Picture 2" descr=""/>
          <p:cNvPicPr/>
          <p:nvPr/>
        </p:nvPicPr>
        <p:blipFill>
          <a:blip r:embed="rId1"/>
          <a:stretch/>
        </p:blipFill>
        <p:spPr>
          <a:xfrm>
            <a:off x="789480" y="1845000"/>
            <a:ext cx="6806520" cy="4386600"/>
          </a:xfrm>
          <a:prstGeom prst="rect">
            <a:avLst/>
          </a:prstGeom>
          <a:ln w="9360">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Window Size</a:t>
            </a:r>
            <a:endParaRPr b="0" lang="en-US" sz="1800" spc="-1" strike="noStrike">
              <a:solidFill>
                <a:srgbClr val="000000"/>
              </a:solidFill>
              <a:uFill>
                <a:solidFill>
                  <a:srgbClr val="ffffff"/>
                </a:solidFill>
              </a:uFill>
              <a:latin typeface="Century Schoolbook"/>
            </a:endParaRPr>
          </a:p>
        </p:txBody>
      </p:sp>
      <p:sp>
        <p:nvSpPr>
          <p:cNvPr id="204"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ideal smoothing-window size needs to carefully balance two opposing application requirements: </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ensuring </a:t>
            </a:r>
            <a:r>
              <a:rPr b="0" lang="en-US" sz="2100" spc="-1" strike="noStrike" u="sng">
                <a:solidFill>
                  <a:srgbClr val="000000"/>
                </a:solidFill>
                <a:uFill>
                  <a:solidFill>
                    <a:srgbClr val="ffffff"/>
                  </a:solidFill>
                </a:uFill>
                <a:latin typeface="Century Schoolbook"/>
              </a:rPr>
              <a:t>completeness</a:t>
            </a:r>
            <a:r>
              <a:rPr b="0" lang="en-US" sz="2100" spc="-1" strike="noStrike">
                <a:solidFill>
                  <a:srgbClr val="000000"/>
                </a:solidFill>
                <a:uFill>
                  <a:solidFill>
                    <a:srgbClr val="ffffff"/>
                  </a:solidFill>
                </a:uFill>
                <a:latin typeface="Century Schoolbook"/>
              </a:rPr>
              <a:t> for the set of tag readings (due to reader unreliability) or improving probability of detection (P</a:t>
            </a:r>
            <a:r>
              <a:rPr b="0" lang="en-US" sz="2100" spc="-1" strike="noStrike" baseline="-25000">
                <a:solidFill>
                  <a:srgbClr val="000000"/>
                </a:solidFill>
                <a:uFill>
                  <a:solidFill>
                    <a:srgbClr val="ffffff"/>
                  </a:solidFill>
                </a:uFill>
                <a:latin typeface="Century Schoolbook"/>
              </a:rPr>
              <a:t>d</a:t>
            </a:r>
            <a:r>
              <a:rPr b="0" lang="en-US" sz="2100" spc="-1" strike="noStrike">
                <a:solidFill>
                  <a:srgbClr val="000000"/>
                </a:solidFill>
                <a:uFill>
                  <a:solidFill>
                    <a:srgbClr val="ffffff"/>
                  </a:solidFill>
                </a:uFill>
                <a:latin typeface="Century Schoolbook"/>
              </a:rPr>
              <a:t>) and </a:t>
            </a:r>
            <a:endParaRPr b="0" lang="en-US" sz="18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capturing tag </a:t>
            </a:r>
            <a:r>
              <a:rPr b="0" lang="en-US" sz="2100" spc="-1" strike="noStrike" u="sng">
                <a:solidFill>
                  <a:srgbClr val="000000"/>
                </a:solidFill>
                <a:uFill>
                  <a:solidFill>
                    <a:srgbClr val="ffffff"/>
                  </a:solidFill>
                </a:uFill>
                <a:latin typeface="Century Schoolbook"/>
              </a:rPr>
              <a:t>dynamics </a:t>
            </a:r>
            <a:r>
              <a:rPr b="0" lang="en-US" sz="2100" spc="-1" strike="noStrike">
                <a:solidFill>
                  <a:srgbClr val="000000"/>
                </a:solidFill>
                <a:uFill>
                  <a:solidFill>
                    <a:srgbClr val="ffffff"/>
                  </a:solidFill>
                </a:uFill>
                <a:latin typeface="Century Schoolbook"/>
              </a:rPr>
              <a:t>(due to tag movements in and out of the reader’s detection field) or reducing the probability of false alarm (P</a:t>
            </a:r>
            <a:r>
              <a:rPr b="0" lang="en-US" sz="2100" spc="-1" strike="noStrike" baseline="-25000">
                <a:solidFill>
                  <a:srgbClr val="000000"/>
                </a:solidFill>
                <a:uFill>
                  <a:solidFill>
                    <a:srgbClr val="ffffff"/>
                  </a:solidFill>
                </a:uFill>
                <a:latin typeface="Century Schoolbook"/>
              </a:rPr>
              <a:t>f</a:t>
            </a:r>
            <a:r>
              <a:rPr b="0" lang="en-US" sz="2100" spc="-1" strike="noStrike">
                <a:solidFill>
                  <a:srgbClr val="000000"/>
                </a:solidFill>
                <a:uFill>
                  <a:solidFill>
                    <a:srgbClr val="ffffff"/>
                  </a:solidFill>
                </a:uFill>
                <a:latin typeface="Century Schoolbook"/>
              </a:rPr>
              <a:t>).</a:t>
            </a:r>
            <a:endParaRPr b="0" lang="en-US" sz="1800" spc="-1" strike="noStrike">
              <a:solidFill>
                <a:srgbClr val="000000"/>
              </a:solidFill>
              <a:uFill>
                <a:solidFill>
                  <a:srgbClr val="ffffff"/>
                </a:solidFill>
              </a:uFill>
              <a:latin typeface="Century Schoolbook"/>
            </a:endParaRPr>
          </a:p>
        </p:txBody>
      </p:sp>
      <p:sp>
        <p:nvSpPr>
          <p:cNvPr id="205"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B1CAB59-C3DA-4D10-BDD2-F6839B029D95}"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Completeness</a:t>
            </a:r>
            <a:endParaRPr b="0" lang="en-US" sz="1800" spc="-1" strike="noStrike">
              <a:solidFill>
                <a:srgbClr val="000000"/>
              </a:solidFill>
              <a:uFill>
                <a:solidFill>
                  <a:srgbClr val="ffffff"/>
                </a:solidFill>
              </a:uFill>
              <a:latin typeface="Century Schoolbook"/>
            </a:endParaRPr>
          </a:p>
        </p:txBody>
      </p:sp>
      <p:sp>
        <p:nvSpPr>
          <p:cNvPr id="207"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u="sng">
                <a:solidFill>
                  <a:srgbClr val="000000"/>
                </a:solidFill>
                <a:uFill>
                  <a:solidFill>
                    <a:srgbClr val="ffffff"/>
                  </a:solidFill>
                </a:uFill>
                <a:latin typeface="Century Schoolbook"/>
              </a:rPr>
              <a:t>Completeness: </a:t>
            </a:r>
            <a:r>
              <a:rPr b="0" lang="en-US" sz="2400" spc="-1" strike="noStrike">
                <a:solidFill>
                  <a:srgbClr val="000000"/>
                </a:solidFill>
                <a:uFill>
                  <a:solidFill>
                    <a:srgbClr val="ffffff"/>
                  </a:solidFill>
                </a:uFill>
                <a:latin typeface="Century Schoolbook"/>
              </a:rPr>
              <a:t>To ensure that all tags in the reader’s detection range are read, the smoothing window must be large enough to correct for reader unreliability.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Small window sizes cause readings for some tags to be lost, leading to false negatives and, consequently, a large underestimation bias (e.g., always under-counting the tag population).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Adjusting the window size for completeness depends on the reader’s read rate, which, in turn, depends on both the type of reader and tag as well as physical surroundings,</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208"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0962740D-F697-43EF-8FC6-A284D234C9F7}"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Tag Dynamics</a:t>
            </a:r>
            <a:endParaRPr b="0" lang="en-US" sz="1800" spc="-1" strike="noStrike">
              <a:solidFill>
                <a:srgbClr val="000000"/>
              </a:solidFill>
              <a:uFill>
                <a:solidFill>
                  <a:srgbClr val="ffffff"/>
                </a:solidFill>
              </a:uFill>
              <a:latin typeface="Century Schoolbook"/>
            </a:endParaRPr>
          </a:p>
        </p:txBody>
      </p:sp>
      <p:sp>
        <p:nvSpPr>
          <p:cNvPr id="210"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u="sng">
                <a:solidFill>
                  <a:srgbClr val="000000"/>
                </a:solidFill>
                <a:uFill>
                  <a:solidFill>
                    <a:srgbClr val="ffffff"/>
                  </a:solidFill>
                </a:uFill>
                <a:latin typeface="Century Schoolbook"/>
              </a:rPr>
              <a:t>Tag Dynamics: </a:t>
            </a:r>
            <a:r>
              <a:rPr b="0" lang="en-US" sz="2400" spc="-1" strike="noStrike">
                <a:solidFill>
                  <a:srgbClr val="000000"/>
                </a:solidFill>
                <a:uFill>
                  <a:solidFill>
                    <a:srgbClr val="ffffff"/>
                  </a:solidFill>
                </a:uFill>
                <a:latin typeface="Century Schoolbook"/>
              </a:rPr>
              <a:t>Using a large smoothing window, on the other hand, risks not accurately detecting tag movements within the window, leading to false positives.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It is possible that the window may smooth over one or more tags leaving and returning, thus missing the variation in the underlying “signal”.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Adjusting the window size for tag dynamics depends on the movement characteristics of the tags, which, in turn, depends on the application; for instance, a tag sitting on a shelf exhibits a very different movement pattern from a tag on a conveyor belt.</a:t>
            </a:r>
            <a:endParaRPr b="0" lang="en-US" sz="2400" spc="-1" strike="noStrike">
              <a:solidFill>
                <a:srgbClr val="000000"/>
              </a:solidFill>
              <a:uFill>
                <a:solidFill>
                  <a:srgbClr val="ffffff"/>
                </a:solidFill>
              </a:uFill>
              <a:latin typeface="Century Schoolbook"/>
            </a:endParaRPr>
          </a:p>
        </p:txBody>
      </p:sp>
      <p:sp>
        <p:nvSpPr>
          <p:cNvPr id="211"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2AD0A6AB-88FB-45A7-9D15-ED0D4129E36C}"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Mapping RFID Readings to a Sampling Process</a:t>
            </a:r>
            <a:endParaRPr b="0" lang="en-US" sz="1800" spc="-1" strike="noStrike">
              <a:solidFill>
                <a:srgbClr val="000000"/>
              </a:solidFill>
              <a:uFill>
                <a:solidFill>
                  <a:srgbClr val="ffffff"/>
                </a:solidFill>
              </a:uFill>
              <a:latin typeface="Century Schoolbook"/>
            </a:endParaRPr>
          </a:p>
        </p:txBody>
      </p:sp>
      <p:sp>
        <p:nvSpPr>
          <p:cNvPr id="213"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An epoch is the atomic unit of detection and is considerably smaller than the expected window size; that is, epochs represent our basic “time units”, many of which make up a smoothing window.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Without loss of generality, let N</a:t>
            </a:r>
            <a:r>
              <a:rPr b="0" lang="en-US" sz="2400" spc="-1" strike="noStrike" baseline="-25000">
                <a:solidFill>
                  <a:srgbClr val="000000"/>
                </a:solidFill>
                <a:uFill>
                  <a:solidFill>
                    <a:srgbClr val="ffffff"/>
                  </a:solidFill>
                </a:uFill>
                <a:latin typeface="Century Schoolbook"/>
              </a:rPr>
              <a:t>t</a:t>
            </a:r>
            <a:r>
              <a:rPr b="0" lang="en-US" sz="2400" spc="-1" strike="noStrike">
                <a:solidFill>
                  <a:srgbClr val="000000"/>
                </a:solidFill>
                <a:uFill>
                  <a:solidFill>
                    <a:srgbClr val="ffffff"/>
                  </a:solidFill>
                </a:uFill>
                <a:latin typeface="Century Schoolbook"/>
              </a:rPr>
              <a:t> denote the (unknown) size of the underlying tag population at epoch t, and let S</a:t>
            </a:r>
            <a:r>
              <a:rPr b="0" lang="en-US" sz="2400" spc="-1" strike="noStrike" baseline="-25000">
                <a:solidFill>
                  <a:srgbClr val="000000"/>
                </a:solidFill>
                <a:uFill>
                  <a:solidFill>
                    <a:srgbClr val="ffffff"/>
                  </a:solidFill>
                </a:uFill>
                <a:latin typeface="Century Schoolbook"/>
              </a:rPr>
              <a:t>t</a:t>
            </a:r>
            <a:r>
              <a:rPr b="0" lang="en-US" sz="2400" spc="-1" strike="noStrike">
                <a:solidFill>
                  <a:srgbClr val="000000"/>
                </a:solidFill>
                <a:uFill>
                  <a:solidFill>
                    <a:srgbClr val="ffffff"/>
                  </a:solidFill>
                </a:uFill>
                <a:latin typeface="Century Schoolbook"/>
              </a:rPr>
              <a:t> ⊆ {1, . . . , N</a:t>
            </a:r>
            <a:r>
              <a:rPr b="0" lang="en-US" sz="2400" spc="-1" strike="noStrike" baseline="-25000">
                <a:solidFill>
                  <a:srgbClr val="000000"/>
                </a:solidFill>
                <a:uFill>
                  <a:solidFill>
                    <a:srgbClr val="ffffff"/>
                  </a:solidFill>
                </a:uFill>
                <a:latin typeface="Century Schoolbook"/>
              </a:rPr>
              <a:t>t</a:t>
            </a:r>
            <a:r>
              <a:rPr b="0" lang="en-US" sz="2400" spc="-1" strike="noStrike">
                <a:solidFill>
                  <a:srgbClr val="000000"/>
                </a:solidFill>
                <a:uFill>
                  <a:solidFill>
                    <a:srgbClr val="ffffff"/>
                  </a:solidFill>
                </a:uFill>
                <a:latin typeface="Century Schoolbook"/>
              </a:rPr>
              <a:t>} denote the subset of tags observed (“sampled”) by the reader during that epoch.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SMURF essentially views S</a:t>
            </a:r>
            <a:r>
              <a:rPr b="0" lang="en-US" sz="2400" spc="-1" strike="noStrike" baseline="-25000">
                <a:solidFill>
                  <a:srgbClr val="000000"/>
                </a:solidFill>
                <a:uFill>
                  <a:solidFill>
                    <a:srgbClr val="ffffff"/>
                  </a:solidFill>
                </a:uFill>
                <a:latin typeface="Century Schoolbook"/>
              </a:rPr>
              <a:t>t</a:t>
            </a:r>
            <a:r>
              <a:rPr b="0" lang="en-US" sz="2400" spc="-1" strike="noStrike">
                <a:solidFill>
                  <a:srgbClr val="000000"/>
                </a:solidFill>
                <a:uFill>
                  <a:solidFill>
                    <a:srgbClr val="ffffff"/>
                  </a:solidFill>
                </a:uFill>
                <a:latin typeface="Century Schoolbook"/>
              </a:rPr>
              <a:t> as an unequal probability random sample of the tag population. Specifically, for each tag i ∈ St, SMURF employs the response-count information for tag i stored in the reader tag list in conjunction with the known number of interrogation cycles per epoch to derive a per epoch sampling probability p</a:t>
            </a:r>
            <a:r>
              <a:rPr b="0" lang="en-US" sz="2400" spc="-1" strike="noStrike" baseline="-25000">
                <a:solidFill>
                  <a:srgbClr val="000000"/>
                </a:solidFill>
                <a:uFill>
                  <a:solidFill>
                    <a:srgbClr val="ffffff"/>
                  </a:solidFill>
                </a:uFill>
                <a:latin typeface="Century Schoolbook"/>
              </a:rPr>
              <a:t>i,t</a:t>
            </a:r>
            <a:r>
              <a:rPr b="0" lang="en-US" sz="2400" spc="-1" strike="noStrike">
                <a:solidFill>
                  <a:srgbClr val="000000"/>
                </a:solidFill>
                <a:uFill>
                  <a:solidFill>
                    <a:srgbClr val="ffffff"/>
                  </a:solidFill>
                </a:uFill>
                <a:latin typeface="Century Schoolbook"/>
              </a:rPr>
              <a:t>. </a:t>
            </a:r>
            <a:endParaRPr b="0" lang="en-US" sz="2400" spc="-1" strike="noStrike">
              <a:solidFill>
                <a:srgbClr val="000000"/>
              </a:solidFill>
              <a:uFill>
                <a:solidFill>
                  <a:srgbClr val="ffffff"/>
                </a:solidFill>
              </a:uFill>
              <a:latin typeface="Century Schoolbook"/>
            </a:endParaRPr>
          </a:p>
        </p:txBody>
      </p:sp>
      <p:sp>
        <p:nvSpPr>
          <p:cNvPr id="214"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DAAD4558-9DA6-4271-AF46-321209DC6CA4}"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How to fix the window size?</a:t>
            </a:r>
            <a:endParaRPr b="0" lang="en-US" sz="1800" spc="-1" strike="noStrike">
              <a:solidFill>
                <a:srgbClr val="000000"/>
              </a:solidFill>
              <a:uFill>
                <a:solidFill>
                  <a:srgbClr val="ffffff"/>
                </a:solidFill>
              </a:uFill>
              <a:latin typeface="Century Schoolbook"/>
            </a:endParaRPr>
          </a:p>
        </p:txBody>
      </p:sp>
      <p:sp>
        <p:nvSpPr>
          <p:cNvPr id="216"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Could the user decide on the window size based on the application involved?</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Issue with any static windowing approach is that the window size is a non-declarative, low-level parameter that should not be exposed to the application level.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Conceptually, what the application expects from the RFID middleware is a stream of readings that represent an accurate picture of reality; in other words, the application is only interested in accurately capturing a true underlying “signal” over time. </a:t>
            </a:r>
            <a:endParaRPr b="0" lang="en-US" sz="2400" spc="-1" strike="noStrike">
              <a:solidFill>
                <a:srgbClr val="000000"/>
              </a:solidFill>
              <a:uFill>
                <a:solidFill>
                  <a:srgbClr val="ffffff"/>
                </a:solidFill>
              </a:uFill>
              <a:latin typeface="Century Schoolbook"/>
            </a:endParaRPr>
          </a:p>
        </p:txBody>
      </p:sp>
      <p:sp>
        <p:nvSpPr>
          <p:cNvPr id="217"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96E65588-8A35-44A4-8567-CFA1538770B2}"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SMURF</a:t>
            </a:r>
            <a:endParaRPr b="0" lang="en-US" sz="1800" spc="-1" strike="noStrike">
              <a:solidFill>
                <a:srgbClr val="000000"/>
              </a:solidFill>
              <a:uFill>
                <a:solidFill>
                  <a:srgbClr val="ffffff"/>
                </a:solidFill>
              </a:uFill>
              <a:latin typeface="Century Schoolbook"/>
            </a:endParaRPr>
          </a:p>
        </p:txBody>
      </p:sp>
      <p:sp>
        <p:nvSpPr>
          <p:cNvPr id="219"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This sampling probability p</a:t>
            </a:r>
            <a:r>
              <a:rPr b="0" lang="en-US" sz="2400" spc="-1" strike="noStrike" baseline="-25000">
                <a:solidFill>
                  <a:srgbClr val="000000"/>
                </a:solidFill>
                <a:uFill>
                  <a:solidFill>
                    <a:srgbClr val="ffffff"/>
                  </a:solidFill>
                </a:uFill>
                <a:latin typeface="Century Schoolbook"/>
              </a:rPr>
              <a:t>i,t</a:t>
            </a:r>
            <a:r>
              <a:rPr b="0" lang="en-US" sz="2400" spc="-1" strike="noStrike">
                <a:solidFill>
                  <a:srgbClr val="000000"/>
                </a:solidFill>
                <a:uFill>
                  <a:solidFill>
                    <a:srgbClr val="ffffff"/>
                  </a:solidFill>
                </a:uFill>
                <a:latin typeface="Century Schoolbook"/>
              </a:rPr>
              <a:t> is empirically estimated as the observed read rate for tag i during that epoch; for instance, assuming a reader configuration with a total number of 10 interrogation cycles per epoch, the sampling probabilities for the first and second tags in table shown earlier would be p</a:t>
            </a:r>
            <a:r>
              <a:rPr b="0" lang="en-US" sz="2400" spc="-1" strike="noStrike" baseline="-25000">
                <a:solidFill>
                  <a:srgbClr val="000000"/>
                </a:solidFill>
                <a:uFill>
                  <a:solidFill>
                    <a:srgbClr val="ffffff"/>
                  </a:solidFill>
                </a:uFill>
                <a:latin typeface="Century Schoolbook"/>
              </a:rPr>
              <a:t>x78,t</a:t>
            </a:r>
            <a:r>
              <a:rPr b="0" lang="en-US" sz="2400" spc="-1" strike="noStrike">
                <a:solidFill>
                  <a:srgbClr val="000000"/>
                </a:solidFill>
                <a:uFill>
                  <a:solidFill>
                    <a:srgbClr val="ffffff"/>
                  </a:solidFill>
                </a:uFill>
                <a:latin typeface="Century Schoolbook"/>
              </a:rPr>
              <a:t> = 0.9 and p</a:t>
            </a:r>
            <a:r>
              <a:rPr b="0" lang="en-US" sz="2400" spc="-1" strike="noStrike" baseline="-25000">
                <a:solidFill>
                  <a:srgbClr val="000000"/>
                </a:solidFill>
                <a:uFill>
                  <a:solidFill>
                    <a:srgbClr val="ffffff"/>
                  </a:solidFill>
                </a:uFill>
                <a:latin typeface="Century Schoolbook"/>
              </a:rPr>
              <a:t>x57,t</a:t>
            </a:r>
            <a:r>
              <a:rPr b="0" lang="en-US" sz="2400" spc="-1" strike="noStrike">
                <a:solidFill>
                  <a:srgbClr val="000000"/>
                </a:solidFill>
                <a:uFill>
                  <a:solidFill>
                    <a:srgbClr val="ffffff"/>
                  </a:solidFill>
                </a:uFill>
                <a:latin typeface="Century Schoolbook"/>
              </a:rPr>
              <a:t> = 0.1, respectively.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These sampling probabilities differ across tags and can also vary over time as the observed tags move within reader’s detection range.</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220"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53DCB349-4163-4356-978E-969AC047DF6C}"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SMURF</a:t>
            </a:r>
            <a:endParaRPr b="0" lang="en-US" sz="1800" spc="-1" strike="noStrike">
              <a:solidFill>
                <a:srgbClr val="000000"/>
              </a:solidFill>
              <a:uFill>
                <a:solidFill>
                  <a:srgbClr val="ffffff"/>
                </a:solidFill>
              </a:uFill>
              <a:latin typeface="Century Schoolbook"/>
            </a:endParaRPr>
          </a:p>
        </p:txBody>
      </p:sp>
      <p:sp>
        <p:nvSpPr>
          <p:cNvPr id="222"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SMURF dynamically adjusts sliding-window size in statistical manner. The observed RFID readings are viewed as random samples of the population of tags in the physical world.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Parameter p</a:t>
            </a:r>
            <a:r>
              <a:rPr b="0" lang="en-US" sz="2400" spc="-1" strike="noStrike" baseline="-25000">
                <a:solidFill>
                  <a:srgbClr val="000000"/>
                </a:solidFill>
                <a:uFill>
                  <a:solidFill>
                    <a:srgbClr val="ffffff"/>
                  </a:solidFill>
                </a:uFill>
                <a:latin typeface="Century Schoolbook"/>
              </a:rPr>
              <a:t>i,t</a:t>
            </a:r>
            <a:r>
              <a:rPr b="0" lang="en-US" sz="2400" spc="-1" strike="noStrike">
                <a:solidFill>
                  <a:srgbClr val="000000"/>
                </a:solidFill>
                <a:uFill>
                  <a:solidFill>
                    <a:srgbClr val="ffffff"/>
                  </a:solidFill>
                </a:uFill>
                <a:latin typeface="Century Schoolbook"/>
              </a:rPr>
              <a:t> is the probability that tag i is detected in epoch t. Epochs in the slide windows can be viewed as the result of repeated random-sampling trials which are represented as B(</a:t>
            </a:r>
            <a:r>
              <a:rPr b="0" lang="en-US" sz="2400" spc="-1" strike="noStrike">
                <a:solidFill>
                  <a:srgbClr val="000000"/>
                </a:solidFill>
                <a:uFill>
                  <a:solidFill>
                    <a:srgbClr val="ffffff"/>
                  </a:solidFill>
                </a:uFill>
                <a:latin typeface="Symbol"/>
              </a:rPr>
              <a:t>w</a:t>
            </a:r>
            <a:r>
              <a:rPr b="0" lang="en-US" sz="2400" spc="-1" strike="noStrike" baseline="-25000">
                <a:solidFill>
                  <a:srgbClr val="000000"/>
                </a:solidFill>
                <a:uFill>
                  <a:solidFill>
                    <a:srgbClr val="ffffff"/>
                  </a:solidFill>
                </a:uFill>
                <a:latin typeface="Century Schoolbook"/>
              </a:rPr>
              <a:t>i</a:t>
            </a:r>
            <a:r>
              <a:rPr b="0" lang="en-US" sz="2400" spc="-1" strike="noStrike">
                <a:solidFill>
                  <a:srgbClr val="000000"/>
                </a:solidFill>
                <a:uFill>
                  <a:solidFill>
                    <a:srgbClr val="ffffff"/>
                  </a:solidFill>
                </a:uFill>
                <a:latin typeface="Century Schoolbook"/>
              </a:rPr>
              <a:t> ,p</a:t>
            </a:r>
            <a:r>
              <a:rPr b="0" lang="en-US" sz="2400" spc="-1" strike="noStrike" baseline="-25000">
                <a:solidFill>
                  <a:srgbClr val="000000"/>
                </a:solidFill>
                <a:uFill>
                  <a:solidFill>
                    <a:srgbClr val="ffffff"/>
                  </a:solidFill>
                </a:uFill>
                <a:latin typeface="Century Schoolbook"/>
              </a:rPr>
              <a:t>i,t</a:t>
            </a:r>
            <a:r>
              <a:rPr b="0" lang="en-US" sz="2400" spc="-1" strike="noStrike">
                <a:solidFill>
                  <a:srgbClr val="000000"/>
                </a:solidFill>
                <a:uFill>
                  <a:solidFill>
                    <a:srgbClr val="ffffff"/>
                  </a:solidFill>
                </a:uFill>
                <a:latin typeface="Century Schoolbook"/>
              </a:rPr>
              <a:t>), where </a:t>
            </a:r>
            <a:r>
              <a:rPr b="0" lang="en-US" sz="2400" spc="-1" strike="noStrike">
                <a:solidFill>
                  <a:srgbClr val="000000"/>
                </a:solidFill>
                <a:uFill>
                  <a:solidFill>
                    <a:srgbClr val="ffffff"/>
                  </a:solidFill>
                </a:uFill>
                <a:latin typeface="Symbol"/>
              </a:rPr>
              <a:t>w</a:t>
            </a:r>
            <a:r>
              <a:rPr b="0" lang="en-US" sz="2400" spc="-1" strike="noStrike">
                <a:solidFill>
                  <a:srgbClr val="000000"/>
                </a:solidFill>
                <a:uFill>
                  <a:solidFill>
                    <a:srgbClr val="ffffff"/>
                  </a:solidFill>
                </a:uFill>
                <a:latin typeface="Century Schoolbook"/>
              </a:rPr>
              <a:t> is the size of slide window.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Each epoch is an independent Bernoulli trial with probability p</a:t>
            </a:r>
            <a:r>
              <a:rPr b="0" lang="en-US" sz="2400" spc="-1" strike="noStrike" baseline="-25000">
                <a:solidFill>
                  <a:srgbClr val="000000"/>
                </a:solidFill>
                <a:uFill>
                  <a:solidFill>
                    <a:srgbClr val="ffffff"/>
                  </a:solidFill>
                </a:uFill>
                <a:latin typeface="Century Schoolbook"/>
              </a:rPr>
              <a:t>i,t</a:t>
            </a:r>
            <a:r>
              <a:rPr b="0" lang="en-US" sz="2400" spc="-1" strike="noStrike">
                <a:solidFill>
                  <a:srgbClr val="000000"/>
                </a:solidFill>
                <a:uFill>
                  <a:solidFill>
                    <a:srgbClr val="ffffff"/>
                  </a:solidFill>
                </a:uFill>
                <a:latin typeface="Century Schoolbook"/>
              </a:rPr>
              <a:t>. The epochs in subset S</a:t>
            </a:r>
            <a:r>
              <a:rPr b="0" lang="en-US" sz="2400" spc="-1" strike="noStrike" baseline="-25000">
                <a:solidFill>
                  <a:srgbClr val="000000"/>
                </a:solidFill>
                <a:uFill>
                  <a:solidFill>
                    <a:srgbClr val="ffffff"/>
                  </a:solidFill>
                </a:uFill>
                <a:latin typeface="Century Schoolbook"/>
              </a:rPr>
              <a:t>i</a:t>
            </a:r>
            <a:r>
              <a:rPr b="0" lang="en-US" sz="2400" spc="-1" strike="noStrike">
                <a:solidFill>
                  <a:srgbClr val="000000"/>
                </a:solidFill>
                <a:uFill>
                  <a:solidFill>
                    <a:srgbClr val="ffffff"/>
                  </a:solidFill>
                </a:uFill>
                <a:latin typeface="Century Schoolbook"/>
              </a:rPr>
              <a:t> imply that the tag is detected by reader in these epochs. The probability that the tag is not read in all epochs is (1-P</a:t>
            </a:r>
            <a:r>
              <a:rPr b="0" lang="en-US" sz="2400" spc="-1" strike="noStrike" baseline="-25000">
                <a:solidFill>
                  <a:srgbClr val="000000"/>
                </a:solidFill>
                <a:uFill>
                  <a:solidFill>
                    <a:srgbClr val="ffffff"/>
                  </a:solidFill>
                </a:uFill>
                <a:latin typeface="Century Schoolbook"/>
              </a:rPr>
              <a:t>avg</a:t>
            </a:r>
            <a:r>
              <a:rPr b="0" lang="en-US" sz="2400" spc="-1" strike="noStrike">
                <a:solidFill>
                  <a:srgbClr val="000000"/>
                </a:solidFill>
                <a:uFill>
                  <a:solidFill>
                    <a:srgbClr val="ffffff"/>
                  </a:solidFill>
                </a:uFill>
                <a:latin typeface="Century Schoolbook"/>
              </a:rPr>
              <a:t>)</a:t>
            </a:r>
            <a:r>
              <a:rPr b="0" lang="en-US" sz="2400" spc="-1" strike="noStrike" baseline="30000">
                <a:solidFill>
                  <a:srgbClr val="000000"/>
                </a:solidFill>
                <a:uFill>
                  <a:solidFill>
                    <a:srgbClr val="ffffff"/>
                  </a:solidFill>
                </a:uFill>
                <a:latin typeface="Symbol"/>
              </a:rPr>
              <a:t>w </a:t>
            </a:r>
            <a:r>
              <a:rPr b="0" lang="en-US" sz="2400" spc="-1" strike="noStrike">
                <a:solidFill>
                  <a:srgbClr val="000000"/>
                </a:solidFill>
                <a:uFill>
                  <a:solidFill>
                    <a:srgbClr val="ffffff"/>
                  </a:solidFill>
                </a:uFill>
                <a:latin typeface="Century Schoolbook"/>
              </a:rPr>
              <a:t>where P</a:t>
            </a:r>
            <a:r>
              <a:rPr b="0" lang="en-US" sz="2400" spc="-1" strike="noStrike" baseline="-25000">
                <a:solidFill>
                  <a:srgbClr val="000000"/>
                </a:solidFill>
                <a:uFill>
                  <a:solidFill>
                    <a:srgbClr val="ffffff"/>
                  </a:solidFill>
                </a:uFill>
                <a:latin typeface="Century Schoolbook"/>
              </a:rPr>
              <a:t>avg</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Symbol"/>
              </a:rPr>
              <a:t>S</a:t>
            </a:r>
            <a:r>
              <a:rPr b="0" lang="en-US" sz="2400" spc="-1" strike="noStrike">
                <a:solidFill>
                  <a:srgbClr val="000000"/>
                </a:solidFill>
                <a:uFill>
                  <a:solidFill>
                    <a:srgbClr val="ffffff"/>
                  </a:solidFill>
                </a:uFill>
                <a:latin typeface="Century Schoolbook"/>
              </a:rPr>
              <a:t>P</a:t>
            </a:r>
            <a:r>
              <a:rPr b="0" lang="en-US" sz="2400" spc="-1" strike="noStrike" baseline="-25000">
                <a:solidFill>
                  <a:srgbClr val="000000"/>
                </a:solidFill>
                <a:uFill>
                  <a:solidFill>
                    <a:srgbClr val="ffffff"/>
                  </a:solidFill>
                </a:uFill>
                <a:latin typeface="Century Schoolbook"/>
              </a:rPr>
              <a:t>i,t</a:t>
            </a:r>
            <a:r>
              <a:rPr b="0" lang="en-US" sz="2400" spc="-1" strike="noStrike">
                <a:solidFill>
                  <a:srgbClr val="000000"/>
                </a:solidFill>
                <a:uFill>
                  <a:solidFill>
                    <a:srgbClr val="ffffff"/>
                  </a:solidFill>
                </a:uFill>
                <a:latin typeface="Century Schoolbook"/>
              </a:rPr>
              <a:t>/|S</a:t>
            </a:r>
            <a:r>
              <a:rPr b="0" lang="en-US" sz="2400" spc="-1" strike="noStrike" baseline="-25000">
                <a:solidFill>
                  <a:srgbClr val="000000"/>
                </a:solidFill>
                <a:uFill>
                  <a:solidFill>
                    <a:srgbClr val="ffffff"/>
                  </a:solidFill>
                </a:uFill>
                <a:latin typeface="Century Schoolbook"/>
              </a:rPr>
              <a:t>i</a:t>
            </a:r>
            <a:r>
              <a:rPr b="0" lang="en-US" sz="2400" spc="-1" strike="noStrike">
                <a:solidFill>
                  <a:srgbClr val="000000"/>
                </a:solidFill>
                <a:uFill>
                  <a:solidFill>
                    <a:srgbClr val="ffffff"/>
                  </a:solidFill>
                </a:uFill>
                <a:latin typeface="Century Schoolbook"/>
              </a:rPr>
              <a:t>|. </a:t>
            </a:r>
            <a:endParaRPr b="0" lang="en-US" sz="2400" spc="-1" strike="noStrike">
              <a:solidFill>
                <a:srgbClr val="000000"/>
              </a:solidFill>
              <a:uFill>
                <a:solidFill>
                  <a:srgbClr val="ffffff"/>
                </a:solidFill>
              </a:uFill>
              <a:latin typeface="Century Schoolbook"/>
            </a:endParaRPr>
          </a:p>
        </p:txBody>
      </p:sp>
      <p:sp>
        <p:nvSpPr>
          <p:cNvPr id="223"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5C02F66D-D214-4421-95CF-3386E179627C}"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SMURF</a:t>
            </a:r>
            <a:r>
              <a:rPr b="0" lang="en-US" sz="3000" spc="-1" strike="noStrike" cap="small">
                <a:solidFill>
                  <a:srgbClr val="575f6d"/>
                </a:solidFill>
                <a:uFill>
                  <a:solidFill>
                    <a:srgbClr val="ffffff"/>
                  </a:solidFill>
                </a:uFill>
                <a:latin typeface="Century Schoolbook"/>
              </a:rPr>
              <a:t>	</a:t>
            </a:r>
            <a:endParaRPr b="0" lang="en-US" sz="1800" spc="-1" strike="noStrike">
              <a:solidFill>
                <a:srgbClr val="000000"/>
              </a:solidFill>
              <a:uFill>
                <a:solidFill>
                  <a:srgbClr val="ffffff"/>
                </a:solidFill>
              </a:uFill>
              <a:latin typeface="Century Schoolbook"/>
            </a:endParaRPr>
          </a:p>
        </p:txBody>
      </p:sp>
      <p:sp>
        <p:nvSpPr>
          <p:cNvPr id="225"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When a tag is present, the following equation must be satisfied: (1- Pavg)</a:t>
            </a:r>
            <a:r>
              <a:rPr b="0" lang="en-US" sz="2400" spc="-1" strike="noStrike" baseline="30000">
                <a:solidFill>
                  <a:srgbClr val="000000"/>
                </a:solidFill>
                <a:uFill>
                  <a:solidFill>
                    <a:srgbClr val="ffffff"/>
                  </a:solidFill>
                </a:uFill>
                <a:latin typeface="Symbol"/>
              </a:rPr>
              <a:t>w</a:t>
            </a:r>
            <a:r>
              <a:rPr b="0" lang="en-US" sz="2400" spc="-1" strike="noStrike">
                <a:solidFill>
                  <a:srgbClr val="000000"/>
                </a:solidFill>
                <a:uFill>
                  <a:solidFill>
                    <a:srgbClr val="ffffff"/>
                  </a:solidFill>
                </a:uFill>
                <a:latin typeface="Century Schoolbook"/>
              </a:rPr>
              <a:t>&lt;</a:t>
            </a:r>
            <a:r>
              <a:rPr b="0" lang="en-US" sz="2400" spc="-1" strike="noStrike">
                <a:solidFill>
                  <a:srgbClr val="000000"/>
                </a:solidFill>
                <a:uFill>
                  <a:solidFill>
                    <a:srgbClr val="ffffff"/>
                  </a:solidFill>
                </a:uFill>
                <a:latin typeface="Symbol"/>
              </a:rPr>
              <a:t>d</a:t>
            </a:r>
            <a:r>
              <a:rPr b="0" lang="en-US" sz="2400" spc="-1" strike="noStrike">
                <a:solidFill>
                  <a:srgbClr val="000000"/>
                </a:solidFill>
                <a:uFill>
                  <a:solidFill>
                    <a:srgbClr val="ffffff"/>
                  </a:solidFill>
                </a:uFill>
                <a:latin typeface="Century Schoolbook"/>
              </a:rPr>
              <a:t>, where </a:t>
            </a:r>
            <a:r>
              <a:rPr b="0" lang="en-US" sz="2400" spc="-1" strike="noStrike">
                <a:solidFill>
                  <a:srgbClr val="000000"/>
                </a:solidFill>
                <a:uFill>
                  <a:solidFill>
                    <a:srgbClr val="ffffff"/>
                  </a:solidFill>
                </a:uFill>
                <a:latin typeface="Symbol"/>
              </a:rPr>
              <a:t>d</a:t>
            </a:r>
            <a:r>
              <a:rPr b="0" lang="en-US" sz="2400" spc="-1" strike="noStrike">
                <a:solidFill>
                  <a:srgbClr val="000000"/>
                </a:solidFill>
                <a:uFill>
                  <a:solidFill>
                    <a:srgbClr val="ffffff"/>
                  </a:solidFill>
                </a:uFill>
                <a:latin typeface="Century Schoolbook"/>
              </a:rPr>
              <a:t> is a very small value.</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size of slide window will meet the following requirement.</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Symbol"/>
              </a:rPr>
              <a:t>w</a:t>
            </a:r>
            <a:r>
              <a:rPr b="0" lang="en-US" sz="2400" spc="-1" strike="noStrike">
                <a:solidFill>
                  <a:srgbClr val="000000"/>
                </a:solidFill>
                <a:uFill>
                  <a:solidFill>
                    <a:srgbClr val="ffffff"/>
                  </a:solidFill>
                </a:uFill>
                <a:latin typeface="Century Schoolbook"/>
              </a:rPr>
              <a:t>&gt;ln(1/</a:t>
            </a:r>
            <a:r>
              <a:rPr b="0" lang="en-US" sz="2400" spc="-1" strike="noStrike">
                <a:solidFill>
                  <a:srgbClr val="000000"/>
                </a:solidFill>
                <a:uFill>
                  <a:solidFill>
                    <a:srgbClr val="ffffff"/>
                  </a:solidFill>
                </a:uFill>
                <a:latin typeface="Symbol"/>
              </a:rPr>
              <a:t>d</a:t>
            </a:r>
            <a:r>
              <a:rPr b="0" lang="en-US" sz="2400" spc="-1" strike="noStrike">
                <a:solidFill>
                  <a:srgbClr val="000000"/>
                </a:solidFill>
                <a:uFill>
                  <a:solidFill>
                    <a:srgbClr val="ffffff"/>
                  </a:solidFill>
                </a:uFill>
                <a:latin typeface="Century Schoolbook"/>
              </a:rPr>
              <a:t>)/p</a:t>
            </a:r>
            <a:r>
              <a:rPr b="0" lang="en-US" sz="2400" spc="-1" strike="noStrike" baseline="-25000">
                <a:solidFill>
                  <a:srgbClr val="000000"/>
                </a:solidFill>
                <a:uFill>
                  <a:solidFill>
                    <a:srgbClr val="ffffff"/>
                  </a:solidFill>
                </a:uFill>
                <a:latin typeface="Century Schoolbook"/>
              </a:rPr>
              <a:t>avg</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SMURF also gives the relation that implies the window size is too large and should be reduced. When the two relationships give conflicting results, SMURF can fail.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In addition, choice of </a:t>
            </a:r>
            <a:r>
              <a:rPr b="0" lang="en-US" sz="2400" spc="-1" strike="noStrike">
                <a:solidFill>
                  <a:srgbClr val="000000"/>
                </a:solidFill>
                <a:uFill>
                  <a:solidFill>
                    <a:srgbClr val="ffffff"/>
                  </a:solidFill>
                </a:uFill>
                <a:latin typeface="Symbol"/>
              </a:rPr>
              <a:t>d</a:t>
            </a:r>
            <a:r>
              <a:rPr b="0" lang="en-US" sz="2400" spc="-1" strike="noStrike">
                <a:solidFill>
                  <a:srgbClr val="000000"/>
                </a:solidFill>
                <a:uFill>
                  <a:solidFill>
                    <a:srgbClr val="ffffff"/>
                  </a:solidFill>
                </a:uFill>
                <a:latin typeface="Century Schoolbook"/>
              </a:rPr>
              <a:t> can be bit of a issue. SMURF doesn’t work well when a tag is moving in and out of an area too fast. Several other algorithms have been proposed for the same.</a:t>
            </a:r>
            <a:endParaRPr b="0" lang="en-US" sz="2400" spc="-1" strike="noStrike">
              <a:solidFill>
                <a:srgbClr val="000000"/>
              </a:solidFill>
              <a:uFill>
                <a:solidFill>
                  <a:srgbClr val="ffffff"/>
                </a:solidFill>
              </a:uFill>
              <a:latin typeface="Century Schoolbook"/>
            </a:endParaRPr>
          </a:p>
        </p:txBody>
      </p:sp>
      <p:sp>
        <p:nvSpPr>
          <p:cNvPr id="226"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DBDFED4A-D8F4-419F-9E59-90CE4E7A9B52}"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Reader Frequencies</a:t>
            </a:r>
            <a:endParaRPr b="0" lang="en-US" sz="1800" spc="-1" strike="noStrike">
              <a:solidFill>
                <a:srgbClr val="000000"/>
              </a:solidFill>
              <a:uFill>
                <a:solidFill>
                  <a:srgbClr val="ffffff"/>
                </a:solidFill>
              </a:uFill>
              <a:latin typeface="Century Schoolbook"/>
            </a:endParaRPr>
          </a:p>
        </p:txBody>
      </p:sp>
      <p:sp>
        <p:nvSpPr>
          <p:cNvPr id="125"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RFID readers can be classified on the frequency of operation, such as Microwave frequency, UHF (Ultra-high frequency), HF (High frequency) and LF (Low frequency) in the range of 5.8 GHz to 125 KHz.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costs are also reliant on their range; Microwave frequency readers are costliest, LF readers are the cheapest.</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126"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0391D77A-DCB2-4FE0-B429-30AE1FBB24C5}"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Reader Frequencies</a:t>
            </a:r>
            <a:endParaRPr b="0" lang="en-US" sz="1800" spc="-1" strike="noStrike">
              <a:solidFill>
                <a:srgbClr val="000000"/>
              </a:solidFill>
              <a:uFill>
                <a:solidFill>
                  <a:srgbClr val="ffffff"/>
                </a:solidFill>
              </a:uFill>
              <a:latin typeface="Century Schoolbook"/>
            </a:endParaRPr>
          </a:p>
        </p:txBody>
      </p:sp>
      <p:sp>
        <p:nvSpPr>
          <p:cNvPr id="128"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Low frequency</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Low frequency (LF) RFID operates at less in 125 to 134.2 KHz frequency, as well its read range is limited to less than a foot (0.33 meter). This frequency is typically used for short range RFID applications. LF tags use </a:t>
            </a:r>
            <a:r>
              <a:rPr b="0" lang="en-US" sz="2100" spc="-1" strike="noStrike" u="sng">
                <a:solidFill>
                  <a:srgbClr val="000000"/>
                </a:solidFill>
                <a:uFill>
                  <a:solidFill>
                    <a:srgbClr val="ffffff"/>
                  </a:solidFill>
                </a:uFill>
                <a:latin typeface="Century Schoolbook"/>
              </a:rPr>
              <a:t>less power</a:t>
            </a:r>
            <a:r>
              <a:rPr b="0" lang="en-US" sz="2100" spc="-1" strike="noStrike">
                <a:solidFill>
                  <a:srgbClr val="000000"/>
                </a:solidFill>
                <a:uFill>
                  <a:solidFill>
                    <a:srgbClr val="ffffff"/>
                  </a:solidFill>
                </a:uFill>
                <a:latin typeface="Century Schoolbook"/>
              </a:rPr>
              <a:t>.</a:t>
            </a:r>
            <a:endParaRPr b="0" lang="en-US" sz="1800" spc="-1" strike="noStrike">
              <a:solidFill>
                <a:srgbClr val="000000"/>
              </a:solidFill>
              <a:uFill>
                <a:solidFill>
                  <a:srgbClr val="ffffff"/>
                </a:solidFill>
              </a:uFill>
              <a:latin typeface="Century Schoolbook"/>
            </a:endParaRPr>
          </a:p>
          <a:p>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High frequency</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High frequency (HF) RFID operate in MHz range. Commonly used frequency is 13.56 MHz and its read range is longer than LF, generally 6-12 inches (medium read range). HF RFID tags are best suited for manufacturing processes and tracking and so on. E.g., library book tracking, Smart Cards. </a:t>
            </a:r>
            <a:endParaRPr b="0" lang="en-US" sz="1800" spc="-1" strike="noStrike">
              <a:solidFill>
                <a:srgbClr val="000000"/>
              </a:solidFill>
              <a:uFill>
                <a:solidFill>
                  <a:srgbClr val="ffffff"/>
                </a:solidFill>
              </a:uFill>
              <a:latin typeface="Century Schoolbook"/>
            </a:endParaRPr>
          </a:p>
        </p:txBody>
      </p:sp>
      <p:sp>
        <p:nvSpPr>
          <p:cNvPr id="129"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EA9DB917-72F3-4E86-90A9-2E4481DC6162}"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Reader Frequencies</a:t>
            </a:r>
            <a:endParaRPr b="0" lang="en-US" sz="1800" spc="-1" strike="noStrike">
              <a:solidFill>
                <a:srgbClr val="000000"/>
              </a:solidFill>
              <a:uFill>
                <a:solidFill>
                  <a:srgbClr val="ffffff"/>
                </a:solidFill>
              </a:uFill>
              <a:latin typeface="Century Schoolbook"/>
            </a:endParaRPr>
          </a:p>
        </p:txBody>
      </p:sp>
      <p:sp>
        <p:nvSpPr>
          <p:cNvPr id="131"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Ultra-high frequency</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Ultra-high frequency (UHF) RFID operates at round 860 MHz to 960 MHz frequency and can read up to 15 feet. They are mainly used for tracking and can offer better range, faster information transfer than LF and HF RFID tags. At this frequency, the radio waves cannot pass through </a:t>
            </a:r>
            <a:r>
              <a:rPr b="0" lang="en-US" sz="2100" spc="-1" strike="noStrike" u="sng">
                <a:solidFill>
                  <a:srgbClr val="000000"/>
                </a:solidFill>
                <a:uFill>
                  <a:solidFill>
                    <a:srgbClr val="ffffff"/>
                  </a:solidFill>
                </a:uFill>
                <a:latin typeface="Century Schoolbook"/>
              </a:rPr>
              <a:t>metallic and liquid</a:t>
            </a:r>
            <a:r>
              <a:rPr b="0" lang="en-US" sz="2100" spc="-1" strike="noStrike">
                <a:solidFill>
                  <a:srgbClr val="000000"/>
                </a:solidFill>
                <a:uFill>
                  <a:solidFill>
                    <a:srgbClr val="ffffff"/>
                  </a:solidFill>
                </a:uFill>
                <a:latin typeface="Century Schoolbook"/>
              </a:rPr>
              <a:t> items.</a:t>
            </a:r>
            <a:endParaRPr b="0" lang="en-US" sz="18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Microwave frequency</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Microwave frequency RFID operates at round between 1 to 5.8 GHz, and can used for relatively longer distance. The electronic toll collection is an example of this tag.</a:t>
            </a:r>
            <a:endParaRPr b="0" lang="en-US" sz="1800" spc="-1" strike="noStrike">
              <a:solidFill>
                <a:srgbClr val="000000"/>
              </a:solidFill>
              <a:uFill>
                <a:solidFill>
                  <a:srgbClr val="ffffff"/>
                </a:solidFill>
              </a:uFill>
              <a:latin typeface="Century Schoolbook"/>
            </a:endParaRPr>
          </a:p>
        </p:txBody>
      </p:sp>
      <p:sp>
        <p:nvSpPr>
          <p:cNvPr id="132"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B49C78F9-CB22-4B4A-86D6-A2A1318EA9CE}"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Frequency Range</a:t>
            </a:r>
            <a:endParaRPr b="0" lang="en-US" sz="1800" spc="-1" strike="noStrike">
              <a:solidFill>
                <a:srgbClr val="000000"/>
              </a:solidFill>
              <a:uFill>
                <a:solidFill>
                  <a:srgbClr val="ffffff"/>
                </a:solidFill>
              </a:uFill>
              <a:latin typeface="Century Schoolbook"/>
            </a:endParaRPr>
          </a:p>
        </p:txBody>
      </p:sp>
      <p:pic>
        <p:nvPicPr>
          <p:cNvPr id="134" name="Content Placeholder 4" descr=""/>
          <p:cNvPicPr/>
          <p:nvPr/>
        </p:nvPicPr>
        <p:blipFill>
          <a:blip r:embed="rId1"/>
          <a:stretch/>
        </p:blipFill>
        <p:spPr>
          <a:xfrm>
            <a:off x="683640" y="1917000"/>
            <a:ext cx="7857360" cy="3024000"/>
          </a:xfrm>
          <a:prstGeom prst="rect">
            <a:avLst/>
          </a:prstGeom>
          <a:ln>
            <a:noFill/>
          </a:ln>
        </p:spPr>
      </p:pic>
      <p:sp>
        <p:nvSpPr>
          <p:cNvPr id="135"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2BB0E429-59C0-411B-BFCD-02D5613E0C8B}"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Characteristics of rfid Data</a:t>
            </a:r>
            <a:endParaRPr b="0" lang="en-US" sz="1800" spc="-1" strike="noStrike">
              <a:solidFill>
                <a:srgbClr val="000000"/>
              </a:solidFill>
              <a:uFill>
                <a:solidFill>
                  <a:srgbClr val="ffffff"/>
                </a:solidFill>
              </a:uFill>
              <a:latin typeface="Century Schoolbook"/>
            </a:endParaRPr>
          </a:p>
        </p:txBody>
      </p:sp>
      <p:sp>
        <p:nvSpPr>
          <p:cNvPr id="137"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RFID tags used in the supply chain (which will be used in our smart warehouse) are encoded with an Electronic Product Code, or EPC, which is a globally-unique identifier for the object being tagged.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There are a number of different encoding formats; and to ensure that each EPC is unique, EPCglobal (the organization driving standards for EPC) assigns each company a unique manager number. Each company is then responsible for assigning the other fields required by the encoding format being used.</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endParaRPr b="0" lang="en-US" sz="2400" spc="-1" strike="noStrike">
              <a:solidFill>
                <a:srgbClr val="000000"/>
              </a:solidFill>
              <a:uFill>
                <a:solidFill>
                  <a:srgbClr val="ffffff"/>
                </a:solidFill>
              </a:uFill>
              <a:latin typeface="Century Schoolbook"/>
            </a:endParaRPr>
          </a:p>
        </p:txBody>
      </p:sp>
      <p:sp>
        <p:nvSpPr>
          <p:cNvPr id="138"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595DBC64-EB4B-4F7A-88D4-A19DF8359DD6}"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Characteristics of rfid Data</a:t>
            </a:r>
            <a:endParaRPr b="0" lang="en-US" sz="1800" spc="-1" strike="noStrike">
              <a:solidFill>
                <a:srgbClr val="000000"/>
              </a:solidFill>
              <a:uFill>
                <a:solidFill>
                  <a:srgbClr val="ffffff"/>
                </a:solidFill>
              </a:uFill>
              <a:latin typeface="Century Schoolbook"/>
            </a:endParaRPr>
          </a:p>
        </p:txBody>
      </p:sp>
      <p:sp>
        <p:nvSpPr>
          <p:cNvPr id="140"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RFID readers typically return the raw HEX or binary representation of an EPC, values which must then be decoded using bit-level programming to derive a useful representation of the information that a tag holds.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read must be decoded programmatically according to the EPC specification to extract the decimal field values, and formatted to return a meaningful representation of the EPC called the Uniform Resource Identifier (URI) representation. </a:t>
            </a:r>
            <a:endParaRPr b="0" lang="en-US" sz="2400" spc="-1" strike="noStrike">
              <a:solidFill>
                <a:srgbClr val="000000"/>
              </a:solidFill>
              <a:uFill>
                <a:solidFill>
                  <a:srgbClr val="ffffff"/>
                </a:solidFill>
              </a:uFill>
              <a:latin typeface="Century Schoolbook"/>
            </a:endParaRPr>
          </a:p>
        </p:txBody>
      </p:sp>
      <p:sp>
        <p:nvSpPr>
          <p:cNvPr id="141"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44E8DAEF-AC10-4DAE-8D4A-27992DDB14E1}"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2505</TotalTime>
  <Application>LibreOffice/5.1.4.2$Linux_X86_64 LibreOffice_project/10m0$Build-2</Application>
  <Words>2671</Words>
  <Paragraphs>194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2016-01-18T03:48:10Z</dcterms:created>
  <dc:creator>User</dc:creator>
  <dc:description/>
  <dc:language>en-IN</dc:language>
  <cp:lastModifiedBy/>
  <dcterms:modified xsi:type="dcterms:W3CDTF">2017-01-17T15:52:32Z</dcterms:modified>
  <cp:revision>18</cp:revision>
  <dc:subject/>
  <dc:title>Data Mining: RFID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