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Lst>
  <p:sldSz cx="9144000" cy="5143500" type="screen16x9"/>
  <p:notesSz cx="6858000" cy="9144000"/>
  <p:embeddedFontLst>
    <p:embeddedFont>
      <p:font typeface="Impact" panose="020B0806030902050204" pitchFamily="34" charset="0"/>
      <p:regular r:id="rId20"/>
    </p:embeddedFont>
    <p:embeddedFont>
      <p:font typeface="Alfa Slab One" panose="020B0604020202020204" charset="0"/>
      <p:regular r:id="rId21"/>
    </p:embeddedFont>
    <p:embeddedFont>
      <p:font typeface="Proxima Nov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591934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4635101af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4635101af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81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4635101af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4635101af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375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4635101af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4635101af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1339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4635101af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4635101af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460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4635101af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4635101af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415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4635101af_0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4635101af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56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4635101af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4635101af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580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4635101af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4635101af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698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45647ec0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45647ec0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72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74635101af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74635101af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31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4635101af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4635101af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290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4635101af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4635101af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718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4635101af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4635101af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349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4635101af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4635101af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791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4635101af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4635101af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124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4635101af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4635101af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57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4635101af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4635101af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795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latin typeface="Impact"/>
                <a:ea typeface="Impact"/>
                <a:cs typeface="Impact"/>
                <a:sym typeface="Impact"/>
              </a:rPr>
              <a:t>Lead Scoring Case Study</a:t>
            </a:r>
            <a:endParaRPr sz="4800">
              <a:latin typeface="Impact"/>
              <a:ea typeface="Impact"/>
              <a:cs typeface="Impact"/>
              <a:sym typeface="Impact"/>
            </a:endParaRPr>
          </a:p>
        </p:txBody>
      </p:sp>
      <p:sp>
        <p:nvSpPr>
          <p:cNvPr id="57" name="Google Shape;57;p13"/>
          <p:cNvSpPr txBox="1">
            <a:spLocks noGrp="1"/>
          </p:cNvSpPr>
          <p:nvPr>
            <p:ph type="subTitle" idx="1"/>
          </p:nvPr>
        </p:nvSpPr>
        <p:spPr>
          <a:xfrm>
            <a:off x="311700" y="3133423"/>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Kanika Khattar Ahuja</a:t>
            </a:r>
            <a:endParaRPr/>
          </a:p>
          <a:p>
            <a:pPr marL="0" lvl="0" indent="0" algn="ctr" rtl="0">
              <a:spcBef>
                <a:spcPts val="0"/>
              </a:spcBef>
              <a:spcAft>
                <a:spcPts val="0"/>
              </a:spcAft>
              <a:buNone/>
            </a:pPr>
            <a:r>
              <a:rPr lang="en"/>
              <a:t>Divya Namani</a:t>
            </a:r>
            <a:endParaRPr/>
          </a:p>
          <a:p>
            <a:pPr marL="0" lvl="0" indent="0" algn="l" rtl="0">
              <a:spcBef>
                <a:spcPts val="0"/>
              </a:spcBef>
              <a:spcAft>
                <a:spcPts val="0"/>
              </a:spcAft>
              <a:buNone/>
            </a:pPr>
            <a:endParaRPr/>
          </a:p>
        </p:txBody>
      </p:sp>
      <p:pic>
        <p:nvPicPr>
          <p:cNvPr id="58" name="Google Shape;58;p13"/>
          <p:cNvPicPr preferRelativeResize="0"/>
          <p:nvPr/>
        </p:nvPicPr>
        <p:blipFill>
          <a:blip r:embed="rId3">
            <a:alphaModFix/>
          </a:blip>
          <a:stretch>
            <a:fillRect/>
          </a:stretch>
        </p:blipFill>
        <p:spPr>
          <a:xfrm>
            <a:off x="3526753" y="4370650"/>
            <a:ext cx="2090485" cy="73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Impact"/>
                <a:ea typeface="Impact"/>
                <a:cs typeface="Impact"/>
                <a:sym typeface="Impact"/>
              </a:rPr>
              <a:t>Cleaning and Visualizing numerical Variables</a:t>
            </a:r>
            <a:endParaRPr/>
          </a:p>
          <a:p>
            <a:pPr marL="0" lvl="0" indent="0" algn="l" rtl="0">
              <a:spcBef>
                <a:spcPts val="0"/>
              </a:spcBef>
              <a:spcAft>
                <a:spcPts val="0"/>
              </a:spcAft>
              <a:buNone/>
            </a:pPr>
            <a:endParaRPr/>
          </a:p>
        </p:txBody>
      </p:sp>
      <p:sp>
        <p:nvSpPr>
          <p:cNvPr id="135" name="Google Shape;13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three Numerical columns</a:t>
            </a:r>
            <a:endParaRPr/>
          </a:p>
          <a:p>
            <a:pPr marL="0" lvl="0" indent="0" algn="l" rtl="0">
              <a:spcBef>
                <a:spcPts val="1600"/>
              </a:spcBef>
              <a:spcAft>
                <a:spcPts val="0"/>
              </a:spcAft>
              <a:buNone/>
            </a:pPr>
            <a:r>
              <a:rPr lang="en"/>
              <a:t>1.TotalVisits.</a:t>
            </a:r>
            <a:endParaRPr/>
          </a:p>
          <a:p>
            <a:pPr marL="0" lvl="0" indent="0" algn="l" rtl="0">
              <a:spcBef>
                <a:spcPts val="1600"/>
              </a:spcBef>
              <a:spcAft>
                <a:spcPts val="0"/>
              </a:spcAft>
              <a:buNone/>
            </a:pPr>
            <a:r>
              <a:rPr lang="en"/>
              <a:t>2.Total Time Spent on Website(Website time)</a:t>
            </a:r>
            <a:endParaRPr/>
          </a:p>
          <a:p>
            <a:pPr marL="0" lvl="0" indent="0" algn="l" rtl="0">
              <a:spcBef>
                <a:spcPts val="1600"/>
              </a:spcBef>
              <a:spcAft>
                <a:spcPts val="0"/>
              </a:spcAft>
              <a:buNone/>
            </a:pPr>
            <a:r>
              <a:rPr lang="en"/>
              <a:t>3.Page Views Per Visit</a:t>
            </a:r>
            <a:endParaRPr/>
          </a:p>
          <a:p>
            <a:pPr marL="0" lvl="0" indent="0" algn="l" rtl="0">
              <a:spcBef>
                <a:spcPts val="1600"/>
              </a:spcBef>
              <a:spcAft>
                <a:spcPts val="0"/>
              </a:spcAft>
              <a:buNone/>
            </a:pPr>
            <a:r>
              <a:rPr lang="en" b="1" u="sng"/>
              <a:t>Outlier Treatment:</a:t>
            </a:r>
            <a:endParaRPr b="1" u="sng"/>
          </a:p>
          <a:p>
            <a:pPr marL="0" lvl="0" indent="0" algn="l" rtl="0">
              <a:spcBef>
                <a:spcPts val="1600"/>
              </a:spcBef>
              <a:spcAft>
                <a:spcPts val="0"/>
              </a:spcAft>
              <a:buNone/>
            </a:pPr>
            <a:r>
              <a:rPr lang="en"/>
              <a:t>Columns TotalVisits and Page Views Per Visit have been capped at 99% values because of the presence of outliers.</a:t>
            </a:r>
            <a:endParaRPr/>
          </a:p>
          <a:p>
            <a:pPr marL="0" lvl="0" indent="0" algn="l" rtl="0">
              <a:spcBef>
                <a:spcPts val="1600"/>
              </a:spcBef>
              <a:spcAft>
                <a:spcPts val="1600"/>
              </a:spcAft>
              <a:buNone/>
            </a:pPr>
            <a:endParaRPr/>
          </a:p>
        </p:txBody>
      </p:sp>
      <p:pic>
        <p:nvPicPr>
          <p:cNvPr id="136" name="Google Shape;136;p23"/>
          <p:cNvPicPr preferRelativeResize="0"/>
          <p:nvPr/>
        </p:nvPicPr>
        <p:blipFill>
          <a:blip r:embed="rId3">
            <a:alphaModFix/>
          </a:blip>
          <a:stretch>
            <a:fillRect/>
          </a:stretch>
        </p:blipFill>
        <p:spPr>
          <a:xfrm>
            <a:off x="7511797" y="0"/>
            <a:ext cx="1632195"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Impact"/>
                <a:ea typeface="Impact"/>
                <a:cs typeface="Impact"/>
                <a:sym typeface="Impact"/>
              </a:rPr>
              <a:t>Cleaning and Visualizing numerical Variables</a:t>
            </a:r>
            <a:endParaRPr/>
          </a:p>
        </p:txBody>
      </p:sp>
      <p:sp>
        <p:nvSpPr>
          <p:cNvPr id="142" name="Google Shape;142;p24"/>
          <p:cNvSpPr txBox="1">
            <a:spLocks noGrp="1"/>
          </p:cNvSpPr>
          <p:nvPr>
            <p:ph type="body" idx="1"/>
          </p:nvPr>
        </p:nvSpPr>
        <p:spPr>
          <a:xfrm>
            <a:off x="311700" y="1124175"/>
            <a:ext cx="8520600" cy="344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Data spread of the numerical columns after treating the outliers:</a:t>
            </a:r>
            <a:endParaRPr/>
          </a:p>
        </p:txBody>
      </p:sp>
      <p:pic>
        <p:nvPicPr>
          <p:cNvPr id="143" name="Google Shape;143;p24"/>
          <p:cNvPicPr preferRelativeResize="0"/>
          <p:nvPr/>
        </p:nvPicPr>
        <p:blipFill>
          <a:blip r:embed="rId3">
            <a:alphaModFix/>
          </a:blip>
          <a:stretch>
            <a:fillRect/>
          </a:stretch>
        </p:blipFill>
        <p:spPr>
          <a:xfrm>
            <a:off x="228600" y="1678575"/>
            <a:ext cx="8915400" cy="3444900"/>
          </a:xfrm>
          <a:prstGeom prst="rect">
            <a:avLst/>
          </a:prstGeom>
          <a:noFill/>
          <a:ln>
            <a:noFill/>
          </a:ln>
        </p:spPr>
      </p:pic>
      <p:pic>
        <p:nvPicPr>
          <p:cNvPr id="144" name="Google Shape;144;p24"/>
          <p:cNvPicPr preferRelativeResize="0"/>
          <p:nvPr/>
        </p:nvPicPr>
        <p:blipFill>
          <a:blip r:embed="rId4">
            <a:alphaModFix/>
          </a:blip>
          <a:stretch>
            <a:fillRect/>
          </a:stretch>
        </p:blipFill>
        <p:spPr>
          <a:xfrm>
            <a:off x="7511797" y="0"/>
            <a:ext cx="1632195"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mpact"/>
                <a:ea typeface="Impact"/>
                <a:cs typeface="Impact"/>
                <a:sym typeface="Impact"/>
              </a:rPr>
              <a:t>Model Building </a:t>
            </a:r>
            <a:endParaRPr>
              <a:latin typeface="Impact"/>
              <a:ea typeface="Impact"/>
              <a:cs typeface="Impact"/>
              <a:sym typeface="Impact"/>
            </a:endParaRPr>
          </a:p>
        </p:txBody>
      </p:sp>
      <p:sp>
        <p:nvSpPr>
          <p:cNvPr id="150" name="Google Shape;150;p25"/>
          <p:cNvSpPr txBox="1">
            <a:spLocks noGrp="1"/>
          </p:cNvSpPr>
          <p:nvPr>
            <p:ph type="body" idx="1"/>
          </p:nvPr>
        </p:nvSpPr>
        <p:spPr>
          <a:xfrm>
            <a:off x="311700" y="1152475"/>
            <a:ext cx="38571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RFE</a:t>
            </a:r>
            <a:r>
              <a:rPr lang="en"/>
              <a:t> was used to reduce the variables</a:t>
            </a:r>
            <a:endParaRPr/>
          </a:p>
          <a:p>
            <a:pPr marL="457200" lvl="0" indent="-342900" algn="l" rtl="0">
              <a:spcBef>
                <a:spcPts val="0"/>
              </a:spcBef>
              <a:spcAft>
                <a:spcPts val="0"/>
              </a:spcAft>
              <a:buSzPts val="1800"/>
              <a:buChar char="●"/>
            </a:pPr>
            <a:r>
              <a:rPr lang="en"/>
              <a:t>Model was finalized with 12 variables.</a:t>
            </a:r>
            <a:endParaRPr/>
          </a:p>
          <a:p>
            <a:pPr marL="457200" lvl="0" indent="-342900" algn="l" rtl="0">
              <a:spcBef>
                <a:spcPts val="0"/>
              </a:spcBef>
              <a:spcAft>
                <a:spcPts val="0"/>
              </a:spcAft>
              <a:buSzPts val="1800"/>
              <a:buChar char="●"/>
            </a:pPr>
            <a:r>
              <a:rPr lang="en"/>
              <a:t>Optimal cutoff was decided based on </a:t>
            </a:r>
            <a:r>
              <a:rPr lang="en" b="1"/>
              <a:t>trade off of accuracy,sensitivity and specificity.</a:t>
            </a:r>
            <a:endParaRPr b="1"/>
          </a:p>
          <a:p>
            <a:pPr marL="457200" lvl="0" indent="-342900" algn="l" rtl="0">
              <a:spcBef>
                <a:spcPts val="0"/>
              </a:spcBef>
              <a:spcAft>
                <a:spcPts val="0"/>
              </a:spcAft>
              <a:buSzPts val="1800"/>
              <a:buChar char="●"/>
            </a:pPr>
            <a:r>
              <a:rPr lang="en"/>
              <a:t>The model predicted the probabilities which was further used to calculate the </a:t>
            </a:r>
            <a:r>
              <a:rPr lang="en" b="1"/>
              <a:t>Lead Score</a:t>
            </a:r>
            <a:endParaRPr b="1"/>
          </a:p>
          <a:p>
            <a:pPr marL="0" lvl="0" indent="0" algn="l" rtl="0">
              <a:spcBef>
                <a:spcPts val="1600"/>
              </a:spcBef>
              <a:spcAft>
                <a:spcPts val="1600"/>
              </a:spcAft>
              <a:buNone/>
            </a:pPr>
            <a:endParaRPr/>
          </a:p>
        </p:txBody>
      </p:sp>
      <p:pic>
        <p:nvPicPr>
          <p:cNvPr id="151" name="Google Shape;151;p25"/>
          <p:cNvPicPr preferRelativeResize="0"/>
          <p:nvPr/>
        </p:nvPicPr>
        <p:blipFill>
          <a:blip r:embed="rId3">
            <a:alphaModFix/>
          </a:blip>
          <a:stretch>
            <a:fillRect/>
          </a:stretch>
        </p:blipFill>
        <p:spPr>
          <a:xfrm>
            <a:off x="4423050" y="1152475"/>
            <a:ext cx="3619500" cy="2495550"/>
          </a:xfrm>
          <a:prstGeom prst="rect">
            <a:avLst/>
          </a:prstGeom>
          <a:noFill/>
          <a:ln>
            <a:noFill/>
          </a:ln>
        </p:spPr>
      </p:pic>
      <p:sp>
        <p:nvSpPr>
          <p:cNvPr id="152" name="Google Shape;152;p25"/>
          <p:cNvSpPr txBox="1"/>
          <p:nvPr/>
        </p:nvSpPr>
        <p:spPr>
          <a:xfrm>
            <a:off x="4619075" y="3648025"/>
            <a:ext cx="3688500" cy="19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 value 3.5 seems to be a good cutoff as all the metrics values are intersecting.</a:t>
            </a:r>
            <a:endParaRPr/>
          </a:p>
        </p:txBody>
      </p:sp>
      <p:pic>
        <p:nvPicPr>
          <p:cNvPr id="153" name="Google Shape;153;p25"/>
          <p:cNvPicPr preferRelativeResize="0"/>
          <p:nvPr/>
        </p:nvPicPr>
        <p:blipFill>
          <a:blip r:embed="rId4">
            <a:alphaModFix/>
          </a:blip>
          <a:stretch>
            <a:fillRect/>
          </a:stretch>
        </p:blipFill>
        <p:spPr>
          <a:xfrm>
            <a:off x="7511797" y="0"/>
            <a:ext cx="1632195"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mpact"/>
                <a:ea typeface="Impact"/>
                <a:cs typeface="Impact"/>
                <a:sym typeface="Impact"/>
              </a:rPr>
              <a:t>Evaluations on training data</a:t>
            </a:r>
            <a:endParaRPr>
              <a:latin typeface="Impact"/>
              <a:ea typeface="Impact"/>
              <a:cs typeface="Impact"/>
              <a:sym typeface="Impact"/>
            </a:endParaRPr>
          </a:p>
        </p:txBody>
      </p:sp>
      <p:sp>
        <p:nvSpPr>
          <p:cNvPr id="159" name="Google Shape;159;p26"/>
          <p:cNvSpPr txBox="1">
            <a:spLocks noGrp="1"/>
          </p:cNvSpPr>
          <p:nvPr>
            <p:ph type="body" idx="1"/>
          </p:nvPr>
        </p:nvSpPr>
        <p:spPr>
          <a:xfrm>
            <a:off x="129800" y="1094275"/>
            <a:ext cx="42207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457200" lvl="0" indent="-342900" algn="l" rtl="0">
              <a:spcBef>
                <a:spcPts val="0"/>
              </a:spcBef>
              <a:spcAft>
                <a:spcPts val="0"/>
              </a:spcAft>
              <a:buSzPts val="1800"/>
              <a:buChar char="●"/>
            </a:pPr>
            <a:r>
              <a:rPr lang="en"/>
              <a:t>Training Accuracy: 0.79</a:t>
            </a:r>
            <a:endParaRPr/>
          </a:p>
          <a:p>
            <a:pPr marL="457200" lvl="0" indent="-342900" algn="l" rtl="0">
              <a:spcBef>
                <a:spcPts val="0"/>
              </a:spcBef>
              <a:spcAft>
                <a:spcPts val="0"/>
              </a:spcAft>
              <a:buSzPts val="1800"/>
              <a:buChar char="●"/>
            </a:pPr>
            <a:r>
              <a:rPr lang="en"/>
              <a:t>Training Sensitivity: 0.80</a:t>
            </a:r>
            <a:endParaRPr/>
          </a:p>
          <a:p>
            <a:pPr marL="457200" lvl="0" indent="-342900" algn="l" rtl="0">
              <a:spcBef>
                <a:spcPts val="0"/>
              </a:spcBef>
              <a:spcAft>
                <a:spcPts val="0"/>
              </a:spcAft>
              <a:buSzPts val="1800"/>
              <a:buChar char="●"/>
            </a:pPr>
            <a:r>
              <a:rPr lang="en"/>
              <a:t>Training Specificity: 0.79</a:t>
            </a:r>
            <a:endParaRPr/>
          </a:p>
          <a:p>
            <a:pPr marL="457200" lvl="0" indent="-342900" algn="l" rtl="0">
              <a:lnSpc>
                <a:spcPct val="100000"/>
              </a:lnSpc>
              <a:spcBef>
                <a:spcPts val="0"/>
              </a:spcBef>
              <a:spcAft>
                <a:spcPts val="0"/>
              </a:spcAft>
              <a:buSzPts val="1800"/>
              <a:buChar char="●"/>
            </a:pPr>
            <a:r>
              <a:rPr lang="en"/>
              <a:t>The F1 score of training is 80%</a:t>
            </a:r>
            <a:endParaRPr/>
          </a:p>
          <a:p>
            <a:pPr marL="457200" lvl="0" indent="-342900" algn="l" rtl="0">
              <a:lnSpc>
                <a:spcPct val="100000"/>
              </a:lnSpc>
              <a:spcBef>
                <a:spcPts val="0"/>
              </a:spcBef>
              <a:spcAft>
                <a:spcPts val="0"/>
              </a:spcAft>
              <a:buSzPts val="1800"/>
              <a:buChar char="●"/>
            </a:pPr>
            <a:r>
              <a:rPr lang="en"/>
              <a:t>The ROC curve area is 86% which is good enough</a:t>
            </a:r>
            <a:endParaRPr/>
          </a:p>
          <a:p>
            <a:pPr marL="457200" lvl="0" indent="0" algn="l" rtl="0">
              <a:lnSpc>
                <a:spcPct val="100000"/>
              </a:lnSpc>
              <a:spcBef>
                <a:spcPts val="1000"/>
              </a:spcBef>
              <a:spcAft>
                <a:spcPts val="0"/>
              </a:spcAft>
              <a:buNone/>
            </a:pPr>
            <a:endParaRPr/>
          </a:p>
          <a:p>
            <a:pPr marL="0" lvl="0" indent="0" algn="l" rtl="0">
              <a:spcBef>
                <a:spcPts val="0"/>
              </a:spcBef>
              <a:spcAft>
                <a:spcPts val="1600"/>
              </a:spcAft>
              <a:buNone/>
            </a:pPr>
            <a:endParaRPr/>
          </a:p>
        </p:txBody>
      </p:sp>
      <p:pic>
        <p:nvPicPr>
          <p:cNvPr id="160" name="Google Shape;160;p26"/>
          <p:cNvPicPr preferRelativeResize="0"/>
          <p:nvPr/>
        </p:nvPicPr>
        <p:blipFill>
          <a:blip r:embed="rId3">
            <a:alphaModFix/>
          </a:blip>
          <a:stretch>
            <a:fillRect/>
          </a:stretch>
        </p:blipFill>
        <p:spPr>
          <a:xfrm>
            <a:off x="7511797" y="0"/>
            <a:ext cx="1632195" cy="572700"/>
          </a:xfrm>
          <a:prstGeom prst="rect">
            <a:avLst/>
          </a:prstGeom>
          <a:noFill/>
          <a:ln>
            <a:noFill/>
          </a:ln>
        </p:spPr>
      </p:pic>
      <p:pic>
        <p:nvPicPr>
          <p:cNvPr id="161" name="Google Shape;161;p26"/>
          <p:cNvPicPr preferRelativeResize="0"/>
          <p:nvPr/>
        </p:nvPicPr>
        <p:blipFill>
          <a:blip r:embed="rId4">
            <a:alphaModFix/>
          </a:blip>
          <a:stretch>
            <a:fillRect/>
          </a:stretch>
        </p:blipFill>
        <p:spPr>
          <a:xfrm>
            <a:off x="5084900" y="1216563"/>
            <a:ext cx="3238500" cy="317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mpact"/>
                <a:ea typeface="Impact"/>
                <a:cs typeface="Impact"/>
                <a:sym typeface="Impact"/>
              </a:rPr>
              <a:t>Evaluations on testing data</a:t>
            </a:r>
            <a:endParaRPr>
              <a:latin typeface="Impact"/>
              <a:ea typeface="Impact"/>
              <a:cs typeface="Impact"/>
              <a:sym typeface="Impact"/>
            </a:endParaRPr>
          </a:p>
          <a:p>
            <a:pPr marL="0" lvl="0" indent="0" algn="l" rtl="0">
              <a:spcBef>
                <a:spcPts val="0"/>
              </a:spcBef>
              <a:spcAft>
                <a:spcPts val="0"/>
              </a:spcAft>
              <a:buNone/>
            </a:pPr>
            <a:endParaRPr/>
          </a:p>
        </p:txBody>
      </p:sp>
      <p:sp>
        <p:nvSpPr>
          <p:cNvPr id="167" name="Google Shape;16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Testing Accuracy = 0.79</a:t>
            </a:r>
            <a:endParaRPr/>
          </a:p>
          <a:p>
            <a:pPr marL="457200" marR="0" lvl="0" indent="-342900" algn="l" rtl="0">
              <a:lnSpc>
                <a:spcPct val="115000"/>
              </a:lnSpc>
              <a:spcBef>
                <a:spcPts val="0"/>
              </a:spcBef>
              <a:spcAft>
                <a:spcPts val="0"/>
              </a:spcAft>
              <a:buSzPts val="1800"/>
              <a:buChar char="●"/>
            </a:pPr>
            <a:r>
              <a:rPr lang="en"/>
              <a:t>Testing Sensitivity: 0.80</a:t>
            </a:r>
            <a:endParaRPr/>
          </a:p>
          <a:p>
            <a:pPr marL="457200" marR="0" lvl="0" indent="-342900" algn="l" rtl="0">
              <a:lnSpc>
                <a:spcPct val="115000"/>
              </a:lnSpc>
              <a:spcBef>
                <a:spcPts val="0"/>
              </a:spcBef>
              <a:spcAft>
                <a:spcPts val="0"/>
              </a:spcAft>
              <a:buSzPts val="1800"/>
              <a:buChar char="●"/>
            </a:pPr>
            <a:r>
              <a:rPr lang="en"/>
              <a:t>Testing Specificity: 0.79</a:t>
            </a:r>
            <a:endParaRPr/>
          </a:p>
          <a:p>
            <a:pPr marL="457200" marR="0" lvl="0" indent="-342900" algn="l" rtl="0">
              <a:lnSpc>
                <a:spcPct val="115000"/>
              </a:lnSpc>
              <a:spcBef>
                <a:spcPts val="0"/>
              </a:spcBef>
              <a:spcAft>
                <a:spcPts val="0"/>
              </a:spcAft>
              <a:buSzPts val="1800"/>
              <a:buChar char="●"/>
            </a:pPr>
            <a:r>
              <a:rPr lang="en"/>
              <a:t>F1 score of test data is 80%</a:t>
            </a:r>
            <a:endParaRPr/>
          </a:p>
        </p:txBody>
      </p:sp>
      <p:pic>
        <p:nvPicPr>
          <p:cNvPr id="168" name="Google Shape;168;p27"/>
          <p:cNvPicPr preferRelativeResize="0"/>
          <p:nvPr/>
        </p:nvPicPr>
        <p:blipFill>
          <a:blip r:embed="rId3">
            <a:alphaModFix/>
          </a:blip>
          <a:stretch>
            <a:fillRect/>
          </a:stretch>
        </p:blipFill>
        <p:spPr>
          <a:xfrm>
            <a:off x="7511797" y="0"/>
            <a:ext cx="1632195"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mpact"/>
                <a:ea typeface="Impact"/>
                <a:cs typeface="Impact"/>
                <a:sym typeface="Impact"/>
              </a:rPr>
              <a:t>Final Analysis - Features</a:t>
            </a:r>
            <a:endParaRPr>
              <a:latin typeface="Impact"/>
              <a:ea typeface="Impact"/>
              <a:cs typeface="Impact"/>
              <a:sym typeface="Impact"/>
            </a:endParaRPr>
          </a:p>
          <a:p>
            <a:pPr marL="0" lvl="0" indent="0" algn="l" rtl="0">
              <a:spcBef>
                <a:spcPts val="0"/>
              </a:spcBef>
              <a:spcAft>
                <a:spcPts val="0"/>
              </a:spcAft>
              <a:buNone/>
            </a:pPr>
            <a:endParaRPr/>
          </a:p>
        </p:txBody>
      </p:sp>
      <p:sp>
        <p:nvSpPr>
          <p:cNvPr id="174" name="Google Shape;17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286000" lvl="0" indent="0" algn="l" rtl="0">
              <a:spcBef>
                <a:spcPts val="0"/>
              </a:spcBef>
              <a:spcAft>
                <a:spcPts val="0"/>
              </a:spcAft>
              <a:buNone/>
            </a:pPr>
            <a:endParaRPr sz="1400" dirty="0"/>
          </a:p>
        </p:txBody>
      </p:sp>
      <p:pic>
        <p:nvPicPr>
          <p:cNvPr id="175" name="Google Shape;175;p28"/>
          <p:cNvPicPr preferRelativeResize="0"/>
          <p:nvPr/>
        </p:nvPicPr>
        <p:blipFill>
          <a:blip r:embed="rId3">
            <a:alphaModFix/>
          </a:blip>
          <a:stretch>
            <a:fillRect/>
          </a:stretch>
        </p:blipFill>
        <p:spPr>
          <a:xfrm>
            <a:off x="7511797" y="0"/>
            <a:ext cx="1632195" cy="572700"/>
          </a:xfrm>
          <a:prstGeom prst="rect">
            <a:avLst/>
          </a:prstGeom>
          <a:noFill/>
          <a:ln>
            <a:noFill/>
          </a:ln>
        </p:spPr>
      </p:pic>
      <p:pic>
        <p:nvPicPr>
          <p:cNvPr id="4" name="Picture 3"/>
          <p:cNvPicPr>
            <a:picLocks noChangeAspect="1"/>
          </p:cNvPicPr>
          <p:nvPr/>
        </p:nvPicPr>
        <p:blipFill>
          <a:blip r:embed="rId4"/>
          <a:stretch>
            <a:fillRect/>
          </a:stretch>
        </p:blipFill>
        <p:spPr>
          <a:xfrm>
            <a:off x="1792840" y="1271913"/>
            <a:ext cx="5558319" cy="317752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mpact"/>
                <a:ea typeface="Impact"/>
                <a:cs typeface="Impact"/>
                <a:sym typeface="Impact"/>
              </a:rPr>
              <a:t>Final Analysis - Conclusion and Recommendations</a:t>
            </a:r>
            <a:endParaRPr>
              <a:latin typeface="Impact"/>
              <a:ea typeface="Impact"/>
              <a:cs typeface="Impact"/>
              <a:sym typeface="Impact"/>
            </a:endParaRPr>
          </a:p>
          <a:p>
            <a:pPr marL="0" lvl="0" indent="0" algn="l" rtl="0">
              <a:spcBef>
                <a:spcPts val="0"/>
              </a:spcBef>
              <a:spcAft>
                <a:spcPts val="0"/>
              </a:spcAft>
              <a:buNone/>
            </a:pPr>
            <a:endParaRPr/>
          </a:p>
        </p:txBody>
      </p:sp>
      <p:sp>
        <p:nvSpPr>
          <p:cNvPr id="181" name="Google Shape;18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110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82" name="Google Shape;182;p29"/>
          <p:cNvSpPr txBox="1"/>
          <p:nvPr/>
        </p:nvSpPr>
        <p:spPr>
          <a:xfrm>
            <a:off x="451075" y="1106050"/>
            <a:ext cx="8330100" cy="403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latin typeface="Proxima Nova"/>
                <a:ea typeface="Proxima Nova"/>
                <a:cs typeface="Proxima Nova"/>
                <a:sym typeface="Proxima Nova"/>
              </a:rPr>
              <a:t>As sensitivity is 80%, therefore, all the leads with lead score &gt; 35 (a potential lead) have 80% chance of getting converted. </a:t>
            </a:r>
            <a:endParaRPr sz="1800">
              <a:solidFill>
                <a:schemeClr val="dk2"/>
              </a:solidFill>
              <a:latin typeface="Proxima Nova"/>
              <a:ea typeface="Proxima Nova"/>
              <a:cs typeface="Proxima Nova"/>
              <a:sym typeface="Proxima Nova"/>
            </a:endParaRPr>
          </a:p>
          <a:p>
            <a:pPr marL="0" lvl="0" indent="0" algn="l" rtl="0">
              <a:spcBef>
                <a:spcPts val="1600"/>
              </a:spcBef>
              <a:spcAft>
                <a:spcPts val="0"/>
              </a:spcAft>
              <a:buNone/>
            </a:pPr>
            <a:r>
              <a:rPr lang="en" sz="1800">
                <a:solidFill>
                  <a:schemeClr val="dk2"/>
                </a:solidFill>
                <a:latin typeface="Proxima Nova"/>
                <a:ea typeface="Proxima Nova"/>
                <a:cs typeface="Proxima Nova"/>
                <a:sym typeface="Proxima Nova"/>
              </a:rPr>
              <a:t>Top 3 dummies that contributes most towards increasing the probability are:</a:t>
            </a:r>
            <a:endParaRPr/>
          </a:p>
          <a:p>
            <a:pPr marL="0" lvl="0" indent="0" algn="l" rtl="0">
              <a:spcBef>
                <a:spcPts val="0"/>
              </a:spcBef>
              <a:spcAft>
                <a:spcPts val="0"/>
              </a:spcAft>
              <a:buNone/>
            </a:pPr>
            <a:endParaRPr sz="1200"/>
          </a:p>
          <a:p>
            <a:pPr marL="457200" lvl="0" indent="-304800" algn="l" rtl="0">
              <a:spcBef>
                <a:spcPts val="0"/>
              </a:spcBef>
              <a:spcAft>
                <a:spcPts val="0"/>
              </a:spcAft>
              <a:buClr>
                <a:schemeClr val="dk2"/>
              </a:buClr>
              <a:buSzPts val="1200"/>
              <a:buFont typeface="Proxima Nova"/>
              <a:buChar char="-"/>
            </a:pPr>
            <a:r>
              <a:rPr lang="en" sz="1200" b="1">
                <a:solidFill>
                  <a:schemeClr val="dk2"/>
                </a:solidFill>
                <a:latin typeface="Proxima Nova"/>
                <a:ea typeface="Proxima Nova"/>
                <a:cs typeface="Proxima Nova"/>
                <a:sym typeface="Proxima Nova"/>
              </a:rPr>
              <a:t>Occupation_Working Professional </a:t>
            </a:r>
            <a:r>
              <a:rPr lang="en" sz="1200">
                <a:solidFill>
                  <a:schemeClr val="dk2"/>
                </a:solidFill>
                <a:latin typeface="Proxima Nova"/>
                <a:ea typeface="Proxima Nova"/>
                <a:cs typeface="Proxima Nova"/>
                <a:sym typeface="Proxima Nova"/>
              </a:rPr>
              <a:t>(currently 92% conversion rate)</a:t>
            </a:r>
            <a:endParaRPr sz="1200">
              <a:solidFill>
                <a:schemeClr val="dk2"/>
              </a:solidFill>
              <a:latin typeface="Proxima Nova"/>
              <a:ea typeface="Proxima Nova"/>
              <a:cs typeface="Proxima Nova"/>
              <a:sym typeface="Proxima Nova"/>
            </a:endParaRPr>
          </a:p>
          <a:p>
            <a:pPr marL="457200" lvl="0" indent="-304800" algn="l" rtl="0">
              <a:spcBef>
                <a:spcPts val="0"/>
              </a:spcBef>
              <a:spcAft>
                <a:spcPts val="0"/>
              </a:spcAft>
              <a:buClr>
                <a:schemeClr val="dk2"/>
              </a:buClr>
              <a:buSzPts val="1200"/>
              <a:buFont typeface="Proxima Nova"/>
              <a:buChar char="-"/>
            </a:pPr>
            <a:r>
              <a:rPr lang="en" sz="1200" b="1">
                <a:solidFill>
                  <a:schemeClr val="dk2"/>
                </a:solidFill>
                <a:latin typeface="Proxima Nova"/>
                <a:ea typeface="Proxima Nova"/>
                <a:cs typeface="Proxima Nova"/>
                <a:sym typeface="Proxima Nova"/>
              </a:rPr>
              <a:t>Lead Source_Reference</a:t>
            </a:r>
            <a:r>
              <a:rPr lang="en" sz="1200">
                <a:solidFill>
                  <a:schemeClr val="dk2"/>
                </a:solidFill>
                <a:latin typeface="Proxima Nova"/>
                <a:ea typeface="Proxima Nova"/>
                <a:cs typeface="Proxima Nova"/>
                <a:sym typeface="Proxima Nova"/>
              </a:rPr>
              <a:t> (currently  91% conversion rate)</a:t>
            </a:r>
            <a:endParaRPr sz="1200">
              <a:solidFill>
                <a:schemeClr val="dk2"/>
              </a:solidFill>
              <a:latin typeface="Proxima Nova"/>
              <a:ea typeface="Proxima Nova"/>
              <a:cs typeface="Proxima Nova"/>
              <a:sym typeface="Proxima Nova"/>
            </a:endParaRPr>
          </a:p>
          <a:p>
            <a:pPr marL="457200" lvl="0" indent="-304800" algn="l" rtl="0">
              <a:spcBef>
                <a:spcPts val="0"/>
              </a:spcBef>
              <a:spcAft>
                <a:spcPts val="0"/>
              </a:spcAft>
              <a:buClr>
                <a:schemeClr val="dk2"/>
              </a:buClr>
              <a:buSzPts val="1200"/>
              <a:buFont typeface="Proxima Nova"/>
              <a:buChar char="-"/>
            </a:pPr>
            <a:r>
              <a:rPr lang="en" sz="1200" b="1">
                <a:solidFill>
                  <a:schemeClr val="dk2"/>
                </a:solidFill>
                <a:latin typeface="Proxima Nova"/>
                <a:ea typeface="Proxima Nova"/>
                <a:cs typeface="Proxima Nova"/>
                <a:sym typeface="Proxima Nova"/>
              </a:rPr>
              <a:t>Last Activity_SMS Sent</a:t>
            </a:r>
            <a:r>
              <a:rPr lang="en" sz="1200">
                <a:solidFill>
                  <a:schemeClr val="dk2"/>
                </a:solidFill>
                <a:latin typeface="Proxima Nova"/>
                <a:ea typeface="Proxima Nova"/>
                <a:cs typeface="Proxima Nova"/>
                <a:sym typeface="Proxima Nova"/>
              </a:rPr>
              <a:t> (currently 63% conversion rate)</a:t>
            </a:r>
            <a:endParaRPr sz="1200">
              <a:solidFill>
                <a:schemeClr val="dk2"/>
              </a:solidFill>
              <a:latin typeface="Proxima Nova"/>
              <a:ea typeface="Proxima Nova"/>
              <a:cs typeface="Proxima Nova"/>
              <a:sym typeface="Proxima Nova"/>
            </a:endParaRPr>
          </a:p>
          <a:p>
            <a:pPr marL="0" lvl="0" indent="0" algn="l" rtl="0">
              <a:spcBef>
                <a:spcPts val="0"/>
              </a:spcBef>
              <a:spcAft>
                <a:spcPts val="0"/>
              </a:spcAft>
              <a:buNone/>
            </a:pPr>
            <a:endParaRPr sz="1200">
              <a:solidFill>
                <a:schemeClr val="dk2"/>
              </a:solidFill>
              <a:latin typeface="Proxima Nova"/>
              <a:ea typeface="Proxima Nova"/>
              <a:cs typeface="Proxima Nova"/>
              <a:sym typeface="Proxima Nova"/>
            </a:endParaRPr>
          </a:p>
          <a:p>
            <a:pPr marL="0" lvl="0" indent="0" algn="l" rtl="0">
              <a:spcBef>
                <a:spcPts val="0"/>
              </a:spcBef>
              <a:spcAft>
                <a:spcPts val="0"/>
              </a:spcAft>
              <a:buNone/>
            </a:pPr>
            <a:endParaRPr sz="1200">
              <a:solidFill>
                <a:schemeClr val="dk2"/>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dk2"/>
                </a:solidFill>
                <a:latin typeface="Proxima Nova"/>
                <a:ea typeface="Proxima Nova"/>
                <a:cs typeface="Proxima Nova"/>
                <a:sym typeface="Proxima Nova"/>
              </a:rPr>
              <a:t>Of all the leads who are predicted as Converted, the sales team should follow the below strategy to increase the conversion rate:</a:t>
            </a:r>
            <a:endParaRPr>
              <a:solidFill>
                <a:schemeClr val="dk2"/>
              </a:solidFill>
              <a:latin typeface="Proxima Nova"/>
              <a:ea typeface="Proxima Nova"/>
              <a:cs typeface="Proxima Nova"/>
              <a:sym typeface="Proxima Nova"/>
            </a:endParaRPr>
          </a:p>
          <a:p>
            <a:pPr marL="0" lvl="0" indent="0" algn="l" rtl="0">
              <a:spcBef>
                <a:spcPts val="0"/>
              </a:spcBef>
              <a:spcAft>
                <a:spcPts val="0"/>
              </a:spcAft>
              <a:buNone/>
            </a:pPr>
            <a:endParaRPr>
              <a:solidFill>
                <a:schemeClr val="dk2"/>
              </a:solidFill>
              <a:latin typeface="Proxima Nova"/>
              <a:ea typeface="Proxima Nova"/>
              <a:cs typeface="Proxima Nova"/>
              <a:sym typeface="Proxima Nova"/>
            </a:endParaRPr>
          </a:p>
          <a:p>
            <a:pPr marL="457200" lvl="0" indent="-304800" algn="l" rtl="0">
              <a:spcBef>
                <a:spcPts val="0"/>
              </a:spcBef>
              <a:spcAft>
                <a:spcPts val="0"/>
              </a:spcAft>
              <a:buClr>
                <a:schemeClr val="dk2"/>
              </a:buClr>
              <a:buSzPts val="1200"/>
              <a:buFont typeface="Proxima Nova"/>
              <a:buChar char="-"/>
            </a:pPr>
            <a:r>
              <a:rPr lang="en" sz="1200">
                <a:solidFill>
                  <a:schemeClr val="dk2"/>
                </a:solidFill>
                <a:latin typeface="Proxima Nova"/>
                <a:ea typeface="Proxima Nova"/>
                <a:cs typeface="Proxima Nova"/>
                <a:sym typeface="Proxima Nova"/>
              </a:rPr>
              <a:t>If all the leads who are a </a:t>
            </a:r>
            <a:r>
              <a:rPr lang="en" sz="1200" b="1">
                <a:solidFill>
                  <a:schemeClr val="dk2"/>
                </a:solidFill>
                <a:latin typeface="Proxima Nova"/>
                <a:ea typeface="Proxima Nova"/>
                <a:cs typeface="Proxima Nova"/>
                <a:sym typeface="Proxima Nova"/>
              </a:rPr>
              <a:t>working professional </a:t>
            </a:r>
            <a:r>
              <a:rPr lang="en" sz="1200">
                <a:solidFill>
                  <a:schemeClr val="dk2"/>
                </a:solidFill>
                <a:latin typeface="Proxima Nova"/>
                <a:ea typeface="Proxima Nova"/>
                <a:cs typeface="Proxima Nova"/>
                <a:sym typeface="Proxima Nova"/>
              </a:rPr>
              <a:t>are targeted, 92% of them has a chance of getting converted. These leads should be targeted first.</a:t>
            </a:r>
            <a:endParaRPr sz="1200">
              <a:solidFill>
                <a:schemeClr val="dk2"/>
              </a:solidFill>
              <a:latin typeface="Proxima Nova"/>
              <a:ea typeface="Proxima Nova"/>
              <a:cs typeface="Proxima Nova"/>
              <a:sym typeface="Proxima Nova"/>
            </a:endParaRPr>
          </a:p>
          <a:p>
            <a:pPr marL="457200" lvl="0" indent="-304800" algn="l" rtl="0">
              <a:spcBef>
                <a:spcPts val="0"/>
              </a:spcBef>
              <a:spcAft>
                <a:spcPts val="0"/>
              </a:spcAft>
              <a:buClr>
                <a:schemeClr val="dk2"/>
              </a:buClr>
              <a:buSzPts val="1200"/>
              <a:buFont typeface="Proxima Nova"/>
              <a:buChar char="-"/>
            </a:pPr>
            <a:r>
              <a:rPr lang="en" sz="1200">
                <a:solidFill>
                  <a:schemeClr val="dk2"/>
                </a:solidFill>
                <a:latin typeface="Proxima Nova"/>
                <a:ea typeface="Proxima Nova"/>
                <a:cs typeface="Proxima Nova"/>
                <a:sym typeface="Proxima Nova"/>
              </a:rPr>
              <a:t>Leads who come by </a:t>
            </a:r>
            <a:r>
              <a:rPr lang="en" sz="1200" b="1">
                <a:solidFill>
                  <a:schemeClr val="dk2"/>
                </a:solidFill>
                <a:latin typeface="Proxima Nova"/>
                <a:ea typeface="Proxima Nova"/>
                <a:cs typeface="Proxima Nova"/>
                <a:sym typeface="Proxima Nova"/>
              </a:rPr>
              <a:t>reference </a:t>
            </a:r>
            <a:r>
              <a:rPr lang="en" sz="1200">
                <a:solidFill>
                  <a:schemeClr val="dk2"/>
                </a:solidFill>
                <a:latin typeface="Proxima Nova"/>
                <a:ea typeface="Proxima Nova"/>
                <a:cs typeface="Proxima Nova"/>
                <a:sym typeface="Proxima Nova"/>
              </a:rPr>
              <a:t>have a chance of 91% conversion. Therefore, sales team should next target these leads. </a:t>
            </a:r>
            <a:endParaRPr sz="1200">
              <a:solidFill>
                <a:schemeClr val="dk2"/>
              </a:solidFill>
              <a:latin typeface="Proxima Nova"/>
              <a:ea typeface="Proxima Nova"/>
              <a:cs typeface="Proxima Nova"/>
              <a:sym typeface="Proxima Nova"/>
            </a:endParaRPr>
          </a:p>
          <a:p>
            <a:pPr marL="0" lvl="0" indent="0" algn="l" rtl="0">
              <a:spcBef>
                <a:spcPts val="0"/>
              </a:spcBef>
              <a:spcAft>
                <a:spcPts val="0"/>
              </a:spcAft>
              <a:buNone/>
            </a:pPr>
            <a:endParaRPr sz="1200" b="1">
              <a:solidFill>
                <a:schemeClr val="dk2"/>
              </a:solidFill>
              <a:latin typeface="Proxima Nova"/>
              <a:ea typeface="Proxima Nova"/>
              <a:cs typeface="Proxima Nova"/>
              <a:sym typeface="Proxima Nova"/>
            </a:endParaRPr>
          </a:p>
          <a:p>
            <a:pPr marL="0" lvl="0" indent="0" algn="l" rtl="0">
              <a:spcBef>
                <a:spcPts val="0"/>
              </a:spcBef>
              <a:spcAft>
                <a:spcPts val="0"/>
              </a:spcAft>
              <a:buNone/>
            </a:pPr>
            <a:endParaRPr sz="1200" b="1">
              <a:solidFill>
                <a:schemeClr val="dk2"/>
              </a:solidFill>
              <a:latin typeface="Proxima Nova"/>
              <a:ea typeface="Proxima Nova"/>
              <a:cs typeface="Proxima Nova"/>
              <a:sym typeface="Proxima Nova"/>
            </a:endParaRPr>
          </a:p>
          <a:p>
            <a:pPr marL="0" lvl="0" indent="0" algn="l" rtl="0">
              <a:spcBef>
                <a:spcPts val="0"/>
              </a:spcBef>
              <a:spcAft>
                <a:spcPts val="0"/>
              </a:spcAft>
              <a:buNone/>
            </a:pPr>
            <a:endParaRPr sz="1200" b="1">
              <a:solidFill>
                <a:schemeClr val="dk2"/>
              </a:solidFill>
              <a:latin typeface="Proxima Nova"/>
              <a:ea typeface="Proxima Nova"/>
              <a:cs typeface="Proxima Nova"/>
              <a:sym typeface="Proxima Nova"/>
            </a:endParaRPr>
          </a:p>
        </p:txBody>
      </p:sp>
      <p:pic>
        <p:nvPicPr>
          <p:cNvPr id="183" name="Google Shape;183;p29"/>
          <p:cNvPicPr preferRelativeResize="0"/>
          <p:nvPr/>
        </p:nvPicPr>
        <p:blipFill>
          <a:blip r:embed="rId3">
            <a:alphaModFix/>
          </a:blip>
          <a:stretch>
            <a:fillRect/>
          </a:stretch>
        </p:blipFill>
        <p:spPr>
          <a:xfrm>
            <a:off x="7511797" y="0"/>
            <a:ext cx="1632195"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mpact"/>
                <a:ea typeface="Impact"/>
                <a:cs typeface="Impact"/>
                <a:sym typeface="Impact"/>
              </a:rPr>
              <a:t>Final Analysis - Conclusion and Recommendations</a:t>
            </a:r>
            <a:endParaRPr>
              <a:latin typeface="Impact"/>
              <a:ea typeface="Impact"/>
              <a:cs typeface="Impact"/>
              <a:sym typeface="Impact"/>
            </a:endParaRPr>
          </a:p>
          <a:p>
            <a:pPr marL="0" lvl="0" indent="0" algn="l" rtl="0">
              <a:spcBef>
                <a:spcPts val="0"/>
              </a:spcBef>
              <a:spcAft>
                <a:spcPts val="0"/>
              </a:spcAft>
              <a:buNone/>
            </a:pPr>
            <a:endParaRPr/>
          </a:p>
        </p:txBody>
      </p:sp>
      <p:sp>
        <p:nvSpPr>
          <p:cNvPr id="189" name="Google Shape;18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Top variables that need to be worked on by the team are </a:t>
            </a:r>
            <a:endParaRPr dirty="0"/>
          </a:p>
          <a:p>
            <a:pPr marL="0" lvl="0" indent="0" algn="l" rtl="0">
              <a:lnSpc>
                <a:spcPct val="100000"/>
              </a:lnSpc>
              <a:spcBef>
                <a:spcPts val="0"/>
              </a:spcBef>
              <a:spcAft>
                <a:spcPts val="0"/>
              </a:spcAft>
              <a:buNone/>
            </a:pPr>
            <a:endParaRPr dirty="0"/>
          </a:p>
          <a:p>
            <a:pPr marL="457200" lvl="0" indent="-304800" algn="l" rtl="0">
              <a:lnSpc>
                <a:spcPct val="100000"/>
              </a:lnSpc>
              <a:spcBef>
                <a:spcPts val="0"/>
              </a:spcBef>
              <a:spcAft>
                <a:spcPts val="0"/>
              </a:spcAft>
              <a:buSzPts val="1200"/>
              <a:buChar char="-"/>
            </a:pPr>
            <a:r>
              <a:rPr lang="en" sz="1200" b="1" dirty="0"/>
              <a:t>Last Activity_Olark Chat Conversation</a:t>
            </a:r>
            <a:r>
              <a:rPr lang="en" sz="1200" dirty="0"/>
              <a:t>(currently 8% conversion rate)</a:t>
            </a:r>
            <a:endParaRPr sz="1200" dirty="0"/>
          </a:p>
          <a:p>
            <a:pPr marL="457200" lvl="0" indent="-304800" algn="l" rtl="0">
              <a:lnSpc>
                <a:spcPct val="100000"/>
              </a:lnSpc>
              <a:spcBef>
                <a:spcPts val="0"/>
              </a:spcBef>
              <a:spcAft>
                <a:spcPts val="0"/>
              </a:spcAft>
              <a:buSzPts val="1200"/>
              <a:buChar char="-"/>
            </a:pPr>
            <a:r>
              <a:rPr lang="en" sz="1200" b="1" dirty="0"/>
              <a:t>Last Activity_Converted to Lead(</a:t>
            </a:r>
            <a:r>
              <a:rPr lang="en" sz="1200" dirty="0"/>
              <a:t>currently 12% conversion rate)</a:t>
            </a:r>
            <a:endParaRPr sz="1200" dirty="0"/>
          </a:p>
          <a:p>
            <a:pPr marL="457200" lvl="0" indent="-304800" algn="l" rtl="0">
              <a:lnSpc>
                <a:spcPct val="100000"/>
              </a:lnSpc>
              <a:spcBef>
                <a:spcPts val="0"/>
              </a:spcBef>
              <a:spcAft>
                <a:spcPts val="0"/>
              </a:spcAft>
              <a:buSzPts val="1200"/>
              <a:buChar char="-"/>
            </a:pPr>
            <a:r>
              <a:rPr lang="en" sz="1200" b="1" dirty="0"/>
              <a:t>Lead Origin_Landing Page Submission</a:t>
            </a:r>
            <a:r>
              <a:rPr lang="en" sz="1200" dirty="0"/>
              <a:t> (currently 36% conversion rate)</a:t>
            </a:r>
            <a:endParaRPr sz="1200" dirty="0"/>
          </a:p>
          <a:p>
            <a:pPr marL="0" lvl="0" indent="0" algn="l" rtl="0">
              <a:lnSpc>
                <a:spcPct val="100000"/>
              </a:lnSpc>
              <a:spcBef>
                <a:spcPts val="0"/>
              </a:spcBef>
              <a:spcAft>
                <a:spcPts val="0"/>
              </a:spcAft>
              <a:buNone/>
            </a:pPr>
            <a:endParaRPr sz="1200" dirty="0"/>
          </a:p>
          <a:p>
            <a:pPr marL="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None/>
            </a:pPr>
            <a:r>
              <a:rPr lang="en" sz="1400" dirty="0"/>
              <a:t>If company gets are chance to work on some new things, teams should working on the following:</a:t>
            </a:r>
            <a:endParaRPr sz="1400" dirty="0"/>
          </a:p>
          <a:p>
            <a:pPr marL="0" lvl="0" indent="0" algn="l" rtl="0">
              <a:lnSpc>
                <a:spcPct val="100000"/>
              </a:lnSpc>
              <a:spcBef>
                <a:spcPts val="0"/>
              </a:spcBef>
              <a:spcAft>
                <a:spcPts val="0"/>
              </a:spcAft>
              <a:buNone/>
            </a:pPr>
            <a:endParaRPr sz="1400" dirty="0"/>
          </a:p>
          <a:p>
            <a:pPr marL="457200" lvl="0" indent="-304800" algn="l" rtl="0">
              <a:spcBef>
                <a:spcPts val="0"/>
              </a:spcBef>
              <a:spcAft>
                <a:spcPts val="0"/>
              </a:spcAft>
              <a:buClr>
                <a:schemeClr val="dk2"/>
              </a:buClr>
              <a:buSzPts val="1200"/>
              <a:buFont typeface="Proxima Nova"/>
              <a:buChar char="-"/>
            </a:pPr>
            <a:r>
              <a:rPr lang="en" sz="1200" b="1" dirty="0"/>
              <a:t>Olark Chat </a:t>
            </a:r>
            <a:r>
              <a:rPr lang="en" sz="1200" b="1" dirty="0" smtClean="0"/>
              <a:t>Conversation</a:t>
            </a:r>
            <a:r>
              <a:rPr lang="en" sz="1200" dirty="0" smtClean="0"/>
              <a:t> </a:t>
            </a:r>
            <a:r>
              <a:rPr lang="en" sz="1200" dirty="0"/>
              <a:t>comprises only 10% of the leads and out of which only 8% are converted. Chat Conversation is a good tool to know more about candidates and market the products. Therefore, team should work more on getting candidates from Olark chat and should improve the marketing skills on this platform. </a:t>
            </a:r>
            <a:endParaRPr sz="1200" dirty="0"/>
          </a:p>
          <a:p>
            <a:pPr marL="457200" lvl="0" indent="-304800" algn="l" rtl="0">
              <a:spcBef>
                <a:spcPts val="0"/>
              </a:spcBef>
              <a:spcAft>
                <a:spcPts val="0"/>
              </a:spcAft>
              <a:buClr>
                <a:schemeClr val="dk2"/>
              </a:buClr>
              <a:buSzPts val="1200"/>
              <a:buFont typeface="Proxima Nova"/>
              <a:buChar char="-"/>
            </a:pPr>
            <a:r>
              <a:rPr lang="en" sz="1200" b="1" dirty="0"/>
              <a:t> Converted to lead </a:t>
            </a:r>
            <a:r>
              <a:rPr lang="en" sz="1200" dirty="0"/>
              <a:t>in Last Activity comprises only 4% of the leads and out of which only 12% are converted. Converted to lead seems to be the first step when a particular person is treated as a lead. Teams should work on reaching to these customers at the earliest through other mediums like email, SMS or chat. </a:t>
            </a:r>
            <a:endParaRPr sz="1200" dirty="0"/>
          </a:p>
          <a:p>
            <a:pPr marL="457200" lvl="0" indent="-317500" algn="l" rtl="0">
              <a:lnSpc>
                <a:spcPct val="100000"/>
              </a:lnSpc>
              <a:spcBef>
                <a:spcPts val="0"/>
              </a:spcBef>
              <a:spcAft>
                <a:spcPts val="0"/>
              </a:spcAft>
              <a:buClr>
                <a:srgbClr val="000000"/>
              </a:buClr>
              <a:buSzPts val="1400"/>
              <a:buFont typeface="Arial"/>
              <a:buChar char="-"/>
            </a:pPr>
            <a:endParaRPr sz="1400" dirty="0"/>
          </a:p>
          <a:p>
            <a:pPr marL="0" lvl="0" indent="0" algn="l" rtl="0">
              <a:lnSpc>
                <a:spcPct val="100000"/>
              </a:lnSpc>
              <a:spcBef>
                <a:spcPts val="0"/>
              </a:spcBef>
              <a:spcAft>
                <a:spcPts val="0"/>
              </a:spcAft>
              <a:buNone/>
            </a:pPr>
            <a:endParaRPr sz="1200" b="1" dirty="0"/>
          </a:p>
          <a:p>
            <a:pPr marL="0" lvl="0" indent="0" algn="l" rtl="0">
              <a:lnSpc>
                <a:spcPct val="100000"/>
              </a:lnSpc>
              <a:spcBef>
                <a:spcPts val="0"/>
              </a:spcBef>
              <a:spcAft>
                <a:spcPts val="0"/>
              </a:spcAft>
              <a:buNone/>
            </a:pPr>
            <a:endParaRPr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mpact"/>
                <a:ea typeface="Impact"/>
                <a:cs typeface="Impact"/>
                <a:sym typeface="Impact"/>
              </a:rPr>
              <a:t>Problem Statement</a:t>
            </a:r>
            <a:endParaRPr>
              <a:latin typeface="Impact"/>
              <a:ea typeface="Impact"/>
              <a:cs typeface="Impact"/>
              <a:sym typeface="Impact"/>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An education company named X Education sells online courses to industry professionals. On any given day, many professionals who are interested in the courses land on their website and browse for courses.</a:t>
            </a:r>
            <a:endParaRPr/>
          </a:p>
          <a:p>
            <a:pPr marL="457200" lvl="0" indent="-342900" algn="l" rtl="0">
              <a:spcBef>
                <a:spcPts val="0"/>
              </a:spcBef>
              <a:spcAft>
                <a:spcPts val="0"/>
              </a:spcAft>
              <a:buSzPts val="1800"/>
              <a:buChar char="●"/>
            </a:pPr>
            <a:r>
              <a:rPr lang="en"/>
              <a:t>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a:t>
            </a:r>
            <a:endParaRPr/>
          </a:p>
          <a:p>
            <a:pPr marL="457200" lvl="0" indent="-342900" algn="l" rtl="0">
              <a:spcBef>
                <a:spcPts val="0"/>
              </a:spcBef>
              <a:spcAft>
                <a:spcPts val="0"/>
              </a:spcAft>
              <a:buSzPts val="1800"/>
              <a:buChar char="●"/>
            </a:pPr>
            <a:r>
              <a:rPr lang="en"/>
              <a:t>The company requires you to build a model wherein you need to assign a lead score to each of the leads such that the customers with higher lead score have a higher conversion chance and the customers with lower lead score have a lower conversion chance.</a:t>
            </a:r>
            <a:endParaRPr/>
          </a:p>
          <a:p>
            <a:pPr marL="0" lvl="0" indent="0" algn="l" rtl="0">
              <a:spcBef>
                <a:spcPts val="1600"/>
              </a:spcBef>
              <a:spcAft>
                <a:spcPts val="1600"/>
              </a:spcAft>
              <a:buNone/>
            </a:pPr>
            <a:endParaRPr/>
          </a:p>
        </p:txBody>
      </p:sp>
      <p:pic>
        <p:nvPicPr>
          <p:cNvPr id="65" name="Google Shape;65;p14"/>
          <p:cNvPicPr preferRelativeResize="0"/>
          <p:nvPr/>
        </p:nvPicPr>
        <p:blipFill>
          <a:blip r:embed="rId3">
            <a:alphaModFix/>
          </a:blip>
          <a:stretch>
            <a:fillRect/>
          </a:stretch>
        </p:blipFill>
        <p:spPr>
          <a:xfrm>
            <a:off x="7511797" y="0"/>
            <a:ext cx="1632195" cy="572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mpact"/>
                <a:ea typeface="Impact"/>
                <a:cs typeface="Impact"/>
                <a:sym typeface="Impact"/>
              </a:rPr>
              <a:t>Analysis Approach [1/2]</a:t>
            </a:r>
            <a:endParaRPr>
              <a:latin typeface="Impact"/>
              <a:ea typeface="Impact"/>
              <a:cs typeface="Impact"/>
              <a:sym typeface="Impact"/>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50800" lvl="0" indent="-342900" algn="l" rtl="0">
              <a:spcBef>
                <a:spcPts val="0"/>
              </a:spcBef>
              <a:spcAft>
                <a:spcPts val="0"/>
              </a:spcAft>
              <a:buSzPts val="1800"/>
              <a:buChar char="●"/>
            </a:pPr>
            <a:r>
              <a:rPr lang="en"/>
              <a:t>Step 1. Reading and Understanding the Data</a:t>
            </a:r>
            <a:endParaRPr/>
          </a:p>
          <a:p>
            <a:pPr marL="457200" marR="50800" lvl="0" indent="-342900" algn="l" rtl="0">
              <a:spcBef>
                <a:spcPts val="0"/>
              </a:spcBef>
              <a:spcAft>
                <a:spcPts val="0"/>
              </a:spcAft>
              <a:buSzPts val="1800"/>
              <a:buChar char="●"/>
            </a:pPr>
            <a:r>
              <a:rPr lang="en"/>
              <a:t>Step 2.Data Cleaning and EDA</a:t>
            </a:r>
            <a:endParaRPr/>
          </a:p>
          <a:p>
            <a:pPr marL="914400" marR="50800" lvl="1" indent="-317500" algn="l" rtl="0">
              <a:spcBef>
                <a:spcPts val="0"/>
              </a:spcBef>
              <a:spcAft>
                <a:spcPts val="0"/>
              </a:spcAft>
              <a:buSzPts val="1400"/>
              <a:buChar char="○"/>
            </a:pPr>
            <a:r>
              <a:rPr lang="en"/>
              <a:t>2.1 Missing value check</a:t>
            </a:r>
            <a:endParaRPr/>
          </a:p>
          <a:p>
            <a:pPr marL="914400" marR="50800" lvl="1" indent="-317500" algn="l" rtl="0">
              <a:spcBef>
                <a:spcPts val="0"/>
              </a:spcBef>
              <a:spcAft>
                <a:spcPts val="0"/>
              </a:spcAft>
              <a:buSzPts val="1400"/>
              <a:buChar char="○"/>
            </a:pPr>
            <a:r>
              <a:rPr lang="en"/>
              <a:t>2.2 Cleaning and Visualizing categorical variables</a:t>
            </a:r>
            <a:endParaRPr/>
          </a:p>
          <a:p>
            <a:pPr marL="914400" marR="50800" lvl="1" indent="-317500" algn="l" rtl="0">
              <a:spcBef>
                <a:spcPts val="0"/>
              </a:spcBef>
              <a:spcAft>
                <a:spcPts val="0"/>
              </a:spcAft>
              <a:buSzPts val="1400"/>
              <a:buChar char="○"/>
            </a:pPr>
            <a:r>
              <a:rPr lang="en"/>
              <a:t>2.3 Cleaning and Visualizing numerical variables</a:t>
            </a:r>
            <a:endParaRPr/>
          </a:p>
          <a:p>
            <a:pPr marL="914400" marR="50800" lvl="1" indent="-317500" algn="l" rtl="0">
              <a:spcBef>
                <a:spcPts val="0"/>
              </a:spcBef>
              <a:spcAft>
                <a:spcPts val="0"/>
              </a:spcAft>
              <a:buSzPts val="1400"/>
              <a:buChar char="○"/>
            </a:pPr>
            <a:r>
              <a:rPr lang="en"/>
              <a:t>2.4 Outlier Treatment</a:t>
            </a:r>
            <a:endParaRPr/>
          </a:p>
          <a:p>
            <a:pPr marL="914400" marR="50800" lvl="1" indent="-317500" algn="l" rtl="0">
              <a:spcBef>
                <a:spcPts val="0"/>
              </a:spcBef>
              <a:spcAft>
                <a:spcPts val="0"/>
              </a:spcAft>
              <a:buSzPts val="1400"/>
              <a:buChar char="○"/>
            </a:pPr>
            <a:r>
              <a:rPr lang="en"/>
              <a:t>2.5 Check for data type conversion</a:t>
            </a:r>
            <a:endParaRPr/>
          </a:p>
          <a:p>
            <a:pPr marL="457200" marR="50800" lvl="0" indent="-342900" algn="l" rtl="0">
              <a:spcBef>
                <a:spcPts val="0"/>
              </a:spcBef>
              <a:spcAft>
                <a:spcPts val="0"/>
              </a:spcAft>
              <a:buSzPts val="1800"/>
              <a:buChar char="●"/>
            </a:pPr>
            <a:r>
              <a:rPr lang="en"/>
              <a:t>Step 3. Preprocessing and Data Preparation</a:t>
            </a:r>
            <a:endParaRPr/>
          </a:p>
          <a:p>
            <a:pPr marL="914400" marR="50800" lvl="1" indent="-317500" algn="l" rtl="0">
              <a:spcBef>
                <a:spcPts val="0"/>
              </a:spcBef>
              <a:spcAft>
                <a:spcPts val="0"/>
              </a:spcAft>
              <a:buSzPts val="1400"/>
              <a:buChar char="○"/>
            </a:pPr>
            <a:r>
              <a:rPr lang="en"/>
              <a:t>3.1 Categorizing variables</a:t>
            </a:r>
            <a:endParaRPr/>
          </a:p>
          <a:p>
            <a:pPr marL="914400" marR="50800" lvl="1" indent="-317500" algn="l" rtl="0">
              <a:spcBef>
                <a:spcPts val="0"/>
              </a:spcBef>
              <a:spcAft>
                <a:spcPts val="0"/>
              </a:spcAft>
              <a:buSzPts val="1400"/>
              <a:buChar char="○"/>
            </a:pPr>
            <a:r>
              <a:rPr lang="en"/>
              <a:t>3.2 Creating dummy variables</a:t>
            </a:r>
            <a:endParaRPr/>
          </a:p>
          <a:p>
            <a:pPr marL="914400" marR="50800" lvl="1" indent="-317500" algn="l" rtl="0">
              <a:spcBef>
                <a:spcPts val="0"/>
              </a:spcBef>
              <a:spcAft>
                <a:spcPts val="0"/>
              </a:spcAft>
              <a:buSzPts val="1400"/>
              <a:buChar char="○"/>
            </a:pPr>
            <a:r>
              <a:rPr lang="en"/>
              <a:t>3.3 Train test split</a:t>
            </a:r>
            <a:endParaRPr/>
          </a:p>
          <a:p>
            <a:pPr marL="914400" marR="50800" lvl="1" indent="-317500" algn="l" rtl="0">
              <a:spcBef>
                <a:spcPts val="0"/>
              </a:spcBef>
              <a:spcAft>
                <a:spcPts val="0"/>
              </a:spcAft>
              <a:buSzPts val="1400"/>
              <a:buChar char="○"/>
            </a:pPr>
            <a:r>
              <a:rPr lang="en"/>
              <a:t>3.4 Scaling data</a:t>
            </a:r>
            <a:endParaRPr/>
          </a:p>
          <a:p>
            <a:pPr marL="0" marR="508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pic>
        <p:nvPicPr>
          <p:cNvPr id="72" name="Google Shape;72;p15"/>
          <p:cNvPicPr preferRelativeResize="0"/>
          <p:nvPr/>
        </p:nvPicPr>
        <p:blipFill>
          <a:blip r:embed="rId3">
            <a:alphaModFix/>
          </a:blip>
          <a:stretch>
            <a:fillRect/>
          </a:stretch>
        </p:blipFill>
        <p:spPr>
          <a:xfrm>
            <a:off x="7511797" y="0"/>
            <a:ext cx="1632195"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mpact"/>
                <a:ea typeface="Impact"/>
                <a:cs typeface="Impact"/>
                <a:sym typeface="Impact"/>
              </a:rPr>
              <a:t>Analysis Approach [2/2]</a:t>
            </a:r>
            <a:endParaRPr>
              <a:latin typeface="Impact"/>
              <a:ea typeface="Impact"/>
              <a:cs typeface="Impact"/>
              <a:sym typeface="Impact"/>
            </a:endParaRPr>
          </a:p>
          <a:p>
            <a:pPr marL="0" lvl="0" indent="0" algn="l" rtl="0">
              <a:spcBef>
                <a:spcPts val="0"/>
              </a:spcBef>
              <a:spcAft>
                <a:spcPts val="0"/>
              </a:spcAft>
              <a:buNone/>
            </a:pP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50800" lvl="0" indent="-342900" algn="l" rtl="0">
              <a:spcBef>
                <a:spcPts val="0"/>
              </a:spcBef>
              <a:spcAft>
                <a:spcPts val="0"/>
              </a:spcAft>
              <a:buSzPts val="1800"/>
              <a:buChar char="●"/>
            </a:pPr>
            <a:r>
              <a:rPr lang="en"/>
              <a:t>Step 4. Model Building</a:t>
            </a:r>
            <a:endParaRPr/>
          </a:p>
          <a:p>
            <a:pPr marL="914400" marR="50800" lvl="1" indent="-317500" algn="l" rtl="0">
              <a:spcBef>
                <a:spcPts val="0"/>
              </a:spcBef>
              <a:spcAft>
                <a:spcPts val="0"/>
              </a:spcAft>
              <a:buSzPts val="1400"/>
              <a:buChar char="○"/>
            </a:pPr>
            <a:r>
              <a:rPr lang="en"/>
              <a:t>Step 4.1 Build Logistic Model</a:t>
            </a:r>
            <a:endParaRPr/>
          </a:p>
          <a:p>
            <a:pPr marL="914400" marR="50800" lvl="1" indent="-317500" algn="l" rtl="0">
              <a:spcBef>
                <a:spcPts val="0"/>
              </a:spcBef>
              <a:spcAft>
                <a:spcPts val="0"/>
              </a:spcAft>
              <a:buSzPts val="1400"/>
              <a:buChar char="○"/>
            </a:pPr>
            <a:r>
              <a:rPr lang="en"/>
              <a:t>Step 4.2 Prediction and evaluation on Training Set</a:t>
            </a:r>
            <a:endParaRPr/>
          </a:p>
          <a:p>
            <a:pPr marL="914400" marR="50800" lvl="1" indent="-317500" algn="l" rtl="0">
              <a:spcBef>
                <a:spcPts val="0"/>
              </a:spcBef>
              <a:spcAft>
                <a:spcPts val="0"/>
              </a:spcAft>
              <a:buSzPts val="1400"/>
              <a:buChar char="○"/>
            </a:pPr>
            <a:r>
              <a:rPr lang="en"/>
              <a:t>Step 4.3 Prediction and evaluation on Testing Set</a:t>
            </a:r>
            <a:endParaRPr/>
          </a:p>
          <a:p>
            <a:pPr marL="457200" marR="50800" lvl="0" indent="-342900" algn="l" rtl="0">
              <a:spcBef>
                <a:spcPts val="0"/>
              </a:spcBef>
              <a:spcAft>
                <a:spcPts val="0"/>
              </a:spcAft>
              <a:buSzPts val="1800"/>
              <a:buChar char="●"/>
            </a:pPr>
            <a:r>
              <a:rPr lang="en"/>
              <a:t>Final Analysis</a:t>
            </a:r>
            <a:endParaRPr/>
          </a:p>
          <a:p>
            <a:pPr marL="0" lvl="0" indent="0" algn="l" rtl="0">
              <a:spcBef>
                <a:spcPts val="0"/>
              </a:spcBef>
              <a:spcAft>
                <a:spcPts val="1600"/>
              </a:spcAft>
              <a:buNone/>
            </a:pPr>
            <a:endParaRPr/>
          </a:p>
        </p:txBody>
      </p:sp>
      <p:pic>
        <p:nvPicPr>
          <p:cNvPr id="79" name="Google Shape;79;p16"/>
          <p:cNvPicPr preferRelativeResize="0"/>
          <p:nvPr/>
        </p:nvPicPr>
        <p:blipFill>
          <a:blip r:embed="rId3">
            <a:alphaModFix/>
          </a:blip>
          <a:stretch>
            <a:fillRect/>
          </a:stretch>
        </p:blipFill>
        <p:spPr>
          <a:xfrm>
            <a:off x="7511797" y="0"/>
            <a:ext cx="1632195"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mpact"/>
                <a:ea typeface="Impact"/>
                <a:cs typeface="Impact"/>
                <a:sym typeface="Impact"/>
              </a:rPr>
              <a:t>Cleaning and Visualizing Categorical Variables</a:t>
            </a:r>
            <a:endParaRPr sz="1800" u="sng">
              <a:solidFill>
                <a:schemeClr val="dk2"/>
              </a:solidFill>
              <a:latin typeface="Proxima Nova"/>
              <a:ea typeface="Proxima Nova"/>
              <a:cs typeface="Proxima Nova"/>
              <a:sym typeface="Proxima Nova"/>
            </a:endParaRPr>
          </a:p>
          <a:p>
            <a:pPr marL="0" lvl="0" indent="0" algn="l" rtl="0">
              <a:spcBef>
                <a:spcPts val="0"/>
              </a:spcBef>
              <a:spcAft>
                <a:spcPts val="0"/>
              </a:spcAft>
              <a:buNone/>
            </a:pPr>
            <a:endParaRPr>
              <a:latin typeface="Impact"/>
              <a:ea typeface="Impact"/>
              <a:cs typeface="Impact"/>
              <a:sym typeface="Impact"/>
            </a:endParaRPr>
          </a:p>
        </p:txBody>
      </p:sp>
      <p:sp>
        <p:nvSpPr>
          <p:cNvPr id="85" name="Google Shape;85;p17"/>
          <p:cNvSpPr txBox="1">
            <a:spLocks noGrp="1"/>
          </p:cNvSpPr>
          <p:nvPr>
            <p:ph type="body" idx="1"/>
          </p:nvPr>
        </p:nvSpPr>
        <p:spPr>
          <a:xfrm>
            <a:off x="6917650" y="1332025"/>
            <a:ext cx="2226300" cy="3324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Skewness in the categorical variables with more than 90% of value being same.</a:t>
            </a:r>
            <a:endParaRPr sz="1700"/>
          </a:p>
          <a:p>
            <a:pPr marL="457200" lvl="0" indent="-336550" algn="l" rtl="0">
              <a:spcBef>
                <a:spcPts val="0"/>
              </a:spcBef>
              <a:spcAft>
                <a:spcPts val="0"/>
              </a:spcAft>
              <a:buSzPts val="1700"/>
              <a:buChar char="●"/>
            </a:pPr>
            <a:r>
              <a:rPr lang="en" sz="1700"/>
              <a:t>All these features were removed as they did not provide any insights.</a:t>
            </a:r>
            <a:endParaRPr sz="170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86" name="Google Shape;86;p17"/>
          <p:cNvPicPr preferRelativeResize="0"/>
          <p:nvPr/>
        </p:nvPicPr>
        <p:blipFill>
          <a:blip r:embed="rId3">
            <a:alphaModFix/>
          </a:blip>
          <a:stretch>
            <a:fillRect/>
          </a:stretch>
        </p:blipFill>
        <p:spPr>
          <a:xfrm>
            <a:off x="7511797" y="0"/>
            <a:ext cx="1632195" cy="572700"/>
          </a:xfrm>
          <a:prstGeom prst="rect">
            <a:avLst/>
          </a:prstGeom>
          <a:noFill/>
          <a:ln>
            <a:noFill/>
          </a:ln>
        </p:spPr>
      </p:pic>
      <p:pic>
        <p:nvPicPr>
          <p:cNvPr id="87" name="Google Shape;87;p17"/>
          <p:cNvPicPr preferRelativeResize="0"/>
          <p:nvPr/>
        </p:nvPicPr>
        <p:blipFill>
          <a:blip r:embed="rId4">
            <a:alphaModFix/>
          </a:blip>
          <a:stretch>
            <a:fillRect/>
          </a:stretch>
        </p:blipFill>
        <p:spPr>
          <a:xfrm>
            <a:off x="-8425" y="1252375"/>
            <a:ext cx="6926074" cy="37407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Impact"/>
                <a:ea typeface="Impact"/>
                <a:cs typeface="Impact"/>
                <a:sym typeface="Impact"/>
              </a:rPr>
              <a:t>Cleaning and Visualizing Categorical Variables - Lead Source</a:t>
            </a:r>
            <a:endParaRPr sz="2500">
              <a:latin typeface="Impact"/>
              <a:ea typeface="Impact"/>
              <a:cs typeface="Impact"/>
              <a:sym typeface="Impact"/>
            </a:endParaRPr>
          </a:p>
        </p:txBody>
      </p:sp>
      <p:sp>
        <p:nvSpPr>
          <p:cNvPr id="93" name="Google Shape;93;p18"/>
          <p:cNvSpPr txBox="1">
            <a:spLocks noGrp="1"/>
          </p:cNvSpPr>
          <p:nvPr>
            <p:ph type="body" idx="1"/>
          </p:nvPr>
        </p:nvSpPr>
        <p:spPr>
          <a:xfrm>
            <a:off x="1007800" y="1017725"/>
            <a:ext cx="3743400" cy="146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Welingak Website</a:t>
            </a:r>
            <a:r>
              <a:rPr lang="en"/>
              <a:t> has the maximum conversion rate followed by</a:t>
            </a:r>
            <a:r>
              <a:rPr lang="en" b="1"/>
              <a:t> Reference</a:t>
            </a:r>
            <a:endParaRPr b="1"/>
          </a:p>
          <a:p>
            <a:pPr marL="457200" lvl="0" indent="-342900" algn="l" rtl="0">
              <a:spcBef>
                <a:spcPts val="0"/>
              </a:spcBef>
              <a:spcAft>
                <a:spcPts val="0"/>
              </a:spcAft>
              <a:buSzPts val="1800"/>
              <a:buChar char="●"/>
            </a:pPr>
            <a:r>
              <a:rPr lang="en"/>
              <a:t> </a:t>
            </a:r>
            <a:r>
              <a:rPr lang="en" b="1"/>
              <a:t>Google</a:t>
            </a:r>
            <a:r>
              <a:rPr lang="en"/>
              <a:t> and</a:t>
            </a:r>
            <a:r>
              <a:rPr lang="en" b="1"/>
              <a:t> Direct Traffic</a:t>
            </a:r>
            <a:r>
              <a:rPr lang="en"/>
              <a:t> have top counts and a good conversion rate of close to 30%</a:t>
            </a:r>
            <a:endParaRPr/>
          </a:p>
          <a:p>
            <a:pPr marL="457200" lvl="0" indent="-342900" algn="l" rtl="0">
              <a:spcBef>
                <a:spcPts val="0"/>
              </a:spcBef>
              <a:spcAft>
                <a:spcPts val="0"/>
              </a:spcAft>
              <a:buSzPts val="1800"/>
              <a:buChar char="●"/>
            </a:pPr>
            <a:r>
              <a:rPr lang="en"/>
              <a:t>We noticed that Lead Source is highly affected by Lead Origin. Therefore, replaced the missing values of Lead Source by the mode of Lead Source depending on the Lead Origin</a:t>
            </a:r>
            <a:endParaRPr/>
          </a:p>
        </p:txBody>
      </p:sp>
      <p:pic>
        <p:nvPicPr>
          <p:cNvPr id="94" name="Google Shape;94;p18"/>
          <p:cNvPicPr preferRelativeResize="0"/>
          <p:nvPr/>
        </p:nvPicPr>
        <p:blipFill>
          <a:blip r:embed="rId3">
            <a:alphaModFix/>
          </a:blip>
          <a:stretch>
            <a:fillRect/>
          </a:stretch>
        </p:blipFill>
        <p:spPr>
          <a:xfrm>
            <a:off x="7511797" y="0"/>
            <a:ext cx="1632195" cy="572700"/>
          </a:xfrm>
          <a:prstGeom prst="rect">
            <a:avLst/>
          </a:prstGeom>
          <a:noFill/>
          <a:ln>
            <a:noFill/>
          </a:ln>
        </p:spPr>
      </p:pic>
      <p:pic>
        <p:nvPicPr>
          <p:cNvPr id="95" name="Google Shape;95;p18"/>
          <p:cNvPicPr preferRelativeResize="0"/>
          <p:nvPr/>
        </p:nvPicPr>
        <p:blipFill>
          <a:blip r:embed="rId4">
            <a:alphaModFix/>
          </a:blip>
          <a:stretch>
            <a:fillRect/>
          </a:stretch>
        </p:blipFill>
        <p:spPr>
          <a:xfrm>
            <a:off x="5354650" y="1400175"/>
            <a:ext cx="3324225" cy="234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Impact"/>
                <a:ea typeface="Impact"/>
                <a:cs typeface="Impact"/>
                <a:sym typeface="Impact"/>
              </a:rPr>
              <a:t>Cleaning and Visualizing Categorical Variables - Last Activity</a:t>
            </a:r>
            <a:endParaRPr sz="2500">
              <a:latin typeface="Impact"/>
              <a:ea typeface="Impact"/>
              <a:cs typeface="Impact"/>
              <a:sym typeface="Impact"/>
            </a:endParaRPr>
          </a:p>
          <a:p>
            <a:pPr marL="0" lvl="0" indent="0" algn="l" rtl="0">
              <a:spcBef>
                <a:spcPts val="0"/>
              </a:spcBef>
              <a:spcAft>
                <a:spcPts val="0"/>
              </a:spcAft>
              <a:buNone/>
            </a:pPr>
            <a:endParaRPr>
              <a:latin typeface="Impact"/>
              <a:ea typeface="Impact"/>
              <a:cs typeface="Impact"/>
              <a:sym typeface="Impact"/>
            </a:endParaRPr>
          </a:p>
        </p:txBody>
      </p:sp>
      <p:sp>
        <p:nvSpPr>
          <p:cNvPr id="101" name="Google Shape;101;p19"/>
          <p:cNvSpPr txBox="1">
            <a:spLocks noGrp="1"/>
          </p:cNvSpPr>
          <p:nvPr>
            <p:ph type="body" idx="1"/>
          </p:nvPr>
        </p:nvSpPr>
        <p:spPr>
          <a:xfrm>
            <a:off x="295304" y="3371975"/>
            <a:ext cx="8584500" cy="92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SMS Sent</a:t>
            </a:r>
            <a:r>
              <a:rPr lang="en"/>
              <a:t> has the maximum conversion rate followed by</a:t>
            </a:r>
            <a:r>
              <a:rPr lang="en" b="1"/>
              <a:t> Email Opened. </a:t>
            </a:r>
            <a:r>
              <a:rPr lang="en"/>
              <a:t>They both also has the top counts.</a:t>
            </a:r>
            <a:endParaRPr/>
          </a:p>
          <a:p>
            <a:pPr marL="457200" lvl="0" indent="-342900" algn="l" rtl="0">
              <a:spcBef>
                <a:spcPts val="0"/>
              </a:spcBef>
              <a:spcAft>
                <a:spcPts val="0"/>
              </a:spcAft>
              <a:buSzPts val="1800"/>
              <a:buChar char="●"/>
            </a:pPr>
            <a:r>
              <a:rPr lang="en" b="1"/>
              <a:t>Olark Chat Conversion</a:t>
            </a:r>
            <a:r>
              <a:rPr lang="en"/>
              <a:t> comprises of 10% of the leads and has the lowest conversion rate of 8%.</a:t>
            </a:r>
            <a:endParaRPr/>
          </a:p>
          <a:p>
            <a:pPr marL="457200" marR="0" lvl="0" indent="-342900" algn="l" rtl="0">
              <a:lnSpc>
                <a:spcPct val="115000"/>
              </a:lnSpc>
              <a:spcBef>
                <a:spcPts val="0"/>
              </a:spcBef>
              <a:spcAft>
                <a:spcPts val="0"/>
              </a:spcAft>
              <a:buSzPts val="1800"/>
              <a:buChar char="●"/>
            </a:pPr>
            <a:r>
              <a:rPr lang="en"/>
              <a:t>Replaced 103 missing values of Last Activity with its mode Email Opened</a:t>
            </a:r>
            <a:endParaRPr/>
          </a:p>
        </p:txBody>
      </p:sp>
      <p:pic>
        <p:nvPicPr>
          <p:cNvPr id="102" name="Google Shape;102;p19"/>
          <p:cNvPicPr preferRelativeResize="0"/>
          <p:nvPr/>
        </p:nvPicPr>
        <p:blipFill>
          <a:blip r:embed="rId3">
            <a:alphaModFix/>
          </a:blip>
          <a:stretch>
            <a:fillRect/>
          </a:stretch>
        </p:blipFill>
        <p:spPr>
          <a:xfrm>
            <a:off x="7511797" y="0"/>
            <a:ext cx="1632195" cy="572700"/>
          </a:xfrm>
          <a:prstGeom prst="rect">
            <a:avLst/>
          </a:prstGeom>
          <a:noFill/>
          <a:ln>
            <a:noFill/>
          </a:ln>
        </p:spPr>
      </p:pic>
      <p:pic>
        <p:nvPicPr>
          <p:cNvPr id="103" name="Google Shape;103;p19"/>
          <p:cNvPicPr preferRelativeResize="0"/>
          <p:nvPr/>
        </p:nvPicPr>
        <p:blipFill>
          <a:blip r:embed="rId4">
            <a:alphaModFix/>
          </a:blip>
          <a:stretch>
            <a:fillRect/>
          </a:stretch>
        </p:blipFill>
        <p:spPr>
          <a:xfrm>
            <a:off x="4175100" y="1087025"/>
            <a:ext cx="4968900" cy="2215641"/>
          </a:xfrm>
          <a:prstGeom prst="rect">
            <a:avLst/>
          </a:prstGeom>
          <a:noFill/>
          <a:ln>
            <a:noFill/>
          </a:ln>
        </p:spPr>
      </p:pic>
      <p:pic>
        <p:nvPicPr>
          <p:cNvPr id="104" name="Google Shape;104;p19"/>
          <p:cNvPicPr preferRelativeResize="0"/>
          <p:nvPr/>
        </p:nvPicPr>
        <p:blipFill>
          <a:blip r:embed="rId5">
            <a:alphaModFix/>
          </a:blip>
          <a:stretch>
            <a:fillRect/>
          </a:stretch>
        </p:blipFill>
        <p:spPr>
          <a:xfrm>
            <a:off x="499389" y="1013743"/>
            <a:ext cx="3571875" cy="236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Impact"/>
                <a:ea typeface="Impact"/>
                <a:cs typeface="Impact"/>
                <a:sym typeface="Impact"/>
              </a:rPr>
              <a:t>Cleaning and Visualizing Categorical Variables - Specialization</a:t>
            </a:r>
            <a:endParaRPr sz="2500">
              <a:latin typeface="Impact"/>
              <a:ea typeface="Impact"/>
              <a:cs typeface="Impact"/>
              <a:sym typeface="Impact"/>
            </a:endParaRPr>
          </a:p>
          <a:p>
            <a:pPr marL="0" lvl="0" indent="0" algn="l" rtl="0">
              <a:spcBef>
                <a:spcPts val="0"/>
              </a:spcBef>
              <a:spcAft>
                <a:spcPts val="0"/>
              </a:spcAft>
              <a:buNone/>
            </a:pPr>
            <a:endParaRPr>
              <a:latin typeface="Impact"/>
              <a:ea typeface="Impact"/>
              <a:cs typeface="Impact"/>
              <a:sym typeface="Impact"/>
            </a:endParaRPr>
          </a:p>
        </p:txBody>
      </p:sp>
      <p:pic>
        <p:nvPicPr>
          <p:cNvPr id="110" name="Google Shape;110;p20"/>
          <p:cNvPicPr preferRelativeResize="0"/>
          <p:nvPr/>
        </p:nvPicPr>
        <p:blipFill>
          <a:blip r:embed="rId3">
            <a:alphaModFix/>
          </a:blip>
          <a:stretch>
            <a:fillRect/>
          </a:stretch>
        </p:blipFill>
        <p:spPr>
          <a:xfrm>
            <a:off x="7511797" y="0"/>
            <a:ext cx="1632195" cy="572700"/>
          </a:xfrm>
          <a:prstGeom prst="rect">
            <a:avLst/>
          </a:prstGeom>
          <a:noFill/>
          <a:ln>
            <a:noFill/>
          </a:ln>
        </p:spPr>
      </p:pic>
      <p:pic>
        <p:nvPicPr>
          <p:cNvPr id="111" name="Google Shape;111;p20"/>
          <p:cNvPicPr preferRelativeResize="0"/>
          <p:nvPr/>
        </p:nvPicPr>
        <p:blipFill>
          <a:blip r:embed="rId4">
            <a:alphaModFix/>
          </a:blip>
          <a:stretch>
            <a:fillRect/>
          </a:stretch>
        </p:blipFill>
        <p:spPr>
          <a:xfrm>
            <a:off x="4742550" y="1093925"/>
            <a:ext cx="4401450" cy="2647950"/>
          </a:xfrm>
          <a:prstGeom prst="rect">
            <a:avLst/>
          </a:prstGeom>
          <a:noFill/>
          <a:ln>
            <a:noFill/>
          </a:ln>
        </p:spPr>
      </p:pic>
      <p:sp>
        <p:nvSpPr>
          <p:cNvPr id="112" name="Google Shape;112;p20"/>
          <p:cNvSpPr txBox="1">
            <a:spLocks noGrp="1"/>
          </p:cNvSpPr>
          <p:nvPr>
            <p:ph type="body" idx="1"/>
          </p:nvPr>
        </p:nvSpPr>
        <p:spPr>
          <a:xfrm>
            <a:off x="469450" y="3898300"/>
            <a:ext cx="8520600" cy="146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As the </a:t>
            </a:r>
            <a:r>
              <a:rPr lang="en" dirty="0" smtClean="0"/>
              <a:t>missing data </a:t>
            </a:r>
            <a:r>
              <a:rPr lang="en" dirty="0"/>
              <a:t>was large, replaced these value with others</a:t>
            </a:r>
            <a:endParaRPr dirty="0"/>
          </a:p>
          <a:p>
            <a:pPr marL="457200" lvl="0" indent="-342900" algn="l" rtl="0">
              <a:spcBef>
                <a:spcPts val="0"/>
              </a:spcBef>
              <a:spcAft>
                <a:spcPts val="0"/>
              </a:spcAft>
              <a:buSzPts val="1800"/>
              <a:buChar char="●"/>
            </a:pPr>
            <a:r>
              <a:rPr lang="en" dirty="0"/>
              <a:t>Leads with Finance Management as Specialization are maximum and has a good conversion rate.</a:t>
            </a:r>
            <a:endParaRPr dirty="0"/>
          </a:p>
        </p:txBody>
      </p:sp>
      <p:pic>
        <p:nvPicPr>
          <p:cNvPr id="113" name="Google Shape;113;p20"/>
          <p:cNvPicPr preferRelativeResize="0"/>
          <p:nvPr/>
        </p:nvPicPr>
        <p:blipFill>
          <a:blip r:embed="rId5">
            <a:alphaModFix/>
          </a:blip>
          <a:stretch>
            <a:fillRect/>
          </a:stretch>
        </p:blipFill>
        <p:spPr>
          <a:xfrm>
            <a:off x="0" y="1093925"/>
            <a:ext cx="4585575" cy="249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Impact"/>
                <a:ea typeface="Impact"/>
                <a:cs typeface="Impact"/>
                <a:sym typeface="Impact"/>
              </a:rPr>
              <a:t>Cleaning and Visualizing Categorical Variables - Occupation</a:t>
            </a:r>
            <a:endParaRPr sz="2500">
              <a:latin typeface="Impact"/>
              <a:ea typeface="Impact"/>
              <a:cs typeface="Impact"/>
              <a:sym typeface="Impact"/>
            </a:endParaRPr>
          </a:p>
          <a:p>
            <a:pPr marL="0" lvl="0" indent="0" algn="l" rtl="0">
              <a:spcBef>
                <a:spcPts val="0"/>
              </a:spcBef>
              <a:spcAft>
                <a:spcPts val="0"/>
              </a:spcAft>
              <a:buNone/>
            </a:pPr>
            <a:endParaRPr>
              <a:latin typeface="Impact"/>
              <a:ea typeface="Impact"/>
              <a:cs typeface="Impact"/>
              <a:sym typeface="Impact"/>
            </a:endParaRPr>
          </a:p>
          <a:p>
            <a:pPr marL="0" lvl="0" indent="0" algn="l" rtl="0">
              <a:spcBef>
                <a:spcPts val="0"/>
              </a:spcBef>
              <a:spcAft>
                <a:spcPts val="0"/>
              </a:spcAft>
              <a:buNone/>
            </a:pPr>
            <a:endParaRPr>
              <a:latin typeface="Impact"/>
              <a:ea typeface="Impact"/>
              <a:cs typeface="Impact"/>
              <a:sym typeface="Impact"/>
            </a:endParaRPr>
          </a:p>
        </p:txBody>
      </p:sp>
      <p:pic>
        <p:nvPicPr>
          <p:cNvPr id="119" name="Google Shape;119;p21"/>
          <p:cNvPicPr preferRelativeResize="0"/>
          <p:nvPr/>
        </p:nvPicPr>
        <p:blipFill>
          <a:blip r:embed="rId3">
            <a:alphaModFix/>
          </a:blip>
          <a:stretch>
            <a:fillRect/>
          </a:stretch>
        </p:blipFill>
        <p:spPr>
          <a:xfrm>
            <a:off x="7511797" y="0"/>
            <a:ext cx="1632195" cy="572700"/>
          </a:xfrm>
          <a:prstGeom prst="rect">
            <a:avLst/>
          </a:prstGeom>
          <a:noFill/>
          <a:ln>
            <a:noFill/>
          </a:ln>
        </p:spPr>
      </p:pic>
      <p:sp>
        <p:nvSpPr>
          <p:cNvPr id="120" name="Google Shape;120;p21"/>
          <p:cNvSpPr txBox="1"/>
          <p:nvPr/>
        </p:nvSpPr>
        <p:spPr>
          <a:xfrm>
            <a:off x="371175" y="1316800"/>
            <a:ext cx="4467000" cy="3000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60% of leads are </a:t>
            </a:r>
            <a:r>
              <a:rPr lang="en" sz="1800" b="1">
                <a:solidFill>
                  <a:schemeClr val="dk2"/>
                </a:solidFill>
                <a:latin typeface="Proxima Nova"/>
                <a:ea typeface="Proxima Nova"/>
                <a:cs typeface="Proxima Nova"/>
                <a:sym typeface="Proxima Nova"/>
              </a:rPr>
              <a:t>Unemployed</a:t>
            </a:r>
            <a:r>
              <a:rPr lang="en" sz="1800">
                <a:solidFill>
                  <a:schemeClr val="dk2"/>
                </a:solidFill>
                <a:latin typeface="Proxima Nova"/>
                <a:ea typeface="Proxima Nova"/>
                <a:cs typeface="Proxima Nova"/>
                <a:sym typeface="Proxima Nova"/>
              </a:rPr>
              <a:t> and they have good conversion rate of </a:t>
            </a:r>
            <a:r>
              <a:rPr lang="en" sz="1800" b="1">
                <a:solidFill>
                  <a:schemeClr val="dk2"/>
                </a:solidFill>
                <a:latin typeface="Proxima Nova"/>
                <a:ea typeface="Proxima Nova"/>
                <a:cs typeface="Proxima Nova"/>
                <a:sym typeface="Proxima Nova"/>
              </a:rPr>
              <a:t>43%</a:t>
            </a:r>
            <a:endParaRPr sz="1800" b="1">
              <a:solidFill>
                <a:schemeClr val="dk2"/>
              </a:solidFill>
              <a:latin typeface="Proxima Nova"/>
              <a:ea typeface="Proxima Nova"/>
              <a:cs typeface="Proxima Nova"/>
              <a:sym typeface="Proxima Nova"/>
            </a:endParaRPr>
          </a:p>
          <a:p>
            <a:pPr marL="457200" marR="0" lvl="0" indent="-342900" algn="l" rtl="0">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Though number of </a:t>
            </a:r>
            <a:r>
              <a:rPr lang="en" sz="1800" b="1">
                <a:solidFill>
                  <a:schemeClr val="dk2"/>
                </a:solidFill>
                <a:latin typeface="Proxima Nova"/>
                <a:ea typeface="Proxima Nova"/>
                <a:cs typeface="Proxima Nova"/>
                <a:sym typeface="Proxima Nova"/>
              </a:rPr>
              <a:t>working professional </a:t>
            </a:r>
            <a:r>
              <a:rPr lang="en" sz="1800">
                <a:solidFill>
                  <a:schemeClr val="dk2"/>
                </a:solidFill>
                <a:latin typeface="Proxima Nova"/>
                <a:ea typeface="Proxima Nova"/>
                <a:cs typeface="Proxima Nova"/>
                <a:sym typeface="Proxima Nova"/>
              </a:rPr>
              <a:t>is less, but their conversion rate is higher at 91%</a:t>
            </a:r>
            <a:endParaRPr sz="1800">
              <a:solidFill>
                <a:schemeClr val="dk2"/>
              </a:solidFill>
              <a:latin typeface="Proxima Nova"/>
              <a:ea typeface="Proxima Nova"/>
              <a:cs typeface="Proxima Nova"/>
              <a:sym typeface="Proxima Nova"/>
            </a:endParaRPr>
          </a:p>
          <a:p>
            <a:pPr marL="457200" marR="0" lvl="0" indent="-342900" algn="l" rtl="0">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The missing percentage is 29%. Replacing with mode might have skewed the data.</a:t>
            </a:r>
            <a:endParaRPr sz="1800">
              <a:solidFill>
                <a:schemeClr val="dk2"/>
              </a:solidFill>
              <a:latin typeface="Proxima Nova"/>
              <a:ea typeface="Proxima Nova"/>
              <a:cs typeface="Proxima Nova"/>
              <a:sym typeface="Proxima Nova"/>
            </a:endParaRPr>
          </a:p>
          <a:p>
            <a:pPr marL="457200" marR="0" lvl="0" indent="-342900" algn="l" rtl="0">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Therefore, replaced null values in Occupation with value Other</a:t>
            </a:r>
            <a:endParaRPr/>
          </a:p>
        </p:txBody>
      </p:sp>
      <p:pic>
        <p:nvPicPr>
          <p:cNvPr id="121" name="Google Shape;121;p21"/>
          <p:cNvPicPr preferRelativeResize="0"/>
          <p:nvPr/>
        </p:nvPicPr>
        <p:blipFill>
          <a:blip r:embed="rId4">
            <a:alphaModFix/>
          </a:blip>
          <a:stretch>
            <a:fillRect/>
          </a:stretch>
        </p:blipFill>
        <p:spPr>
          <a:xfrm>
            <a:off x="4961475" y="1679375"/>
            <a:ext cx="3314700" cy="2009775"/>
          </a:xfrm>
          <a:prstGeom prst="rect">
            <a:avLst/>
          </a:prstGeom>
          <a:noFill/>
          <a:ln>
            <a:noFill/>
          </a:ln>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1043</Words>
  <Application>Microsoft Office PowerPoint</Application>
  <PresentationFormat>On-screen Show (16:9)</PresentationFormat>
  <Paragraphs>102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Impact</vt:lpstr>
      <vt:lpstr>Alfa Slab One</vt:lpstr>
      <vt:lpstr>Proxima Nova</vt:lpstr>
      <vt:lpstr>Arial</vt:lpstr>
      <vt:lpstr>Gameday</vt:lpstr>
      <vt:lpstr>Lead Scoring Case Study</vt:lpstr>
      <vt:lpstr>Problem Statement</vt:lpstr>
      <vt:lpstr>Analysis Approach [1/2]</vt:lpstr>
      <vt:lpstr>Analysis Approach [2/2] </vt:lpstr>
      <vt:lpstr>Cleaning and Visualizing Categorical Variables </vt:lpstr>
      <vt:lpstr>Cleaning and Visualizing Categorical Variables - Lead Source</vt:lpstr>
      <vt:lpstr>Cleaning and Visualizing Categorical Variables - Last Activity </vt:lpstr>
      <vt:lpstr>Cleaning and Visualizing Categorical Variables - Specialization </vt:lpstr>
      <vt:lpstr>Cleaning and Visualizing Categorical Variables - Occupation  </vt:lpstr>
      <vt:lpstr>Cleaning and Visualizing numerical Variables </vt:lpstr>
      <vt:lpstr>Cleaning and Visualizing numerical Variables</vt:lpstr>
      <vt:lpstr>Model Building </vt:lpstr>
      <vt:lpstr>Evaluations on training data</vt:lpstr>
      <vt:lpstr>Evaluations on testing data </vt:lpstr>
      <vt:lpstr>Final Analysis - Features </vt:lpstr>
      <vt:lpstr>Final Analysis - Conclusion and Recommendations </vt:lpstr>
      <vt:lpstr>Final Analysis - Conclusion and Recommendations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cp:lastModifiedBy>varun yemula</cp:lastModifiedBy>
  <cp:revision>7</cp:revision>
  <dcterms:modified xsi:type="dcterms:W3CDTF">2020-04-20T14:38:03Z</dcterms:modified>
</cp:coreProperties>
</file>