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</p:sldMasterIdLst>
  <p:notesMasterIdLst>
    <p:notesMasterId r:id="rId41"/>
  </p:notesMasterIdLst>
  <p:sldIdLst>
    <p:sldId id="256" r:id="rId23"/>
    <p:sldId id="273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8" r:id="rId35"/>
    <p:sldId id="269" r:id="rId36"/>
    <p:sldId id="270" r:id="rId37"/>
    <p:sldId id="271" r:id="rId38"/>
    <p:sldId id="272" r:id="rId39"/>
    <p:sldId id="274" r:id="rId40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8577-83CE-459D-8285-68C1ACD6B48C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65FD-4A66-44B2-A693-1339FB567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7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465FD-4A66-44B2-A693-1339FB567F7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5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0" y="3888000"/>
            <a:ext cx="91436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85400" y="35874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85400" y="3888000"/>
            <a:ext cx="446184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09168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183360" y="35874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09168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183360" y="3888000"/>
            <a:ext cx="2944080" cy="2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7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8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9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0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1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5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5004000" y="3003840"/>
            <a:ext cx="3888000" cy="115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FREE PPT TEMPLATES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04000" y="4155840"/>
            <a:ext cx="3888000" cy="50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 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OF YOUR PRESENTATION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467640" y="360000"/>
            <a:ext cx="3168000" cy="31474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3780000" y="360000"/>
            <a:ext cx="4752000" cy="17218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780000" y="2211840"/>
            <a:ext cx="1475640" cy="12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418000" y="2211840"/>
            <a:ext cx="1475640" cy="12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7056360" y="2211840"/>
            <a:ext cx="1475640" cy="12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0" y="1818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3780000" y="920880"/>
            <a:ext cx="4752000" cy="17218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780000" y="3147840"/>
            <a:ext cx="4752000" cy="17218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ctangle 1"/>
          <p:cNvSpPr/>
          <p:nvPr/>
        </p:nvSpPr>
        <p:spPr>
          <a:xfrm>
            <a:off x="590400" y="915480"/>
            <a:ext cx="3116880" cy="396000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2" descr="D:\Fullppt\005-PNG이미지\모니터.png"/>
          <p:cNvPicPr/>
          <p:nvPr/>
        </p:nvPicPr>
        <p:blipFill>
          <a:blip r:embed="rId14"/>
          <a:stretch/>
        </p:blipFill>
        <p:spPr>
          <a:xfrm>
            <a:off x="6803280" y="2730600"/>
            <a:ext cx="2040480" cy="2034360"/>
          </a:xfrm>
          <a:prstGeom prst="rect">
            <a:avLst/>
          </a:prstGeom>
          <a:ln w="0">
            <a:noFill/>
          </a:ln>
        </p:spPr>
      </p:pic>
      <p:pic>
        <p:nvPicPr>
          <p:cNvPr id="449" name="Picture 2" descr="D:\Fullppt\005-PNG이미지\모니터.png"/>
          <p:cNvPicPr/>
          <p:nvPr/>
        </p:nvPicPr>
        <p:blipFill>
          <a:blip r:embed="rId14"/>
          <a:stretch/>
        </p:blipFill>
        <p:spPr>
          <a:xfrm>
            <a:off x="2675520" y="2730600"/>
            <a:ext cx="2040480" cy="203436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2752920" y="2812680"/>
            <a:ext cx="1874520" cy="1272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81400" y="2812680"/>
            <a:ext cx="1874520" cy="1272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6680" y="2332080"/>
            <a:ext cx="2346480" cy="1605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0" y="1818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0" y="75780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29480" y="1203480"/>
            <a:ext cx="4104000" cy="1728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4644000" y="1203480"/>
            <a:ext cx="4104000" cy="1728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 type="body"/>
          </p:nvPr>
        </p:nvSpPr>
        <p:spPr>
          <a:xfrm>
            <a:off x="4644000" y="3061080"/>
            <a:ext cx="4104000" cy="1728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Rectangle 1"/>
          <p:cNvSpPr/>
          <p:nvPr/>
        </p:nvSpPr>
        <p:spPr>
          <a:xfrm>
            <a:off x="429840" y="3061440"/>
            <a:ext cx="4103640" cy="172800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 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444342">
              <a:alpha val="81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1"/>
          <p:cNvSpPr>
            <a:spLocks noGrp="1"/>
          </p:cNvSpPr>
          <p:nvPr>
            <p:ph type="body"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BASIC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0" y="69948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6083640" cy="2160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3060000" y="2624760"/>
            <a:ext cx="6083640" cy="2160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body"/>
          </p:nvPr>
        </p:nvSpPr>
        <p:spPr>
          <a:xfrm>
            <a:off x="0" y="1818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0" y="75780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539640" y="1131480"/>
            <a:ext cx="4032000" cy="2160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539640" y="3291840"/>
            <a:ext cx="1656000" cy="1439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5"/>
          <p:cNvSpPr>
            <a:spLocks noGrp="1"/>
          </p:cNvSpPr>
          <p:nvPr>
            <p:ph type="body"/>
          </p:nvPr>
        </p:nvSpPr>
        <p:spPr>
          <a:xfrm>
            <a:off x="2267640" y="3377520"/>
            <a:ext cx="2304000" cy="1353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body"/>
          </p:nvPr>
        </p:nvSpPr>
        <p:spPr>
          <a:xfrm>
            <a:off x="0" y="1818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IMAGES &amp; CONTENTS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0" y="75780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Rectangle 4"/>
          <p:cNvSpPr/>
          <p:nvPr/>
        </p:nvSpPr>
        <p:spPr>
          <a:xfrm>
            <a:off x="-9360" y="1182960"/>
            <a:ext cx="9153000" cy="3960000"/>
          </a:xfrm>
          <a:custGeom>
            <a:avLst/>
            <a:gdLst/>
            <a:ahLst/>
            <a:cxnLst/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7" name="Picture 2" descr="D:\Fullppt\PNG이미지\핸드폰2.png"/>
          <p:cNvPicPr/>
          <p:nvPr/>
        </p:nvPicPr>
        <p:blipFill>
          <a:blip r:embed="rId14"/>
          <a:stretch/>
        </p:blipFill>
        <p:spPr>
          <a:xfrm>
            <a:off x="5677920" y="777240"/>
            <a:ext cx="3372840" cy="4084560"/>
          </a:xfrm>
          <a:prstGeom prst="rect">
            <a:avLst/>
          </a:prstGeom>
          <a:ln w="0">
            <a:noFill/>
          </a:ln>
        </p:spPr>
      </p:pic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6516360" y="915480"/>
            <a:ext cx="1945080" cy="3004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body"/>
          </p:nvPr>
        </p:nvSpPr>
        <p:spPr>
          <a:xfrm>
            <a:off x="1979640" y="154080"/>
            <a:ext cx="698436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BASIC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Rectangle 1"/>
          <p:cNvSpPr/>
          <p:nvPr/>
        </p:nvSpPr>
        <p:spPr>
          <a:xfrm>
            <a:off x="0" y="3363840"/>
            <a:ext cx="9143640" cy="1439640"/>
          </a:xfrm>
          <a:prstGeom prst="rect">
            <a:avLst/>
          </a:prstGeom>
          <a:solidFill>
            <a:srgbClr val="444342">
              <a:alpha val="85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PlaceHolder 1"/>
          <p:cNvSpPr>
            <a:spLocks noGrp="1"/>
          </p:cNvSpPr>
          <p:nvPr>
            <p:ph type="body"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Thank you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0" y="423540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14"/>
          <a:stretch/>
        </p:blipFill>
        <p:spPr>
          <a:xfrm>
            <a:off x="0" y="3960"/>
            <a:ext cx="3855600" cy="51350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body"/>
          </p:nvPr>
        </p:nvSpPr>
        <p:spPr>
          <a:xfrm>
            <a:off x="242640" y="92520"/>
            <a:ext cx="8679600" cy="54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05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Fully Editable Shapes</a:t>
            </a:r>
            <a:endParaRPr lang="en-IN" sz="4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ICON SETS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Rounded Rectangle 10"/>
          <p:cNvSpPr/>
          <p:nvPr/>
        </p:nvSpPr>
        <p:spPr>
          <a:xfrm>
            <a:off x="353880" y="1131480"/>
            <a:ext cx="2849400" cy="3648960"/>
          </a:xfrm>
          <a:prstGeom prst="roundRect">
            <a:avLst>
              <a:gd name="adj" fmla="val 3968"/>
            </a:avLst>
          </a:prstGeom>
          <a:solidFill>
            <a:srgbClr val="444342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Rounded Rectangle 16"/>
          <p:cNvSpPr/>
          <p:nvPr/>
        </p:nvSpPr>
        <p:spPr>
          <a:xfrm>
            <a:off x="532080" y="1347480"/>
            <a:ext cx="108000" cy="3240000"/>
          </a:xfrm>
          <a:prstGeom prst="roundRect">
            <a:avLst>
              <a:gd name="adj" fmla="val 50000"/>
            </a:avLst>
          </a:prstGeom>
          <a:solidFill>
            <a:srgbClr val="FFFFFF">
              <a:alpha val="41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Half Frame 17"/>
          <p:cNvSpPr/>
          <p:nvPr/>
        </p:nvSpPr>
        <p:spPr>
          <a:xfrm rot="5400000">
            <a:off x="2593080" y="1238040"/>
            <a:ext cx="501840" cy="501840"/>
          </a:xfrm>
          <a:prstGeom prst="halfFrame">
            <a:avLst>
              <a:gd name="adj1" fmla="val 23728"/>
              <a:gd name="adj2" fmla="val 24642"/>
            </a:avLst>
          </a:prstGeom>
          <a:solidFill>
            <a:srgbClr val="FFFFFF">
              <a:alpha val="23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Oval 1"/>
          <p:cNvSpPr/>
          <p:nvPr/>
        </p:nvSpPr>
        <p:spPr>
          <a:xfrm>
            <a:off x="4860000" y="987480"/>
            <a:ext cx="3168000" cy="3168000"/>
          </a:xfrm>
          <a:prstGeom prst="ellipse">
            <a:avLst/>
          </a:prstGeom>
          <a:solidFill>
            <a:srgbClr val="444342">
              <a:alpha val="8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PlaceHolder 1"/>
          <p:cNvSpPr>
            <a:spLocks noGrp="1"/>
          </p:cNvSpPr>
          <p:nvPr>
            <p:ph type="body"/>
          </p:nvPr>
        </p:nvSpPr>
        <p:spPr>
          <a:xfrm>
            <a:off x="4860000" y="1851840"/>
            <a:ext cx="3168000" cy="100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SECTION BREAK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860000" y="2859840"/>
            <a:ext cx="3168000" cy="50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1"/>
          <p:cNvSpPr/>
          <p:nvPr/>
        </p:nvSpPr>
        <p:spPr>
          <a:xfrm>
            <a:off x="4860000" y="987480"/>
            <a:ext cx="3168000" cy="3168000"/>
          </a:xfrm>
          <a:prstGeom prst="ellipse">
            <a:avLst/>
          </a:prstGeom>
          <a:solidFill>
            <a:srgbClr val="444342">
              <a:alpha val="8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4860000" y="1851840"/>
            <a:ext cx="3168000" cy="100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SECTION BREAK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860000" y="2859840"/>
            <a:ext cx="3168000" cy="50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444342">
              <a:alpha val="72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0" y="29196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BASIC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350172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888000" y="1089720"/>
            <a:ext cx="1367640" cy="14817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BASIC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69948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BASIC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0" y="69948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640" y="134100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907640" y="134100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492000" y="134100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5076000" y="134100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2599200" y="314784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8"/>
          <p:cNvSpPr>
            <a:spLocks noGrp="1"/>
          </p:cNvSpPr>
          <p:nvPr>
            <p:ph type="body"/>
          </p:nvPr>
        </p:nvSpPr>
        <p:spPr>
          <a:xfrm>
            <a:off x="4183560" y="314784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9"/>
          <p:cNvSpPr>
            <a:spLocks noGrp="1"/>
          </p:cNvSpPr>
          <p:nvPr>
            <p:ph type="body"/>
          </p:nvPr>
        </p:nvSpPr>
        <p:spPr>
          <a:xfrm>
            <a:off x="5767560" y="314784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10"/>
          <p:cNvSpPr>
            <a:spLocks noGrp="1"/>
          </p:cNvSpPr>
          <p:nvPr>
            <p:ph type="body"/>
          </p:nvPr>
        </p:nvSpPr>
        <p:spPr>
          <a:xfrm>
            <a:off x="7351560" y="3147840"/>
            <a:ext cx="1439640" cy="1252440"/>
          </a:xfrm>
          <a:prstGeom prst="rect">
            <a:avLst/>
          </a:prstGeom>
          <a:solidFill>
            <a:srgbClr val="F2F2F2"/>
          </a:solidFill>
          <a:ln w="38160">
            <a:solidFill>
              <a:srgbClr val="FFC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5357520" y="286560"/>
            <a:ext cx="2195640" cy="21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172760" y="1476720"/>
            <a:ext cx="2195640" cy="21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357520" y="2662920"/>
            <a:ext cx="2195640" cy="21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542280" y="1476720"/>
            <a:ext cx="2195640" cy="21956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C000">
              <a:alpha val="83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0" y="699480"/>
            <a:ext cx="9143640" cy="2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356400" y="195480"/>
            <a:ext cx="1944000" cy="4680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676760" y="195480"/>
            <a:ext cx="1944000" cy="4680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/>
          </p:nvPr>
        </p:nvSpPr>
        <p:spPr>
          <a:xfrm>
            <a:off x="3537098" y="921957"/>
            <a:ext cx="5606902" cy="269358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endParaRPr lang="en-US" sz="3600" b="1" strike="noStrike" spc="-1" dirty="0">
              <a:solidFill>
                <a:srgbClr val="FFC000"/>
              </a:solidFill>
              <a:latin typeface="Arial"/>
              <a:ea typeface="맑은 고딕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FFC000"/>
                </a:solidFill>
                <a:latin typeface="Arial"/>
                <a:ea typeface="맑은 고딕"/>
              </a:rPr>
              <a:t>BDAT -1004</a:t>
            </a: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FFC000"/>
                </a:solidFill>
                <a:latin typeface="Arial"/>
                <a:ea typeface="맑은 고딕"/>
              </a:rPr>
              <a:t>DATA PROGRAMMING</a:t>
            </a: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FFC000"/>
                </a:solidFill>
                <a:latin typeface="Arial"/>
                <a:ea typeface="맑은 고딕"/>
              </a:rPr>
              <a:t>FINAL PROJECT </a:t>
            </a: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endParaRPr lang="en-IN" sz="3600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endParaRPr lang="en-IN" sz="3600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endParaRPr lang="en-IN" sz="3600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endParaRPr lang="en-IN" sz="3600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IN" sz="3600" spc="-1" dirty="0">
                <a:solidFill>
                  <a:srgbClr val="FFC000"/>
                </a:solidFill>
                <a:latin typeface="Arial"/>
              </a:rPr>
              <a:t>GROUP -4</a:t>
            </a:r>
            <a:r>
              <a:rPr lang="en-IN" sz="3600" spc="-1" dirty="0">
                <a:solidFill>
                  <a:srgbClr val="000000"/>
                </a:solidFill>
                <a:latin typeface="Arial"/>
              </a:rPr>
              <a:t> 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Connection and Data Insertion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TextBox 58"/>
          <p:cNvSpPr/>
          <p:nvPr/>
        </p:nvSpPr>
        <p:spPr>
          <a:xfrm>
            <a:off x="180000" y="745920"/>
            <a:ext cx="6480000" cy="407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964" name="TextBox 59"/>
          <p:cNvSpPr/>
          <p:nvPr/>
        </p:nvSpPr>
        <p:spPr>
          <a:xfrm>
            <a:off x="216000" y="961920"/>
            <a:ext cx="5410800" cy="4176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Use Pandas to read the csv file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Connect to MongoDB using the connection string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Specify your username and password in the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connection string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Use the database and collections name to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access the collection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Convert the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dataframe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 to a dictionary format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using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to_dict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() function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Insert into the collection using the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insert_many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() function.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965" name="Picture 964"/>
          <p:cNvPicPr/>
          <p:nvPr/>
        </p:nvPicPr>
        <p:blipFill>
          <a:blip r:embed="rId2"/>
          <a:stretch/>
        </p:blipFill>
        <p:spPr>
          <a:xfrm>
            <a:off x="5626800" y="970920"/>
            <a:ext cx="3445200" cy="345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/>
          </p:nvPr>
        </p:nvSpPr>
        <p:spPr>
          <a:xfrm>
            <a:off x="4680000" y="2139840"/>
            <a:ext cx="3528000" cy="100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Data Visualisation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extBox 7"/>
          <p:cNvSpPr/>
          <p:nvPr/>
        </p:nvSpPr>
        <p:spPr>
          <a:xfrm>
            <a:off x="611640" y="483480"/>
            <a:ext cx="2592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CountPlot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68" name="TextBox 8"/>
          <p:cNvSpPr/>
          <p:nvPr/>
        </p:nvSpPr>
        <p:spPr>
          <a:xfrm>
            <a:off x="180000" y="1429920"/>
            <a:ext cx="462312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The dataset contain 3 varieties of flower species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Iris-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Setosa</a:t>
            </a: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 – </a:t>
            </a:r>
            <a:r>
              <a:rPr lang="en-US" sz="1600" spc="-1" dirty="0">
                <a:solidFill>
                  <a:srgbClr val="FFFFFF"/>
                </a:solidFill>
                <a:latin typeface="Arial"/>
                <a:ea typeface="Arial Unicode MS"/>
              </a:rPr>
              <a:t>49</a:t>
            </a: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 counts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600" spc="-1" dirty="0">
                <a:solidFill>
                  <a:srgbClr val="FFFFFF"/>
                </a:solidFill>
                <a:latin typeface="Arial"/>
              </a:rPr>
              <a:t>Iris-Versicolor – 50 counts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Iris-Virginica – 50 counts</a:t>
            </a:r>
            <a:endParaRPr lang="en-IN" sz="1600" b="0" strike="noStrike" spc="-1" dirty="0">
              <a:latin typeface="Arial"/>
            </a:endParaRPr>
          </a:p>
        </p:txBody>
      </p:sp>
      <p:pic>
        <p:nvPicPr>
          <p:cNvPr id="969" name="Picture 968"/>
          <p:cNvPicPr/>
          <p:nvPr/>
        </p:nvPicPr>
        <p:blipFill>
          <a:blip r:embed="rId2"/>
          <a:stretch/>
        </p:blipFill>
        <p:spPr>
          <a:xfrm>
            <a:off x="4803120" y="720000"/>
            <a:ext cx="4016880" cy="28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extBox 39"/>
          <p:cNvSpPr/>
          <p:nvPr/>
        </p:nvSpPr>
        <p:spPr>
          <a:xfrm>
            <a:off x="611640" y="483480"/>
            <a:ext cx="2592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ScatterPlot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74" name="TextBox 47"/>
          <p:cNvSpPr/>
          <p:nvPr/>
        </p:nvSpPr>
        <p:spPr>
          <a:xfrm>
            <a:off x="180000" y="1213920"/>
            <a:ext cx="4680000" cy="260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Species Setosa has smaller petal lengths and widths.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Versicolor Species lies in the middle of the other two species in terms of petal length and width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Species Virginica has the largest of petal lengths and widths.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975" name="Picture 974"/>
          <p:cNvPicPr/>
          <p:nvPr/>
        </p:nvPicPr>
        <p:blipFill>
          <a:blip r:embed="rId2"/>
          <a:stretch/>
        </p:blipFill>
        <p:spPr>
          <a:xfrm>
            <a:off x="4788000" y="620640"/>
            <a:ext cx="4305600" cy="308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Box 60"/>
          <p:cNvSpPr/>
          <p:nvPr/>
        </p:nvSpPr>
        <p:spPr>
          <a:xfrm>
            <a:off x="611640" y="483480"/>
            <a:ext cx="2592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Histogram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77" name="TextBox 61"/>
          <p:cNvSpPr/>
          <p:nvPr/>
        </p:nvSpPr>
        <p:spPr>
          <a:xfrm>
            <a:off x="180000" y="1213920"/>
            <a:ext cx="4680000" cy="3207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The highest frequency of the sepal length is between 30 and 35 which is between 5.5 and 6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The highest frequency of the sepal Width is around 70 which is between 3.0 and 3.5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The highest frequency of the petal length is around 50 which is between 1 and 2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The highest frequency of the petal width is between 40 and 50 which is between 0.0 and 0.5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78" name="Picture 977"/>
          <p:cNvPicPr/>
          <p:nvPr/>
        </p:nvPicPr>
        <p:blipFill>
          <a:blip r:embed="rId2"/>
          <a:stretch/>
        </p:blipFill>
        <p:spPr>
          <a:xfrm>
            <a:off x="4824000" y="719280"/>
            <a:ext cx="4284000" cy="396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TextBox 62"/>
          <p:cNvSpPr/>
          <p:nvPr/>
        </p:nvSpPr>
        <p:spPr>
          <a:xfrm>
            <a:off x="359640" y="483480"/>
            <a:ext cx="5148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Histogram with DistPlot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80" name="TextBox 63"/>
          <p:cNvSpPr/>
          <p:nvPr/>
        </p:nvSpPr>
        <p:spPr>
          <a:xfrm>
            <a:off x="180000" y="1213920"/>
            <a:ext cx="4680000" cy="29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 the case of Sepal Length, there is a huge amount of overlapping.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 the case of Sepal Width also, there is a huge amount of overlapping.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 the case of Petal Length, there is a very little amount of overlapping.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 the case of Petal Width also, there is a very little amount of overlapping.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981" name="Picture 980"/>
          <p:cNvPicPr/>
          <p:nvPr/>
        </p:nvPicPr>
        <p:blipFill>
          <a:blip r:embed="rId2"/>
          <a:stretch/>
        </p:blipFill>
        <p:spPr>
          <a:xfrm>
            <a:off x="5154840" y="2160000"/>
            <a:ext cx="2123640" cy="2280240"/>
          </a:xfrm>
          <a:prstGeom prst="rect">
            <a:avLst/>
          </a:prstGeom>
          <a:ln w="0">
            <a:noFill/>
          </a:ln>
        </p:spPr>
      </p:pic>
      <p:pic>
        <p:nvPicPr>
          <p:cNvPr id="982" name="Picture 981"/>
          <p:cNvPicPr/>
          <p:nvPr/>
        </p:nvPicPr>
        <p:blipFill>
          <a:blip r:embed="rId3"/>
          <a:stretch/>
        </p:blipFill>
        <p:spPr>
          <a:xfrm>
            <a:off x="7020000" y="2160000"/>
            <a:ext cx="2124000" cy="2280240"/>
          </a:xfrm>
          <a:prstGeom prst="rect">
            <a:avLst/>
          </a:prstGeom>
          <a:ln w="0">
            <a:noFill/>
          </a:ln>
        </p:spPr>
      </p:pic>
      <p:pic>
        <p:nvPicPr>
          <p:cNvPr id="983" name="Picture 982"/>
          <p:cNvPicPr/>
          <p:nvPr/>
        </p:nvPicPr>
        <p:blipFill>
          <a:blip r:embed="rId4"/>
          <a:stretch/>
        </p:blipFill>
        <p:spPr>
          <a:xfrm>
            <a:off x="5148000" y="0"/>
            <a:ext cx="2012040" cy="2160000"/>
          </a:xfrm>
          <a:prstGeom prst="rect">
            <a:avLst/>
          </a:prstGeom>
          <a:ln w="0">
            <a:noFill/>
          </a:ln>
        </p:spPr>
      </p:pic>
      <p:pic>
        <p:nvPicPr>
          <p:cNvPr id="984" name="Picture 983"/>
          <p:cNvPicPr/>
          <p:nvPr/>
        </p:nvPicPr>
        <p:blipFill>
          <a:blip r:embed="rId5"/>
          <a:stretch/>
        </p:blipFill>
        <p:spPr>
          <a:xfrm>
            <a:off x="7147440" y="0"/>
            <a:ext cx="1996560" cy="2160000"/>
          </a:xfrm>
          <a:prstGeom prst="rect">
            <a:avLst/>
          </a:prstGeom>
          <a:ln w="0">
            <a:noFill/>
          </a:ln>
        </p:spPr>
      </p:pic>
      <p:pic>
        <p:nvPicPr>
          <p:cNvPr id="985" name="Picture 984"/>
          <p:cNvPicPr/>
          <p:nvPr/>
        </p:nvPicPr>
        <p:blipFill>
          <a:blip r:embed="rId6"/>
          <a:stretch/>
        </p:blipFill>
        <p:spPr>
          <a:xfrm>
            <a:off x="7969680" y="56880"/>
            <a:ext cx="1030320" cy="66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Box 64"/>
          <p:cNvSpPr/>
          <p:nvPr/>
        </p:nvSpPr>
        <p:spPr>
          <a:xfrm>
            <a:off x="611640" y="483480"/>
            <a:ext cx="2592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C000"/>
                </a:solidFill>
                <a:latin typeface="Arial"/>
                <a:ea typeface="Arial Unicode MS"/>
              </a:rPr>
              <a:t>BoxPlot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87" name="TextBox 65"/>
          <p:cNvSpPr/>
          <p:nvPr/>
        </p:nvSpPr>
        <p:spPr>
          <a:xfrm>
            <a:off x="180000" y="1213920"/>
            <a:ext cx="4680000" cy="1983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Species Sentosa has the smallest features and less distributed with some outliers.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Species Versicolor has the average features.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Species Virginica has the highest features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88" name="Picture 987"/>
          <p:cNvPicPr/>
          <p:nvPr/>
        </p:nvPicPr>
        <p:blipFill>
          <a:blip r:embed="rId3"/>
          <a:stretch/>
        </p:blipFill>
        <p:spPr>
          <a:xfrm>
            <a:off x="4968000" y="560880"/>
            <a:ext cx="3960000" cy="370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Django WebApp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0" name="Group 18"/>
          <p:cNvGrpSpPr/>
          <p:nvPr/>
        </p:nvGrpSpPr>
        <p:grpSpPr>
          <a:xfrm>
            <a:off x="4537800" y="1303560"/>
            <a:ext cx="4138200" cy="671760"/>
            <a:chOff x="4537800" y="1303560"/>
            <a:chExt cx="4138200" cy="671760"/>
          </a:xfrm>
        </p:grpSpPr>
        <p:sp>
          <p:nvSpPr>
            <p:cNvPr id="991" name="TextBox 19"/>
            <p:cNvSpPr/>
            <p:nvPr/>
          </p:nvSpPr>
          <p:spPr>
            <a:xfrm>
              <a:off x="4537800" y="152064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992" name="TextBox 20"/>
            <p:cNvSpPr/>
            <p:nvPr/>
          </p:nvSpPr>
          <p:spPr>
            <a:xfrm>
              <a:off x="4537800" y="130356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Install Django in your local machine and start a new django project</a:t>
              </a:r>
              <a:endParaRPr lang="en-IN" sz="1200" b="0" strike="noStrike" spc="-1">
                <a:latin typeface="Arial"/>
              </a:endParaRPr>
            </a:p>
          </p:txBody>
        </p:sp>
      </p:grpSp>
      <p:grpSp>
        <p:nvGrpSpPr>
          <p:cNvPr id="993" name="Group 21"/>
          <p:cNvGrpSpPr/>
          <p:nvPr/>
        </p:nvGrpSpPr>
        <p:grpSpPr>
          <a:xfrm>
            <a:off x="4537800" y="1998720"/>
            <a:ext cx="4138200" cy="671760"/>
            <a:chOff x="4537800" y="1998720"/>
            <a:chExt cx="4138200" cy="671760"/>
          </a:xfrm>
        </p:grpSpPr>
        <p:sp>
          <p:nvSpPr>
            <p:cNvPr id="994" name="TextBox 22"/>
            <p:cNvSpPr/>
            <p:nvPr/>
          </p:nvSpPr>
          <p:spPr>
            <a:xfrm>
              <a:off x="4537800" y="221580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995" name="TextBox 23"/>
            <p:cNvSpPr/>
            <p:nvPr/>
          </p:nvSpPr>
          <p:spPr>
            <a:xfrm>
              <a:off x="4537800" y="199872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Create a superuser and migrate changes into default sqlite database.</a:t>
              </a:r>
              <a:endParaRPr lang="en-IN" sz="1200" b="0" strike="noStrike" spc="-1">
                <a:latin typeface="Arial"/>
              </a:endParaRPr>
            </a:p>
          </p:txBody>
        </p:sp>
      </p:grpSp>
      <p:grpSp>
        <p:nvGrpSpPr>
          <p:cNvPr id="996" name="Group 24"/>
          <p:cNvGrpSpPr/>
          <p:nvPr/>
        </p:nvGrpSpPr>
        <p:grpSpPr>
          <a:xfrm>
            <a:off x="4537800" y="2693880"/>
            <a:ext cx="4138200" cy="671760"/>
            <a:chOff x="4537800" y="2693880"/>
            <a:chExt cx="4138200" cy="671760"/>
          </a:xfrm>
        </p:grpSpPr>
        <p:sp>
          <p:nvSpPr>
            <p:cNvPr id="997" name="TextBox 25"/>
            <p:cNvSpPr/>
            <p:nvPr/>
          </p:nvSpPr>
          <p:spPr>
            <a:xfrm>
              <a:off x="4537800" y="291096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998" name="TextBox 26"/>
            <p:cNvSpPr/>
            <p:nvPr/>
          </p:nvSpPr>
          <p:spPr>
            <a:xfrm>
              <a:off x="4537800" y="269388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Crete a table to store iris data, register it in admin and migrate changes</a:t>
              </a:r>
              <a:endParaRPr lang="en-IN" sz="1200" b="0" strike="noStrike" spc="-1">
                <a:latin typeface="Arial"/>
              </a:endParaRPr>
            </a:p>
          </p:txBody>
        </p:sp>
      </p:grpSp>
      <p:grpSp>
        <p:nvGrpSpPr>
          <p:cNvPr id="999" name="Group 27"/>
          <p:cNvGrpSpPr/>
          <p:nvPr/>
        </p:nvGrpSpPr>
        <p:grpSpPr>
          <a:xfrm>
            <a:off x="4537800" y="3389040"/>
            <a:ext cx="4138200" cy="671400"/>
            <a:chOff x="4537800" y="3389040"/>
            <a:chExt cx="4138200" cy="671400"/>
          </a:xfrm>
        </p:grpSpPr>
        <p:sp>
          <p:nvSpPr>
            <p:cNvPr id="1000" name="TextBox 28"/>
            <p:cNvSpPr/>
            <p:nvPr/>
          </p:nvSpPr>
          <p:spPr>
            <a:xfrm>
              <a:off x="4537800" y="360576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001" name="TextBox 29"/>
            <p:cNvSpPr/>
            <p:nvPr/>
          </p:nvSpPr>
          <p:spPr>
            <a:xfrm>
              <a:off x="4537800" y="3389040"/>
              <a:ext cx="41382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Configure URL and write the logic inside a view function to fetch data from model and render it in a template.</a:t>
              </a:r>
              <a:endParaRPr lang="en-IN" sz="1200" b="0" strike="noStrike" spc="-1">
                <a:latin typeface="Arial"/>
              </a:endParaRPr>
            </a:p>
          </p:txBody>
        </p:sp>
      </p:grpSp>
      <p:sp>
        <p:nvSpPr>
          <p:cNvPr id="1002" name="Oval 30"/>
          <p:cNvSpPr/>
          <p:nvPr/>
        </p:nvSpPr>
        <p:spPr>
          <a:xfrm>
            <a:off x="3924000" y="2811240"/>
            <a:ext cx="484920" cy="484920"/>
          </a:xfrm>
          <a:prstGeom prst="ellipse">
            <a:avLst/>
          </a:prstGeom>
          <a:gradFill rotWithShape="0">
            <a:gsLst>
              <a:gs pos="0">
                <a:srgbClr val="B38600"/>
              </a:gs>
              <a:gs pos="50000">
                <a:srgbClr val="B38600"/>
              </a:gs>
              <a:gs pos="100000">
                <a:srgbClr val="B38600"/>
              </a:gs>
            </a:gsLst>
            <a:lin ang="54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03" name="Oval 31"/>
          <p:cNvSpPr/>
          <p:nvPr/>
        </p:nvSpPr>
        <p:spPr>
          <a:xfrm>
            <a:off x="3924000" y="1400400"/>
            <a:ext cx="484920" cy="484920"/>
          </a:xfrm>
          <a:prstGeom prst="ellipse">
            <a:avLst/>
          </a:prstGeom>
          <a:gradFill rotWithShape="0">
            <a:gsLst>
              <a:gs pos="0">
                <a:srgbClr val="806000"/>
              </a:gs>
              <a:gs pos="50000">
                <a:srgbClr val="806000"/>
              </a:gs>
              <a:gs pos="100000">
                <a:srgbClr val="806000"/>
              </a:gs>
            </a:gsLst>
            <a:lin ang="54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04" name="Oval 32"/>
          <p:cNvSpPr/>
          <p:nvPr/>
        </p:nvSpPr>
        <p:spPr>
          <a:xfrm>
            <a:off x="3924000" y="2106000"/>
            <a:ext cx="484920" cy="484920"/>
          </a:xfrm>
          <a:prstGeom prst="ellipse">
            <a:avLst/>
          </a:prstGeom>
          <a:gradFill rotWithShape="0">
            <a:gsLst>
              <a:gs pos="0">
                <a:srgbClr val="997300"/>
              </a:gs>
              <a:gs pos="50000">
                <a:srgbClr val="997300"/>
              </a:gs>
              <a:gs pos="100000">
                <a:srgbClr val="997300"/>
              </a:gs>
            </a:gsLst>
            <a:lin ang="54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05" name="Oval 34"/>
          <p:cNvSpPr/>
          <p:nvPr/>
        </p:nvSpPr>
        <p:spPr>
          <a:xfrm>
            <a:off x="3924000" y="4222440"/>
            <a:ext cx="484920" cy="484920"/>
          </a:xfrm>
          <a:prstGeom prst="ellipse">
            <a:avLst/>
          </a:pr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grpSp>
        <p:nvGrpSpPr>
          <p:cNvPr id="1006" name="Group 35"/>
          <p:cNvGrpSpPr/>
          <p:nvPr/>
        </p:nvGrpSpPr>
        <p:grpSpPr>
          <a:xfrm>
            <a:off x="4537800" y="4083840"/>
            <a:ext cx="4138200" cy="671760"/>
            <a:chOff x="4537800" y="4083840"/>
            <a:chExt cx="4138200" cy="671760"/>
          </a:xfrm>
        </p:grpSpPr>
        <p:sp>
          <p:nvSpPr>
            <p:cNvPr id="1007" name="TextBox 36"/>
            <p:cNvSpPr/>
            <p:nvPr/>
          </p:nvSpPr>
          <p:spPr>
            <a:xfrm>
              <a:off x="4537800" y="4300920"/>
              <a:ext cx="4138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008" name="TextBox 37"/>
            <p:cNvSpPr/>
            <p:nvPr/>
          </p:nvSpPr>
          <p:spPr>
            <a:xfrm>
              <a:off x="4537800" y="4083840"/>
              <a:ext cx="41382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Go to localhost:8000 to see the rendered content. You can go to localhost:8000/admin to manage the webapp as an adminstrator. </a:t>
              </a:r>
              <a:endParaRPr lang="en-IN" sz="1200" b="0" strike="noStrike" spc="-1">
                <a:latin typeface="Arial"/>
              </a:endParaRPr>
            </a:p>
          </p:txBody>
        </p:sp>
      </p:grpSp>
      <p:sp>
        <p:nvSpPr>
          <p:cNvPr id="1009" name="Oval 38"/>
          <p:cNvSpPr/>
          <p:nvPr/>
        </p:nvSpPr>
        <p:spPr>
          <a:xfrm>
            <a:off x="3924000" y="3516840"/>
            <a:ext cx="484920" cy="484920"/>
          </a:xfrm>
          <a:prstGeom prst="ellipse">
            <a:avLst/>
          </a:prstGeom>
          <a:gradFill rotWithShape="0">
            <a:gsLst>
              <a:gs pos="0">
                <a:srgbClr val="CC9A00"/>
              </a:gs>
              <a:gs pos="50000">
                <a:srgbClr val="CC9A00"/>
              </a:gs>
              <a:gs pos="100000">
                <a:srgbClr val="CC9A00"/>
              </a:gs>
            </a:gsLst>
            <a:lin ang="54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10" name="TextBox 40"/>
          <p:cNvSpPr/>
          <p:nvPr/>
        </p:nvSpPr>
        <p:spPr>
          <a:xfrm>
            <a:off x="3892320" y="1458360"/>
            <a:ext cx="54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11" name="TextBox 41"/>
          <p:cNvSpPr/>
          <p:nvPr/>
        </p:nvSpPr>
        <p:spPr>
          <a:xfrm>
            <a:off x="3892320" y="2163960"/>
            <a:ext cx="54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12" name="TextBox 42"/>
          <p:cNvSpPr/>
          <p:nvPr/>
        </p:nvSpPr>
        <p:spPr>
          <a:xfrm>
            <a:off x="3892320" y="2869560"/>
            <a:ext cx="54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13" name="TextBox 43"/>
          <p:cNvSpPr/>
          <p:nvPr/>
        </p:nvSpPr>
        <p:spPr>
          <a:xfrm>
            <a:off x="3892320" y="3574800"/>
            <a:ext cx="54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14" name="TextBox 44"/>
          <p:cNvSpPr/>
          <p:nvPr/>
        </p:nvSpPr>
        <p:spPr>
          <a:xfrm>
            <a:off x="3892320" y="4280400"/>
            <a:ext cx="54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05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015" name="Picture 1014"/>
          <p:cNvPicPr/>
          <p:nvPr/>
        </p:nvPicPr>
        <p:blipFill>
          <a:blip r:embed="rId2"/>
          <a:stretch/>
        </p:blipFill>
        <p:spPr>
          <a:xfrm>
            <a:off x="648000" y="987120"/>
            <a:ext cx="2160000" cy="1973520"/>
          </a:xfrm>
          <a:prstGeom prst="rect">
            <a:avLst/>
          </a:prstGeom>
          <a:ln w="0">
            <a:noFill/>
          </a:ln>
        </p:spPr>
      </p:pic>
      <p:pic>
        <p:nvPicPr>
          <p:cNvPr id="1016" name="Picture 1015"/>
          <p:cNvPicPr/>
          <p:nvPr/>
        </p:nvPicPr>
        <p:blipFill>
          <a:blip r:embed="rId3"/>
          <a:stretch/>
        </p:blipFill>
        <p:spPr>
          <a:xfrm>
            <a:off x="648000" y="2960640"/>
            <a:ext cx="2160000" cy="197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/>
          </p:nvPr>
        </p:nvSpPr>
        <p:spPr>
          <a:xfrm>
            <a:off x="0" y="358740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Thank you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/>
          </p:nvPr>
        </p:nvSpPr>
        <p:spPr>
          <a:xfrm>
            <a:off x="1979640" y="154080"/>
            <a:ext cx="698436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FC000"/>
                </a:solidFill>
                <a:latin typeface="Arial"/>
                <a:ea typeface="Arial Unicode MS"/>
              </a:rPr>
              <a:t>ABOUT US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Rectangle 3"/>
          <p:cNvSpPr/>
          <p:nvPr/>
        </p:nvSpPr>
        <p:spPr>
          <a:xfrm>
            <a:off x="2209305" y="840513"/>
            <a:ext cx="35640" cy="360756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19" name="TextBox 4"/>
          <p:cNvSpPr/>
          <p:nvPr/>
        </p:nvSpPr>
        <p:spPr>
          <a:xfrm>
            <a:off x="2582539" y="729720"/>
            <a:ext cx="5755004" cy="49845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KANIKA KHURANA (Team Leader)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    </a:t>
            </a:r>
            <a:r>
              <a:rPr lang="en-US" sz="1600" spc="-1" dirty="0" err="1">
                <a:solidFill>
                  <a:srgbClr val="FFFFFF"/>
                </a:solidFill>
                <a:latin typeface="Arial"/>
              </a:rPr>
              <a:t>B.Tech</a:t>
            </a:r>
            <a:r>
              <a:rPr lang="en-US" sz="1600" spc="-1" dirty="0">
                <a:solidFill>
                  <a:srgbClr val="FFFFFF"/>
                </a:solidFill>
                <a:latin typeface="Arial"/>
              </a:rPr>
              <a:t> (Computer Science)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1600" spc="-1" dirty="0">
                <a:solidFill>
                  <a:srgbClr val="FFFFFF"/>
                </a:solidFill>
                <a:latin typeface="Arial"/>
              </a:rPr>
              <a:t>    Artificial Intelligence (PG-Diploma)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1600" b="0" strike="noStrike" spc="-1" dirty="0">
              <a:solidFill>
                <a:srgbClr val="FFFFFF"/>
              </a:solidFill>
              <a:latin typeface="Arial"/>
              <a:ea typeface="Arial Unicode MS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N</a:t>
            </a: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AVNEET SINGH (Developer)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    </a:t>
            </a:r>
            <a:r>
              <a:rPr lang="en-US" sz="1600" spc="-1" dirty="0" err="1">
                <a:solidFill>
                  <a:srgbClr val="FFFFFF"/>
                </a:solidFill>
                <a:latin typeface="Arial"/>
                <a:ea typeface="Arial Unicode MS"/>
              </a:rPr>
              <a:t>B.Sc</a:t>
            </a:r>
            <a:r>
              <a:rPr lang="en-US" sz="1600" spc="-1" dirty="0">
                <a:solidFill>
                  <a:srgbClr val="FFFFFF"/>
                </a:solidFill>
                <a:latin typeface="Arial"/>
                <a:ea typeface="Arial Unicode MS"/>
              </a:rPr>
              <a:t> (Non-Medical)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1600" spc="-1" dirty="0">
              <a:solidFill>
                <a:srgbClr val="FFFFFF"/>
              </a:solidFill>
              <a:latin typeface="Arial"/>
              <a:ea typeface="Arial Unicode MS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PRINCE SINGLA</a:t>
            </a: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 (Business Analyst)</a:t>
            </a:r>
          </a:p>
          <a:p>
            <a:pPr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    </a:t>
            </a:r>
            <a:r>
              <a:rPr lang="en-US" sz="1800" spc="-1" dirty="0" err="1">
                <a:solidFill>
                  <a:srgbClr val="FFFFFF"/>
                </a:solidFill>
                <a:latin typeface="Arial"/>
                <a:ea typeface="Arial Unicode MS"/>
              </a:rPr>
              <a:t>B.Sc</a:t>
            </a:r>
            <a:r>
              <a:rPr lang="en-US" sz="1800" spc="-1" dirty="0">
                <a:solidFill>
                  <a:srgbClr val="FFFFFF"/>
                </a:solidFill>
                <a:latin typeface="Arial"/>
                <a:ea typeface="Arial Unicode MS"/>
              </a:rPr>
              <a:t> (Non-Medical)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pc="-1" dirty="0">
              <a:solidFill>
                <a:srgbClr val="FFFFFF"/>
              </a:solidFill>
              <a:latin typeface="Arial"/>
              <a:ea typeface="Arial Unicode MS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SAMARJEET SINGH (Data Analyst)</a:t>
            </a:r>
          </a:p>
          <a:p>
            <a:pPr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    </a:t>
            </a:r>
            <a:r>
              <a:rPr lang="en-US" sz="1800" spc="-1" dirty="0" err="1">
                <a:solidFill>
                  <a:srgbClr val="FFFFFF"/>
                </a:solidFill>
                <a:latin typeface="Arial"/>
                <a:ea typeface="Arial Unicode MS"/>
              </a:rPr>
              <a:t>B.Sc</a:t>
            </a:r>
            <a:r>
              <a:rPr lang="en-US" sz="1800" spc="-1" dirty="0">
                <a:solidFill>
                  <a:srgbClr val="FFFFFF"/>
                </a:solidFill>
                <a:latin typeface="Arial"/>
                <a:ea typeface="Arial Unicode MS"/>
              </a:rPr>
              <a:t> (Non-Medical)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pc="-1" dirty="0">
              <a:solidFill>
                <a:srgbClr val="FFFFFF"/>
              </a:solidFill>
              <a:latin typeface="Arial"/>
              <a:ea typeface="Arial Unicode MS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GURSHARAN 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SINGH SIBIA (Project Manager)</a:t>
            </a:r>
          </a:p>
          <a:p>
            <a:pPr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    </a:t>
            </a:r>
            <a:r>
              <a:rPr lang="en-US" sz="1800" spc="-1" dirty="0" err="1">
                <a:solidFill>
                  <a:srgbClr val="FFFFFF"/>
                </a:solidFill>
                <a:latin typeface="Arial"/>
                <a:ea typeface="Arial Unicode MS"/>
              </a:rPr>
              <a:t>B.Sc</a:t>
            </a:r>
            <a:r>
              <a:rPr lang="en-US" sz="1800" spc="-1" dirty="0">
                <a:solidFill>
                  <a:srgbClr val="FFFFFF"/>
                </a:solidFill>
                <a:latin typeface="Arial"/>
                <a:ea typeface="Arial Unicode MS"/>
              </a:rPr>
              <a:t> (Non-Medical)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1800" b="0" strike="noStrike" spc="-1" dirty="0">
              <a:solidFill>
                <a:srgbClr val="FFFFFF"/>
              </a:solidFill>
              <a:latin typeface="Arial"/>
              <a:ea typeface="Arial Unicode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    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itle 2"/>
          <p:cNvSpPr/>
          <p:nvPr/>
        </p:nvSpPr>
        <p:spPr>
          <a:xfrm>
            <a:off x="4032360" y="339480"/>
            <a:ext cx="511128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FFC000"/>
                </a:solidFill>
                <a:latin typeface="Arial"/>
                <a:ea typeface="Arial Unicode MS"/>
              </a:rPr>
              <a:t>Project Data</a:t>
            </a:r>
            <a:endParaRPr lang="en-IN" sz="3600" b="0" strike="noStrike" spc="-1" dirty="0">
              <a:latin typeface="Arial"/>
            </a:endParaRPr>
          </a:p>
        </p:txBody>
      </p:sp>
      <p:grpSp>
        <p:nvGrpSpPr>
          <p:cNvPr id="896" name="Group 11"/>
          <p:cNvGrpSpPr/>
          <p:nvPr/>
        </p:nvGrpSpPr>
        <p:grpSpPr>
          <a:xfrm>
            <a:off x="3480480" y="1203480"/>
            <a:ext cx="5328000" cy="756000"/>
            <a:chOff x="3480480" y="1203480"/>
            <a:chExt cx="5328000" cy="756000"/>
          </a:xfrm>
        </p:grpSpPr>
        <p:grpSp>
          <p:nvGrpSpPr>
            <p:cNvPr id="897" name="Group 12"/>
            <p:cNvGrpSpPr/>
            <p:nvPr/>
          </p:nvGrpSpPr>
          <p:grpSpPr>
            <a:xfrm>
              <a:off x="3480480" y="1203480"/>
              <a:ext cx="3816360" cy="576000"/>
              <a:chOff x="3480480" y="1203480"/>
              <a:chExt cx="3816360" cy="576000"/>
            </a:xfrm>
          </p:grpSpPr>
          <p:sp>
            <p:nvSpPr>
              <p:cNvPr id="898" name="Rectangle 13"/>
              <p:cNvSpPr/>
              <p:nvPr/>
            </p:nvSpPr>
            <p:spPr>
              <a:xfrm>
                <a:off x="3696480" y="1203480"/>
                <a:ext cx="3384000" cy="575640"/>
              </a:xfrm>
              <a:prstGeom prst="rect">
                <a:avLst/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899" name="Isosceles Triangle 14"/>
              <p:cNvSpPr/>
              <p:nvPr/>
            </p:nvSpPr>
            <p:spPr>
              <a:xfrm rot="16200000">
                <a:off x="3300480" y="138384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00" name="Isosceles Triangle 15"/>
              <p:cNvSpPr/>
              <p:nvPr/>
            </p:nvSpPr>
            <p:spPr>
              <a:xfrm rot="5400000">
                <a:off x="6901200" y="138348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01" name="Group 10"/>
            <p:cNvGrpSpPr/>
            <p:nvPr/>
          </p:nvGrpSpPr>
          <p:grpSpPr>
            <a:xfrm>
              <a:off x="4380480" y="1383480"/>
              <a:ext cx="4428000" cy="576000"/>
              <a:chOff x="4380480" y="1383480"/>
              <a:chExt cx="4428000" cy="576000"/>
            </a:xfrm>
          </p:grpSpPr>
          <p:sp>
            <p:nvSpPr>
              <p:cNvPr id="902" name="Rectangle 1"/>
              <p:cNvSpPr/>
              <p:nvPr/>
            </p:nvSpPr>
            <p:spPr>
              <a:xfrm>
                <a:off x="4596480" y="1383480"/>
                <a:ext cx="4212000" cy="575640"/>
              </a:xfrm>
              <a:prstGeom prst="rect">
                <a:avLst/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03" name="Isosceles Triangle 6"/>
              <p:cNvSpPr/>
              <p:nvPr/>
            </p:nvSpPr>
            <p:spPr>
              <a:xfrm rot="16200000">
                <a:off x="4200480" y="156384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904" name="Group 17"/>
          <p:cNvGrpSpPr/>
          <p:nvPr/>
        </p:nvGrpSpPr>
        <p:grpSpPr>
          <a:xfrm>
            <a:off x="3122280" y="2111760"/>
            <a:ext cx="5328000" cy="756000"/>
            <a:chOff x="3122280" y="2111760"/>
            <a:chExt cx="5328000" cy="756000"/>
          </a:xfrm>
        </p:grpSpPr>
        <p:grpSp>
          <p:nvGrpSpPr>
            <p:cNvPr id="905" name="Group 18"/>
            <p:cNvGrpSpPr/>
            <p:nvPr/>
          </p:nvGrpSpPr>
          <p:grpSpPr>
            <a:xfrm>
              <a:off x="3122280" y="2111760"/>
              <a:ext cx="3816360" cy="576000"/>
              <a:chOff x="3122280" y="2111760"/>
              <a:chExt cx="3816360" cy="576000"/>
            </a:xfrm>
          </p:grpSpPr>
          <p:sp>
            <p:nvSpPr>
              <p:cNvPr id="906" name="Rectangle 22"/>
              <p:cNvSpPr/>
              <p:nvPr/>
            </p:nvSpPr>
            <p:spPr>
              <a:xfrm>
                <a:off x="3338280" y="2111760"/>
                <a:ext cx="3384000" cy="575640"/>
              </a:xfrm>
              <a:prstGeom prst="rect">
                <a:avLst/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07" name="Isosceles Triangle 23"/>
              <p:cNvSpPr/>
              <p:nvPr/>
            </p:nvSpPr>
            <p:spPr>
              <a:xfrm rot="16200000">
                <a:off x="2942280" y="229212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08" name="Isosceles Triangle 24"/>
              <p:cNvSpPr/>
              <p:nvPr/>
            </p:nvSpPr>
            <p:spPr>
              <a:xfrm rot="5400000">
                <a:off x="6543000" y="229176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09" name="Group 19"/>
            <p:cNvGrpSpPr/>
            <p:nvPr/>
          </p:nvGrpSpPr>
          <p:grpSpPr>
            <a:xfrm>
              <a:off x="4022280" y="2291760"/>
              <a:ext cx="4428000" cy="576000"/>
              <a:chOff x="4022280" y="2291760"/>
              <a:chExt cx="4428000" cy="576000"/>
            </a:xfrm>
          </p:grpSpPr>
          <p:sp>
            <p:nvSpPr>
              <p:cNvPr id="910" name="Rectangle 20"/>
              <p:cNvSpPr/>
              <p:nvPr/>
            </p:nvSpPr>
            <p:spPr>
              <a:xfrm>
                <a:off x="4238280" y="2291760"/>
                <a:ext cx="4212000" cy="575640"/>
              </a:xfrm>
              <a:prstGeom prst="rect">
                <a:avLst/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911" name="Isosceles Triangle 21"/>
              <p:cNvSpPr/>
              <p:nvPr/>
            </p:nvSpPr>
            <p:spPr>
              <a:xfrm rot="16200000">
                <a:off x="3842280" y="247212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912" name="Group 25"/>
          <p:cNvGrpSpPr/>
          <p:nvPr/>
        </p:nvGrpSpPr>
        <p:grpSpPr>
          <a:xfrm>
            <a:off x="2779021" y="3094560"/>
            <a:ext cx="5328360" cy="756000"/>
            <a:chOff x="2763720" y="3020040"/>
            <a:chExt cx="5328360" cy="756000"/>
          </a:xfrm>
        </p:grpSpPr>
        <p:grpSp>
          <p:nvGrpSpPr>
            <p:cNvPr id="913" name="Group 26"/>
            <p:cNvGrpSpPr/>
            <p:nvPr/>
          </p:nvGrpSpPr>
          <p:grpSpPr>
            <a:xfrm>
              <a:off x="2763720" y="3020040"/>
              <a:ext cx="3816360" cy="576000"/>
              <a:chOff x="2763720" y="3020040"/>
              <a:chExt cx="3816360" cy="576000"/>
            </a:xfrm>
          </p:grpSpPr>
          <p:sp>
            <p:nvSpPr>
              <p:cNvPr id="914" name="Rectangle 30"/>
              <p:cNvSpPr/>
              <p:nvPr/>
            </p:nvSpPr>
            <p:spPr>
              <a:xfrm>
                <a:off x="2979720" y="3020040"/>
                <a:ext cx="3384000" cy="575640"/>
              </a:xfrm>
              <a:prstGeom prst="rect">
                <a:avLst/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15" name="Isosceles Triangle 31"/>
              <p:cNvSpPr/>
              <p:nvPr/>
            </p:nvSpPr>
            <p:spPr>
              <a:xfrm rot="16200000">
                <a:off x="2583720" y="320040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16" name="Isosceles Triangle 32"/>
              <p:cNvSpPr/>
              <p:nvPr/>
            </p:nvSpPr>
            <p:spPr>
              <a:xfrm rot="5400000">
                <a:off x="6184440" y="320004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17" name="Group 27"/>
            <p:cNvGrpSpPr/>
            <p:nvPr/>
          </p:nvGrpSpPr>
          <p:grpSpPr>
            <a:xfrm>
              <a:off x="3664080" y="3200040"/>
              <a:ext cx="4428000" cy="576000"/>
              <a:chOff x="3664080" y="3200040"/>
              <a:chExt cx="4428000" cy="576000"/>
            </a:xfrm>
          </p:grpSpPr>
          <p:sp>
            <p:nvSpPr>
              <p:cNvPr id="918" name="Rectangle 28"/>
              <p:cNvSpPr/>
              <p:nvPr/>
            </p:nvSpPr>
            <p:spPr>
              <a:xfrm>
                <a:off x="3880080" y="3200040"/>
                <a:ext cx="4212000" cy="575640"/>
              </a:xfrm>
              <a:prstGeom prst="rect">
                <a:avLst/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19" name="Isosceles Triangle 29"/>
              <p:cNvSpPr/>
              <p:nvPr/>
            </p:nvSpPr>
            <p:spPr>
              <a:xfrm rot="16200000">
                <a:off x="3484080" y="338040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920" name="Group 33"/>
          <p:cNvGrpSpPr/>
          <p:nvPr/>
        </p:nvGrpSpPr>
        <p:grpSpPr>
          <a:xfrm>
            <a:off x="2405520" y="3928320"/>
            <a:ext cx="5328360" cy="756000"/>
            <a:chOff x="2405520" y="3928320"/>
            <a:chExt cx="5328360" cy="756000"/>
          </a:xfrm>
        </p:grpSpPr>
        <p:grpSp>
          <p:nvGrpSpPr>
            <p:cNvPr id="921" name="Group 34"/>
            <p:cNvGrpSpPr/>
            <p:nvPr/>
          </p:nvGrpSpPr>
          <p:grpSpPr>
            <a:xfrm>
              <a:off x="2405520" y="3928320"/>
              <a:ext cx="3816360" cy="576000"/>
              <a:chOff x="2405520" y="3928320"/>
              <a:chExt cx="3816360" cy="576000"/>
            </a:xfrm>
          </p:grpSpPr>
          <p:sp>
            <p:nvSpPr>
              <p:cNvPr id="922" name="Rectangle 38"/>
              <p:cNvSpPr/>
              <p:nvPr/>
            </p:nvSpPr>
            <p:spPr>
              <a:xfrm>
                <a:off x="2621520" y="3928320"/>
                <a:ext cx="3384000" cy="575640"/>
              </a:xfrm>
              <a:prstGeom prst="rect">
                <a:avLst/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23" name="Isosceles Triangle 39"/>
              <p:cNvSpPr/>
              <p:nvPr/>
            </p:nvSpPr>
            <p:spPr>
              <a:xfrm rot="16200000">
                <a:off x="2225520" y="410868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24" name="Isosceles Triangle 40"/>
              <p:cNvSpPr/>
              <p:nvPr/>
            </p:nvSpPr>
            <p:spPr>
              <a:xfrm rot="5400000">
                <a:off x="5826240" y="410832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25" name="Group 35"/>
            <p:cNvGrpSpPr/>
            <p:nvPr/>
          </p:nvGrpSpPr>
          <p:grpSpPr>
            <a:xfrm>
              <a:off x="3305520" y="4108320"/>
              <a:ext cx="4428360" cy="576000"/>
              <a:chOff x="3305520" y="4108320"/>
              <a:chExt cx="4428360" cy="576000"/>
            </a:xfrm>
          </p:grpSpPr>
          <p:sp>
            <p:nvSpPr>
              <p:cNvPr id="926" name="Rectangle 36"/>
              <p:cNvSpPr/>
              <p:nvPr/>
            </p:nvSpPr>
            <p:spPr>
              <a:xfrm>
                <a:off x="3521880" y="4108320"/>
                <a:ext cx="4212000" cy="575640"/>
              </a:xfrm>
              <a:prstGeom prst="rect">
                <a:avLst/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27" name="Isosceles Triangle 37"/>
              <p:cNvSpPr/>
              <p:nvPr/>
            </p:nvSpPr>
            <p:spPr>
              <a:xfrm rot="16200000">
                <a:off x="3125520" y="4288680"/>
                <a:ext cx="575640" cy="215640"/>
              </a:xfrm>
              <a:prstGeom prst="triangle">
                <a:avLst>
                  <a:gd name="adj" fmla="val 0"/>
                </a:avLst>
              </a:prstGeom>
              <a:solidFill>
                <a:srgbClr val="F2F2F2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928" name="TextBox 41"/>
          <p:cNvSpPr/>
          <p:nvPr/>
        </p:nvSpPr>
        <p:spPr>
          <a:xfrm>
            <a:off x="3695760" y="1260720"/>
            <a:ext cx="608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929" name="TextBox 42"/>
          <p:cNvSpPr/>
          <p:nvPr/>
        </p:nvSpPr>
        <p:spPr>
          <a:xfrm>
            <a:off x="3342600" y="2169000"/>
            <a:ext cx="608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930" name="TextBox 43"/>
          <p:cNvSpPr/>
          <p:nvPr/>
        </p:nvSpPr>
        <p:spPr>
          <a:xfrm>
            <a:off x="2989800" y="3077280"/>
            <a:ext cx="608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931" name="TextBox 44"/>
          <p:cNvSpPr/>
          <p:nvPr/>
        </p:nvSpPr>
        <p:spPr>
          <a:xfrm>
            <a:off x="2636640" y="3985560"/>
            <a:ext cx="608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932" name="Group 16"/>
          <p:cNvGrpSpPr/>
          <p:nvPr/>
        </p:nvGrpSpPr>
        <p:grpSpPr>
          <a:xfrm>
            <a:off x="4757760" y="1501916"/>
            <a:ext cx="3771360" cy="568444"/>
            <a:chOff x="4757760" y="1501916"/>
            <a:chExt cx="3771360" cy="568444"/>
          </a:xfrm>
        </p:grpSpPr>
        <p:sp>
          <p:nvSpPr>
            <p:cNvPr id="933" name="TextBox 45"/>
            <p:cNvSpPr/>
            <p:nvPr/>
          </p:nvSpPr>
          <p:spPr>
            <a:xfrm>
              <a:off x="4757760" y="1794815"/>
              <a:ext cx="330660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934" name="TextBox 46"/>
            <p:cNvSpPr/>
            <p:nvPr/>
          </p:nvSpPr>
          <p:spPr>
            <a:xfrm>
              <a:off x="4812480" y="1501916"/>
              <a:ext cx="37166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404040"/>
                  </a:solidFill>
                  <a:latin typeface="Arial"/>
                  <a:ea typeface="Arial Unicode MS"/>
                </a:rPr>
                <a:t>Get the CSV data using requests library.</a:t>
              </a:r>
              <a:endParaRPr lang="en-IN" sz="1200" b="0" strike="noStrike" spc="-1" dirty="0">
                <a:latin typeface="Arial"/>
              </a:endParaRPr>
            </a:p>
          </p:txBody>
        </p:sp>
      </p:grpSp>
      <p:grpSp>
        <p:nvGrpSpPr>
          <p:cNvPr id="935" name="Group 48"/>
          <p:cNvGrpSpPr/>
          <p:nvPr/>
        </p:nvGrpSpPr>
        <p:grpSpPr>
          <a:xfrm>
            <a:off x="4380480" y="2408040"/>
            <a:ext cx="3727620" cy="439345"/>
            <a:chOff x="4380480" y="2408040"/>
            <a:chExt cx="3727620" cy="439345"/>
          </a:xfrm>
        </p:grpSpPr>
        <p:sp>
          <p:nvSpPr>
            <p:cNvPr id="936" name="TextBox 49"/>
            <p:cNvSpPr/>
            <p:nvPr/>
          </p:nvSpPr>
          <p:spPr>
            <a:xfrm>
              <a:off x="4380480" y="2571840"/>
              <a:ext cx="330660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937" name="TextBox 50"/>
            <p:cNvSpPr/>
            <p:nvPr/>
          </p:nvSpPr>
          <p:spPr>
            <a:xfrm>
              <a:off x="4391460" y="2408040"/>
              <a:ext cx="37166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404040"/>
                  </a:solidFill>
                  <a:latin typeface="Arial"/>
                  <a:ea typeface="Arial Unicode MS"/>
                </a:rPr>
                <a:t>Store the data in a </a:t>
              </a:r>
              <a:r>
                <a:rPr lang="en-US" sz="1200" b="1" strike="noStrike" spc="-1" dirty="0" err="1">
                  <a:solidFill>
                    <a:srgbClr val="404040"/>
                  </a:solidFill>
                  <a:latin typeface="Arial"/>
                  <a:ea typeface="Arial Unicode MS"/>
                </a:rPr>
                <a:t>mongoDB</a:t>
              </a:r>
              <a:r>
                <a:rPr lang="en-US" sz="1200" b="1" strike="noStrike" spc="-1" dirty="0">
                  <a:solidFill>
                    <a:srgbClr val="404040"/>
                  </a:solidFill>
                  <a:latin typeface="Arial"/>
                  <a:ea typeface="Arial Unicode MS"/>
                </a:rPr>
                <a:t> cloud cluster. </a:t>
              </a:r>
              <a:endParaRPr lang="en-IN" sz="1200" b="0" strike="noStrike" spc="-1" dirty="0">
                <a:latin typeface="Arial"/>
              </a:endParaRPr>
            </a:p>
          </p:txBody>
        </p:sp>
      </p:grpSp>
      <p:grpSp>
        <p:nvGrpSpPr>
          <p:cNvPr id="938" name="Group 51"/>
          <p:cNvGrpSpPr/>
          <p:nvPr/>
        </p:nvGrpSpPr>
        <p:grpSpPr>
          <a:xfrm>
            <a:off x="4027320" y="3334948"/>
            <a:ext cx="3721680" cy="454680"/>
            <a:chOff x="4027320" y="3334948"/>
            <a:chExt cx="3721680" cy="454680"/>
          </a:xfrm>
        </p:grpSpPr>
        <p:sp>
          <p:nvSpPr>
            <p:cNvPr id="939" name="TextBox 52"/>
            <p:cNvSpPr/>
            <p:nvPr/>
          </p:nvSpPr>
          <p:spPr>
            <a:xfrm>
              <a:off x="4027320" y="3483360"/>
              <a:ext cx="330660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940" name="TextBox 53"/>
            <p:cNvSpPr/>
            <p:nvPr/>
          </p:nvSpPr>
          <p:spPr>
            <a:xfrm>
              <a:off x="4032360" y="3334948"/>
              <a:ext cx="37166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404040"/>
                  </a:solidFill>
                  <a:latin typeface="Arial"/>
                  <a:ea typeface="Arial Unicode MS"/>
                </a:rPr>
                <a:t>Perform </a:t>
              </a:r>
              <a:r>
                <a:rPr lang="en-US" sz="1200" b="1" strike="noStrike" spc="-1" dirty="0" err="1">
                  <a:solidFill>
                    <a:srgbClr val="404040"/>
                  </a:solidFill>
                  <a:latin typeface="Arial"/>
                  <a:ea typeface="Arial Unicode MS"/>
                </a:rPr>
                <a:t>DataVisualisation</a:t>
              </a:r>
              <a:r>
                <a:rPr lang="en-US" sz="1200" b="1" strike="noStrike" spc="-1" dirty="0">
                  <a:solidFill>
                    <a:srgbClr val="404040"/>
                  </a:solidFill>
                  <a:latin typeface="Arial"/>
                  <a:ea typeface="Arial Unicode MS"/>
                </a:rPr>
                <a:t> and analysis using matplotlib and seaborn.</a:t>
              </a:r>
              <a:endParaRPr lang="en-IN" sz="1200" b="0" strike="noStrike" spc="-1" dirty="0">
                <a:latin typeface="Arial"/>
              </a:endParaRPr>
            </a:p>
          </p:txBody>
        </p:sp>
      </p:grpSp>
      <p:grpSp>
        <p:nvGrpSpPr>
          <p:cNvPr id="941" name="Group 54"/>
          <p:cNvGrpSpPr/>
          <p:nvPr/>
        </p:nvGrpSpPr>
        <p:grpSpPr>
          <a:xfrm>
            <a:off x="3673800" y="4257360"/>
            <a:ext cx="3716640" cy="413065"/>
            <a:chOff x="3673800" y="4257360"/>
            <a:chExt cx="3716640" cy="413065"/>
          </a:xfrm>
        </p:grpSpPr>
        <p:sp>
          <p:nvSpPr>
            <p:cNvPr id="942" name="TextBox 55"/>
            <p:cNvSpPr/>
            <p:nvPr/>
          </p:nvSpPr>
          <p:spPr>
            <a:xfrm>
              <a:off x="3673800" y="4394880"/>
              <a:ext cx="330660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943" name="TextBox 56"/>
            <p:cNvSpPr/>
            <p:nvPr/>
          </p:nvSpPr>
          <p:spPr>
            <a:xfrm>
              <a:off x="3673800" y="4257360"/>
              <a:ext cx="37166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404040"/>
                  </a:solidFill>
                  <a:latin typeface="Arial"/>
                  <a:ea typeface="Arial Unicode MS"/>
                </a:rPr>
                <a:t>Build a WebApp using Python and Django </a:t>
              </a:r>
              <a:endParaRPr lang="en-IN" sz="1200" b="0" strike="noStrike" spc="-1" dirty="0">
                <a:latin typeface="Arial"/>
              </a:endParaRPr>
            </a:p>
          </p:txBody>
        </p:sp>
      </p:grpSp>
      <p:sp>
        <p:nvSpPr>
          <p:cNvPr id="944" name="Block Arc 14"/>
          <p:cNvSpPr/>
          <p:nvPr/>
        </p:nvSpPr>
        <p:spPr>
          <a:xfrm rot="16200000">
            <a:off x="8280720" y="1501560"/>
            <a:ext cx="339840" cy="33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945" name="Block Arc 1"/>
          <p:cNvSpPr/>
          <p:nvPr/>
        </p:nvSpPr>
        <p:spPr>
          <a:xfrm rot="16200000">
            <a:off x="7920000" y="2360160"/>
            <a:ext cx="339840" cy="33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946" name="Block Arc 2"/>
          <p:cNvSpPr/>
          <p:nvPr/>
        </p:nvSpPr>
        <p:spPr>
          <a:xfrm rot="16200000">
            <a:off x="7560000" y="3387175"/>
            <a:ext cx="339840" cy="33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947" name="Block Arc 3"/>
          <p:cNvSpPr/>
          <p:nvPr/>
        </p:nvSpPr>
        <p:spPr>
          <a:xfrm rot="16200000">
            <a:off x="7220160" y="4160160"/>
            <a:ext cx="339840" cy="33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C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/>
          </p:nvPr>
        </p:nvSpPr>
        <p:spPr>
          <a:xfrm>
            <a:off x="4680000" y="2139840"/>
            <a:ext cx="3528000" cy="100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Data Fetching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 IRIS dataset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TextBox 48"/>
          <p:cNvSpPr/>
          <p:nvPr/>
        </p:nvSpPr>
        <p:spPr>
          <a:xfrm>
            <a:off x="108000" y="248760"/>
            <a:ext cx="5652000" cy="44997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This data sets consists of 3 different types of irises’ (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Setosa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,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Arial"/>
                <a:ea typeface="Arial Unicode MS"/>
              </a:rPr>
              <a:t>Versicolour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, and Virginica) petal and sepal length.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pc="-1" dirty="0">
                <a:solidFill>
                  <a:srgbClr val="FFFFFF"/>
                </a:solidFill>
                <a:latin typeface="Arial"/>
                <a:ea typeface="Arial Unicode MS"/>
              </a:rPr>
              <a:t>The size of the dataset is 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149x5.</a:t>
            </a: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The rows being the samples and the columns be being: Sepal Length, Sepal Width, Petal Length and Petal Width and Category.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It contains 149 rows to iris flower data.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We will use python request library to get the dataset.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951" name="Picture 950"/>
          <p:cNvPicPr/>
          <p:nvPr/>
        </p:nvPicPr>
        <p:blipFill>
          <a:blip r:embed="rId2"/>
          <a:stretch/>
        </p:blipFill>
        <p:spPr>
          <a:xfrm>
            <a:off x="5724360" y="1089360"/>
            <a:ext cx="3343320" cy="315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Clean Dataset for Usage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TextBox 51"/>
          <p:cNvSpPr/>
          <p:nvPr/>
        </p:nvSpPr>
        <p:spPr>
          <a:xfrm>
            <a:off x="720000" y="987480"/>
            <a:ext cx="5652000" cy="44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954" name="TextBox 54"/>
          <p:cNvSpPr/>
          <p:nvPr/>
        </p:nvSpPr>
        <p:spPr>
          <a:xfrm>
            <a:off x="180000" y="349920"/>
            <a:ext cx="648000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Use the Pandas library to gain details about the data.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Check for null values in the rows.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Check for repetition of rows.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Check for outliers in the data.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Delete the repeated rows and rows with null values</a:t>
            </a:r>
            <a:endParaRPr lang="en-IN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Delete the rows containig outliers.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/>
          </p:nvPr>
        </p:nvSpPr>
        <p:spPr>
          <a:xfrm>
            <a:off x="4680000" y="2139840"/>
            <a:ext cx="3528000" cy="100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Data Storage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Cloud Storage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TextBox 57"/>
          <p:cNvSpPr/>
          <p:nvPr/>
        </p:nvSpPr>
        <p:spPr>
          <a:xfrm>
            <a:off x="180000" y="349920"/>
            <a:ext cx="6480000" cy="464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30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Why MongoDB</a:t>
            </a:r>
            <a:endParaRPr lang="en-IN" sz="3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It supports ad hoc queries and indexing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It has an automatic load balancing configuration 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MongoDB supports Master Slave replication.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Supports map reduce and aggregation tools.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 Uses JavaScript instead of Procedures.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It is a schema-less database written in C++.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Provides high performance.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 Stores files of any size easily without complicating your stack.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Easy to administer in the case of failures.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58" name="Picture 957"/>
          <p:cNvPicPr/>
          <p:nvPr/>
        </p:nvPicPr>
        <p:blipFill>
          <a:blip r:embed="rId2"/>
          <a:stretch/>
        </p:blipFill>
        <p:spPr>
          <a:xfrm>
            <a:off x="5563080" y="1368000"/>
            <a:ext cx="3504240" cy="204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/>
          </p:nvPr>
        </p:nvSpPr>
        <p:spPr>
          <a:xfrm>
            <a:off x="0" y="154080"/>
            <a:ext cx="9143640" cy="5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C000"/>
                </a:solidFill>
                <a:latin typeface="Arial"/>
                <a:ea typeface="Arial Unicode MS"/>
              </a:rPr>
              <a:t>Store data in a cloud cluster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TextBox 1"/>
          <p:cNvSpPr/>
          <p:nvPr/>
        </p:nvSpPr>
        <p:spPr>
          <a:xfrm>
            <a:off x="180000" y="997920"/>
            <a:ext cx="522000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Create a MongoDB account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 Select a cloud provider and a region. 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Specify a cluster name and create a cluster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Now a cluster will be created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Create a user to grant access to data base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 Select “Connect Your Application.”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Choose a driver eg. python or nodejs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Get the connection string 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Create a Database and a collection to store data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961" name="Picture 960"/>
          <p:cNvPicPr/>
          <p:nvPr/>
        </p:nvPicPr>
        <p:blipFill>
          <a:blip r:embed="rId2"/>
          <a:stretch/>
        </p:blipFill>
        <p:spPr>
          <a:xfrm>
            <a:off x="5036040" y="1260000"/>
            <a:ext cx="3855960" cy="271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786</Words>
  <Application>Microsoft Office PowerPoint</Application>
  <PresentationFormat>On-screen Show (16:9)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18</vt:i4>
      </vt:variant>
    </vt:vector>
  </HeadingPairs>
  <TitlesOfParts>
    <vt:vector size="44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kankanu20@gmail.com</cp:lastModifiedBy>
  <cp:revision>94</cp:revision>
  <dcterms:created xsi:type="dcterms:W3CDTF">2016-12-05T23:26:54Z</dcterms:created>
  <dcterms:modified xsi:type="dcterms:W3CDTF">2023-08-09T03:27:13Z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r8>35</vt:r8>
  </property>
</Properties>
</file>