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60" r:id="rId3"/>
    <p:sldId id="259" r:id="rId4"/>
    <p:sldId id="258" r:id="rId5"/>
    <p:sldId id="257"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6" r:id="rId19"/>
    <p:sldId id="273" r:id="rId20"/>
    <p:sldId id="278" r:id="rId21"/>
    <p:sldId id="279" r:id="rId22"/>
    <p:sldId id="282" r:id="rId23"/>
    <p:sldId id="281" r:id="rId24"/>
    <p:sldId id="280" r:id="rId25"/>
    <p:sldId id="284" r:id="rId26"/>
    <p:sldId id="283" r:id="rId27"/>
    <p:sldId id="285" r:id="rId28"/>
    <p:sldId id="295" r:id="rId29"/>
    <p:sldId id="294"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BC0E7F-61F0-4ADB-A56E-117B1FF8F1B2}">
          <p14:sldIdLst>
            <p14:sldId id="256"/>
            <p14:sldId id="260"/>
            <p14:sldId id="259"/>
            <p14:sldId id="258"/>
            <p14:sldId id="257"/>
            <p14:sldId id="261"/>
            <p14:sldId id="263"/>
            <p14:sldId id="264"/>
            <p14:sldId id="262"/>
            <p14:sldId id="265"/>
            <p14:sldId id="266"/>
            <p14:sldId id="267"/>
            <p14:sldId id="268"/>
            <p14:sldId id="269"/>
            <p14:sldId id="270"/>
            <p14:sldId id="271"/>
            <p14:sldId id="272"/>
            <p14:sldId id="276"/>
            <p14:sldId id="273"/>
            <p14:sldId id="278"/>
            <p14:sldId id="279"/>
            <p14:sldId id="282"/>
            <p14:sldId id="281"/>
            <p14:sldId id="280"/>
            <p14:sldId id="284"/>
            <p14:sldId id="283"/>
            <p14:sldId id="285"/>
            <p14:sldId id="295"/>
            <p14:sldId id="29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F5B"/>
    <a:srgbClr val="C00000"/>
    <a:srgbClr val="4A666E"/>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p:cViewPr varScale="1">
        <p:scale>
          <a:sx n="98" d="100"/>
          <a:sy n="98" d="100"/>
        </p:scale>
        <p:origin x="1046"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userId="50c09e265e20a3f3" providerId="LiveId" clId="{0B3F11D9-59D0-4BCE-AD62-FFBA741ED21E}"/>
    <pc:docChg chg="custSel modSld">
      <pc:chgData name="kanika" userId="50c09e265e20a3f3" providerId="LiveId" clId="{0B3F11D9-59D0-4BCE-AD62-FFBA741ED21E}" dt="2022-12-03T18:32:48.139" v="64" actId="478"/>
      <pc:docMkLst>
        <pc:docMk/>
      </pc:docMkLst>
      <pc:sldChg chg="modSp mod">
        <pc:chgData name="kanika" userId="50c09e265e20a3f3" providerId="LiveId" clId="{0B3F11D9-59D0-4BCE-AD62-FFBA741ED21E}" dt="2022-12-03T18:30:54.926" v="49" actId="20577"/>
        <pc:sldMkLst>
          <pc:docMk/>
          <pc:sldMk cId="0" sldId="256"/>
        </pc:sldMkLst>
        <pc:spChg chg="mod">
          <ac:chgData name="kanika" userId="50c09e265e20a3f3" providerId="LiveId" clId="{0B3F11D9-59D0-4BCE-AD62-FFBA741ED21E}" dt="2022-12-03T18:30:54.926" v="49" actId="20577"/>
          <ac:spMkLst>
            <pc:docMk/>
            <pc:sldMk cId="0" sldId="256"/>
            <ac:spMk id="8" creationId="{5DF3DC69-6BD6-4317-9BB3-47A2A36349B3}"/>
          </ac:spMkLst>
        </pc:spChg>
      </pc:sldChg>
      <pc:sldChg chg="delSp modSp mod">
        <pc:chgData name="kanika" userId="50c09e265e20a3f3" providerId="LiveId" clId="{0B3F11D9-59D0-4BCE-AD62-FFBA741ED21E}" dt="2022-12-03T18:32:48.139" v="64" actId="478"/>
        <pc:sldMkLst>
          <pc:docMk/>
          <pc:sldMk cId="1089476078" sldId="294"/>
        </pc:sldMkLst>
        <pc:spChg chg="del mod">
          <ac:chgData name="kanika" userId="50c09e265e20a3f3" providerId="LiveId" clId="{0B3F11D9-59D0-4BCE-AD62-FFBA741ED21E}" dt="2022-12-03T18:32:48.139" v="64" actId="478"/>
          <ac:spMkLst>
            <pc:docMk/>
            <pc:sldMk cId="1089476078" sldId="294"/>
            <ac:spMk id="8" creationId="{A5DD502A-3F63-4A34-BF75-EEEFC70DC4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14E820C-22DD-4E0F-BEB5-F5F9329AE138}" type="datetimeFigureOut">
              <a:rPr lang="en-IN" smtClean="0"/>
              <a:pPr/>
              <a:t>04-12-2022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83437A6-91F5-4D8F-B7AC-189C4C842C71}" type="slidenum">
              <a:rPr lang="en-IN" smtClean="0"/>
              <a:pPr/>
              <a:t>‹#›</a:t>
            </a:fld>
            <a:endParaRPr lang="en-IN"/>
          </a:p>
        </p:txBody>
      </p:sp>
    </p:spTree>
    <p:extLst>
      <p:ext uri="{BB962C8B-B14F-4D97-AF65-F5344CB8AC3E}">
        <p14:creationId xmlns:p14="http://schemas.microsoft.com/office/powerpoint/2010/main" val="379396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3437A6-91F5-4D8F-B7AC-189C4C842C71}" type="slidenum">
              <a:rPr lang="en-IN" smtClean="0"/>
              <a:pPr/>
              <a:t>15</a:t>
            </a:fld>
            <a:endParaRPr lang="en-IN"/>
          </a:p>
        </p:txBody>
      </p:sp>
    </p:spTree>
    <p:extLst>
      <p:ext uri="{BB962C8B-B14F-4D97-AF65-F5344CB8AC3E}">
        <p14:creationId xmlns:p14="http://schemas.microsoft.com/office/powerpoint/2010/main" val="182566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3437A6-91F5-4D8F-B7AC-189C4C842C71}" type="slidenum">
              <a:rPr lang="en-IN" smtClean="0"/>
              <a:pPr/>
              <a:t>17</a:t>
            </a:fld>
            <a:endParaRPr lang="en-IN"/>
          </a:p>
        </p:txBody>
      </p:sp>
    </p:spTree>
    <p:extLst>
      <p:ext uri="{BB962C8B-B14F-4D97-AF65-F5344CB8AC3E}">
        <p14:creationId xmlns:p14="http://schemas.microsoft.com/office/powerpoint/2010/main" val="149167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300" b="1" i="0">
                <a:solidFill>
                  <a:srgbClr val="124F5B"/>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57" y="66524"/>
            <a:ext cx="348619" cy="357954"/>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285920" y="4713890"/>
            <a:ext cx="762000" cy="429895"/>
          </a:xfrm>
          <a:custGeom>
            <a:avLst/>
            <a:gdLst/>
            <a:ahLst/>
            <a:cxnLst/>
            <a:rect l="l" t="t" r="r" b="b"/>
            <a:pathLst>
              <a:path w="762000" h="429895">
                <a:moveTo>
                  <a:pt x="761998" y="429599"/>
                </a:moveTo>
                <a:lnTo>
                  <a:pt x="0" y="429599"/>
                </a:lnTo>
                <a:lnTo>
                  <a:pt x="761998" y="0"/>
                </a:lnTo>
                <a:lnTo>
                  <a:pt x="761998" y="429599"/>
                </a:lnTo>
                <a:close/>
              </a:path>
            </a:pathLst>
          </a:custGeom>
          <a:solidFill>
            <a:srgbClr val="EFEFEF"/>
          </a:solidFill>
        </p:spPr>
        <p:txBody>
          <a:bodyPr wrap="square" lIns="0" tIns="0" rIns="0" bIns="0" rtlCol="0"/>
          <a:lstStyle/>
          <a:p>
            <a:endParaRPr/>
          </a:p>
        </p:txBody>
      </p:sp>
      <p:sp>
        <p:nvSpPr>
          <p:cNvPr id="18" name="bg object 18"/>
          <p:cNvSpPr/>
          <p:nvPr/>
        </p:nvSpPr>
        <p:spPr>
          <a:xfrm>
            <a:off x="761993" y="4713890"/>
            <a:ext cx="762000" cy="429895"/>
          </a:xfrm>
          <a:custGeom>
            <a:avLst/>
            <a:gdLst/>
            <a:ahLst/>
            <a:cxnLst/>
            <a:rect l="l" t="t" r="r" b="b"/>
            <a:pathLst>
              <a:path w="762000" h="429895">
                <a:moveTo>
                  <a:pt x="761998" y="429599"/>
                </a:moveTo>
                <a:lnTo>
                  <a:pt x="0" y="429599"/>
                </a:lnTo>
                <a:lnTo>
                  <a:pt x="761998" y="0"/>
                </a:lnTo>
                <a:lnTo>
                  <a:pt x="761998" y="429599"/>
                </a:lnTo>
                <a:close/>
              </a:path>
            </a:pathLst>
          </a:custGeom>
          <a:solidFill>
            <a:srgbClr val="D8D8D8"/>
          </a:solidFill>
        </p:spPr>
        <p:txBody>
          <a:bodyPr wrap="square" lIns="0" tIns="0" rIns="0" bIns="0" rtlCol="0"/>
          <a:lstStyle/>
          <a:p>
            <a:endParaRPr/>
          </a:p>
        </p:txBody>
      </p:sp>
      <p:sp>
        <p:nvSpPr>
          <p:cNvPr id="19" name="bg object 19"/>
          <p:cNvSpPr/>
          <p:nvPr/>
        </p:nvSpPr>
        <p:spPr>
          <a:xfrm>
            <a:off x="0" y="4713897"/>
            <a:ext cx="2286000" cy="429895"/>
          </a:xfrm>
          <a:custGeom>
            <a:avLst/>
            <a:gdLst/>
            <a:ahLst/>
            <a:cxnLst/>
            <a:rect l="l" t="t" r="r" b="b"/>
            <a:pathLst>
              <a:path w="2286000" h="429895">
                <a:moveTo>
                  <a:pt x="762000" y="429602"/>
                </a:moveTo>
                <a:lnTo>
                  <a:pt x="0" y="0"/>
                </a:lnTo>
                <a:lnTo>
                  <a:pt x="0" y="429602"/>
                </a:lnTo>
                <a:lnTo>
                  <a:pt x="762000" y="429602"/>
                </a:lnTo>
                <a:close/>
              </a:path>
              <a:path w="2286000" h="429895">
                <a:moveTo>
                  <a:pt x="2285822" y="429602"/>
                </a:moveTo>
                <a:lnTo>
                  <a:pt x="1523822" y="0"/>
                </a:lnTo>
                <a:lnTo>
                  <a:pt x="1523822" y="429602"/>
                </a:lnTo>
                <a:lnTo>
                  <a:pt x="2285822" y="429602"/>
                </a:lnTo>
                <a:close/>
              </a:path>
            </a:pathLst>
          </a:custGeom>
          <a:solidFill>
            <a:srgbClr val="F2F2F2"/>
          </a:solidFill>
        </p:spPr>
        <p:txBody>
          <a:bodyPr wrap="square" lIns="0" tIns="0" rIns="0" bIns="0" rtlCol="0"/>
          <a:lstStyle/>
          <a:p>
            <a:endParaRPr/>
          </a:p>
        </p:txBody>
      </p:sp>
      <p:sp>
        <p:nvSpPr>
          <p:cNvPr id="20" name="bg object 20"/>
          <p:cNvSpPr/>
          <p:nvPr/>
        </p:nvSpPr>
        <p:spPr>
          <a:xfrm>
            <a:off x="3047643" y="0"/>
            <a:ext cx="6096337" cy="5143489"/>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8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57" y="66524"/>
            <a:ext cx="348619" cy="35795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7072" y="545309"/>
            <a:ext cx="4889854" cy="604519"/>
          </a:xfrm>
          <a:prstGeom prst="rect">
            <a:avLst/>
          </a:prstGeom>
        </p:spPr>
        <p:txBody>
          <a:bodyPr wrap="square" lIns="0" tIns="0" rIns="0" bIns="0">
            <a:spAutoFit/>
          </a:bodyPr>
          <a:lstStyle>
            <a:lvl1pPr>
              <a:defRPr sz="3800" b="1" i="0">
                <a:solidFill>
                  <a:srgbClr val="CC0000"/>
                </a:solidFill>
                <a:latin typeface="Verdana"/>
                <a:cs typeface="Verdana"/>
              </a:defRPr>
            </a:lvl1pPr>
          </a:lstStyle>
          <a:p>
            <a:endParaRPr/>
          </a:p>
        </p:txBody>
      </p:sp>
      <p:sp>
        <p:nvSpPr>
          <p:cNvPr id="3" name="Holder 3"/>
          <p:cNvSpPr>
            <a:spLocks noGrp="1"/>
          </p:cNvSpPr>
          <p:nvPr>
            <p:ph type="body" idx="1"/>
          </p:nvPr>
        </p:nvSpPr>
        <p:spPr>
          <a:xfrm>
            <a:off x="1967144" y="1767047"/>
            <a:ext cx="5209711" cy="3048635"/>
          </a:xfrm>
          <a:prstGeom prst="rect">
            <a:avLst/>
          </a:prstGeom>
        </p:spPr>
        <p:txBody>
          <a:bodyPr wrap="square" lIns="0" tIns="0" rIns="0" bIns="0">
            <a:spAutoFit/>
          </a:bodyPr>
          <a:lstStyle>
            <a:lvl1pPr>
              <a:defRPr sz="3300" b="1" i="0">
                <a:solidFill>
                  <a:srgbClr val="124F5B"/>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12/4/2022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DF3DC69-6BD6-4317-9BB3-47A2A36349B3}"/>
              </a:ext>
            </a:extLst>
          </p:cNvPr>
          <p:cNvSpPr>
            <a:spLocks noGrp="1"/>
          </p:cNvSpPr>
          <p:nvPr>
            <p:ph type="body" idx="1"/>
          </p:nvPr>
        </p:nvSpPr>
        <p:spPr>
          <a:xfrm>
            <a:off x="762000" y="775246"/>
            <a:ext cx="7315200" cy="4108817"/>
          </a:xfrm>
        </p:spPr>
        <p:txBody>
          <a:bodyPr/>
          <a:lstStyle/>
          <a:p>
            <a:pPr algn="ctr"/>
            <a:r>
              <a:rPr lang="en-IN" sz="3200" spc="-114">
                <a:solidFill>
                  <a:srgbClr val="C00000"/>
                </a:solidFill>
              </a:rPr>
              <a:t>Capstone </a:t>
            </a:r>
            <a:r>
              <a:rPr lang="en-IN" sz="3200" spc="-175">
                <a:solidFill>
                  <a:srgbClr val="C00000"/>
                </a:solidFill>
              </a:rPr>
              <a:t>Project</a:t>
            </a:r>
          </a:p>
          <a:p>
            <a:pPr algn="ctr"/>
            <a:r>
              <a:rPr lang="en-US" sz="2800"/>
              <a:t>ML </a:t>
            </a:r>
            <a:r>
              <a:rPr lang="en-US" sz="2800" dirty="0"/>
              <a:t>PROJECT-CLASSIFICATION</a:t>
            </a:r>
          </a:p>
          <a:p>
            <a:pPr algn="ctr"/>
            <a:r>
              <a:rPr lang="en-US" sz="2800" dirty="0"/>
              <a:t>(</a:t>
            </a:r>
            <a:r>
              <a:rPr lang="en-US" sz="2400" dirty="0"/>
              <a:t>CREDIT CARD DEFAULT PREDICTION</a:t>
            </a:r>
            <a:r>
              <a:rPr lang="en-US" sz="2800" dirty="0"/>
              <a:t>)</a:t>
            </a:r>
          </a:p>
          <a:p>
            <a:pPr algn="ctr"/>
            <a:endParaRPr lang="en-US" sz="1100" dirty="0">
              <a:solidFill>
                <a:schemeClr val="accent5">
                  <a:lumMod val="50000"/>
                </a:schemeClr>
              </a:solidFill>
            </a:endParaRPr>
          </a:p>
          <a:p>
            <a:pPr algn="ctr"/>
            <a:endParaRPr lang="en-US" sz="2800" dirty="0">
              <a:solidFill>
                <a:schemeClr val="accent5">
                  <a:lumMod val="50000"/>
                </a:schemeClr>
              </a:solidFill>
            </a:endParaRPr>
          </a:p>
          <a:p>
            <a:pPr algn="ctr"/>
            <a:r>
              <a:rPr lang="en-US" sz="2800" dirty="0">
                <a:solidFill>
                  <a:schemeClr val="accent5">
                    <a:lumMod val="50000"/>
                  </a:schemeClr>
                </a:solidFill>
              </a:rPr>
              <a:t>By</a:t>
            </a:r>
            <a:endParaRPr lang="en-US" sz="2800" dirty="0"/>
          </a:p>
          <a:p>
            <a:pPr algn="ctr"/>
            <a:r>
              <a:rPr lang="en-US" sz="2800" dirty="0">
                <a:solidFill>
                  <a:srgbClr val="FF0000"/>
                </a:solidFill>
                <a:effectLst>
                  <a:glow rad="25400">
                    <a:srgbClr val="FFFF00">
                      <a:alpha val="44000"/>
                    </a:srgbClr>
                  </a:glow>
                </a:effectLst>
              </a:rPr>
              <a:t>Kanika Raj</a:t>
            </a:r>
          </a:p>
          <a:p>
            <a:pPr algn="ctr"/>
            <a:r>
              <a:rPr lang="en-US" sz="2800" dirty="0">
                <a:solidFill>
                  <a:srgbClr val="FF0000"/>
                </a:solidFill>
                <a:effectLst>
                  <a:glow rad="25400">
                    <a:srgbClr val="FFFF00">
                      <a:alpha val="44000"/>
                    </a:srgbClr>
                  </a:glow>
                </a:effectLst>
              </a:rPr>
              <a:t>   </a:t>
            </a:r>
            <a:endParaRPr lang="en-US" sz="2800" b="0" dirty="0">
              <a:solidFill>
                <a:srgbClr val="FF0000"/>
              </a:solidFill>
              <a:effectLst>
                <a:glow rad="25400">
                  <a:srgbClr val="FFFF00">
                    <a:alpha val="44000"/>
                  </a:srgbClr>
                </a:glow>
              </a:effectLst>
            </a:endParaRPr>
          </a:p>
          <a:p>
            <a:pPr algn="ctr"/>
            <a:r>
              <a:rPr lang="en-US" sz="2800" b="0" dirty="0">
                <a:solidFill>
                  <a:srgbClr val="FF0000"/>
                </a:solidFill>
                <a:effectLst>
                  <a:glow rad="25400">
                    <a:srgbClr val="FFFF00">
                      <a:alpha val="44000"/>
                    </a:srgbClr>
                  </a:glow>
                </a:effectLst>
              </a:rPr>
              <a:t>     </a:t>
            </a:r>
          </a:p>
          <a:p>
            <a:pPr algn="ctr"/>
            <a:endParaRPr lang="en-IN" sz="2800" dirty="0">
              <a:solidFill>
                <a:srgbClr val="FF0000"/>
              </a:solidFill>
              <a:effectLst>
                <a:glow rad="25400">
                  <a:srgbClr val="FFFF00">
                    <a:alpha val="44000"/>
                  </a:srgb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FC23-8480-4966-AD45-A17CBEA5019B}"/>
              </a:ext>
            </a:extLst>
          </p:cNvPr>
          <p:cNvSpPr>
            <a:spLocks noGrp="1"/>
          </p:cNvSpPr>
          <p:nvPr>
            <p:ph type="title"/>
          </p:nvPr>
        </p:nvSpPr>
        <p:spPr>
          <a:xfrm>
            <a:off x="755576" y="207099"/>
            <a:ext cx="6677744" cy="492443"/>
          </a:xfrm>
        </p:spPr>
        <p:txBody>
          <a:bodyPr/>
          <a:lstStyle/>
          <a:p>
            <a:r>
              <a:rPr lang="en-US" sz="3200" dirty="0"/>
              <a:t>Defaulters vs non-defaulters</a:t>
            </a:r>
            <a:endParaRPr lang="en-IN" sz="3200" dirty="0"/>
          </a:p>
        </p:txBody>
      </p:sp>
      <p:sp>
        <p:nvSpPr>
          <p:cNvPr id="3" name="Text Placeholder 2">
            <a:extLst>
              <a:ext uri="{FF2B5EF4-FFF2-40B4-BE49-F238E27FC236}">
                <a16:creationId xmlns:a16="http://schemas.microsoft.com/office/drawing/2014/main" id="{2283AE08-1A3F-4F6C-ADDF-927AC7F67765}"/>
              </a:ext>
            </a:extLst>
          </p:cNvPr>
          <p:cNvSpPr>
            <a:spLocks noGrp="1"/>
          </p:cNvSpPr>
          <p:nvPr>
            <p:ph type="body" idx="1"/>
          </p:nvPr>
        </p:nvSpPr>
        <p:spPr>
          <a:xfrm>
            <a:off x="533400" y="4324350"/>
            <a:ext cx="8229600" cy="492443"/>
          </a:xfrm>
        </p:spPr>
        <p:txBody>
          <a:bodyPr/>
          <a:lstStyle/>
          <a:p>
            <a:r>
              <a:rPr lang="en-US" sz="1600" dirty="0"/>
              <a:t>The above </a:t>
            </a:r>
            <a:r>
              <a:rPr lang="en-US" sz="1600" dirty="0">
                <a:solidFill>
                  <a:srgbClr val="C00000"/>
                </a:solidFill>
              </a:rPr>
              <a:t>bar graph</a:t>
            </a:r>
            <a:r>
              <a:rPr lang="en-US" sz="1600" dirty="0"/>
              <a:t> depicts that there are total 23,364(</a:t>
            </a:r>
            <a:r>
              <a:rPr lang="en-US" sz="1600" dirty="0">
                <a:solidFill>
                  <a:srgbClr val="C00000"/>
                </a:solidFill>
              </a:rPr>
              <a:t>77.9%</a:t>
            </a:r>
            <a:r>
              <a:rPr lang="en-US" sz="1600" dirty="0"/>
              <a:t>) non-defaulters and 6,636 (</a:t>
            </a:r>
            <a:r>
              <a:rPr lang="en-US" sz="1600" dirty="0">
                <a:solidFill>
                  <a:srgbClr val="C00000"/>
                </a:solidFill>
              </a:rPr>
              <a:t>22.1%</a:t>
            </a:r>
            <a:r>
              <a:rPr lang="en-US" sz="1600" dirty="0"/>
              <a:t>) defaulters in our dataset.</a:t>
            </a:r>
            <a:endParaRPr lang="en-IN" sz="1600" dirty="0"/>
          </a:p>
        </p:txBody>
      </p:sp>
      <p:pic>
        <p:nvPicPr>
          <p:cNvPr id="2050" name="Picture 2">
            <a:extLst>
              <a:ext uri="{FF2B5EF4-FFF2-40B4-BE49-F238E27FC236}">
                <a16:creationId xmlns:a16="http://schemas.microsoft.com/office/drawing/2014/main" id="{460229F4-D5A9-487A-BA08-094A1E2C1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65" y="773633"/>
            <a:ext cx="655320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25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4E35-FE1E-4E1C-A937-B9F9BCBD78CD}"/>
              </a:ext>
            </a:extLst>
          </p:cNvPr>
          <p:cNvSpPr>
            <a:spLocks noGrp="1"/>
          </p:cNvSpPr>
          <p:nvPr>
            <p:ph type="title"/>
          </p:nvPr>
        </p:nvSpPr>
        <p:spPr>
          <a:xfrm>
            <a:off x="491107" y="371440"/>
            <a:ext cx="6385149" cy="400110"/>
          </a:xfrm>
        </p:spPr>
        <p:txBody>
          <a:bodyPr/>
          <a:lstStyle/>
          <a:p>
            <a:r>
              <a:rPr lang="en-US" sz="2600" dirty="0"/>
              <a:t>Population Distribution by Gender</a:t>
            </a:r>
            <a:endParaRPr lang="en-IN" sz="2600" dirty="0"/>
          </a:p>
        </p:txBody>
      </p:sp>
      <p:sp>
        <p:nvSpPr>
          <p:cNvPr id="3" name="Text Placeholder 2">
            <a:extLst>
              <a:ext uri="{FF2B5EF4-FFF2-40B4-BE49-F238E27FC236}">
                <a16:creationId xmlns:a16="http://schemas.microsoft.com/office/drawing/2014/main" id="{03D7C37A-DD0C-48C2-8514-4F765BA564AF}"/>
              </a:ext>
            </a:extLst>
          </p:cNvPr>
          <p:cNvSpPr>
            <a:spLocks noGrp="1"/>
          </p:cNvSpPr>
          <p:nvPr>
            <p:ph type="body" idx="1"/>
          </p:nvPr>
        </p:nvSpPr>
        <p:spPr>
          <a:xfrm>
            <a:off x="419099" y="4363819"/>
            <a:ext cx="8496301" cy="646331"/>
          </a:xfrm>
        </p:spPr>
        <p:txBody>
          <a:bodyPr/>
          <a:lstStyle/>
          <a:p>
            <a:r>
              <a:rPr lang="en-US" sz="1400" dirty="0"/>
              <a:t>The </a:t>
            </a:r>
            <a:r>
              <a:rPr lang="en-US" sz="1400" dirty="0">
                <a:solidFill>
                  <a:srgbClr val="C00000"/>
                </a:solidFill>
              </a:rPr>
              <a:t>bar graph</a:t>
            </a:r>
            <a:r>
              <a:rPr lang="en-US" sz="1400" dirty="0"/>
              <a:t> comparison represents that there are </a:t>
            </a:r>
            <a:r>
              <a:rPr lang="en-US" sz="1400" dirty="0">
                <a:solidFill>
                  <a:srgbClr val="C00000"/>
                </a:solidFill>
              </a:rPr>
              <a:t>more</a:t>
            </a:r>
            <a:r>
              <a:rPr lang="en-US" sz="1400" dirty="0"/>
              <a:t> number of </a:t>
            </a:r>
            <a:r>
              <a:rPr lang="en-US" sz="1400" dirty="0">
                <a:solidFill>
                  <a:srgbClr val="C00000"/>
                </a:solidFill>
              </a:rPr>
              <a:t>female credit card holders</a:t>
            </a:r>
            <a:r>
              <a:rPr lang="en-US" sz="1400" dirty="0"/>
              <a:t> in comparison with </a:t>
            </a:r>
            <a:r>
              <a:rPr lang="en-US" sz="1400" dirty="0">
                <a:solidFill>
                  <a:srgbClr val="C00000"/>
                </a:solidFill>
              </a:rPr>
              <a:t>male</a:t>
            </a:r>
            <a:r>
              <a:rPr lang="en-US" sz="1400" dirty="0"/>
              <a:t> and hence the number of </a:t>
            </a:r>
            <a:r>
              <a:rPr lang="en-US" sz="1400" dirty="0">
                <a:solidFill>
                  <a:srgbClr val="C00000"/>
                </a:solidFill>
              </a:rPr>
              <a:t>defaulters</a:t>
            </a:r>
            <a:r>
              <a:rPr lang="en-US" sz="1400" dirty="0"/>
              <a:t> are also </a:t>
            </a:r>
            <a:r>
              <a:rPr lang="en-US" sz="1400" dirty="0">
                <a:solidFill>
                  <a:srgbClr val="C00000"/>
                </a:solidFill>
              </a:rPr>
              <a:t>more</a:t>
            </a:r>
            <a:r>
              <a:rPr lang="en-US" sz="1400" dirty="0"/>
              <a:t> from the </a:t>
            </a:r>
            <a:r>
              <a:rPr lang="en-US" sz="1400" dirty="0">
                <a:solidFill>
                  <a:srgbClr val="C00000"/>
                </a:solidFill>
              </a:rPr>
              <a:t>female</a:t>
            </a:r>
            <a:r>
              <a:rPr lang="en-US" sz="1400" dirty="0"/>
              <a:t> category.</a:t>
            </a:r>
            <a:endParaRPr lang="en-IN" sz="1400" dirty="0"/>
          </a:p>
        </p:txBody>
      </p:sp>
      <p:pic>
        <p:nvPicPr>
          <p:cNvPr id="3074" name="Picture 2">
            <a:extLst>
              <a:ext uri="{FF2B5EF4-FFF2-40B4-BE49-F238E27FC236}">
                <a16:creationId xmlns:a16="http://schemas.microsoft.com/office/drawing/2014/main" id="{44A9E16E-8333-4E6C-BDAC-E4FDA9BFD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9" y="1023516"/>
            <a:ext cx="4009002" cy="32044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564E15-4694-4917-916F-7056569F7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129" y="907435"/>
            <a:ext cx="4614409" cy="30773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AF0C9B-7B1C-8B30-0A3D-E47EB79FA788}"/>
              </a:ext>
            </a:extLst>
          </p:cNvPr>
          <p:cNvSpPr txBox="1"/>
          <p:nvPr/>
        </p:nvSpPr>
        <p:spPr>
          <a:xfrm>
            <a:off x="7593829" y="3963709"/>
            <a:ext cx="1584176" cy="400110"/>
          </a:xfrm>
          <a:prstGeom prst="rect">
            <a:avLst/>
          </a:prstGeom>
          <a:noFill/>
        </p:spPr>
        <p:txBody>
          <a:bodyPr wrap="square">
            <a:spAutoFit/>
          </a:bodyPr>
          <a:lstStyle/>
          <a:p>
            <a:pPr marL="285750" indent="-285750" algn="l">
              <a:buFont typeface="Wingdings" panose="05000000000000000000" pitchFamily="2" charset="2"/>
              <a:buChar char="Ø"/>
            </a:pPr>
            <a:r>
              <a:rPr lang="en-IN" sz="1000" b="1" i="0" dirty="0">
                <a:solidFill>
                  <a:srgbClr val="C00000"/>
                </a:solidFill>
                <a:effectLst/>
                <a:latin typeface="Roboto" panose="02000000000000000000" pitchFamily="2" charset="0"/>
              </a:rPr>
              <a:t>0</a:t>
            </a:r>
            <a:r>
              <a:rPr lang="en-IN" sz="1000" b="0" i="0" dirty="0">
                <a:solidFill>
                  <a:schemeClr val="tx2"/>
                </a:solidFill>
                <a:effectLst/>
                <a:latin typeface="Roboto" panose="02000000000000000000" pitchFamily="2" charset="0"/>
              </a:rPr>
              <a:t>- Non-default</a:t>
            </a:r>
          </a:p>
          <a:p>
            <a:pPr marL="285750" indent="-285750" algn="l">
              <a:buFont typeface="Wingdings" panose="05000000000000000000" pitchFamily="2" charset="2"/>
              <a:buChar char="Ø"/>
            </a:pPr>
            <a:r>
              <a:rPr lang="en-IN" sz="1000" b="1" i="0" dirty="0">
                <a:solidFill>
                  <a:srgbClr val="C00000"/>
                </a:solidFill>
                <a:effectLst/>
                <a:latin typeface="Roboto" panose="02000000000000000000" pitchFamily="2" charset="0"/>
              </a:rPr>
              <a:t>1</a:t>
            </a:r>
            <a:r>
              <a:rPr lang="en-IN" sz="1000" b="0" i="0" dirty="0">
                <a:solidFill>
                  <a:schemeClr val="tx2"/>
                </a:solidFill>
                <a:effectLst/>
                <a:latin typeface="Roboto" panose="02000000000000000000" pitchFamily="2" charset="0"/>
              </a:rPr>
              <a:t>- Default</a:t>
            </a:r>
          </a:p>
        </p:txBody>
      </p:sp>
    </p:spTree>
    <p:extLst>
      <p:ext uri="{BB962C8B-B14F-4D97-AF65-F5344CB8AC3E}">
        <p14:creationId xmlns:p14="http://schemas.microsoft.com/office/powerpoint/2010/main" val="127621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31C4-AF8E-4DA5-B401-90A3B881987C}"/>
              </a:ext>
            </a:extLst>
          </p:cNvPr>
          <p:cNvSpPr>
            <a:spLocks noGrp="1"/>
          </p:cNvSpPr>
          <p:nvPr>
            <p:ph type="title"/>
          </p:nvPr>
        </p:nvSpPr>
        <p:spPr>
          <a:xfrm>
            <a:off x="406152" y="483518"/>
            <a:ext cx="6902152" cy="400110"/>
          </a:xfrm>
        </p:spPr>
        <p:txBody>
          <a:bodyPr/>
          <a:lstStyle/>
          <a:p>
            <a:r>
              <a:rPr lang="en-US" sz="2600" dirty="0"/>
              <a:t>Population Distribution by Education</a:t>
            </a:r>
            <a:endParaRPr lang="en-IN" sz="2600" dirty="0"/>
          </a:p>
        </p:txBody>
      </p:sp>
      <p:sp>
        <p:nvSpPr>
          <p:cNvPr id="3" name="Text Placeholder 2">
            <a:extLst>
              <a:ext uri="{FF2B5EF4-FFF2-40B4-BE49-F238E27FC236}">
                <a16:creationId xmlns:a16="http://schemas.microsoft.com/office/drawing/2014/main" id="{1025FB1B-A2EB-4753-A2B9-C4B81A20A8BC}"/>
              </a:ext>
            </a:extLst>
          </p:cNvPr>
          <p:cNvSpPr>
            <a:spLocks noGrp="1"/>
          </p:cNvSpPr>
          <p:nvPr>
            <p:ph type="body" idx="1"/>
          </p:nvPr>
        </p:nvSpPr>
        <p:spPr>
          <a:xfrm>
            <a:off x="290972" y="4095750"/>
            <a:ext cx="8624427" cy="923330"/>
          </a:xfrm>
        </p:spPr>
        <p:txBody>
          <a:bodyPr/>
          <a:lstStyle/>
          <a:p>
            <a:pPr marL="171450" indent="-171450">
              <a:buFont typeface="Wingdings" panose="05000000000000000000" pitchFamily="2" charset="2"/>
              <a:buChar char="Ø"/>
            </a:pPr>
            <a:r>
              <a:rPr lang="en-US" sz="1200" dirty="0"/>
              <a:t>The above columns shows </a:t>
            </a:r>
            <a:r>
              <a:rPr lang="en-US" sz="1200" dirty="0">
                <a:solidFill>
                  <a:srgbClr val="C00000"/>
                </a:solidFill>
              </a:rPr>
              <a:t>4</a:t>
            </a:r>
            <a:r>
              <a:rPr lang="en-US" sz="1200" dirty="0"/>
              <a:t> </a:t>
            </a:r>
            <a:r>
              <a:rPr lang="en-US" sz="1200" dirty="0">
                <a:solidFill>
                  <a:srgbClr val="C00000"/>
                </a:solidFill>
              </a:rPr>
              <a:t>different categories </a:t>
            </a:r>
            <a:r>
              <a:rPr lang="en-US" sz="1200" dirty="0"/>
              <a:t>in which we can see that </a:t>
            </a:r>
            <a:r>
              <a:rPr lang="en-US" sz="1200" dirty="0">
                <a:solidFill>
                  <a:srgbClr val="C00000"/>
                </a:solidFill>
              </a:rPr>
              <a:t>credit card users</a:t>
            </a:r>
            <a:r>
              <a:rPr lang="en-US" sz="1200" dirty="0"/>
              <a:t> are the </a:t>
            </a:r>
            <a:r>
              <a:rPr lang="en-US" sz="1200" dirty="0">
                <a:solidFill>
                  <a:srgbClr val="C00000"/>
                </a:solidFill>
              </a:rPr>
              <a:t>highest</a:t>
            </a:r>
            <a:r>
              <a:rPr lang="en-US" sz="1200" dirty="0"/>
              <a:t> from the </a:t>
            </a:r>
            <a:r>
              <a:rPr lang="en-US" sz="1200" dirty="0">
                <a:solidFill>
                  <a:srgbClr val="C00000"/>
                </a:solidFill>
              </a:rPr>
              <a:t>university</a:t>
            </a:r>
            <a:r>
              <a:rPr lang="en-US" sz="1200" dirty="0"/>
              <a:t>, and </a:t>
            </a:r>
            <a:r>
              <a:rPr lang="en-US" sz="1200" dirty="0">
                <a:solidFill>
                  <a:srgbClr val="C00000"/>
                </a:solidFill>
              </a:rPr>
              <a:t>most</a:t>
            </a:r>
            <a:r>
              <a:rPr lang="en-US" sz="1200" dirty="0"/>
              <a:t> number of the </a:t>
            </a:r>
            <a:r>
              <a:rPr lang="en-US" sz="1200" dirty="0">
                <a:solidFill>
                  <a:srgbClr val="C00000"/>
                </a:solidFill>
              </a:rPr>
              <a:t>defaulters</a:t>
            </a:r>
            <a:r>
              <a:rPr lang="en-US" sz="1200" dirty="0"/>
              <a:t> are </a:t>
            </a:r>
            <a:r>
              <a:rPr lang="en-US" sz="1200" dirty="0">
                <a:solidFill>
                  <a:srgbClr val="C00000"/>
                </a:solidFill>
              </a:rPr>
              <a:t>also</a:t>
            </a:r>
            <a:r>
              <a:rPr lang="en-US" sz="1200" dirty="0"/>
              <a:t> from </a:t>
            </a:r>
            <a:r>
              <a:rPr lang="en-US" sz="1200" dirty="0">
                <a:solidFill>
                  <a:srgbClr val="C00000"/>
                </a:solidFill>
              </a:rPr>
              <a:t>the same</a:t>
            </a:r>
            <a:r>
              <a:rPr lang="en-US" sz="1200" dirty="0"/>
              <a:t>.</a:t>
            </a:r>
          </a:p>
          <a:p>
            <a:endParaRPr lang="en-US" sz="1200" dirty="0"/>
          </a:p>
          <a:p>
            <a:pPr marL="171450" indent="-171450">
              <a:buFont typeface="Wingdings" panose="05000000000000000000" pitchFamily="2" charset="2"/>
              <a:buChar char="Ø"/>
            </a:pPr>
            <a:r>
              <a:rPr lang="en-US" sz="1200" dirty="0"/>
              <a:t>The ‘</a:t>
            </a:r>
            <a:r>
              <a:rPr lang="en-US" sz="1200" dirty="0">
                <a:solidFill>
                  <a:srgbClr val="C00000"/>
                </a:solidFill>
              </a:rPr>
              <a:t>0</a:t>
            </a:r>
            <a:r>
              <a:rPr lang="en-US" sz="1200" dirty="0"/>
              <a:t>’ category involves </a:t>
            </a:r>
            <a:r>
              <a:rPr lang="en-US" sz="1200" dirty="0">
                <a:solidFill>
                  <a:srgbClr val="C00000"/>
                </a:solidFill>
              </a:rPr>
              <a:t>high paying job</a:t>
            </a:r>
            <a:r>
              <a:rPr lang="en-US" sz="1200" dirty="0"/>
              <a:t> individuals and business man by which it becomes </a:t>
            </a:r>
            <a:r>
              <a:rPr lang="en-US" sz="1200" dirty="0">
                <a:solidFill>
                  <a:srgbClr val="C00000"/>
                </a:solidFill>
              </a:rPr>
              <a:t>easy</a:t>
            </a:r>
            <a:r>
              <a:rPr lang="en-US" sz="1200" dirty="0"/>
              <a:t> for them to </a:t>
            </a:r>
            <a:r>
              <a:rPr lang="en-US" sz="1200" dirty="0">
                <a:solidFill>
                  <a:srgbClr val="C00000"/>
                </a:solidFill>
              </a:rPr>
              <a:t>repay</a:t>
            </a:r>
            <a:r>
              <a:rPr lang="en-US" sz="1200" dirty="0"/>
              <a:t> their bills on time. This is why this column has the </a:t>
            </a:r>
            <a:r>
              <a:rPr lang="en-US" sz="1200" dirty="0">
                <a:solidFill>
                  <a:srgbClr val="C00000"/>
                </a:solidFill>
              </a:rPr>
              <a:t>lowest number</a:t>
            </a:r>
            <a:r>
              <a:rPr lang="en-US" sz="1200" dirty="0"/>
              <a:t> of </a:t>
            </a:r>
            <a:r>
              <a:rPr lang="en-US" sz="1200" dirty="0">
                <a:solidFill>
                  <a:srgbClr val="C00000"/>
                </a:solidFill>
              </a:rPr>
              <a:t>defaulters</a:t>
            </a:r>
            <a:r>
              <a:rPr lang="en-US" sz="1200" dirty="0"/>
              <a:t>.</a:t>
            </a:r>
            <a:endParaRPr lang="en-IN" sz="1200" dirty="0"/>
          </a:p>
        </p:txBody>
      </p:sp>
      <p:pic>
        <p:nvPicPr>
          <p:cNvPr id="4098" name="Picture 2">
            <a:extLst>
              <a:ext uri="{FF2B5EF4-FFF2-40B4-BE49-F238E27FC236}">
                <a16:creationId xmlns:a16="http://schemas.microsoft.com/office/drawing/2014/main" id="{3EF1210E-47F9-4515-B9BC-D92A430B6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1590"/>
            <a:ext cx="3810000" cy="27844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B559A8F-C80A-46F8-B99D-6BFB2AE24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131590"/>
            <a:ext cx="5029199" cy="278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26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54B0-38A3-4C29-B902-76E1AD4C92E1}"/>
              </a:ext>
            </a:extLst>
          </p:cNvPr>
          <p:cNvSpPr>
            <a:spLocks noGrp="1"/>
          </p:cNvSpPr>
          <p:nvPr>
            <p:ph type="title"/>
          </p:nvPr>
        </p:nvSpPr>
        <p:spPr>
          <a:xfrm>
            <a:off x="467544" y="443448"/>
            <a:ext cx="6696744" cy="400110"/>
          </a:xfrm>
        </p:spPr>
        <p:txBody>
          <a:bodyPr/>
          <a:lstStyle/>
          <a:p>
            <a:r>
              <a:rPr lang="en-US" sz="2600" dirty="0"/>
              <a:t>Population Distribution by Marriage</a:t>
            </a:r>
            <a:endParaRPr lang="en-IN" sz="2600" dirty="0"/>
          </a:p>
        </p:txBody>
      </p:sp>
      <p:pic>
        <p:nvPicPr>
          <p:cNvPr id="1026" name="Picture 2">
            <a:extLst>
              <a:ext uri="{FF2B5EF4-FFF2-40B4-BE49-F238E27FC236}">
                <a16:creationId xmlns:a16="http://schemas.microsoft.com/office/drawing/2014/main" id="{907A2E59-B650-4891-81F6-CBD122CFE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14425"/>
            <a:ext cx="3899002" cy="2293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DF4E6D-97FC-4BDD-88DC-A78D19498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14425"/>
            <a:ext cx="4419600" cy="2295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07140F14-0C96-4935-9F37-C9009CB2DF80}"/>
              </a:ext>
            </a:extLst>
          </p:cNvPr>
          <p:cNvSpPr>
            <a:spLocks noGrp="1"/>
          </p:cNvSpPr>
          <p:nvPr>
            <p:ph type="body" idx="1"/>
          </p:nvPr>
        </p:nvSpPr>
        <p:spPr>
          <a:xfrm>
            <a:off x="179512" y="3655352"/>
            <a:ext cx="8716838" cy="1292662"/>
          </a:xfrm>
        </p:spPr>
        <p:txBody>
          <a:bodyPr/>
          <a:lstStyle/>
          <a:p>
            <a:pPr marL="285750" indent="-285750">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 </a:t>
            </a:r>
            <a:r>
              <a:rPr lang="en-US" sz="1400" dirty="0">
                <a:solidFill>
                  <a:srgbClr val="C00000"/>
                </a:solidFill>
                <a:effectLst/>
                <a:latin typeface="Verdana" panose="020B0604030504040204" pitchFamily="34" charset="0"/>
                <a:ea typeface="Verdana" panose="020B0604030504040204" pitchFamily="34" charset="0"/>
              </a:rPr>
              <a:t>Married</a:t>
            </a:r>
            <a:r>
              <a:rPr lang="en-US" sz="1400" dirty="0">
                <a:effectLst/>
                <a:latin typeface="Verdana" panose="020B0604030504040204" pitchFamily="34" charset="0"/>
                <a:ea typeface="Verdana" panose="020B0604030504040204" pitchFamily="34" charset="0"/>
              </a:rPr>
              <a:t> </a:t>
            </a:r>
            <a:r>
              <a:rPr lang="en-US" sz="1400" dirty="0">
                <a:solidFill>
                  <a:srgbClr val="C00000"/>
                </a:solidFill>
                <a:effectLst/>
                <a:latin typeface="Verdana" panose="020B0604030504040204" pitchFamily="34" charset="0"/>
                <a:ea typeface="Verdana" panose="020B0604030504040204" pitchFamily="34" charset="0"/>
              </a:rPr>
              <a:t>people</a:t>
            </a:r>
            <a:r>
              <a:rPr lang="en-US" sz="1400" dirty="0">
                <a:effectLst/>
                <a:latin typeface="Verdana" panose="020B0604030504040204" pitchFamily="34" charset="0"/>
                <a:ea typeface="Verdana" panose="020B0604030504040204" pitchFamily="34" charset="0"/>
              </a:rPr>
              <a:t> have </a:t>
            </a:r>
            <a:r>
              <a:rPr lang="en-US" sz="1400" dirty="0">
                <a:solidFill>
                  <a:srgbClr val="C00000"/>
                </a:solidFill>
                <a:effectLst/>
                <a:latin typeface="Verdana" panose="020B0604030504040204" pitchFamily="34" charset="0"/>
                <a:ea typeface="Verdana" panose="020B0604030504040204" pitchFamily="34" charset="0"/>
              </a:rPr>
              <a:t>higher default</a:t>
            </a:r>
            <a:r>
              <a:rPr lang="en-US" sz="1400" dirty="0">
                <a:effectLst/>
                <a:latin typeface="Verdana" panose="020B0604030504040204" pitchFamily="34" charset="0"/>
                <a:ea typeface="Verdana" panose="020B0604030504040204" pitchFamily="34" charset="0"/>
              </a:rPr>
              <a:t> proportions </a:t>
            </a:r>
            <a:r>
              <a:rPr lang="en-US" sz="1400" dirty="0">
                <a:solidFill>
                  <a:srgbClr val="C00000"/>
                </a:solidFill>
                <a:effectLst/>
                <a:latin typeface="Verdana" panose="020B0604030504040204" pitchFamily="34" charset="0"/>
                <a:ea typeface="Verdana" panose="020B0604030504040204" pitchFamily="34" charset="0"/>
              </a:rPr>
              <a:t>than single folks</a:t>
            </a:r>
            <a:r>
              <a:rPr lang="en-US" sz="1400" dirty="0">
                <a:effectLst/>
                <a:latin typeface="Verdana" panose="020B0604030504040204" pitchFamily="34" charset="0"/>
                <a:ea typeface="Verdana" panose="020B0604030504040204" pitchFamily="34" charset="0"/>
              </a:rPr>
              <a:t>. While there are intuitive arguments for and against it, closer inspection is needed. For example, is there a difference between married men and married women?</a:t>
            </a:r>
          </a:p>
          <a:p>
            <a:endParaRPr lang="en-US" sz="1400" dirty="0">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Also, we notice that there is a </a:t>
            </a:r>
            <a:r>
              <a:rPr lang="en-US" sz="1400" dirty="0">
                <a:solidFill>
                  <a:srgbClr val="C00000"/>
                </a:solidFill>
                <a:effectLst/>
                <a:latin typeface="Verdana" panose="020B0604030504040204" pitchFamily="34" charset="0"/>
                <a:ea typeface="Verdana" panose="020B0604030504040204" pitchFamily="34" charset="0"/>
              </a:rPr>
              <a:t>marriage category</a:t>
            </a:r>
            <a:r>
              <a:rPr lang="en-US" sz="1400" dirty="0">
                <a:effectLst/>
                <a:latin typeface="Verdana" panose="020B0604030504040204" pitchFamily="34" charset="0"/>
                <a:ea typeface="Verdana" panose="020B0604030504040204" pitchFamily="34" charset="0"/>
              </a:rPr>
              <a:t> with </a:t>
            </a:r>
            <a:r>
              <a:rPr lang="en-US" sz="1400" dirty="0">
                <a:solidFill>
                  <a:srgbClr val="C00000"/>
                </a:solidFill>
                <a:effectLst/>
                <a:latin typeface="Verdana" panose="020B0604030504040204" pitchFamily="34" charset="0"/>
                <a:ea typeface="Verdana" panose="020B0604030504040204" pitchFamily="34" charset="0"/>
              </a:rPr>
              <a:t>value 0</a:t>
            </a:r>
            <a:r>
              <a:rPr lang="en-US" sz="1400" dirty="0">
                <a:effectLst/>
                <a:latin typeface="Verdana" panose="020B0604030504040204" pitchFamily="34" charset="0"/>
                <a:ea typeface="Verdana" panose="020B0604030504040204" pitchFamily="34" charset="0"/>
              </a:rPr>
              <a:t>. Like earlier, since there is an </a:t>
            </a:r>
            <a:r>
              <a:rPr lang="en-US" sz="1400" dirty="0">
                <a:solidFill>
                  <a:srgbClr val="C00000"/>
                </a:solidFill>
                <a:effectLst/>
                <a:latin typeface="Verdana" panose="020B0604030504040204" pitchFamily="34" charset="0"/>
                <a:ea typeface="Verdana" panose="020B0604030504040204" pitchFamily="34" charset="0"/>
              </a:rPr>
              <a:t>Others category</a:t>
            </a:r>
            <a:r>
              <a:rPr lang="en-US" sz="1400" dirty="0">
                <a:effectLst/>
                <a:latin typeface="Verdana" panose="020B0604030504040204" pitchFamily="34" charset="0"/>
                <a:ea typeface="Verdana" panose="020B0604030504040204" pitchFamily="34" charset="0"/>
              </a:rPr>
              <a:t>, we will cluster these points with that category. </a:t>
            </a:r>
          </a:p>
        </p:txBody>
      </p:sp>
    </p:spTree>
    <p:extLst>
      <p:ext uri="{BB962C8B-B14F-4D97-AF65-F5344CB8AC3E}">
        <p14:creationId xmlns:p14="http://schemas.microsoft.com/office/powerpoint/2010/main" val="44197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0936-675E-44EA-90CA-131E63F1950C}"/>
              </a:ext>
            </a:extLst>
          </p:cNvPr>
          <p:cNvSpPr>
            <a:spLocks noGrp="1"/>
          </p:cNvSpPr>
          <p:nvPr>
            <p:ph type="title"/>
          </p:nvPr>
        </p:nvSpPr>
        <p:spPr>
          <a:xfrm>
            <a:off x="1115616" y="411510"/>
            <a:ext cx="6248400" cy="430887"/>
          </a:xfrm>
        </p:spPr>
        <p:txBody>
          <a:bodyPr/>
          <a:lstStyle/>
          <a:p>
            <a:r>
              <a:rPr lang="en-US" sz="2800" dirty="0"/>
              <a:t>Population Distribution by Age</a:t>
            </a:r>
            <a:endParaRPr lang="en-IN" sz="2800" dirty="0"/>
          </a:p>
        </p:txBody>
      </p:sp>
      <p:pic>
        <p:nvPicPr>
          <p:cNvPr id="2050" name="Picture 2">
            <a:extLst>
              <a:ext uri="{FF2B5EF4-FFF2-40B4-BE49-F238E27FC236}">
                <a16:creationId xmlns:a16="http://schemas.microsoft.com/office/drawing/2014/main" id="{7FA86A19-F2A1-4EA2-B81C-8CACA0AD1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16" y="1200150"/>
            <a:ext cx="4100512" cy="22659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A2C50A4-D874-49C8-A59A-C52FBD02F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382" y="1200150"/>
            <a:ext cx="4283763" cy="22659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9808FB-4A03-4DF0-A06E-FF63BD897164}"/>
              </a:ext>
            </a:extLst>
          </p:cNvPr>
          <p:cNvSpPr txBox="1"/>
          <p:nvPr/>
        </p:nvSpPr>
        <p:spPr>
          <a:xfrm>
            <a:off x="251520" y="3507854"/>
            <a:ext cx="8496944" cy="1384995"/>
          </a:xfrm>
          <a:prstGeom prst="rect">
            <a:avLst/>
          </a:prstGeom>
          <a:noFill/>
        </p:spPr>
        <p:txBody>
          <a:bodyPr wrap="square" rtlCol="0">
            <a:spAutoFit/>
          </a:bodyPr>
          <a:lstStyle/>
          <a:p>
            <a:r>
              <a:rPr lang="en-US" sz="1400" b="1" dirty="0">
                <a:solidFill>
                  <a:srgbClr val="124F5B"/>
                </a:solidFill>
                <a:latin typeface="Verdana" panose="020B0604030504040204" pitchFamily="34" charset="0"/>
                <a:ea typeface="Verdana" panose="020B0604030504040204" pitchFamily="34" charset="0"/>
              </a:rPr>
              <a:t>People in their </a:t>
            </a:r>
            <a:r>
              <a:rPr lang="en-US" sz="1400" b="1" dirty="0">
                <a:solidFill>
                  <a:srgbClr val="C00000"/>
                </a:solidFill>
                <a:latin typeface="Verdana" panose="020B0604030504040204" pitchFamily="34" charset="0"/>
                <a:ea typeface="Verdana" panose="020B0604030504040204" pitchFamily="34" charset="0"/>
              </a:rPr>
              <a:t>20s</a:t>
            </a:r>
            <a:r>
              <a:rPr lang="en-US" sz="1400" b="1" dirty="0">
                <a:solidFill>
                  <a:srgbClr val="124F5B"/>
                </a:solidFill>
                <a:latin typeface="Verdana" panose="020B0604030504040204" pitchFamily="34" charset="0"/>
                <a:ea typeface="Verdana" panose="020B0604030504040204" pitchFamily="34" charset="0"/>
              </a:rPr>
              <a:t> and </a:t>
            </a:r>
            <a:r>
              <a:rPr lang="en-US" sz="1400" b="1" dirty="0">
                <a:solidFill>
                  <a:srgbClr val="C00000"/>
                </a:solidFill>
                <a:latin typeface="Verdana" panose="020B0604030504040204" pitchFamily="34" charset="0"/>
                <a:ea typeface="Verdana" panose="020B0604030504040204" pitchFamily="34" charset="0"/>
              </a:rPr>
              <a:t>30s</a:t>
            </a:r>
            <a:r>
              <a:rPr lang="en-US" sz="1400" b="1" dirty="0">
                <a:solidFill>
                  <a:srgbClr val="124F5B"/>
                </a:solidFill>
                <a:latin typeface="Verdana" panose="020B0604030504040204" pitchFamily="34" charset="0"/>
                <a:ea typeface="Verdana" panose="020B0604030504040204" pitchFamily="34" charset="0"/>
              </a:rPr>
              <a:t> holds the </a:t>
            </a:r>
            <a:r>
              <a:rPr lang="en-US" sz="1400" b="1" dirty="0">
                <a:solidFill>
                  <a:srgbClr val="C00000"/>
                </a:solidFill>
                <a:latin typeface="Verdana" panose="020B0604030504040204" pitchFamily="34" charset="0"/>
                <a:ea typeface="Verdana" panose="020B0604030504040204" pitchFamily="34" charset="0"/>
              </a:rPr>
              <a:t>highest</a:t>
            </a:r>
            <a:r>
              <a:rPr lang="en-US" sz="1400" b="1" dirty="0">
                <a:solidFill>
                  <a:srgbClr val="124F5B"/>
                </a:solidFill>
                <a:latin typeface="Verdana" panose="020B0604030504040204" pitchFamily="34" charset="0"/>
                <a:ea typeface="Verdana" panose="020B0604030504040204" pitchFamily="34" charset="0"/>
              </a:rPr>
              <a:t> number of </a:t>
            </a:r>
            <a:r>
              <a:rPr lang="en-US" sz="1400" b="1" dirty="0">
                <a:solidFill>
                  <a:srgbClr val="C00000"/>
                </a:solidFill>
                <a:latin typeface="Verdana" panose="020B0604030504040204" pitchFamily="34" charset="0"/>
                <a:ea typeface="Verdana" panose="020B0604030504040204" pitchFamily="34" charset="0"/>
              </a:rPr>
              <a:t>credit cards</a:t>
            </a:r>
            <a:r>
              <a:rPr lang="en-US" sz="1400" b="1" dirty="0">
                <a:solidFill>
                  <a:srgbClr val="124F5B"/>
                </a:solidFill>
                <a:latin typeface="Verdana" panose="020B0604030504040204" pitchFamily="34" charset="0"/>
                <a:ea typeface="Verdana" panose="020B0604030504040204" pitchFamily="34" charset="0"/>
              </a:rPr>
              <a:t> and slowly </a:t>
            </a:r>
            <a:r>
              <a:rPr lang="en-US" sz="1400" b="1" dirty="0">
                <a:solidFill>
                  <a:srgbClr val="C00000"/>
                </a:solidFill>
                <a:latin typeface="Verdana" panose="020B0604030504040204" pitchFamily="34" charset="0"/>
                <a:ea typeface="Verdana" panose="020B0604030504040204" pitchFamily="34" charset="0"/>
              </a:rPr>
              <a:t>decreases</a:t>
            </a:r>
            <a:r>
              <a:rPr lang="en-US" sz="1400" b="1" dirty="0">
                <a:solidFill>
                  <a:srgbClr val="124F5B"/>
                </a:solidFill>
                <a:latin typeface="Verdana" panose="020B0604030504040204" pitchFamily="34" charset="0"/>
                <a:ea typeface="Verdana" panose="020B0604030504040204" pitchFamily="34" charset="0"/>
              </a:rPr>
              <a:t> with </a:t>
            </a:r>
            <a:r>
              <a:rPr lang="en-US" sz="1400" b="1" dirty="0">
                <a:solidFill>
                  <a:srgbClr val="C00000"/>
                </a:solidFill>
                <a:latin typeface="Verdana" panose="020B0604030504040204" pitchFamily="34" charset="0"/>
                <a:ea typeface="Verdana" panose="020B0604030504040204" pitchFamily="34" charset="0"/>
              </a:rPr>
              <a:t>age</a:t>
            </a:r>
            <a:r>
              <a:rPr lang="en-US" sz="1400" b="1" dirty="0">
                <a:solidFill>
                  <a:srgbClr val="124F5B"/>
                </a:solidFill>
                <a:latin typeface="Verdana" panose="020B0604030504040204" pitchFamily="34" charset="0"/>
                <a:ea typeface="Verdana" panose="020B0604030504040204" pitchFamily="34" charset="0"/>
              </a:rPr>
              <a:t>.</a:t>
            </a:r>
          </a:p>
          <a:p>
            <a:endParaRPr lang="en-US" sz="1400" b="1" dirty="0">
              <a:solidFill>
                <a:srgbClr val="124F5B"/>
              </a:solidFill>
              <a:latin typeface="Verdana" panose="020B0604030504040204" pitchFamily="34" charset="0"/>
              <a:ea typeface="Verdana" panose="020B0604030504040204" pitchFamily="34" charset="0"/>
            </a:endParaRPr>
          </a:p>
          <a:p>
            <a:r>
              <a:rPr lang="en-US" sz="1400" b="1" dirty="0">
                <a:solidFill>
                  <a:srgbClr val="124F5B"/>
                </a:solidFill>
                <a:latin typeface="Verdana" panose="020B0604030504040204" pitchFamily="34" charset="0"/>
                <a:ea typeface="Verdana" panose="020B0604030504040204" pitchFamily="34" charset="0"/>
              </a:rPr>
              <a:t>Although there is no monotonic trend in the default rate, there is some change. </a:t>
            </a:r>
          </a:p>
          <a:p>
            <a:r>
              <a:rPr lang="en-US" sz="1400" b="1" dirty="0">
                <a:solidFill>
                  <a:srgbClr val="124F5B"/>
                </a:solidFill>
                <a:latin typeface="Verdana" panose="020B0604030504040204" pitchFamily="34" charset="0"/>
                <a:ea typeface="Verdana" panose="020B0604030504040204" pitchFamily="34" charset="0"/>
              </a:rPr>
              <a:t>we look closer into the numeric values. It is easy to see that </a:t>
            </a:r>
            <a:r>
              <a:rPr lang="en-US" sz="1400" b="1" dirty="0">
                <a:solidFill>
                  <a:srgbClr val="C00000"/>
                </a:solidFill>
                <a:latin typeface="Verdana" panose="020B0604030504040204" pitchFamily="34" charset="0"/>
                <a:ea typeface="Verdana" panose="020B0604030504040204" pitchFamily="34" charset="0"/>
              </a:rPr>
              <a:t>default</a:t>
            </a:r>
            <a:r>
              <a:rPr lang="en-US" sz="1400" b="1" dirty="0">
                <a:solidFill>
                  <a:srgbClr val="124F5B"/>
                </a:solidFill>
                <a:latin typeface="Verdana" panose="020B0604030504040204" pitchFamily="34" charset="0"/>
                <a:ea typeface="Verdana" panose="020B0604030504040204" pitchFamily="34" charset="0"/>
              </a:rPr>
              <a:t> value is </a:t>
            </a:r>
          </a:p>
          <a:p>
            <a:r>
              <a:rPr lang="en-US" sz="1400" b="1" dirty="0">
                <a:solidFill>
                  <a:srgbClr val="C00000"/>
                </a:solidFill>
                <a:latin typeface="Verdana" panose="020B0604030504040204" pitchFamily="34" charset="0"/>
                <a:ea typeface="Verdana" panose="020B0604030504040204" pitchFamily="34" charset="0"/>
              </a:rPr>
              <a:t>lowest</a:t>
            </a:r>
            <a:r>
              <a:rPr lang="en-US" sz="1400" b="1" dirty="0">
                <a:solidFill>
                  <a:srgbClr val="124F5B"/>
                </a:solidFill>
                <a:latin typeface="Verdana" panose="020B0604030504040204" pitchFamily="34" charset="0"/>
                <a:ea typeface="Verdana" panose="020B0604030504040204" pitchFamily="34" charset="0"/>
              </a:rPr>
              <a:t> for people in their </a:t>
            </a:r>
            <a:r>
              <a:rPr lang="en-US" sz="1400" b="1" dirty="0">
                <a:solidFill>
                  <a:srgbClr val="C00000"/>
                </a:solidFill>
                <a:latin typeface="Verdana" panose="020B0604030504040204" pitchFamily="34" charset="0"/>
                <a:ea typeface="Verdana" panose="020B0604030504040204" pitchFamily="34" charset="0"/>
              </a:rPr>
              <a:t>40s</a:t>
            </a:r>
            <a:r>
              <a:rPr lang="en-US" sz="1400" b="1" dirty="0">
                <a:solidFill>
                  <a:srgbClr val="124F5B"/>
                </a:solidFill>
                <a:latin typeface="Verdana" panose="020B0604030504040204" pitchFamily="34" charset="0"/>
                <a:ea typeface="Verdana" panose="020B0604030504040204" pitchFamily="34" charset="0"/>
              </a:rPr>
              <a:t> and then steadily decreases with age.</a:t>
            </a:r>
            <a:endParaRPr lang="en-IN" sz="1400"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303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772DE5E-C8C9-4761-B101-06BA725D9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895350"/>
            <a:ext cx="7010400" cy="27907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C1A995-6BA6-49A8-8441-6B6574145487}"/>
              </a:ext>
            </a:extLst>
          </p:cNvPr>
          <p:cNvSpPr>
            <a:spLocks noGrp="1"/>
          </p:cNvSpPr>
          <p:nvPr>
            <p:ph type="title"/>
          </p:nvPr>
        </p:nvSpPr>
        <p:spPr>
          <a:xfrm>
            <a:off x="1371600" y="140308"/>
            <a:ext cx="5943600" cy="604519"/>
          </a:xfrm>
        </p:spPr>
        <p:txBody>
          <a:bodyPr/>
          <a:lstStyle/>
          <a:p>
            <a:r>
              <a:rPr lang="en-US" sz="3200" dirty="0"/>
              <a:t>Credit Limit Visualization</a:t>
            </a:r>
            <a:endParaRPr lang="en-IN" sz="3200" dirty="0"/>
          </a:p>
        </p:txBody>
      </p:sp>
      <p:sp>
        <p:nvSpPr>
          <p:cNvPr id="6" name="TextBox 5">
            <a:extLst>
              <a:ext uri="{FF2B5EF4-FFF2-40B4-BE49-F238E27FC236}">
                <a16:creationId xmlns:a16="http://schemas.microsoft.com/office/drawing/2014/main" id="{CC47E904-D40E-4C43-9F1D-739E92AE29F9}"/>
              </a:ext>
            </a:extLst>
          </p:cNvPr>
          <p:cNvSpPr txBox="1"/>
          <p:nvPr/>
        </p:nvSpPr>
        <p:spPr>
          <a:xfrm>
            <a:off x="323528" y="3942804"/>
            <a:ext cx="8496944" cy="1077218"/>
          </a:xfrm>
          <a:prstGeom prst="rect">
            <a:avLst/>
          </a:prstGeom>
          <a:noFill/>
        </p:spPr>
        <p:txBody>
          <a:bodyPr wrap="square" rtlCol="0">
            <a:spAutoFit/>
          </a:bodyPr>
          <a:lstStyle/>
          <a:p>
            <a:r>
              <a:rPr lang="en-US" sz="1600" b="1" dirty="0">
                <a:solidFill>
                  <a:srgbClr val="124F5B"/>
                </a:solidFill>
                <a:latin typeface="Verdana" panose="020B0604030504040204" pitchFamily="34" charset="0"/>
                <a:ea typeface="Verdana" panose="020B0604030504040204" pitchFamily="34" charset="0"/>
              </a:rPr>
              <a:t>Looking at the </a:t>
            </a:r>
            <a:r>
              <a:rPr lang="en-US" sz="1600" b="1" dirty="0">
                <a:solidFill>
                  <a:srgbClr val="C00000"/>
                </a:solidFill>
                <a:latin typeface="Verdana" panose="020B0604030504040204" pitchFamily="34" charset="0"/>
                <a:ea typeface="Verdana" panose="020B0604030504040204" pitchFamily="34" charset="0"/>
              </a:rPr>
              <a:t>density plot</a:t>
            </a:r>
            <a:r>
              <a:rPr lang="en-US" sz="1600" b="1" dirty="0">
                <a:solidFill>
                  <a:srgbClr val="124F5B"/>
                </a:solidFill>
                <a:latin typeface="Verdana" panose="020B0604030504040204" pitchFamily="34" charset="0"/>
                <a:ea typeface="Verdana" panose="020B0604030504040204" pitchFamily="34" charset="0"/>
              </a:rPr>
              <a:t>, it seems that people with </a:t>
            </a:r>
            <a:r>
              <a:rPr lang="en-US" sz="1600" b="1" dirty="0">
                <a:solidFill>
                  <a:srgbClr val="C00000"/>
                </a:solidFill>
                <a:latin typeface="Verdana" panose="020B0604030504040204" pitchFamily="34" charset="0"/>
                <a:ea typeface="Verdana" panose="020B0604030504040204" pitchFamily="34" charset="0"/>
              </a:rPr>
              <a:t>higher credit limit</a:t>
            </a:r>
            <a:r>
              <a:rPr lang="en-US" sz="1600" b="1" dirty="0">
                <a:solidFill>
                  <a:srgbClr val="124F5B"/>
                </a:solidFill>
                <a:latin typeface="Verdana" panose="020B0604030504040204" pitchFamily="34" charset="0"/>
                <a:ea typeface="Verdana" panose="020B0604030504040204" pitchFamily="34" charset="0"/>
              </a:rPr>
              <a:t>  have significantly </a:t>
            </a:r>
            <a:r>
              <a:rPr lang="en-US" sz="1600" b="1" dirty="0">
                <a:solidFill>
                  <a:srgbClr val="C00000"/>
                </a:solidFill>
                <a:latin typeface="Verdana" panose="020B0604030504040204" pitchFamily="34" charset="0"/>
                <a:ea typeface="Verdana" panose="020B0604030504040204" pitchFamily="34" charset="0"/>
              </a:rPr>
              <a:t>lower default</a:t>
            </a:r>
            <a:r>
              <a:rPr lang="en-US" sz="1600" b="1" dirty="0">
                <a:solidFill>
                  <a:srgbClr val="124F5B"/>
                </a:solidFill>
                <a:latin typeface="Verdana" panose="020B0604030504040204" pitchFamily="34" charset="0"/>
                <a:ea typeface="Verdana" panose="020B0604030504040204" pitchFamily="34" charset="0"/>
              </a:rPr>
              <a:t> proportion. Again, intuitively that is not  surprising because the people who have higher credit limits must have   displayed long periods of fiscal responsibility to reach that place.</a:t>
            </a:r>
            <a:endParaRPr lang="en-IN" sz="1600"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4766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87470F-01A5-4BCE-83AC-FF8E3B3E5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88527"/>
            <a:ext cx="6208608" cy="34718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9E940D-56EE-437B-AE72-5FB4FB5AF9EF}"/>
              </a:ext>
            </a:extLst>
          </p:cNvPr>
          <p:cNvSpPr>
            <a:spLocks noGrp="1"/>
          </p:cNvSpPr>
          <p:nvPr>
            <p:ph type="ctrTitle"/>
          </p:nvPr>
        </p:nvSpPr>
        <p:spPr>
          <a:xfrm>
            <a:off x="848020" y="57150"/>
            <a:ext cx="6604300" cy="369332"/>
          </a:xfrm>
        </p:spPr>
        <p:txBody>
          <a:bodyPr/>
          <a:lstStyle/>
          <a:p>
            <a:r>
              <a:rPr lang="en-US" sz="2400" dirty="0"/>
              <a:t>Distribution by their Payment History</a:t>
            </a:r>
            <a:endParaRPr lang="en-IN" sz="2400" dirty="0"/>
          </a:p>
        </p:txBody>
      </p:sp>
      <p:sp>
        <p:nvSpPr>
          <p:cNvPr id="3" name="Subtitle 2">
            <a:extLst>
              <a:ext uri="{FF2B5EF4-FFF2-40B4-BE49-F238E27FC236}">
                <a16:creationId xmlns:a16="http://schemas.microsoft.com/office/drawing/2014/main" id="{21849B64-B964-4872-A975-CDE7DA696ED8}"/>
              </a:ext>
            </a:extLst>
          </p:cNvPr>
          <p:cNvSpPr>
            <a:spLocks noGrp="1"/>
          </p:cNvSpPr>
          <p:nvPr>
            <p:ph type="subTitle" idx="4"/>
          </p:nvPr>
        </p:nvSpPr>
        <p:spPr>
          <a:xfrm>
            <a:off x="179512" y="4022434"/>
            <a:ext cx="8892480" cy="923330"/>
          </a:xfrm>
        </p:spPr>
        <p:txBody>
          <a:bodyPr/>
          <a:lstStyle/>
          <a:p>
            <a:pPr marL="171450" indent="-171450">
              <a:buFont typeface="Wingdings" panose="05000000000000000000" pitchFamily="2" charset="2"/>
              <a:buChar char="q"/>
            </a:pPr>
            <a:r>
              <a:rPr lang="en-US" sz="1200" dirty="0">
                <a:effectLst/>
                <a:latin typeface="Verdana" panose="020B0604030504040204" pitchFamily="34" charset="0"/>
                <a:ea typeface="Verdana" panose="020B0604030504040204" pitchFamily="34" charset="0"/>
              </a:rPr>
              <a:t>As remarked earlier, we notice that if the person has </a:t>
            </a:r>
            <a:r>
              <a:rPr lang="en-US" sz="1200" dirty="0">
                <a:solidFill>
                  <a:srgbClr val="FF0000"/>
                </a:solidFill>
                <a:effectLst/>
                <a:latin typeface="Verdana" panose="020B0604030504040204" pitchFamily="34" charset="0"/>
                <a:ea typeface="Verdana" panose="020B0604030504040204" pitchFamily="34" charset="0"/>
              </a:rPr>
              <a:t>defaulted</a:t>
            </a:r>
            <a:r>
              <a:rPr lang="en-US" sz="1200" dirty="0">
                <a:effectLst/>
                <a:latin typeface="Verdana" panose="020B0604030504040204" pitchFamily="34" charset="0"/>
                <a:ea typeface="Verdana" panose="020B0604030504040204" pitchFamily="34" charset="0"/>
              </a:rPr>
              <a:t> for </a:t>
            </a:r>
            <a:r>
              <a:rPr lang="en-US" sz="1200" dirty="0">
                <a:solidFill>
                  <a:srgbClr val="FF0000"/>
                </a:solidFill>
                <a:effectLst/>
                <a:latin typeface="Verdana" panose="020B0604030504040204" pitchFamily="34" charset="0"/>
                <a:ea typeface="Verdana" panose="020B0604030504040204" pitchFamily="34" charset="0"/>
              </a:rPr>
              <a:t>2 months </a:t>
            </a:r>
            <a:r>
              <a:rPr lang="en-US" sz="1200" dirty="0">
                <a:effectLst/>
                <a:latin typeface="Verdana" panose="020B0604030504040204" pitchFamily="34" charset="0"/>
                <a:ea typeface="Verdana" panose="020B0604030504040204" pitchFamily="34" charset="0"/>
              </a:rPr>
              <a:t>or more in the past two months, there is a very high chance of them </a:t>
            </a:r>
            <a:r>
              <a:rPr lang="en-US" sz="1200" dirty="0">
                <a:solidFill>
                  <a:srgbClr val="FF0000"/>
                </a:solidFill>
                <a:effectLst/>
                <a:latin typeface="Verdana" panose="020B0604030504040204" pitchFamily="34" charset="0"/>
                <a:ea typeface="Verdana" panose="020B0604030504040204" pitchFamily="34" charset="0"/>
              </a:rPr>
              <a:t>defaulting</a:t>
            </a:r>
            <a:r>
              <a:rPr lang="en-US" sz="1200" dirty="0">
                <a:effectLst/>
                <a:latin typeface="Verdana" panose="020B0604030504040204" pitchFamily="34" charset="0"/>
                <a:ea typeface="Verdana" panose="020B0604030504040204" pitchFamily="34" charset="0"/>
              </a:rPr>
              <a:t>.</a:t>
            </a:r>
          </a:p>
          <a:p>
            <a:pPr marL="171450" indent="-171450">
              <a:buFont typeface="Wingdings" panose="05000000000000000000" pitchFamily="2" charset="2"/>
              <a:buChar char="q"/>
            </a:pPr>
            <a:r>
              <a:rPr lang="en-US" sz="1200" dirty="0">
                <a:effectLst/>
                <a:latin typeface="Verdana" panose="020B0604030504040204" pitchFamily="34" charset="0"/>
                <a:ea typeface="Verdana" panose="020B0604030504040204" pitchFamily="34" charset="0"/>
              </a:rPr>
              <a:t>A remark about the values of the </a:t>
            </a:r>
            <a:r>
              <a:rPr lang="en-US" sz="1200" dirty="0">
                <a:solidFill>
                  <a:srgbClr val="FF0000"/>
                </a:solidFill>
                <a:effectLst/>
                <a:latin typeface="Verdana" panose="020B0604030504040204" pitchFamily="34" charset="0"/>
                <a:ea typeface="Verdana" panose="020B0604030504040204" pitchFamily="34" charset="0"/>
              </a:rPr>
              <a:t>payment history </a:t>
            </a:r>
            <a:r>
              <a:rPr lang="en-US" sz="1200" dirty="0">
                <a:effectLst/>
                <a:latin typeface="Verdana" panose="020B0604030504040204" pitchFamily="34" charset="0"/>
                <a:ea typeface="Verdana" panose="020B0604030504040204" pitchFamily="34" charset="0"/>
              </a:rPr>
              <a:t>features. The data description mentioned that it would be taking values </a:t>
            </a:r>
            <a:r>
              <a:rPr lang="en-US" sz="1200" dirty="0">
                <a:solidFill>
                  <a:srgbClr val="FF0000"/>
                </a:solidFill>
                <a:effectLst/>
                <a:latin typeface="Verdana" panose="020B0604030504040204" pitchFamily="34" charset="0"/>
                <a:ea typeface="Verdana" panose="020B0604030504040204" pitchFamily="34" charset="0"/>
              </a:rPr>
              <a:t>1 and 1 to 9</a:t>
            </a:r>
            <a:r>
              <a:rPr lang="en-US" sz="1200" dirty="0">
                <a:effectLst/>
                <a:latin typeface="Verdana" panose="020B0604030504040204" pitchFamily="34" charset="0"/>
                <a:ea typeface="Verdana" panose="020B0604030504040204" pitchFamily="34" charset="0"/>
              </a:rPr>
              <a:t>. However, I see that it takes values from </a:t>
            </a:r>
            <a:r>
              <a:rPr lang="en-US" sz="1200" dirty="0">
                <a:solidFill>
                  <a:srgbClr val="FF0000"/>
                </a:solidFill>
                <a:effectLst/>
                <a:latin typeface="Verdana" panose="020B0604030504040204" pitchFamily="34" charset="0"/>
                <a:ea typeface="Verdana" panose="020B0604030504040204" pitchFamily="34" charset="0"/>
              </a:rPr>
              <a:t>2 to 8</a:t>
            </a:r>
            <a:r>
              <a:rPr lang="en-US" sz="1200" dirty="0">
                <a:effectLst/>
                <a:latin typeface="Verdana" panose="020B0604030504040204" pitchFamily="34" charset="0"/>
                <a:ea typeface="Verdana" panose="020B0604030504040204" pitchFamily="34" charset="0"/>
              </a:rPr>
              <a:t>, which is surprising.</a:t>
            </a:r>
            <a:endParaRPr lang="en-IN" dirty="0"/>
          </a:p>
        </p:txBody>
      </p:sp>
    </p:spTree>
    <p:extLst>
      <p:ext uri="{BB962C8B-B14F-4D97-AF65-F5344CB8AC3E}">
        <p14:creationId xmlns:p14="http://schemas.microsoft.com/office/powerpoint/2010/main" val="200881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1F319F4-80CB-497D-9FF3-2E88A94DB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88" y="684953"/>
            <a:ext cx="6324600" cy="35575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C2E56D-55AB-497C-AF54-59B6837421E3}"/>
              </a:ext>
            </a:extLst>
          </p:cNvPr>
          <p:cNvSpPr>
            <a:spLocks noGrp="1"/>
          </p:cNvSpPr>
          <p:nvPr>
            <p:ph type="ctrTitle"/>
          </p:nvPr>
        </p:nvSpPr>
        <p:spPr>
          <a:xfrm>
            <a:off x="525016" y="258202"/>
            <a:ext cx="6855296" cy="369332"/>
          </a:xfrm>
        </p:spPr>
        <p:txBody>
          <a:bodyPr/>
          <a:lstStyle/>
          <a:p>
            <a:r>
              <a:rPr lang="en-US" sz="2400" dirty="0"/>
              <a:t>Checking Correlation With the Heatmap</a:t>
            </a:r>
            <a:endParaRPr lang="en-IN" sz="2400" dirty="0"/>
          </a:p>
        </p:txBody>
      </p:sp>
      <p:sp>
        <p:nvSpPr>
          <p:cNvPr id="3" name="Subtitle 2">
            <a:extLst>
              <a:ext uri="{FF2B5EF4-FFF2-40B4-BE49-F238E27FC236}">
                <a16:creationId xmlns:a16="http://schemas.microsoft.com/office/drawing/2014/main" id="{A106D4D6-FD41-405B-8780-13D6A95FC391}"/>
              </a:ext>
            </a:extLst>
          </p:cNvPr>
          <p:cNvSpPr>
            <a:spLocks noGrp="1"/>
          </p:cNvSpPr>
          <p:nvPr>
            <p:ph type="subTitle" idx="4"/>
          </p:nvPr>
        </p:nvSpPr>
        <p:spPr>
          <a:xfrm>
            <a:off x="179512" y="4373691"/>
            <a:ext cx="8299648" cy="646331"/>
          </a:xfrm>
        </p:spPr>
        <p:txBody>
          <a:bodyPr/>
          <a:lstStyle/>
          <a:p>
            <a:r>
              <a:rPr lang="en-US" sz="1400" dirty="0">
                <a:effectLst/>
                <a:latin typeface="Verdana" panose="020B0604030504040204" pitchFamily="34" charset="0"/>
                <a:ea typeface="Verdana" panose="020B0604030504040204" pitchFamily="34" charset="0"/>
              </a:rPr>
              <a:t>What stands out are the </a:t>
            </a:r>
            <a:r>
              <a:rPr lang="en-US" sz="1400" dirty="0">
                <a:solidFill>
                  <a:srgbClr val="C00000"/>
                </a:solidFill>
                <a:effectLst/>
                <a:latin typeface="Verdana" panose="020B0604030504040204" pitchFamily="34" charset="0"/>
                <a:ea typeface="Verdana" panose="020B0604030504040204" pitchFamily="34" charset="0"/>
              </a:rPr>
              <a:t>high correlation</a:t>
            </a:r>
            <a:r>
              <a:rPr lang="en-US" sz="1400" dirty="0">
                <a:effectLst/>
                <a:latin typeface="Verdana" panose="020B0604030504040204" pitchFamily="34" charset="0"/>
                <a:ea typeface="Verdana" panose="020B0604030504040204" pitchFamily="34" charset="0"/>
              </a:rPr>
              <a:t> among the </a:t>
            </a:r>
            <a:r>
              <a:rPr lang="en-US" sz="1400" dirty="0">
                <a:solidFill>
                  <a:srgbClr val="C00000"/>
                </a:solidFill>
                <a:effectLst/>
                <a:latin typeface="Verdana" panose="020B0604030504040204" pitchFamily="34" charset="0"/>
                <a:ea typeface="Verdana" panose="020B0604030504040204" pitchFamily="34" charset="0"/>
              </a:rPr>
              <a:t>payment history</a:t>
            </a:r>
            <a:r>
              <a:rPr lang="en-US" sz="1400" dirty="0">
                <a:effectLst/>
                <a:latin typeface="Verdana" panose="020B0604030504040204" pitchFamily="34" charset="0"/>
                <a:ea typeface="Verdana" panose="020B0604030504040204" pitchFamily="34" charset="0"/>
              </a:rPr>
              <a:t> features and the </a:t>
            </a:r>
            <a:r>
              <a:rPr lang="en-US" sz="1400" dirty="0">
                <a:solidFill>
                  <a:srgbClr val="C00000"/>
                </a:solidFill>
                <a:effectLst/>
                <a:latin typeface="Verdana" panose="020B0604030504040204" pitchFamily="34" charset="0"/>
                <a:ea typeface="Verdana" panose="020B0604030504040204" pitchFamily="34" charset="0"/>
              </a:rPr>
              <a:t>bill amount </a:t>
            </a:r>
            <a:r>
              <a:rPr lang="en-US" sz="1400" dirty="0">
                <a:effectLst/>
                <a:latin typeface="Verdana" panose="020B0604030504040204" pitchFamily="34" charset="0"/>
                <a:ea typeface="Verdana" panose="020B0604030504040204" pitchFamily="34" charset="0"/>
              </a:rPr>
              <a:t>features. Here the</a:t>
            </a:r>
            <a:r>
              <a:rPr lang="en-US" sz="1400" dirty="0">
                <a:latin typeface="Verdana" panose="020B0604030504040204" pitchFamily="34" charset="0"/>
                <a:ea typeface="Verdana" panose="020B0604030504040204" pitchFamily="34" charset="0"/>
              </a:rPr>
              <a:t> ‘</a:t>
            </a:r>
            <a:r>
              <a:rPr lang="en-US" sz="1400" dirty="0">
                <a:solidFill>
                  <a:srgbClr val="C00000"/>
                </a:solidFill>
                <a:latin typeface="Verdana" panose="020B0604030504040204" pitchFamily="34" charset="0"/>
                <a:ea typeface="Verdana" panose="020B0604030504040204" pitchFamily="34" charset="0"/>
              </a:rPr>
              <a:t>Bill_Amt</a:t>
            </a:r>
            <a:r>
              <a:rPr lang="en-US" sz="1400" dirty="0">
                <a:latin typeface="Verdana" panose="020B0604030504040204" pitchFamily="34" charset="0"/>
                <a:ea typeface="Verdana" panose="020B0604030504040204" pitchFamily="34" charset="0"/>
              </a:rPr>
              <a:t>’ variable refers to their </a:t>
            </a:r>
            <a:r>
              <a:rPr lang="en-US" sz="1400" dirty="0">
                <a:solidFill>
                  <a:srgbClr val="C00000"/>
                </a:solidFill>
                <a:latin typeface="Verdana" panose="020B0604030504040204" pitchFamily="34" charset="0"/>
                <a:ea typeface="Verdana" panose="020B0604030504040204" pitchFamily="34" charset="0"/>
              </a:rPr>
              <a:t>total bill</a:t>
            </a:r>
            <a:r>
              <a:rPr lang="en-US" sz="1400" dirty="0">
                <a:latin typeface="Verdana" panose="020B0604030504040204" pitchFamily="34" charset="0"/>
                <a:ea typeface="Verdana" panose="020B0604030504040204" pitchFamily="34" charset="0"/>
              </a:rPr>
              <a:t> for the </a:t>
            </a:r>
            <a:r>
              <a:rPr lang="en-US" sz="1400" dirty="0">
                <a:solidFill>
                  <a:srgbClr val="C00000"/>
                </a:solidFill>
                <a:latin typeface="Verdana" panose="020B0604030504040204" pitchFamily="34" charset="0"/>
                <a:ea typeface="Verdana" panose="020B0604030504040204" pitchFamily="34" charset="0"/>
              </a:rPr>
              <a:t>month</a:t>
            </a:r>
            <a:r>
              <a:rPr lang="en-US" sz="1400" dirty="0">
                <a:latin typeface="Verdana" panose="020B0604030504040204" pitchFamily="34" charset="0"/>
                <a:ea typeface="Verdana" panose="020B0604030504040204" pitchFamily="34" charset="0"/>
              </a:rPr>
              <a:t>.</a:t>
            </a:r>
            <a:endParaRPr lang="en-IN" dirty="0"/>
          </a:p>
        </p:txBody>
      </p:sp>
    </p:spTree>
    <p:extLst>
      <p:ext uri="{BB962C8B-B14F-4D97-AF65-F5344CB8AC3E}">
        <p14:creationId xmlns:p14="http://schemas.microsoft.com/office/powerpoint/2010/main" val="133416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7614DA-1087-4B8D-9389-0A485019FF7E}"/>
              </a:ext>
            </a:extLst>
          </p:cNvPr>
          <p:cNvSpPr>
            <a:spLocks noGrp="1"/>
          </p:cNvSpPr>
          <p:nvPr>
            <p:ph type="body" idx="1"/>
          </p:nvPr>
        </p:nvSpPr>
        <p:spPr>
          <a:xfrm>
            <a:off x="304800" y="3867150"/>
            <a:ext cx="8724900" cy="1077218"/>
          </a:xfrm>
        </p:spPr>
        <p:txBody>
          <a:bodyPr/>
          <a:lstStyle/>
          <a:p>
            <a:r>
              <a:rPr lang="en-US" sz="1400" i="0" dirty="0">
                <a:solidFill>
                  <a:srgbClr val="C00000"/>
                </a:solidFill>
                <a:effectLst/>
                <a:latin typeface="Verdana" panose="020B0604030504040204" pitchFamily="34" charset="0"/>
                <a:ea typeface="Verdana" panose="020B0604030504040204" pitchFamily="34" charset="0"/>
              </a:rPr>
              <a:t>SMOTE</a:t>
            </a:r>
            <a:r>
              <a:rPr lang="en-US" sz="1400" i="0" dirty="0">
                <a:effectLst/>
                <a:latin typeface="Verdana" panose="020B0604030504040204" pitchFamily="34" charset="0"/>
                <a:ea typeface="Verdana" panose="020B0604030504040204" pitchFamily="34" charset="0"/>
              </a:rPr>
              <a:t> is an algorithm that performs data augmentation by creating synthetic data points based on the original data points. SMOTE can be seen as an advanced version of oversampling, or as a specific algorithm for data augmentation. Our dataset was also imbalanced but after implementing SMOTE technique we can see that our </a:t>
            </a:r>
            <a:r>
              <a:rPr lang="en-US" sz="1400" i="0" dirty="0">
                <a:solidFill>
                  <a:srgbClr val="C00000"/>
                </a:solidFill>
                <a:effectLst/>
                <a:latin typeface="Verdana" panose="020B0604030504040204" pitchFamily="34" charset="0"/>
                <a:ea typeface="Verdana" panose="020B0604030504040204" pitchFamily="34" charset="0"/>
              </a:rPr>
              <a:t>sample</a:t>
            </a:r>
            <a:r>
              <a:rPr lang="en-US" sz="1400" i="0" dirty="0">
                <a:effectLst/>
                <a:latin typeface="Verdana" panose="020B0604030504040204" pitchFamily="34" charset="0"/>
                <a:ea typeface="Verdana" panose="020B0604030504040204" pitchFamily="34" charset="0"/>
              </a:rPr>
              <a:t> </a:t>
            </a:r>
            <a:r>
              <a:rPr lang="en-US" sz="1400" i="0" dirty="0">
                <a:solidFill>
                  <a:srgbClr val="C00000"/>
                </a:solidFill>
                <a:effectLst/>
                <a:latin typeface="Verdana" panose="020B0604030504040204" pitchFamily="34" charset="0"/>
                <a:ea typeface="Verdana" panose="020B0604030504040204" pitchFamily="34" charset="0"/>
              </a:rPr>
              <a:t>increased</a:t>
            </a:r>
            <a:r>
              <a:rPr lang="en-US" sz="1400" i="0" dirty="0">
                <a:effectLst/>
                <a:latin typeface="Verdana" panose="020B0604030504040204" pitchFamily="34" charset="0"/>
                <a:ea typeface="Verdana" panose="020B0604030504040204" pitchFamily="34" charset="0"/>
              </a:rPr>
              <a:t> from </a:t>
            </a:r>
            <a:r>
              <a:rPr lang="en-US" sz="1400" i="0" dirty="0">
                <a:solidFill>
                  <a:srgbClr val="C00000"/>
                </a:solidFill>
                <a:effectLst/>
                <a:latin typeface="Verdana" panose="020B0604030504040204" pitchFamily="34" charset="0"/>
                <a:ea typeface="Verdana" panose="020B0604030504040204" pitchFamily="34" charset="0"/>
              </a:rPr>
              <a:t>30,000</a:t>
            </a:r>
            <a:r>
              <a:rPr lang="en-US" sz="1400" i="0" dirty="0">
                <a:effectLst/>
                <a:latin typeface="Verdana" panose="020B0604030504040204" pitchFamily="34" charset="0"/>
                <a:ea typeface="Verdana" panose="020B0604030504040204" pitchFamily="34" charset="0"/>
              </a:rPr>
              <a:t> to </a:t>
            </a:r>
            <a:r>
              <a:rPr lang="en-US" sz="1400" i="0" dirty="0">
                <a:solidFill>
                  <a:srgbClr val="C00000"/>
                </a:solidFill>
                <a:effectLst/>
                <a:latin typeface="Verdana" panose="020B0604030504040204" pitchFamily="34" charset="0"/>
                <a:ea typeface="Verdana" panose="020B0604030504040204" pitchFamily="34" charset="0"/>
              </a:rPr>
              <a:t>46,728</a:t>
            </a:r>
            <a:r>
              <a:rPr lang="en-US" sz="1400" i="0" dirty="0">
                <a:effectLst/>
                <a:latin typeface="Verdana" panose="020B0604030504040204" pitchFamily="34" charset="0"/>
                <a:ea typeface="Verdana" panose="020B0604030504040204" pitchFamily="34" charset="0"/>
              </a:rPr>
              <a:t>.</a:t>
            </a:r>
            <a:endParaRPr lang="en-IN" sz="28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DC182577-F300-442B-878D-A53D9E94FB43}"/>
              </a:ext>
            </a:extLst>
          </p:cNvPr>
          <p:cNvPicPr>
            <a:picLocks noChangeAspect="1"/>
          </p:cNvPicPr>
          <p:nvPr/>
        </p:nvPicPr>
        <p:blipFill>
          <a:blip r:embed="rId2"/>
          <a:stretch>
            <a:fillRect/>
          </a:stretch>
        </p:blipFill>
        <p:spPr>
          <a:xfrm>
            <a:off x="830692" y="1288136"/>
            <a:ext cx="7482616" cy="2286001"/>
          </a:xfrm>
          <a:prstGeom prst="rect">
            <a:avLst/>
          </a:prstGeom>
        </p:spPr>
      </p:pic>
      <p:sp>
        <p:nvSpPr>
          <p:cNvPr id="7" name="TextBox 6">
            <a:extLst>
              <a:ext uri="{FF2B5EF4-FFF2-40B4-BE49-F238E27FC236}">
                <a16:creationId xmlns:a16="http://schemas.microsoft.com/office/drawing/2014/main" id="{6DF6BD63-DF83-46BF-B9A4-34A14FC43F8A}"/>
              </a:ext>
            </a:extLst>
          </p:cNvPr>
          <p:cNvSpPr txBox="1"/>
          <p:nvPr/>
        </p:nvSpPr>
        <p:spPr>
          <a:xfrm>
            <a:off x="3419872" y="269235"/>
            <a:ext cx="2016224" cy="646331"/>
          </a:xfrm>
          <a:prstGeom prst="rect">
            <a:avLst/>
          </a:prstGeom>
          <a:noFill/>
        </p:spPr>
        <p:txBody>
          <a:bodyPr wrap="square" rtlCol="0">
            <a:spAutoFit/>
          </a:bodyPr>
          <a:lstStyle/>
          <a:p>
            <a:r>
              <a:rPr lang="en-IN" sz="3600" b="1" dirty="0">
                <a:solidFill>
                  <a:srgbClr val="C00000"/>
                </a:solidFill>
                <a:latin typeface="Verdana" panose="020B0604030504040204" pitchFamily="34" charset="0"/>
                <a:ea typeface="Verdana" panose="020B0604030504040204" pitchFamily="34" charset="0"/>
              </a:rPr>
              <a:t>SMOTE</a:t>
            </a:r>
          </a:p>
        </p:txBody>
      </p:sp>
      <p:sp>
        <p:nvSpPr>
          <p:cNvPr id="8" name="TextBox 7">
            <a:extLst>
              <a:ext uri="{FF2B5EF4-FFF2-40B4-BE49-F238E27FC236}">
                <a16:creationId xmlns:a16="http://schemas.microsoft.com/office/drawing/2014/main" id="{EC1E9540-9930-4229-9CE3-BE4AE965FC8A}"/>
              </a:ext>
            </a:extLst>
          </p:cNvPr>
          <p:cNvSpPr txBox="1"/>
          <p:nvPr/>
        </p:nvSpPr>
        <p:spPr>
          <a:xfrm>
            <a:off x="1475656" y="843558"/>
            <a:ext cx="6048672" cy="369332"/>
          </a:xfrm>
          <a:prstGeom prst="rect">
            <a:avLst/>
          </a:prstGeom>
          <a:noFill/>
        </p:spPr>
        <p:txBody>
          <a:bodyPr wrap="square" rtlCol="0">
            <a:spAutoFit/>
          </a:bodyPr>
          <a:lstStyle/>
          <a:p>
            <a:r>
              <a:rPr lang="en-IN" b="1" dirty="0">
                <a:solidFill>
                  <a:srgbClr val="C00000"/>
                </a:solidFill>
                <a:latin typeface="Verdana" panose="020B0604030504040204" pitchFamily="34" charset="0"/>
                <a:ea typeface="Verdana" panose="020B0604030504040204" pitchFamily="34" charset="0"/>
              </a:rPr>
              <a:t>(Synthetic Minority Oversampling Technique)</a:t>
            </a:r>
          </a:p>
        </p:txBody>
      </p:sp>
    </p:spTree>
    <p:extLst>
      <p:ext uri="{BB962C8B-B14F-4D97-AF65-F5344CB8AC3E}">
        <p14:creationId xmlns:p14="http://schemas.microsoft.com/office/powerpoint/2010/main" val="180803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B58A39A-F1ED-450B-92D0-852E94107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72"/>
          <a:stretch/>
        </p:blipFill>
        <p:spPr bwMode="auto">
          <a:xfrm>
            <a:off x="4438650" y="1300713"/>
            <a:ext cx="4648199" cy="2783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643C18-8DDC-4B60-90C0-8C89A00F2277}"/>
              </a:ext>
            </a:extLst>
          </p:cNvPr>
          <p:cNvSpPr>
            <a:spLocks noGrp="1"/>
          </p:cNvSpPr>
          <p:nvPr>
            <p:ph type="ctrTitle"/>
          </p:nvPr>
        </p:nvSpPr>
        <p:spPr>
          <a:xfrm>
            <a:off x="403820" y="279107"/>
            <a:ext cx="7048500" cy="492443"/>
          </a:xfrm>
        </p:spPr>
        <p:txBody>
          <a:bodyPr/>
          <a:lstStyle/>
          <a:p>
            <a:r>
              <a:rPr lang="en-US" sz="3200" dirty="0"/>
              <a:t>Comparison of Target Variable</a:t>
            </a:r>
            <a:endParaRPr lang="en-IN" sz="3200" dirty="0"/>
          </a:p>
        </p:txBody>
      </p:sp>
      <p:sp>
        <p:nvSpPr>
          <p:cNvPr id="3" name="Subtitle 2">
            <a:extLst>
              <a:ext uri="{FF2B5EF4-FFF2-40B4-BE49-F238E27FC236}">
                <a16:creationId xmlns:a16="http://schemas.microsoft.com/office/drawing/2014/main" id="{27E4FDE7-143A-403A-B1C5-4640F6884B5F}"/>
              </a:ext>
            </a:extLst>
          </p:cNvPr>
          <p:cNvSpPr>
            <a:spLocks noGrp="1"/>
          </p:cNvSpPr>
          <p:nvPr>
            <p:ph type="subTitle" idx="4"/>
          </p:nvPr>
        </p:nvSpPr>
        <p:spPr>
          <a:xfrm>
            <a:off x="251520" y="4168700"/>
            <a:ext cx="8625780" cy="923330"/>
          </a:xfrm>
        </p:spPr>
        <p:txBody>
          <a:bodyPr/>
          <a:lstStyle/>
          <a:p>
            <a:r>
              <a:rPr lang="en-US" sz="2000" dirty="0"/>
              <a:t>As we can see from above comparison that after applying </a:t>
            </a:r>
            <a:r>
              <a:rPr lang="en-US" sz="2000" dirty="0">
                <a:solidFill>
                  <a:srgbClr val="C00000"/>
                </a:solidFill>
              </a:rPr>
              <a:t>SMOTE</a:t>
            </a:r>
            <a:r>
              <a:rPr lang="en-US" sz="2000" dirty="0"/>
              <a:t> technique we can see that our imbalanced dataset is now balanced.</a:t>
            </a:r>
            <a:endParaRPr lang="en-IN" sz="2000" dirty="0"/>
          </a:p>
        </p:txBody>
      </p:sp>
      <p:pic>
        <p:nvPicPr>
          <p:cNvPr id="5" name="Picture 4">
            <a:extLst>
              <a:ext uri="{FF2B5EF4-FFF2-40B4-BE49-F238E27FC236}">
                <a16:creationId xmlns:a16="http://schemas.microsoft.com/office/drawing/2014/main" id="{F4FE4A75-AA23-442E-B47F-EE2B001A6FFB}"/>
              </a:ext>
            </a:extLst>
          </p:cNvPr>
          <p:cNvPicPr>
            <a:picLocks noChangeAspect="1"/>
          </p:cNvPicPr>
          <p:nvPr/>
        </p:nvPicPr>
        <p:blipFill rotWithShape="1">
          <a:blip r:embed="rId3"/>
          <a:srcRect t="2665"/>
          <a:stretch/>
        </p:blipFill>
        <p:spPr>
          <a:xfrm>
            <a:off x="57151" y="1300713"/>
            <a:ext cx="4381499" cy="2783205"/>
          </a:xfrm>
          <a:prstGeom prst="rect">
            <a:avLst/>
          </a:prstGeom>
        </p:spPr>
      </p:pic>
      <p:sp>
        <p:nvSpPr>
          <p:cNvPr id="7" name="Title 1">
            <a:extLst>
              <a:ext uri="{FF2B5EF4-FFF2-40B4-BE49-F238E27FC236}">
                <a16:creationId xmlns:a16="http://schemas.microsoft.com/office/drawing/2014/main" id="{22E26C6F-A454-4F61-8FCD-1C4AC338987D}"/>
              </a:ext>
            </a:extLst>
          </p:cNvPr>
          <p:cNvSpPr txBox="1">
            <a:spLocks/>
          </p:cNvSpPr>
          <p:nvPr/>
        </p:nvSpPr>
        <p:spPr>
          <a:xfrm>
            <a:off x="1600200" y="1059140"/>
            <a:ext cx="1454328" cy="215444"/>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US" sz="1400" kern="0" dirty="0">
                <a:solidFill>
                  <a:srgbClr val="C00000"/>
                </a:solidFill>
              </a:rPr>
              <a:t>Before SMOTE</a:t>
            </a:r>
            <a:endParaRPr lang="en-IN" sz="1400" kern="0" dirty="0">
              <a:solidFill>
                <a:srgbClr val="C00000"/>
              </a:solidFill>
            </a:endParaRPr>
          </a:p>
        </p:txBody>
      </p:sp>
      <p:sp>
        <p:nvSpPr>
          <p:cNvPr id="8" name="Title 1">
            <a:extLst>
              <a:ext uri="{FF2B5EF4-FFF2-40B4-BE49-F238E27FC236}">
                <a16:creationId xmlns:a16="http://schemas.microsoft.com/office/drawing/2014/main" id="{8E2D6A73-03D9-4B97-B9F9-C6ED44D76728}"/>
              </a:ext>
            </a:extLst>
          </p:cNvPr>
          <p:cNvSpPr txBox="1">
            <a:spLocks/>
          </p:cNvSpPr>
          <p:nvPr/>
        </p:nvSpPr>
        <p:spPr>
          <a:xfrm>
            <a:off x="6241872" y="1060162"/>
            <a:ext cx="1301928" cy="215444"/>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US" sz="1400" kern="0" dirty="0"/>
              <a:t>After SMOTE</a:t>
            </a:r>
            <a:endParaRPr lang="en-IN" sz="1400" kern="0" dirty="0"/>
          </a:p>
        </p:txBody>
      </p:sp>
    </p:spTree>
    <p:extLst>
      <p:ext uri="{BB962C8B-B14F-4D97-AF65-F5344CB8AC3E}">
        <p14:creationId xmlns:p14="http://schemas.microsoft.com/office/powerpoint/2010/main" val="289178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A95C-D099-4831-935D-3F115BFB6774}"/>
              </a:ext>
            </a:extLst>
          </p:cNvPr>
          <p:cNvSpPr txBox="1"/>
          <p:nvPr/>
        </p:nvSpPr>
        <p:spPr>
          <a:xfrm>
            <a:off x="457200" y="477619"/>
            <a:ext cx="6477000" cy="646331"/>
          </a:xfrm>
          <a:prstGeom prst="rect">
            <a:avLst/>
          </a:prstGeom>
          <a:noFill/>
        </p:spPr>
        <p:txBody>
          <a:bodyPr wrap="square" rtlCol="0">
            <a:spAutoFit/>
          </a:bodyPr>
          <a:lstStyle/>
          <a:p>
            <a:r>
              <a:rPr lang="en-US" sz="3600" b="1" dirty="0">
                <a:solidFill>
                  <a:srgbClr val="C00000"/>
                </a:solidFill>
                <a:latin typeface="Verdana" panose="020B0604030504040204" pitchFamily="34" charset="0"/>
                <a:ea typeface="Verdana" panose="020B0604030504040204" pitchFamily="34" charset="0"/>
              </a:rPr>
              <a:t>What is a credit card?</a:t>
            </a:r>
            <a:endParaRPr lang="en-IN" sz="3600" b="1" dirty="0">
              <a:solidFill>
                <a:srgbClr val="C00000"/>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96ED4CD6-0AEC-442E-8328-C39DC0CDAD3B}"/>
              </a:ext>
            </a:extLst>
          </p:cNvPr>
          <p:cNvSpPr txBox="1"/>
          <p:nvPr/>
        </p:nvSpPr>
        <p:spPr>
          <a:xfrm>
            <a:off x="496245" y="1316831"/>
            <a:ext cx="8077200" cy="3693319"/>
          </a:xfrm>
          <a:prstGeom prst="rect">
            <a:avLst/>
          </a:prstGeom>
          <a:noFill/>
        </p:spPr>
        <p:txBody>
          <a:bodyPr wrap="square" rtlCol="0">
            <a:spAutoFit/>
          </a:bodyPr>
          <a:lstStyle/>
          <a:p>
            <a:r>
              <a:rPr lang="en-US" b="1" dirty="0">
                <a:solidFill>
                  <a:srgbClr val="124F5B"/>
                </a:solidFill>
              </a:rPr>
              <a:t>A credit card is a </a:t>
            </a:r>
            <a:r>
              <a:rPr lang="en-US" b="1" dirty="0">
                <a:solidFill>
                  <a:srgbClr val="C00000"/>
                </a:solidFill>
              </a:rPr>
              <a:t>payment card</a:t>
            </a:r>
            <a:r>
              <a:rPr lang="en-US" b="1" dirty="0">
                <a:solidFill>
                  <a:srgbClr val="124F5B"/>
                </a:solidFill>
              </a:rPr>
              <a:t> issued to users (cardholders) to enable the cardholder to pay a merchant for goods and services based on the cardholder's </a:t>
            </a:r>
            <a:r>
              <a:rPr lang="en-US" b="1" dirty="0">
                <a:solidFill>
                  <a:srgbClr val="C00000"/>
                </a:solidFill>
              </a:rPr>
              <a:t>accrued debt</a:t>
            </a:r>
            <a:r>
              <a:rPr lang="en-US" b="1" dirty="0">
                <a:solidFill>
                  <a:srgbClr val="124F5B"/>
                </a:solidFill>
              </a:rPr>
              <a:t> (i.e., a promise to the card issuer to pay them for the amounts plus the other agreed charges). The card issuer (usually a bank or credit union) creates a revolving account and grants a line of credit to the cardholder, from which the cardholder can </a:t>
            </a:r>
            <a:r>
              <a:rPr lang="en-US" b="1" dirty="0">
                <a:solidFill>
                  <a:srgbClr val="C00000"/>
                </a:solidFill>
              </a:rPr>
              <a:t>borrow money</a:t>
            </a:r>
            <a:r>
              <a:rPr lang="en-US" b="1" dirty="0">
                <a:solidFill>
                  <a:srgbClr val="124F5B"/>
                </a:solidFill>
              </a:rPr>
              <a:t> for payment to a merchant or as a cash </a:t>
            </a:r>
            <a:r>
              <a:rPr lang="en-US" b="1" dirty="0">
                <a:solidFill>
                  <a:srgbClr val="C00000"/>
                </a:solidFill>
              </a:rPr>
              <a:t>advance</a:t>
            </a:r>
            <a:r>
              <a:rPr lang="en-US" b="1" dirty="0">
                <a:solidFill>
                  <a:srgbClr val="124F5B"/>
                </a:solidFill>
              </a:rPr>
              <a:t>. There are two credit card groups: </a:t>
            </a:r>
            <a:r>
              <a:rPr lang="en-US" b="1" dirty="0">
                <a:solidFill>
                  <a:srgbClr val="C00000"/>
                </a:solidFill>
              </a:rPr>
              <a:t>consumer</a:t>
            </a:r>
            <a:r>
              <a:rPr lang="en-US" b="1" dirty="0">
                <a:solidFill>
                  <a:srgbClr val="124F5B"/>
                </a:solidFill>
              </a:rPr>
              <a:t> credit cards and </a:t>
            </a:r>
            <a:r>
              <a:rPr lang="en-US" b="1" dirty="0">
                <a:solidFill>
                  <a:srgbClr val="C00000"/>
                </a:solidFill>
              </a:rPr>
              <a:t>business</a:t>
            </a:r>
            <a:r>
              <a:rPr lang="en-US" b="1" dirty="0">
                <a:solidFill>
                  <a:srgbClr val="124F5B"/>
                </a:solidFill>
              </a:rPr>
              <a:t> credit cards. Most cards are plastic, but some are metal cards (stainless steel, gold, palladium, titanium, and a few gemstone-encrusted metal cards).</a:t>
            </a:r>
          </a:p>
          <a:p>
            <a:endParaRPr lang="en-US" b="1" dirty="0"/>
          </a:p>
          <a:p>
            <a:r>
              <a:rPr lang="en-US" b="1" dirty="0">
                <a:solidFill>
                  <a:srgbClr val="124F5B"/>
                </a:solidFill>
              </a:rPr>
              <a:t>In short, we can say that a </a:t>
            </a:r>
            <a:r>
              <a:rPr lang="en-US" b="1" dirty="0">
                <a:solidFill>
                  <a:srgbClr val="C00000"/>
                </a:solidFill>
              </a:rPr>
              <a:t>credit card</a:t>
            </a:r>
            <a:r>
              <a:rPr lang="en-US" b="1" dirty="0">
                <a:solidFill>
                  <a:srgbClr val="124F5B"/>
                </a:solidFill>
              </a:rPr>
              <a:t> is a </a:t>
            </a:r>
            <a:r>
              <a:rPr lang="en-US" b="1" dirty="0">
                <a:solidFill>
                  <a:srgbClr val="C00000"/>
                </a:solidFill>
              </a:rPr>
              <a:t>financial instrument</a:t>
            </a:r>
            <a:r>
              <a:rPr lang="en-US" b="1" dirty="0">
                <a:solidFill>
                  <a:srgbClr val="124F5B"/>
                </a:solidFill>
              </a:rPr>
              <a:t> issued by banks with a pre-set credit limit that helps you make </a:t>
            </a:r>
            <a:r>
              <a:rPr lang="en-US" b="1" dirty="0">
                <a:solidFill>
                  <a:srgbClr val="C00000"/>
                </a:solidFill>
              </a:rPr>
              <a:t>cashless transactions</a:t>
            </a:r>
            <a:r>
              <a:rPr lang="en-US" b="1" dirty="0">
                <a:solidFill>
                  <a:srgbClr val="124F5B"/>
                </a:solidFill>
              </a:rPr>
              <a:t>. The card issuer determines the </a:t>
            </a:r>
            <a:r>
              <a:rPr lang="en-US" b="1" dirty="0">
                <a:solidFill>
                  <a:srgbClr val="C00000"/>
                </a:solidFill>
              </a:rPr>
              <a:t>credit limit </a:t>
            </a:r>
            <a:r>
              <a:rPr lang="en-US" b="1" dirty="0">
                <a:solidFill>
                  <a:srgbClr val="124F5B"/>
                </a:solidFill>
              </a:rPr>
              <a:t>based on your </a:t>
            </a:r>
            <a:r>
              <a:rPr lang="en-US" b="1" dirty="0">
                <a:solidFill>
                  <a:srgbClr val="C00000"/>
                </a:solidFill>
              </a:rPr>
              <a:t>credit score</a:t>
            </a:r>
            <a:r>
              <a:rPr lang="en-US" b="1" dirty="0">
                <a:solidFill>
                  <a:srgbClr val="124F5B"/>
                </a:solidFill>
              </a:rPr>
              <a:t>, </a:t>
            </a:r>
            <a:r>
              <a:rPr lang="en-US" b="1" dirty="0">
                <a:solidFill>
                  <a:srgbClr val="C00000"/>
                </a:solidFill>
              </a:rPr>
              <a:t>credit history</a:t>
            </a:r>
            <a:r>
              <a:rPr lang="en-US" b="1" dirty="0">
                <a:solidFill>
                  <a:srgbClr val="124F5B"/>
                </a:solidFill>
              </a:rPr>
              <a:t>, and </a:t>
            </a:r>
            <a:r>
              <a:rPr lang="en-US" b="1" dirty="0">
                <a:solidFill>
                  <a:srgbClr val="C00000"/>
                </a:solidFill>
              </a:rPr>
              <a:t>income</a:t>
            </a:r>
            <a:r>
              <a:rPr lang="en-US" b="1" dirty="0">
                <a:solidFill>
                  <a:srgbClr val="124F5B"/>
                </a:solidFill>
              </a:rPr>
              <a:t>.</a:t>
            </a:r>
          </a:p>
        </p:txBody>
      </p:sp>
    </p:spTree>
    <p:extLst>
      <p:ext uri="{BB962C8B-B14F-4D97-AF65-F5344CB8AC3E}">
        <p14:creationId xmlns:p14="http://schemas.microsoft.com/office/powerpoint/2010/main" val="330079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9CF7-1FAA-4680-B79A-1E85B662384F}"/>
              </a:ext>
            </a:extLst>
          </p:cNvPr>
          <p:cNvSpPr>
            <a:spLocks noGrp="1"/>
          </p:cNvSpPr>
          <p:nvPr>
            <p:ph type="title"/>
          </p:nvPr>
        </p:nvSpPr>
        <p:spPr>
          <a:xfrm>
            <a:off x="395536" y="627534"/>
            <a:ext cx="6931496" cy="492443"/>
          </a:xfrm>
        </p:spPr>
        <p:txBody>
          <a:bodyPr/>
          <a:lstStyle/>
          <a:p>
            <a:r>
              <a:rPr lang="en-IN" sz="3200" dirty="0"/>
              <a:t>Models Used For The Dataset:</a:t>
            </a:r>
          </a:p>
        </p:txBody>
      </p:sp>
      <p:sp>
        <p:nvSpPr>
          <p:cNvPr id="3" name="Text Placeholder 2">
            <a:extLst>
              <a:ext uri="{FF2B5EF4-FFF2-40B4-BE49-F238E27FC236}">
                <a16:creationId xmlns:a16="http://schemas.microsoft.com/office/drawing/2014/main" id="{000DA332-18C3-4D21-A002-33976DFAC4F5}"/>
              </a:ext>
            </a:extLst>
          </p:cNvPr>
          <p:cNvSpPr>
            <a:spLocks noGrp="1"/>
          </p:cNvSpPr>
          <p:nvPr>
            <p:ph type="body" idx="1"/>
          </p:nvPr>
        </p:nvSpPr>
        <p:spPr>
          <a:xfrm>
            <a:off x="251520" y="1275606"/>
            <a:ext cx="8587680" cy="3693319"/>
          </a:xfrm>
        </p:spPr>
        <p:txBody>
          <a:bodyPr/>
          <a:lstStyle/>
          <a:p>
            <a:r>
              <a:rPr lang="en-IN" sz="2400" dirty="0"/>
              <a:t>1. Logistic Regression</a:t>
            </a:r>
          </a:p>
          <a:p>
            <a:r>
              <a:rPr lang="en-IN" sz="2400" dirty="0"/>
              <a:t>2. Random Forest classifier</a:t>
            </a:r>
          </a:p>
          <a:p>
            <a:r>
              <a:rPr lang="en-IN" sz="2400" dirty="0"/>
              <a:t>3. XG Boost classifier</a:t>
            </a:r>
          </a:p>
          <a:p>
            <a:r>
              <a:rPr lang="en-IN" sz="2400" dirty="0"/>
              <a:t>4. Decision Tree classifier</a:t>
            </a:r>
          </a:p>
          <a:p>
            <a:endParaRPr lang="en-IN" sz="2400" dirty="0"/>
          </a:p>
          <a:p>
            <a:r>
              <a:rPr lang="en-IN" sz="2400" dirty="0">
                <a:solidFill>
                  <a:srgbClr val="C00000"/>
                </a:solidFill>
              </a:rPr>
              <a:t>With their-</a:t>
            </a:r>
            <a:r>
              <a:rPr lang="en-IN" sz="2400" dirty="0"/>
              <a:t>:</a:t>
            </a:r>
          </a:p>
          <a:p>
            <a:endParaRPr lang="en-IN" sz="2400" dirty="0"/>
          </a:p>
          <a:p>
            <a:pPr marL="514350" indent="-514350">
              <a:buAutoNum type="arabicPeriod"/>
            </a:pPr>
            <a:r>
              <a:rPr lang="en-IN" sz="2400" dirty="0"/>
              <a:t>Classification report.</a:t>
            </a:r>
          </a:p>
          <a:p>
            <a:pPr marL="514350" indent="-514350">
              <a:buAutoNum type="arabicPeriod"/>
            </a:pPr>
            <a:r>
              <a:rPr lang="en-IN" sz="2400" dirty="0"/>
              <a:t>Confusion matrix.</a:t>
            </a:r>
          </a:p>
          <a:p>
            <a:pPr marL="514350" indent="-514350">
              <a:buAutoNum type="arabicPeriod"/>
            </a:pPr>
            <a:r>
              <a:rPr lang="en-IN" sz="2400" dirty="0"/>
              <a:t>ROC-AUC Curve analysis.</a:t>
            </a:r>
          </a:p>
        </p:txBody>
      </p:sp>
    </p:spTree>
    <p:extLst>
      <p:ext uri="{BB962C8B-B14F-4D97-AF65-F5344CB8AC3E}">
        <p14:creationId xmlns:p14="http://schemas.microsoft.com/office/powerpoint/2010/main" val="245430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4E2-858B-45A6-8A13-616685F2BF72}"/>
              </a:ext>
            </a:extLst>
          </p:cNvPr>
          <p:cNvSpPr>
            <a:spLocks noGrp="1"/>
          </p:cNvSpPr>
          <p:nvPr>
            <p:ph type="title"/>
          </p:nvPr>
        </p:nvSpPr>
        <p:spPr>
          <a:xfrm>
            <a:off x="2140128" y="35435"/>
            <a:ext cx="4464496" cy="369332"/>
          </a:xfrm>
        </p:spPr>
        <p:txBody>
          <a:bodyPr/>
          <a:lstStyle/>
          <a:p>
            <a:r>
              <a:rPr lang="en-IN" sz="2400" dirty="0"/>
              <a:t>LOGISTIC REGRESSION</a:t>
            </a:r>
          </a:p>
        </p:txBody>
      </p:sp>
      <p:pic>
        <p:nvPicPr>
          <p:cNvPr id="5" name="Picture 4">
            <a:extLst>
              <a:ext uri="{FF2B5EF4-FFF2-40B4-BE49-F238E27FC236}">
                <a16:creationId xmlns:a16="http://schemas.microsoft.com/office/drawing/2014/main" id="{F77F0376-5731-46C1-8087-CAC981DC157B}"/>
              </a:ext>
            </a:extLst>
          </p:cNvPr>
          <p:cNvPicPr>
            <a:picLocks noChangeAspect="1"/>
          </p:cNvPicPr>
          <p:nvPr/>
        </p:nvPicPr>
        <p:blipFill>
          <a:blip r:embed="rId2"/>
          <a:stretch>
            <a:fillRect/>
          </a:stretch>
        </p:blipFill>
        <p:spPr>
          <a:xfrm>
            <a:off x="383072" y="1372769"/>
            <a:ext cx="4572000" cy="276264"/>
          </a:xfrm>
          <a:prstGeom prst="rect">
            <a:avLst/>
          </a:prstGeom>
        </p:spPr>
      </p:pic>
      <p:pic>
        <p:nvPicPr>
          <p:cNvPr id="7" name="Picture 6">
            <a:extLst>
              <a:ext uri="{FF2B5EF4-FFF2-40B4-BE49-F238E27FC236}">
                <a16:creationId xmlns:a16="http://schemas.microsoft.com/office/drawing/2014/main" id="{8AF4690B-4C62-4FFB-B6D0-590670F9134D}"/>
              </a:ext>
            </a:extLst>
          </p:cNvPr>
          <p:cNvPicPr>
            <a:picLocks noChangeAspect="1"/>
          </p:cNvPicPr>
          <p:nvPr/>
        </p:nvPicPr>
        <p:blipFill>
          <a:blip r:embed="rId3"/>
          <a:stretch>
            <a:fillRect/>
          </a:stretch>
        </p:blipFill>
        <p:spPr>
          <a:xfrm>
            <a:off x="383073" y="1650253"/>
            <a:ext cx="4571999" cy="285790"/>
          </a:xfrm>
          <a:prstGeom prst="rect">
            <a:avLst/>
          </a:prstGeom>
        </p:spPr>
      </p:pic>
      <p:sp>
        <p:nvSpPr>
          <p:cNvPr id="8" name="Title 1">
            <a:extLst>
              <a:ext uri="{FF2B5EF4-FFF2-40B4-BE49-F238E27FC236}">
                <a16:creationId xmlns:a16="http://schemas.microsoft.com/office/drawing/2014/main" id="{968AA540-1770-4E9A-B1EE-7F6A6FFF8E50}"/>
              </a:ext>
            </a:extLst>
          </p:cNvPr>
          <p:cNvSpPr txBox="1">
            <a:spLocks/>
          </p:cNvSpPr>
          <p:nvPr/>
        </p:nvSpPr>
        <p:spPr>
          <a:xfrm>
            <a:off x="478270" y="1100380"/>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10" name="Picture 9">
            <a:extLst>
              <a:ext uri="{FF2B5EF4-FFF2-40B4-BE49-F238E27FC236}">
                <a16:creationId xmlns:a16="http://schemas.microsoft.com/office/drawing/2014/main" id="{D72E6863-B06D-4E71-A8A1-3CAC2460FE87}"/>
              </a:ext>
            </a:extLst>
          </p:cNvPr>
          <p:cNvPicPr>
            <a:picLocks noChangeAspect="1"/>
          </p:cNvPicPr>
          <p:nvPr/>
        </p:nvPicPr>
        <p:blipFill>
          <a:blip r:embed="rId4"/>
          <a:stretch>
            <a:fillRect/>
          </a:stretch>
        </p:blipFill>
        <p:spPr>
          <a:xfrm>
            <a:off x="6022571" y="1218161"/>
            <a:ext cx="2971800" cy="2347775"/>
          </a:xfrm>
          <a:prstGeom prst="rect">
            <a:avLst/>
          </a:prstGeom>
        </p:spPr>
      </p:pic>
      <p:sp>
        <p:nvSpPr>
          <p:cNvPr id="13" name="Title 1">
            <a:extLst>
              <a:ext uri="{FF2B5EF4-FFF2-40B4-BE49-F238E27FC236}">
                <a16:creationId xmlns:a16="http://schemas.microsoft.com/office/drawing/2014/main" id="{6F7739AE-A494-41CC-B124-23F4709B8DA6}"/>
              </a:ext>
            </a:extLst>
          </p:cNvPr>
          <p:cNvSpPr txBox="1">
            <a:spLocks/>
          </p:cNvSpPr>
          <p:nvPr/>
        </p:nvSpPr>
        <p:spPr>
          <a:xfrm>
            <a:off x="6255638" y="1078028"/>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sp>
        <p:nvSpPr>
          <p:cNvPr id="16" name="Title 1">
            <a:extLst>
              <a:ext uri="{FF2B5EF4-FFF2-40B4-BE49-F238E27FC236}">
                <a16:creationId xmlns:a16="http://schemas.microsoft.com/office/drawing/2014/main" id="{4E4E6D03-ACE1-4896-AE09-191A6CBF79E6}"/>
              </a:ext>
            </a:extLst>
          </p:cNvPr>
          <p:cNvSpPr txBox="1">
            <a:spLocks/>
          </p:cNvSpPr>
          <p:nvPr/>
        </p:nvSpPr>
        <p:spPr>
          <a:xfrm>
            <a:off x="344274" y="2282071"/>
            <a:ext cx="1606728" cy="407804"/>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a:p>
            <a:r>
              <a:rPr lang="en-IN" sz="800" i="0" dirty="0">
                <a:solidFill>
                  <a:srgbClr val="292929"/>
                </a:solidFill>
                <a:effectLst/>
                <a:latin typeface="charter"/>
              </a:rPr>
              <a:t>Receiver Operating Characteristics</a:t>
            </a:r>
          </a:p>
          <a:p>
            <a:r>
              <a:rPr lang="en-IN" sz="800" kern="0" dirty="0">
                <a:solidFill>
                  <a:srgbClr val="292929"/>
                </a:solidFill>
                <a:highlight>
                  <a:srgbClr val="FFFF00"/>
                </a:highlight>
                <a:latin typeface="charter"/>
              </a:rPr>
              <a:t>Area under the curve</a:t>
            </a:r>
            <a:endParaRPr lang="en-IN" sz="800" kern="0" dirty="0">
              <a:highlight>
                <a:srgbClr val="FFFF00"/>
              </a:highlight>
            </a:endParaRPr>
          </a:p>
        </p:txBody>
      </p:sp>
      <p:cxnSp>
        <p:nvCxnSpPr>
          <p:cNvPr id="17" name="Connector: Elbow 16">
            <a:extLst>
              <a:ext uri="{FF2B5EF4-FFF2-40B4-BE49-F238E27FC236}">
                <a16:creationId xmlns:a16="http://schemas.microsoft.com/office/drawing/2014/main" id="{73A147BF-532D-4B40-9A10-943C7DD61966}"/>
              </a:ext>
            </a:extLst>
          </p:cNvPr>
          <p:cNvCxnSpPr>
            <a:cxnSpLocks/>
          </p:cNvCxnSpPr>
          <p:nvPr/>
        </p:nvCxnSpPr>
        <p:spPr>
          <a:xfrm>
            <a:off x="5024967" y="1474715"/>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28AD3969-DAD5-4FAD-A1D7-1067B1CC38D9}"/>
              </a:ext>
            </a:extLst>
          </p:cNvPr>
          <p:cNvCxnSpPr/>
          <p:nvPr/>
        </p:nvCxnSpPr>
        <p:spPr>
          <a:xfrm flipV="1">
            <a:off x="4572000" y="2758336"/>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4" name="Picture 3">
            <a:extLst>
              <a:ext uri="{FF2B5EF4-FFF2-40B4-BE49-F238E27FC236}">
                <a16:creationId xmlns:a16="http://schemas.microsoft.com/office/drawing/2014/main" id="{873ABCAE-9CD0-C60D-55E9-82202B56C2CC}"/>
              </a:ext>
            </a:extLst>
          </p:cNvPr>
          <p:cNvPicPr>
            <a:picLocks noChangeAspect="1"/>
          </p:cNvPicPr>
          <p:nvPr/>
        </p:nvPicPr>
        <p:blipFill>
          <a:blip r:embed="rId5"/>
          <a:stretch>
            <a:fillRect/>
          </a:stretch>
        </p:blipFill>
        <p:spPr>
          <a:xfrm>
            <a:off x="17965" y="2692316"/>
            <a:ext cx="3657917" cy="2415749"/>
          </a:xfrm>
          <a:prstGeom prst="rect">
            <a:avLst/>
          </a:prstGeom>
        </p:spPr>
      </p:pic>
      <p:sp>
        <p:nvSpPr>
          <p:cNvPr id="14" name="TextBox 13">
            <a:extLst>
              <a:ext uri="{FF2B5EF4-FFF2-40B4-BE49-F238E27FC236}">
                <a16:creationId xmlns:a16="http://schemas.microsoft.com/office/drawing/2014/main" id="{97978890-78B1-6092-963B-DFB917B6CC92}"/>
              </a:ext>
            </a:extLst>
          </p:cNvPr>
          <p:cNvSpPr txBox="1"/>
          <p:nvPr/>
        </p:nvSpPr>
        <p:spPr>
          <a:xfrm>
            <a:off x="344274" y="455597"/>
            <a:ext cx="8605690" cy="461665"/>
          </a:xfrm>
          <a:prstGeom prst="rect">
            <a:avLst/>
          </a:prstGeom>
          <a:noFill/>
        </p:spPr>
        <p:txBody>
          <a:bodyPr wrap="square">
            <a:spAutoFit/>
          </a:bodyPr>
          <a:lstStyle/>
          <a:p>
            <a:r>
              <a:rPr lang="en-US" sz="1200" b="1" i="0" dirty="0">
                <a:solidFill>
                  <a:schemeClr val="tx2"/>
                </a:solidFill>
                <a:effectLst/>
                <a:latin typeface="arial" panose="020B0604020202020204" pitchFamily="34" charset="0"/>
              </a:rPr>
              <a:t>It is used for predicting the categorical dependent variable using a given set of independent variables. </a:t>
            </a:r>
          </a:p>
          <a:p>
            <a:r>
              <a:rPr lang="en-US" sz="1200" b="1" i="0" dirty="0">
                <a:solidFill>
                  <a:schemeClr val="tx2"/>
                </a:solidFill>
                <a:effectLst/>
                <a:latin typeface="arial" panose="020B0604020202020204" pitchFamily="34" charset="0"/>
              </a:rPr>
              <a:t>Logistic regression predicts the output of a categorical dependent variable.</a:t>
            </a:r>
            <a:endParaRPr lang="en-IN" sz="1200" b="1" dirty="0">
              <a:solidFill>
                <a:schemeClr val="tx2"/>
              </a:solidFill>
            </a:endParaRPr>
          </a:p>
        </p:txBody>
      </p:sp>
      <p:pic>
        <p:nvPicPr>
          <p:cNvPr id="6" name="Picture 5">
            <a:extLst>
              <a:ext uri="{FF2B5EF4-FFF2-40B4-BE49-F238E27FC236}">
                <a16:creationId xmlns:a16="http://schemas.microsoft.com/office/drawing/2014/main" id="{E1CEDC95-79F1-B105-72F6-3EF6AA30EA48}"/>
              </a:ext>
            </a:extLst>
          </p:cNvPr>
          <p:cNvPicPr>
            <a:picLocks noChangeAspect="1"/>
          </p:cNvPicPr>
          <p:nvPr/>
        </p:nvPicPr>
        <p:blipFill>
          <a:blip r:embed="rId6"/>
          <a:stretch>
            <a:fillRect/>
          </a:stretch>
        </p:blipFill>
        <p:spPr>
          <a:xfrm>
            <a:off x="6372200" y="3744150"/>
            <a:ext cx="1904010" cy="954193"/>
          </a:xfrm>
          <a:prstGeom prst="rect">
            <a:avLst/>
          </a:prstGeom>
        </p:spPr>
      </p:pic>
    </p:spTree>
    <p:extLst>
      <p:ext uri="{BB962C8B-B14F-4D97-AF65-F5344CB8AC3E}">
        <p14:creationId xmlns:p14="http://schemas.microsoft.com/office/powerpoint/2010/main" val="414886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7FF3-2411-463D-B371-BD4307D01621}"/>
              </a:ext>
            </a:extLst>
          </p:cNvPr>
          <p:cNvSpPr>
            <a:spLocks noGrp="1"/>
          </p:cNvSpPr>
          <p:nvPr>
            <p:ph type="title"/>
          </p:nvPr>
        </p:nvSpPr>
        <p:spPr>
          <a:xfrm>
            <a:off x="272626" y="31848"/>
            <a:ext cx="7971782" cy="369332"/>
          </a:xfrm>
        </p:spPr>
        <p:txBody>
          <a:bodyPr/>
          <a:lstStyle/>
          <a:p>
            <a:r>
              <a:rPr lang="en-IN" sz="2400" dirty="0"/>
              <a:t>                      DECISION TREE </a:t>
            </a:r>
          </a:p>
        </p:txBody>
      </p:sp>
      <p:pic>
        <p:nvPicPr>
          <p:cNvPr id="5" name="Picture 4">
            <a:extLst>
              <a:ext uri="{FF2B5EF4-FFF2-40B4-BE49-F238E27FC236}">
                <a16:creationId xmlns:a16="http://schemas.microsoft.com/office/drawing/2014/main" id="{C85E201A-6AB0-4523-9FFB-3EB1EF534877}"/>
              </a:ext>
            </a:extLst>
          </p:cNvPr>
          <p:cNvPicPr>
            <a:picLocks noChangeAspect="1"/>
          </p:cNvPicPr>
          <p:nvPr/>
        </p:nvPicPr>
        <p:blipFill>
          <a:blip r:embed="rId2"/>
          <a:stretch>
            <a:fillRect/>
          </a:stretch>
        </p:blipFill>
        <p:spPr>
          <a:xfrm>
            <a:off x="264818" y="1519618"/>
            <a:ext cx="4572000" cy="276264"/>
          </a:xfrm>
          <a:prstGeom prst="rect">
            <a:avLst/>
          </a:prstGeom>
        </p:spPr>
      </p:pic>
      <p:pic>
        <p:nvPicPr>
          <p:cNvPr id="7" name="Picture 6">
            <a:extLst>
              <a:ext uri="{FF2B5EF4-FFF2-40B4-BE49-F238E27FC236}">
                <a16:creationId xmlns:a16="http://schemas.microsoft.com/office/drawing/2014/main" id="{C1452DDE-E29A-40B3-90E1-339F9DEBF4BA}"/>
              </a:ext>
            </a:extLst>
          </p:cNvPr>
          <p:cNvPicPr>
            <a:picLocks noChangeAspect="1"/>
          </p:cNvPicPr>
          <p:nvPr/>
        </p:nvPicPr>
        <p:blipFill>
          <a:blip r:embed="rId3"/>
          <a:stretch>
            <a:fillRect/>
          </a:stretch>
        </p:blipFill>
        <p:spPr>
          <a:xfrm>
            <a:off x="264818" y="1808272"/>
            <a:ext cx="4572000" cy="257211"/>
          </a:xfrm>
          <a:prstGeom prst="rect">
            <a:avLst/>
          </a:prstGeom>
        </p:spPr>
      </p:pic>
      <p:sp>
        <p:nvSpPr>
          <p:cNvPr id="8" name="Title 1">
            <a:extLst>
              <a:ext uri="{FF2B5EF4-FFF2-40B4-BE49-F238E27FC236}">
                <a16:creationId xmlns:a16="http://schemas.microsoft.com/office/drawing/2014/main" id="{EE5F9E69-4ACA-4236-8E33-CF60C81086C1}"/>
              </a:ext>
            </a:extLst>
          </p:cNvPr>
          <p:cNvSpPr txBox="1">
            <a:spLocks/>
          </p:cNvSpPr>
          <p:nvPr/>
        </p:nvSpPr>
        <p:spPr>
          <a:xfrm>
            <a:off x="412166" y="1270441"/>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9" name="Picture 8">
            <a:extLst>
              <a:ext uri="{FF2B5EF4-FFF2-40B4-BE49-F238E27FC236}">
                <a16:creationId xmlns:a16="http://schemas.microsoft.com/office/drawing/2014/main" id="{B3DD5F93-1F4F-438D-8758-EE43927CCD35}"/>
              </a:ext>
            </a:extLst>
          </p:cNvPr>
          <p:cNvPicPr>
            <a:picLocks noChangeAspect="1"/>
          </p:cNvPicPr>
          <p:nvPr/>
        </p:nvPicPr>
        <p:blipFill>
          <a:blip r:embed="rId4"/>
          <a:stretch>
            <a:fillRect/>
          </a:stretch>
        </p:blipFill>
        <p:spPr>
          <a:xfrm>
            <a:off x="5830031" y="1679305"/>
            <a:ext cx="3140465" cy="2209800"/>
          </a:xfrm>
          <a:prstGeom prst="rect">
            <a:avLst/>
          </a:prstGeom>
        </p:spPr>
      </p:pic>
      <p:sp>
        <p:nvSpPr>
          <p:cNvPr id="10" name="Title 1">
            <a:extLst>
              <a:ext uri="{FF2B5EF4-FFF2-40B4-BE49-F238E27FC236}">
                <a16:creationId xmlns:a16="http://schemas.microsoft.com/office/drawing/2014/main" id="{B0EBE223-5E21-44CB-8E6D-CB9207633EFC}"/>
              </a:ext>
            </a:extLst>
          </p:cNvPr>
          <p:cNvSpPr txBox="1">
            <a:spLocks/>
          </p:cNvSpPr>
          <p:nvPr/>
        </p:nvSpPr>
        <p:spPr>
          <a:xfrm>
            <a:off x="6108411" y="149616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2" name="Picture 11">
            <a:extLst>
              <a:ext uri="{FF2B5EF4-FFF2-40B4-BE49-F238E27FC236}">
                <a16:creationId xmlns:a16="http://schemas.microsoft.com/office/drawing/2014/main" id="{1E682A5A-7AFE-4F47-A74E-724AF50CCD94}"/>
              </a:ext>
            </a:extLst>
          </p:cNvPr>
          <p:cNvPicPr>
            <a:picLocks noChangeAspect="1"/>
          </p:cNvPicPr>
          <p:nvPr/>
        </p:nvPicPr>
        <p:blipFill>
          <a:blip r:embed="rId5"/>
          <a:stretch>
            <a:fillRect/>
          </a:stretch>
        </p:blipFill>
        <p:spPr>
          <a:xfrm>
            <a:off x="151076" y="2807650"/>
            <a:ext cx="3505689" cy="2295845"/>
          </a:xfrm>
          <a:prstGeom prst="rect">
            <a:avLst/>
          </a:prstGeom>
        </p:spPr>
      </p:pic>
      <p:sp>
        <p:nvSpPr>
          <p:cNvPr id="13" name="Title 1">
            <a:extLst>
              <a:ext uri="{FF2B5EF4-FFF2-40B4-BE49-F238E27FC236}">
                <a16:creationId xmlns:a16="http://schemas.microsoft.com/office/drawing/2014/main" id="{3B69A5DD-0E73-43A4-BC04-A48349CBE9B4}"/>
              </a:ext>
            </a:extLst>
          </p:cNvPr>
          <p:cNvSpPr txBox="1">
            <a:spLocks/>
          </p:cNvSpPr>
          <p:nvPr/>
        </p:nvSpPr>
        <p:spPr>
          <a:xfrm>
            <a:off x="418742" y="2622622"/>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4" name="Connector: Elbow 13">
            <a:extLst>
              <a:ext uri="{FF2B5EF4-FFF2-40B4-BE49-F238E27FC236}">
                <a16:creationId xmlns:a16="http://schemas.microsoft.com/office/drawing/2014/main" id="{4E5606ED-AFA4-423A-B305-27036E9899D4}"/>
              </a:ext>
            </a:extLst>
          </p:cNvPr>
          <p:cNvCxnSpPr>
            <a:cxnSpLocks/>
          </p:cNvCxnSpPr>
          <p:nvPr/>
        </p:nvCxnSpPr>
        <p:spPr>
          <a:xfrm>
            <a:off x="4911398" y="1845778"/>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a:extLst>
              <a:ext uri="{FF2B5EF4-FFF2-40B4-BE49-F238E27FC236}">
                <a16:creationId xmlns:a16="http://schemas.microsoft.com/office/drawing/2014/main" id="{22B5E480-F63C-42A1-8F70-31011D0A87E0}"/>
              </a:ext>
            </a:extLst>
          </p:cNvPr>
          <p:cNvCxnSpPr/>
          <p:nvPr/>
        </p:nvCxnSpPr>
        <p:spPr>
          <a:xfrm flipV="1">
            <a:off x="4355976" y="3409950"/>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E4A3C672-6DC1-6455-E187-8B2B09960D5A}"/>
              </a:ext>
            </a:extLst>
          </p:cNvPr>
          <p:cNvSpPr txBox="1"/>
          <p:nvPr/>
        </p:nvSpPr>
        <p:spPr>
          <a:xfrm>
            <a:off x="2673" y="588656"/>
            <a:ext cx="8928992" cy="523220"/>
          </a:xfrm>
          <a:prstGeom prst="rect">
            <a:avLst/>
          </a:prstGeom>
          <a:noFill/>
        </p:spPr>
        <p:txBody>
          <a:bodyPr wrap="square">
            <a:spAutoFit/>
          </a:bodyPr>
          <a:lstStyle/>
          <a:p>
            <a:pPr algn="l"/>
            <a:r>
              <a:rPr lang="en-US" sz="1400" b="1" i="0" dirty="0">
                <a:solidFill>
                  <a:schemeClr val="tx2"/>
                </a:solidFill>
                <a:effectLst/>
                <a:latin typeface="Roboto" panose="02000000000000000000" pitchFamily="2" charset="0"/>
              </a:rPr>
              <a:t>The goal of using a Decision Tree is to create a training model that can use to predict the class or value of the target variable by learning simple decision rules inferred from prior data(training data).</a:t>
            </a:r>
          </a:p>
        </p:txBody>
      </p:sp>
      <p:pic>
        <p:nvPicPr>
          <p:cNvPr id="16" name="Picture 15">
            <a:extLst>
              <a:ext uri="{FF2B5EF4-FFF2-40B4-BE49-F238E27FC236}">
                <a16:creationId xmlns:a16="http://schemas.microsoft.com/office/drawing/2014/main" id="{E4DF5DBB-1418-0EF4-222A-B54AC0A85ABC}"/>
              </a:ext>
            </a:extLst>
          </p:cNvPr>
          <p:cNvPicPr>
            <a:picLocks noChangeAspect="1"/>
          </p:cNvPicPr>
          <p:nvPr/>
        </p:nvPicPr>
        <p:blipFill>
          <a:blip r:embed="rId6"/>
          <a:stretch>
            <a:fillRect/>
          </a:stretch>
        </p:blipFill>
        <p:spPr>
          <a:xfrm>
            <a:off x="6108411" y="4019550"/>
            <a:ext cx="1904010" cy="954193"/>
          </a:xfrm>
          <a:prstGeom prst="rect">
            <a:avLst/>
          </a:prstGeom>
        </p:spPr>
      </p:pic>
    </p:spTree>
    <p:extLst>
      <p:ext uri="{BB962C8B-B14F-4D97-AF65-F5344CB8AC3E}">
        <p14:creationId xmlns:p14="http://schemas.microsoft.com/office/powerpoint/2010/main" val="42177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06DC-3A99-47E8-B9C9-CB0A21A0077E}"/>
              </a:ext>
            </a:extLst>
          </p:cNvPr>
          <p:cNvSpPr>
            <a:spLocks noGrp="1"/>
          </p:cNvSpPr>
          <p:nvPr>
            <p:ph type="title"/>
          </p:nvPr>
        </p:nvSpPr>
        <p:spPr>
          <a:xfrm>
            <a:off x="2239332" y="17689"/>
            <a:ext cx="4889854" cy="369332"/>
          </a:xfrm>
        </p:spPr>
        <p:txBody>
          <a:bodyPr/>
          <a:lstStyle/>
          <a:p>
            <a:r>
              <a:rPr lang="en-IN" sz="2400" dirty="0"/>
              <a:t>RANDOM FOREST</a:t>
            </a:r>
          </a:p>
        </p:txBody>
      </p:sp>
      <p:pic>
        <p:nvPicPr>
          <p:cNvPr id="5" name="Picture 4">
            <a:extLst>
              <a:ext uri="{FF2B5EF4-FFF2-40B4-BE49-F238E27FC236}">
                <a16:creationId xmlns:a16="http://schemas.microsoft.com/office/drawing/2014/main" id="{9B6C5D58-0966-4DBD-954E-7E86AF168436}"/>
              </a:ext>
            </a:extLst>
          </p:cNvPr>
          <p:cNvPicPr>
            <a:picLocks noChangeAspect="1"/>
          </p:cNvPicPr>
          <p:nvPr/>
        </p:nvPicPr>
        <p:blipFill>
          <a:blip r:embed="rId2"/>
          <a:stretch>
            <a:fillRect/>
          </a:stretch>
        </p:blipFill>
        <p:spPr>
          <a:xfrm>
            <a:off x="346450" y="1718627"/>
            <a:ext cx="4572000" cy="276264"/>
          </a:xfrm>
          <a:prstGeom prst="rect">
            <a:avLst/>
          </a:prstGeom>
        </p:spPr>
      </p:pic>
      <p:pic>
        <p:nvPicPr>
          <p:cNvPr id="9" name="Picture 8">
            <a:extLst>
              <a:ext uri="{FF2B5EF4-FFF2-40B4-BE49-F238E27FC236}">
                <a16:creationId xmlns:a16="http://schemas.microsoft.com/office/drawing/2014/main" id="{D65D5CD9-41A4-4CF9-AB44-9A3507ABC369}"/>
              </a:ext>
            </a:extLst>
          </p:cNvPr>
          <p:cNvPicPr>
            <a:picLocks noChangeAspect="1"/>
          </p:cNvPicPr>
          <p:nvPr/>
        </p:nvPicPr>
        <p:blipFill>
          <a:blip r:embed="rId3"/>
          <a:stretch>
            <a:fillRect/>
          </a:stretch>
        </p:blipFill>
        <p:spPr>
          <a:xfrm>
            <a:off x="346450" y="1975114"/>
            <a:ext cx="4572000" cy="257211"/>
          </a:xfrm>
          <a:prstGeom prst="rect">
            <a:avLst/>
          </a:prstGeom>
        </p:spPr>
      </p:pic>
      <p:sp>
        <p:nvSpPr>
          <p:cNvPr id="10" name="Title 1">
            <a:extLst>
              <a:ext uri="{FF2B5EF4-FFF2-40B4-BE49-F238E27FC236}">
                <a16:creationId xmlns:a16="http://schemas.microsoft.com/office/drawing/2014/main" id="{877BDC1A-F0CF-4B56-9C29-F0F2F607B582}"/>
              </a:ext>
            </a:extLst>
          </p:cNvPr>
          <p:cNvSpPr txBox="1">
            <a:spLocks/>
          </p:cNvSpPr>
          <p:nvPr/>
        </p:nvSpPr>
        <p:spPr>
          <a:xfrm>
            <a:off x="389782" y="1509592"/>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12" name="Picture 11">
            <a:extLst>
              <a:ext uri="{FF2B5EF4-FFF2-40B4-BE49-F238E27FC236}">
                <a16:creationId xmlns:a16="http://schemas.microsoft.com/office/drawing/2014/main" id="{AB29E08C-A8FD-49FE-97FF-424DD6B335A9}"/>
              </a:ext>
            </a:extLst>
          </p:cNvPr>
          <p:cNvPicPr>
            <a:picLocks noChangeAspect="1"/>
          </p:cNvPicPr>
          <p:nvPr/>
        </p:nvPicPr>
        <p:blipFill>
          <a:blip r:embed="rId4"/>
          <a:stretch>
            <a:fillRect/>
          </a:stretch>
        </p:blipFill>
        <p:spPr>
          <a:xfrm>
            <a:off x="5797243" y="1732265"/>
            <a:ext cx="3151181" cy="2258033"/>
          </a:xfrm>
          <a:prstGeom prst="rect">
            <a:avLst/>
          </a:prstGeom>
        </p:spPr>
      </p:pic>
      <p:sp>
        <p:nvSpPr>
          <p:cNvPr id="13" name="Title 1">
            <a:extLst>
              <a:ext uri="{FF2B5EF4-FFF2-40B4-BE49-F238E27FC236}">
                <a16:creationId xmlns:a16="http://schemas.microsoft.com/office/drawing/2014/main" id="{D774B2A7-B51F-4D9A-8852-0DFC9308A17E}"/>
              </a:ext>
            </a:extLst>
          </p:cNvPr>
          <p:cNvSpPr txBox="1">
            <a:spLocks/>
          </p:cNvSpPr>
          <p:nvPr/>
        </p:nvSpPr>
        <p:spPr>
          <a:xfrm>
            <a:off x="6108411" y="1560122"/>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5" name="Picture 14">
            <a:extLst>
              <a:ext uri="{FF2B5EF4-FFF2-40B4-BE49-F238E27FC236}">
                <a16:creationId xmlns:a16="http://schemas.microsoft.com/office/drawing/2014/main" id="{7830EBF0-4F37-4B71-B905-8579A99195BE}"/>
              </a:ext>
            </a:extLst>
          </p:cNvPr>
          <p:cNvPicPr>
            <a:picLocks noChangeAspect="1"/>
          </p:cNvPicPr>
          <p:nvPr/>
        </p:nvPicPr>
        <p:blipFill>
          <a:blip r:embed="rId5"/>
          <a:stretch>
            <a:fillRect/>
          </a:stretch>
        </p:blipFill>
        <p:spPr>
          <a:xfrm>
            <a:off x="195576" y="2658845"/>
            <a:ext cx="3505689" cy="2314898"/>
          </a:xfrm>
          <a:prstGeom prst="rect">
            <a:avLst/>
          </a:prstGeom>
        </p:spPr>
      </p:pic>
      <p:sp>
        <p:nvSpPr>
          <p:cNvPr id="18" name="Title 1">
            <a:extLst>
              <a:ext uri="{FF2B5EF4-FFF2-40B4-BE49-F238E27FC236}">
                <a16:creationId xmlns:a16="http://schemas.microsoft.com/office/drawing/2014/main" id="{68BF073A-5DA9-495F-9EBD-C9944FBEFD7F}"/>
              </a:ext>
            </a:extLst>
          </p:cNvPr>
          <p:cNvSpPr txBox="1">
            <a:spLocks/>
          </p:cNvSpPr>
          <p:nvPr/>
        </p:nvSpPr>
        <p:spPr>
          <a:xfrm>
            <a:off x="533400" y="240889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9" name="Connector: Elbow 18">
            <a:extLst>
              <a:ext uri="{FF2B5EF4-FFF2-40B4-BE49-F238E27FC236}">
                <a16:creationId xmlns:a16="http://schemas.microsoft.com/office/drawing/2014/main" id="{8EB30D47-CBAE-4C8C-AD76-C7C825A1F252}"/>
              </a:ext>
            </a:extLst>
          </p:cNvPr>
          <p:cNvCxnSpPr>
            <a:cxnSpLocks/>
          </p:cNvCxnSpPr>
          <p:nvPr/>
        </p:nvCxnSpPr>
        <p:spPr>
          <a:xfrm>
            <a:off x="5023489" y="1852822"/>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ctor: Elbow 19">
            <a:extLst>
              <a:ext uri="{FF2B5EF4-FFF2-40B4-BE49-F238E27FC236}">
                <a16:creationId xmlns:a16="http://schemas.microsoft.com/office/drawing/2014/main" id="{F6AFC4B3-8C3C-4ED6-833D-75975932A415}"/>
              </a:ext>
            </a:extLst>
          </p:cNvPr>
          <p:cNvCxnSpPr/>
          <p:nvPr/>
        </p:nvCxnSpPr>
        <p:spPr>
          <a:xfrm flipV="1">
            <a:off x="4270464" y="3560233"/>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F9F4CA1A-6BE7-E0AE-B88D-B73D9501BE41}"/>
              </a:ext>
            </a:extLst>
          </p:cNvPr>
          <p:cNvSpPr txBox="1"/>
          <p:nvPr/>
        </p:nvSpPr>
        <p:spPr>
          <a:xfrm>
            <a:off x="35496" y="596519"/>
            <a:ext cx="8746421" cy="523220"/>
          </a:xfrm>
          <a:prstGeom prst="rect">
            <a:avLst/>
          </a:prstGeom>
          <a:noFill/>
        </p:spPr>
        <p:txBody>
          <a:bodyPr wrap="square">
            <a:spAutoFit/>
          </a:bodyPr>
          <a:lstStyle/>
          <a:p>
            <a:r>
              <a:rPr lang="en-US" sz="1400" b="1" dirty="0">
                <a:solidFill>
                  <a:schemeClr val="tx2"/>
                </a:solidFill>
                <a:effectLst/>
                <a:latin typeface="inter-bold"/>
              </a:rPr>
              <a:t>Random Forest is a classifier that contains a number of decision trees on various subsets of the given dataset and takes the average to improve the predictive accuracy of that dataset.</a:t>
            </a:r>
            <a:endParaRPr lang="en-IN" sz="1400" dirty="0">
              <a:solidFill>
                <a:schemeClr val="tx2"/>
              </a:solidFill>
            </a:endParaRPr>
          </a:p>
        </p:txBody>
      </p:sp>
      <p:pic>
        <p:nvPicPr>
          <p:cNvPr id="14" name="Picture 13">
            <a:extLst>
              <a:ext uri="{FF2B5EF4-FFF2-40B4-BE49-F238E27FC236}">
                <a16:creationId xmlns:a16="http://schemas.microsoft.com/office/drawing/2014/main" id="{6F890445-F7A0-50B3-19A2-30F2A628A27B}"/>
              </a:ext>
            </a:extLst>
          </p:cNvPr>
          <p:cNvPicPr>
            <a:picLocks noChangeAspect="1"/>
          </p:cNvPicPr>
          <p:nvPr/>
        </p:nvPicPr>
        <p:blipFill>
          <a:blip r:embed="rId6"/>
          <a:stretch>
            <a:fillRect/>
          </a:stretch>
        </p:blipFill>
        <p:spPr>
          <a:xfrm>
            <a:off x="6108411" y="4069884"/>
            <a:ext cx="1904010" cy="954193"/>
          </a:xfrm>
          <a:prstGeom prst="rect">
            <a:avLst/>
          </a:prstGeom>
        </p:spPr>
      </p:pic>
    </p:spTree>
    <p:extLst>
      <p:ext uri="{BB962C8B-B14F-4D97-AF65-F5344CB8AC3E}">
        <p14:creationId xmlns:p14="http://schemas.microsoft.com/office/powerpoint/2010/main" val="75071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0066-02F5-49E6-A178-AB9FFFBC675F}"/>
              </a:ext>
            </a:extLst>
          </p:cNvPr>
          <p:cNvSpPr>
            <a:spLocks noGrp="1"/>
          </p:cNvSpPr>
          <p:nvPr>
            <p:ph type="title"/>
          </p:nvPr>
        </p:nvSpPr>
        <p:spPr>
          <a:xfrm>
            <a:off x="2743200" y="0"/>
            <a:ext cx="3054528" cy="369332"/>
          </a:xfrm>
        </p:spPr>
        <p:txBody>
          <a:bodyPr/>
          <a:lstStyle/>
          <a:p>
            <a:r>
              <a:rPr lang="en-IN" sz="2400" dirty="0"/>
              <a:t>    XG BOOST</a:t>
            </a:r>
          </a:p>
        </p:txBody>
      </p:sp>
      <p:pic>
        <p:nvPicPr>
          <p:cNvPr id="5" name="Picture 4">
            <a:extLst>
              <a:ext uri="{FF2B5EF4-FFF2-40B4-BE49-F238E27FC236}">
                <a16:creationId xmlns:a16="http://schemas.microsoft.com/office/drawing/2014/main" id="{7EAC6576-D653-4896-B6C6-21E923041C16}"/>
              </a:ext>
            </a:extLst>
          </p:cNvPr>
          <p:cNvPicPr>
            <a:picLocks noChangeAspect="1"/>
          </p:cNvPicPr>
          <p:nvPr/>
        </p:nvPicPr>
        <p:blipFill>
          <a:blip r:embed="rId2"/>
          <a:stretch>
            <a:fillRect/>
          </a:stretch>
        </p:blipFill>
        <p:spPr>
          <a:xfrm>
            <a:off x="313659" y="1714988"/>
            <a:ext cx="4571999" cy="276264"/>
          </a:xfrm>
          <a:prstGeom prst="rect">
            <a:avLst/>
          </a:prstGeom>
        </p:spPr>
      </p:pic>
      <p:pic>
        <p:nvPicPr>
          <p:cNvPr id="7" name="Picture 6">
            <a:extLst>
              <a:ext uri="{FF2B5EF4-FFF2-40B4-BE49-F238E27FC236}">
                <a16:creationId xmlns:a16="http://schemas.microsoft.com/office/drawing/2014/main" id="{BCFBE71D-F80C-4F65-A7BC-38FB8A8781E7}"/>
              </a:ext>
            </a:extLst>
          </p:cNvPr>
          <p:cNvPicPr>
            <a:picLocks noChangeAspect="1"/>
          </p:cNvPicPr>
          <p:nvPr/>
        </p:nvPicPr>
        <p:blipFill>
          <a:blip r:embed="rId3"/>
          <a:stretch>
            <a:fillRect/>
          </a:stretch>
        </p:blipFill>
        <p:spPr>
          <a:xfrm>
            <a:off x="313659" y="1971911"/>
            <a:ext cx="4571999" cy="266737"/>
          </a:xfrm>
          <a:prstGeom prst="rect">
            <a:avLst/>
          </a:prstGeom>
        </p:spPr>
      </p:pic>
      <p:sp>
        <p:nvSpPr>
          <p:cNvPr id="8" name="Title 1">
            <a:extLst>
              <a:ext uri="{FF2B5EF4-FFF2-40B4-BE49-F238E27FC236}">
                <a16:creationId xmlns:a16="http://schemas.microsoft.com/office/drawing/2014/main" id="{C537A8B0-FBDE-4F6D-B12F-8A56D2FF4FF2}"/>
              </a:ext>
            </a:extLst>
          </p:cNvPr>
          <p:cNvSpPr txBox="1">
            <a:spLocks/>
          </p:cNvSpPr>
          <p:nvPr/>
        </p:nvSpPr>
        <p:spPr>
          <a:xfrm>
            <a:off x="316052" y="1505735"/>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Classification Report</a:t>
            </a:r>
          </a:p>
        </p:txBody>
      </p:sp>
      <p:pic>
        <p:nvPicPr>
          <p:cNvPr id="10" name="Picture 9">
            <a:extLst>
              <a:ext uri="{FF2B5EF4-FFF2-40B4-BE49-F238E27FC236}">
                <a16:creationId xmlns:a16="http://schemas.microsoft.com/office/drawing/2014/main" id="{45A510B2-7F49-48C1-A674-892524990891}"/>
              </a:ext>
            </a:extLst>
          </p:cNvPr>
          <p:cNvPicPr>
            <a:picLocks noChangeAspect="1"/>
          </p:cNvPicPr>
          <p:nvPr/>
        </p:nvPicPr>
        <p:blipFill>
          <a:blip r:embed="rId4"/>
          <a:stretch>
            <a:fillRect/>
          </a:stretch>
        </p:blipFill>
        <p:spPr>
          <a:xfrm>
            <a:off x="5867400" y="1809750"/>
            <a:ext cx="3074935" cy="2286000"/>
          </a:xfrm>
          <a:prstGeom prst="rect">
            <a:avLst/>
          </a:prstGeom>
        </p:spPr>
      </p:pic>
      <p:sp>
        <p:nvSpPr>
          <p:cNvPr id="11" name="Title 1">
            <a:extLst>
              <a:ext uri="{FF2B5EF4-FFF2-40B4-BE49-F238E27FC236}">
                <a16:creationId xmlns:a16="http://schemas.microsoft.com/office/drawing/2014/main" id="{DBFDAA58-876F-4951-BA90-3A9E0455ADD2}"/>
              </a:ext>
            </a:extLst>
          </p:cNvPr>
          <p:cNvSpPr txBox="1">
            <a:spLocks/>
          </p:cNvSpPr>
          <p:nvPr/>
        </p:nvSpPr>
        <p:spPr>
          <a:xfrm>
            <a:off x="6172200" y="1634197"/>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Confusion Matrix</a:t>
            </a:r>
          </a:p>
        </p:txBody>
      </p:sp>
      <p:pic>
        <p:nvPicPr>
          <p:cNvPr id="12" name="Picture 11">
            <a:extLst>
              <a:ext uri="{FF2B5EF4-FFF2-40B4-BE49-F238E27FC236}">
                <a16:creationId xmlns:a16="http://schemas.microsoft.com/office/drawing/2014/main" id="{F75A69AA-B5A5-4FCA-97D9-424C6ECA274A}"/>
              </a:ext>
            </a:extLst>
          </p:cNvPr>
          <p:cNvPicPr>
            <a:picLocks noChangeAspect="1"/>
          </p:cNvPicPr>
          <p:nvPr/>
        </p:nvPicPr>
        <p:blipFill>
          <a:blip r:embed="rId5"/>
          <a:stretch>
            <a:fillRect/>
          </a:stretch>
        </p:blipFill>
        <p:spPr>
          <a:xfrm>
            <a:off x="13342" y="2838128"/>
            <a:ext cx="3515216" cy="2305372"/>
          </a:xfrm>
          <a:prstGeom prst="rect">
            <a:avLst/>
          </a:prstGeom>
        </p:spPr>
      </p:pic>
      <p:sp>
        <p:nvSpPr>
          <p:cNvPr id="13" name="Title 1">
            <a:extLst>
              <a:ext uri="{FF2B5EF4-FFF2-40B4-BE49-F238E27FC236}">
                <a16:creationId xmlns:a16="http://schemas.microsoft.com/office/drawing/2014/main" id="{D2BA4900-DE21-4883-B30C-6E695AB6F5C0}"/>
              </a:ext>
            </a:extLst>
          </p:cNvPr>
          <p:cNvSpPr txBox="1">
            <a:spLocks/>
          </p:cNvSpPr>
          <p:nvPr/>
        </p:nvSpPr>
        <p:spPr>
          <a:xfrm>
            <a:off x="311325" y="2649792"/>
            <a:ext cx="1606728" cy="161583"/>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050" kern="0" dirty="0">
                <a:highlight>
                  <a:srgbClr val="FFFF00"/>
                </a:highlight>
              </a:rPr>
              <a:t>ROC-AUC Curve</a:t>
            </a:r>
          </a:p>
        </p:txBody>
      </p:sp>
      <p:cxnSp>
        <p:nvCxnSpPr>
          <p:cNvPr id="15" name="Connector: Elbow 14">
            <a:extLst>
              <a:ext uri="{FF2B5EF4-FFF2-40B4-BE49-F238E27FC236}">
                <a16:creationId xmlns:a16="http://schemas.microsoft.com/office/drawing/2014/main" id="{2E39BFC4-AEE2-451F-B7F7-1C36DA6F08DF}"/>
              </a:ext>
            </a:extLst>
          </p:cNvPr>
          <p:cNvCxnSpPr>
            <a:cxnSpLocks/>
          </p:cNvCxnSpPr>
          <p:nvPr/>
        </p:nvCxnSpPr>
        <p:spPr>
          <a:xfrm>
            <a:off x="4948767" y="1938313"/>
            <a:ext cx="918633" cy="6368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7841D89B-3157-4D68-8CD5-E8FEA4A73E61}"/>
              </a:ext>
            </a:extLst>
          </p:cNvPr>
          <p:cNvCxnSpPr/>
          <p:nvPr/>
        </p:nvCxnSpPr>
        <p:spPr>
          <a:xfrm flipV="1">
            <a:off x="4426128" y="3525512"/>
            <a:ext cx="1371600" cy="609600"/>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FD989AAA-7CD1-38D3-B52C-8C9D181E8B20}"/>
              </a:ext>
            </a:extLst>
          </p:cNvPr>
          <p:cNvSpPr txBox="1"/>
          <p:nvPr/>
        </p:nvSpPr>
        <p:spPr>
          <a:xfrm>
            <a:off x="24419" y="662694"/>
            <a:ext cx="9095161" cy="646331"/>
          </a:xfrm>
          <a:prstGeom prst="rect">
            <a:avLst/>
          </a:prstGeom>
          <a:noFill/>
        </p:spPr>
        <p:txBody>
          <a:bodyPr wrap="square">
            <a:spAutoFit/>
          </a:bodyPr>
          <a:lstStyle/>
          <a:p>
            <a:r>
              <a:rPr lang="en-US" sz="1200" b="1" i="0" dirty="0">
                <a:solidFill>
                  <a:schemeClr val="tx2"/>
                </a:solidFill>
                <a:effectLst/>
                <a:latin typeface="inter-bold"/>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endParaRPr lang="en-IN" sz="1200" b="1" dirty="0">
              <a:solidFill>
                <a:schemeClr val="tx2"/>
              </a:solidFill>
              <a:latin typeface="inter-bold"/>
            </a:endParaRPr>
          </a:p>
        </p:txBody>
      </p:sp>
      <p:pic>
        <p:nvPicPr>
          <p:cNvPr id="16" name="Picture 15">
            <a:extLst>
              <a:ext uri="{FF2B5EF4-FFF2-40B4-BE49-F238E27FC236}">
                <a16:creationId xmlns:a16="http://schemas.microsoft.com/office/drawing/2014/main" id="{FA12BFB2-7190-C3E0-FB7F-4D3B096D1841}"/>
              </a:ext>
            </a:extLst>
          </p:cNvPr>
          <p:cNvPicPr>
            <a:picLocks noChangeAspect="1"/>
          </p:cNvPicPr>
          <p:nvPr/>
        </p:nvPicPr>
        <p:blipFill>
          <a:blip r:embed="rId6"/>
          <a:stretch>
            <a:fillRect/>
          </a:stretch>
        </p:blipFill>
        <p:spPr>
          <a:xfrm>
            <a:off x="6108411" y="4069884"/>
            <a:ext cx="1904010" cy="954193"/>
          </a:xfrm>
          <a:prstGeom prst="rect">
            <a:avLst/>
          </a:prstGeom>
        </p:spPr>
      </p:pic>
    </p:spTree>
    <p:extLst>
      <p:ext uri="{BB962C8B-B14F-4D97-AF65-F5344CB8AC3E}">
        <p14:creationId xmlns:p14="http://schemas.microsoft.com/office/powerpoint/2010/main" val="1121693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6839-EE3E-498D-9D4E-39779A6960C8}"/>
              </a:ext>
            </a:extLst>
          </p:cNvPr>
          <p:cNvSpPr>
            <a:spLocks noGrp="1"/>
          </p:cNvSpPr>
          <p:nvPr>
            <p:ph type="title"/>
          </p:nvPr>
        </p:nvSpPr>
        <p:spPr>
          <a:xfrm>
            <a:off x="381000" y="133350"/>
            <a:ext cx="6783288" cy="861774"/>
          </a:xfrm>
        </p:spPr>
        <p:txBody>
          <a:bodyPr/>
          <a:lstStyle/>
          <a:p>
            <a:r>
              <a:rPr lang="en-IN" sz="2800" dirty="0"/>
              <a:t>Overall Evaluation of models with</a:t>
            </a:r>
            <a:br>
              <a:rPr lang="en-IN" sz="2800" dirty="0"/>
            </a:br>
            <a:r>
              <a:rPr lang="en-IN" sz="2800" dirty="0"/>
              <a:t>ROC-AUC curve </a:t>
            </a:r>
          </a:p>
        </p:txBody>
      </p:sp>
      <p:sp>
        <p:nvSpPr>
          <p:cNvPr id="8" name="Title 1">
            <a:extLst>
              <a:ext uri="{FF2B5EF4-FFF2-40B4-BE49-F238E27FC236}">
                <a16:creationId xmlns:a16="http://schemas.microsoft.com/office/drawing/2014/main" id="{4797889C-E03D-4A34-8163-E0738400A37F}"/>
              </a:ext>
            </a:extLst>
          </p:cNvPr>
          <p:cNvSpPr txBox="1">
            <a:spLocks/>
          </p:cNvSpPr>
          <p:nvPr/>
        </p:nvSpPr>
        <p:spPr>
          <a:xfrm>
            <a:off x="457200" y="1406912"/>
            <a:ext cx="2514600" cy="246221"/>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600" kern="0" dirty="0"/>
              <a:t>Classification Report</a:t>
            </a:r>
          </a:p>
        </p:txBody>
      </p:sp>
      <p:sp>
        <p:nvSpPr>
          <p:cNvPr id="9" name="Title 1">
            <a:extLst>
              <a:ext uri="{FF2B5EF4-FFF2-40B4-BE49-F238E27FC236}">
                <a16:creationId xmlns:a16="http://schemas.microsoft.com/office/drawing/2014/main" id="{E095BA37-7DE9-42DD-8C12-54A9056A1F8A}"/>
              </a:ext>
            </a:extLst>
          </p:cNvPr>
          <p:cNvSpPr txBox="1">
            <a:spLocks/>
          </p:cNvSpPr>
          <p:nvPr/>
        </p:nvSpPr>
        <p:spPr>
          <a:xfrm>
            <a:off x="6172200" y="1404187"/>
            <a:ext cx="1981200" cy="246221"/>
          </a:xfrm>
          <a:prstGeom prst="rect">
            <a:avLst/>
          </a:prstGeom>
        </p:spPr>
        <p:txBody>
          <a:bodyPr wrap="square" lIns="0" tIns="0" rIns="0" bIns="0">
            <a:spAutoFit/>
          </a:bodyPr>
          <a:lstStyle>
            <a:lvl1pPr>
              <a:defRPr sz="3800" b="1" i="0">
                <a:solidFill>
                  <a:srgbClr val="CC0000"/>
                </a:solidFill>
                <a:latin typeface="Verdana"/>
                <a:ea typeface="+mj-ea"/>
                <a:cs typeface="Verdana"/>
              </a:defRPr>
            </a:lvl1pPr>
          </a:lstStyle>
          <a:p>
            <a:r>
              <a:rPr lang="en-IN" sz="1600" kern="0" dirty="0"/>
              <a:t>ROC-AUC Curve</a:t>
            </a:r>
          </a:p>
        </p:txBody>
      </p:sp>
      <p:sp>
        <p:nvSpPr>
          <p:cNvPr id="10" name="Scroll: Horizontal 9">
            <a:extLst>
              <a:ext uri="{FF2B5EF4-FFF2-40B4-BE49-F238E27FC236}">
                <a16:creationId xmlns:a16="http://schemas.microsoft.com/office/drawing/2014/main" id="{20EFD419-4D4B-43EA-BB1D-0BD1DCE1FD96}"/>
              </a:ext>
            </a:extLst>
          </p:cNvPr>
          <p:cNvSpPr/>
          <p:nvPr/>
        </p:nvSpPr>
        <p:spPr>
          <a:xfrm>
            <a:off x="381000" y="1342159"/>
            <a:ext cx="2514600" cy="375728"/>
          </a:xfrm>
          <a:prstGeom prst="horizontalScroll">
            <a:avLst/>
          </a:prstGeom>
          <a:noFill/>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Scroll: Horizontal 10">
            <a:extLst>
              <a:ext uri="{FF2B5EF4-FFF2-40B4-BE49-F238E27FC236}">
                <a16:creationId xmlns:a16="http://schemas.microsoft.com/office/drawing/2014/main" id="{69FD752A-C064-4970-AE68-FD252DC4EA46}"/>
              </a:ext>
            </a:extLst>
          </p:cNvPr>
          <p:cNvSpPr/>
          <p:nvPr/>
        </p:nvSpPr>
        <p:spPr>
          <a:xfrm>
            <a:off x="6019800" y="1342159"/>
            <a:ext cx="2438400" cy="375728"/>
          </a:xfrm>
          <a:prstGeom prst="horizontalScroll">
            <a:avLst/>
          </a:prstGeom>
          <a:noFill/>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 Placeholder 2">
            <a:extLst>
              <a:ext uri="{FF2B5EF4-FFF2-40B4-BE49-F238E27FC236}">
                <a16:creationId xmlns:a16="http://schemas.microsoft.com/office/drawing/2014/main" id="{C8DB7DD0-2600-49E0-B0E7-E577BF17DD3D}"/>
              </a:ext>
            </a:extLst>
          </p:cNvPr>
          <p:cNvSpPr>
            <a:spLocks noGrp="1"/>
          </p:cNvSpPr>
          <p:nvPr>
            <p:ph type="body" idx="1"/>
          </p:nvPr>
        </p:nvSpPr>
        <p:spPr>
          <a:xfrm>
            <a:off x="381000" y="4171950"/>
            <a:ext cx="8569960" cy="738664"/>
          </a:xfrm>
        </p:spPr>
        <p:txBody>
          <a:bodyPr/>
          <a:lstStyle/>
          <a:p>
            <a:r>
              <a:rPr lang="en-IN" sz="1600" dirty="0"/>
              <a:t>After looking at classification report and </a:t>
            </a:r>
            <a:r>
              <a:rPr lang="en-IN" sz="1600" dirty="0">
                <a:solidFill>
                  <a:srgbClr val="C00000"/>
                </a:solidFill>
              </a:rPr>
              <a:t>AUC-ROC</a:t>
            </a:r>
            <a:r>
              <a:rPr lang="en-IN" sz="1600" dirty="0"/>
              <a:t> score of all the models we can say that all the models except random forest classifier are  performing well on our dataset.</a:t>
            </a:r>
          </a:p>
        </p:txBody>
      </p:sp>
      <p:pic>
        <p:nvPicPr>
          <p:cNvPr id="13" name="Picture 12">
            <a:extLst>
              <a:ext uri="{FF2B5EF4-FFF2-40B4-BE49-F238E27FC236}">
                <a16:creationId xmlns:a16="http://schemas.microsoft.com/office/drawing/2014/main" id="{921E650F-6C02-439A-91C3-796385AFC79E}"/>
              </a:ext>
            </a:extLst>
          </p:cNvPr>
          <p:cNvPicPr>
            <a:picLocks noChangeAspect="1"/>
          </p:cNvPicPr>
          <p:nvPr/>
        </p:nvPicPr>
        <p:blipFill>
          <a:blip r:embed="rId2"/>
          <a:stretch>
            <a:fillRect/>
          </a:stretch>
        </p:blipFill>
        <p:spPr>
          <a:xfrm>
            <a:off x="351836" y="1765300"/>
            <a:ext cx="5228276" cy="1886570"/>
          </a:xfrm>
          <a:prstGeom prst="rect">
            <a:avLst/>
          </a:prstGeom>
        </p:spPr>
      </p:pic>
      <p:pic>
        <p:nvPicPr>
          <p:cNvPr id="5" name="Picture 4">
            <a:extLst>
              <a:ext uri="{FF2B5EF4-FFF2-40B4-BE49-F238E27FC236}">
                <a16:creationId xmlns:a16="http://schemas.microsoft.com/office/drawing/2014/main" id="{7F7777AF-E532-A32A-A250-64ACD3CD0597}"/>
              </a:ext>
            </a:extLst>
          </p:cNvPr>
          <p:cNvPicPr>
            <a:picLocks noChangeAspect="1"/>
          </p:cNvPicPr>
          <p:nvPr/>
        </p:nvPicPr>
        <p:blipFill>
          <a:blip r:embed="rId3"/>
          <a:stretch>
            <a:fillRect/>
          </a:stretch>
        </p:blipFill>
        <p:spPr>
          <a:xfrm>
            <a:off x="5667068" y="1676045"/>
            <a:ext cx="2950288" cy="2251778"/>
          </a:xfrm>
          <a:prstGeom prst="rect">
            <a:avLst/>
          </a:prstGeom>
        </p:spPr>
      </p:pic>
    </p:spTree>
    <p:extLst>
      <p:ext uri="{BB962C8B-B14F-4D97-AF65-F5344CB8AC3E}">
        <p14:creationId xmlns:p14="http://schemas.microsoft.com/office/powerpoint/2010/main" val="1609860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5E95A1-3BA9-4C95-865C-816DF646CC95}"/>
              </a:ext>
            </a:extLst>
          </p:cNvPr>
          <p:cNvSpPr txBox="1"/>
          <p:nvPr/>
        </p:nvSpPr>
        <p:spPr>
          <a:xfrm>
            <a:off x="2362200" y="133350"/>
            <a:ext cx="4320480" cy="646331"/>
          </a:xfrm>
          <a:prstGeom prst="rect">
            <a:avLst/>
          </a:prstGeom>
          <a:noFill/>
        </p:spPr>
        <p:txBody>
          <a:bodyPr wrap="square" rtlCol="0">
            <a:spAutoFit/>
          </a:bodyPr>
          <a:lstStyle/>
          <a:p>
            <a:r>
              <a:rPr lang="en-IN" sz="3600" b="1" dirty="0">
                <a:solidFill>
                  <a:srgbClr val="C00000"/>
                </a:solidFill>
                <a:latin typeface="Verdana" panose="020B0604030504040204" pitchFamily="34" charset="0"/>
                <a:ea typeface="Verdana" panose="020B0604030504040204" pitchFamily="34" charset="0"/>
              </a:rPr>
              <a:t>CHALLENGES</a:t>
            </a:r>
            <a:endParaRPr lang="en-IN" sz="3200" b="1" dirty="0">
              <a:solidFill>
                <a:srgbClr val="C00000"/>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5B1927D-7B43-4314-9F52-4EFC9991CD97}"/>
              </a:ext>
            </a:extLst>
          </p:cNvPr>
          <p:cNvSpPr txBox="1"/>
          <p:nvPr/>
        </p:nvSpPr>
        <p:spPr>
          <a:xfrm>
            <a:off x="381000" y="895350"/>
            <a:ext cx="7560840" cy="372339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Large dataset to handle.</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Visualization and comparison of variables</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Feature Engineering</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Study of confusion matrix</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Building of ROC-AUC curve</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Required to hyperparameter tune models with Random Search cross validation.</a:t>
            </a:r>
          </a:p>
          <a:p>
            <a:pPr marL="342900" indent="-342900">
              <a:lnSpc>
                <a:spcPct val="150000"/>
              </a:lnSpc>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rPr>
              <a:t>Optimising the model for better accuracy.</a:t>
            </a:r>
          </a:p>
        </p:txBody>
      </p:sp>
    </p:spTree>
    <p:extLst>
      <p:ext uri="{BB962C8B-B14F-4D97-AF65-F5344CB8AC3E}">
        <p14:creationId xmlns:p14="http://schemas.microsoft.com/office/powerpoint/2010/main" val="3257844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9F7A99-F458-44FB-904D-F65FC4E6CB7E}"/>
              </a:ext>
            </a:extLst>
          </p:cNvPr>
          <p:cNvSpPr txBox="1"/>
          <p:nvPr/>
        </p:nvSpPr>
        <p:spPr>
          <a:xfrm>
            <a:off x="107504" y="987574"/>
            <a:ext cx="8856984" cy="3985706"/>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After performing the various model </a:t>
            </a:r>
            <a:r>
              <a:rPr lang="en-US" b="1">
                <a:solidFill>
                  <a:srgbClr val="124F5B"/>
                </a:solidFill>
                <a:latin typeface="Verdana" panose="020B0604030504040204" pitchFamily="34" charset="0"/>
                <a:ea typeface="Verdana" panose="020B0604030504040204" pitchFamily="34" charset="0"/>
              </a:rPr>
              <a:t>we get </a:t>
            </a:r>
            <a:r>
              <a:rPr lang="en-US" b="1" dirty="0">
                <a:solidFill>
                  <a:srgbClr val="124F5B"/>
                </a:solidFill>
                <a:latin typeface="Verdana" panose="020B0604030504040204" pitchFamily="34" charset="0"/>
                <a:ea typeface="Verdana" panose="020B0604030504040204" pitchFamily="34" charset="0"/>
              </a:rPr>
              <a:t>the </a:t>
            </a:r>
            <a:r>
              <a:rPr lang="en-US" b="1" dirty="0">
                <a:solidFill>
                  <a:srgbClr val="C00000"/>
                </a:solidFill>
                <a:latin typeface="Verdana" panose="020B0604030504040204" pitchFamily="34" charset="0"/>
                <a:ea typeface="Verdana" panose="020B0604030504040204" pitchFamily="34" charset="0"/>
              </a:rPr>
              <a:t>best accuracy</a:t>
            </a:r>
            <a:r>
              <a:rPr lang="en-US" b="1" dirty="0">
                <a:solidFill>
                  <a:srgbClr val="124F5B"/>
                </a:solidFill>
                <a:latin typeface="Verdana" panose="020B0604030504040204" pitchFamily="34" charset="0"/>
                <a:ea typeface="Verdana" panose="020B0604030504040204" pitchFamily="34" charset="0"/>
              </a:rPr>
              <a:t> form the </a:t>
            </a:r>
            <a:r>
              <a:rPr lang="en-US" b="1" dirty="0">
                <a:solidFill>
                  <a:srgbClr val="C00000"/>
                </a:solidFill>
                <a:latin typeface="Verdana" panose="020B0604030504040204" pitchFamily="34" charset="0"/>
                <a:ea typeface="Verdana" panose="020B0604030504040204" pitchFamily="34" charset="0"/>
              </a:rPr>
              <a:t>all the models </a:t>
            </a:r>
            <a:r>
              <a:rPr lang="en-US" b="1" dirty="0">
                <a:solidFill>
                  <a:srgbClr val="124F5B"/>
                </a:solidFill>
                <a:latin typeface="Verdana" panose="020B0604030504040204" pitchFamily="34" charset="0"/>
                <a:ea typeface="Verdana" panose="020B0604030504040204" pitchFamily="34" charset="0"/>
              </a:rPr>
              <a:t>except random forest.</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rPr>
              <a:t>Random Forest</a:t>
            </a:r>
            <a:r>
              <a:rPr lang="en-US" b="1" dirty="0">
                <a:solidFill>
                  <a:srgbClr val="124F5B"/>
                </a:solidFill>
                <a:latin typeface="Verdana" panose="020B0604030504040204" pitchFamily="34" charset="0"/>
                <a:ea typeface="Verdana" panose="020B0604030504040204" pitchFamily="34" charset="0"/>
              </a:rPr>
              <a:t> is the </a:t>
            </a:r>
            <a:r>
              <a:rPr lang="en-US" b="1" dirty="0">
                <a:solidFill>
                  <a:srgbClr val="C00000"/>
                </a:solidFill>
                <a:latin typeface="Verdana" panose="020B0604030504040204" pitchFamily="34" charset="0"/>
                <a:ea typeface="Verdana" panose="020B0604030504040204" pitchFamily="34" charset="0"/>
              </a:rPr>
              <a:t>least accurate</a:t>
            </a:r>
            <a:r>
              <a:rPr lang="en-US" b="1" dirty="0">
                <a:solidFill>
                  <a:srgbClr val="124F5B"/>
                </a:solidFill>
                <a:latin typeface="Verdana" panose="020B0604030504040204" pitchFamily="34" charset="0"/>
                <a:ea typeface="Verdana" panose="020B0604030504040204" pitchFamily="34" charset="0"/>
              </a:rPr>
              <a:t> as compared to other models as it shows overfitting of the model.</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 </a:t>
            </a:r>
            <a:r>
              <a:rPr lang="en-US" b="1" dirty="0">
                <a:solidFill>
                  <a:srgbClr val="C00000"/>
                </a:solidFill>
                <a:latin typeface="Verdana" panose="020B0604030504040204" pitchFamily="34" charset="0"/>
                <a:ea typeface="Verdana" panose="020B0604030504040204" pitchFamily="34" charset="0"/>
              </a:rPr>
              <a:t>XG boost</a:t>
            </a:r>
            <a:r>
              <a:rPr lang="en-US" b="1" dirty="0">
                <a:solidFill>
                  <a:srgbClr val="124F5B"/>
                </a:solidFill>
                <a:latin typeface="Verdana" panose="020B0604030504040204" pitchFamily="34" charset="0"/>
                <a:ea typeface="Verdana" panose="020B0604030504040204" pitchFamily="34" charset="0"/>
              </a:rPr>
              <a:t> and </a:t>
            </a:r>
            <a:r>
              <a:rPr lang="en-US" b="1" dirty="0">
                <a:solidFill>
                  <a:srgbClr val="C00000"/>
                </a:solidFill>
                <a:latin typeface="Verdana" panose="020B0604030504040204" pitchFamily="34" charset="0"/>
                <a:ea typeface="Verdana" panose="020B0604030504040204" pitchFamily="34" charset="0"/>
              </a:rPr>
              <a:t>Logistic regression</a:t>
            </a:r>
            <a:r>
              <a:rPr lang="en-US" b="1" dirty="0">
                <a:solidFill>
                  <a:srgbClr val="124F5B"/>
                </a:solidFill>
                <a:latin typeface="Verdana" panose="020B0604030504040204" pitchFamily="34" charset="0"/>
                <a:ea typeface="Verdana" panose="020B0604030504040204" pitchFamily="34" charset="0"/>
              </a:rPr>
              <a:t> has the best</a:t>
            </a:r>
            <a:r>
              <a:rPr lang="en-US" b="1" dirty="0">
                <a:solidFill>
                  <a:srgbClr val="C00000"/>
                </a:solidFill>
                <a:latin typeface="Verdana" panose="020B0604030504040204" pitchFamily="34" charset="0"/>
                <a:ea typeface="Verdana" panose="020B0604030504040204" pitchFamily="34" charset="0"/>
              </a:rPr>
              <a:t> precision</a:t>
            </a:r>
            <a:r>
              <a:rPr lang="en-US" b="1" dirty="0">
                <a:solidFill>
                  <a:srgbClr val="124F5B"/>
                </a:solidFill>
                <a:latin typeface="Verdana" panose="020B0604030504040204" pitchFamily="34" charset="0"/>
                <a:ea typeface="Verdana" panose="020B0604030504040204" pitchFamily="34" charset="0"/>
              </a:rPr>
              <a:t> and </a:t>
            </a:r>
            <a:r>
              <a:rPr lang="en-US" b="1" dirty="0">
                <a:solidFill>
                  <a:srgbClr val="C00000"/>
                </a:solidFill>
                <a:latin typeface="Verdana" panose="020B0604030504040204" pitchFamily="34" charset="0"/>
                <a:ea typeface="Verdana" panose="020B0604030504040204" pitchFamily="34" charset="0"/>
              </a:rPr>
              <a:t>recall</a:t>
            </a:r>
            <a:r>
              <a:rPr lang="en-US" b="1" dirty="0">
                <a:solidFill>
                  <a:srgbClr val="124F5B"/>
                </a:solidFill>
                <a:latin typeface="Verdana" panose="020B0604030504040204" pitchFamily="34" charset="0"/>
                <a:ea typeface="Verdana" panose="020B0604030504040204" pitchFamily="34" charset="0"/>
              </a:rPr>
              <a:t> Balance.</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Higher </a:t>
            </a:r>
            <a:r>
              <a:rPr lang="en-US" b="1" dirty="0">
                <a:solidFill>
                  <a:srgbClr val="C00000"/>
                </a:solidFill>
                <a:latin typeface="Verdana" panose="020B0604030504040204" pitchFamily="34" charset="0"/>
                <a:ea typeface="Verdana" panose="020B0604030504040204" pitchFamily="34" charset="0"/>
              </a:rPr>
              <a:t>recall</a:t>
            </a:r>
            <a:r>
              <a:rPr lang="en-US" b="1" dirty="0">
                <a:solidFill>
                  <a:srgbClr val="124F5B"/>
                </a:solidFill>
                <a:latin typeface="Verdana" panose="020B0604030504040204" pitchFamily="34" charset="0"/>
                <a:ea typeface="Verdana" panose="020B0604030504040204" pitchFamily="34" charset="0"/>
              </a:rPr>
              <a:t> can be achieved if </a:t>
            </a:r>
            <a:r>
              <a:rPr lang="en-US" b="1" dirty="0">
                <a:solidFill>
                  <a:srgbClr val="C00000"/>
                </a:solidFill>
                <a:latin typeface="Verdana" panose="020B0604030504040204" pitchFamily="34" charset="0"/>
                <a:ea typeface="Verdana" panose="020B0604030504040204" pitchFamily="34" charset="0"/>
              </a:rPr>
              <a:t>low precision </a:t>
            </a:r>
            <a:r>
              <a:rPr lang="en-US" b="1" dirty="0">
                <a:solidFill>
                  <a:srgbClr val="124F5B"/>
                </a:solidFill>
                <a:latin typeface="Verdana" panose="020B0604030504040204" pitchFamily="34" charset="0"/>
                <a:ea typeface="Verdana" panose="020B0604030504040204" pitchFamily="34" charset="0"/>
              </a:rPr>
              <a:t>is acceptable.</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We can </a:t>
            </a:r>
            <a:r>
              <a:rPr lang="en-US" b="1" dirty="0">
                <a:solidFill>
                  <a:srgbClr val="C00000"/>
                </a:solidFill>
                <a:latin typeface="Verdana" panose="020B0604030504040204" pitchFamily="34" charset="0"/>
                <a:ea typeface="Verdana" panose="020B0604030504040204" pitchFamily="34" charset="0"/>
              </a:rPr>
              <a:t>deploy the model </a:t>
            </a:r>
            <a:r>
              <a:rPr lang="en-US" b="1" dirty="0">
                <a:solidFill>
                  <a:srgbClr val="124F5B"/>
                </a:solidFill>
                <a:latin typeface="Verdana" panose="020B0604030504040204" pitchFamily="34" charset="0"/>
                <a:ea typeface="Verdana" panose="020B0604030504040204" pitchFamily="34" charset="0"/>
              </a:rPr>
              <a:t>and can be served as an aid to human decision.</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b="1" dirty="0">
                <a:solidFill>
                  <a:srgbClr val="124F5B"/>
                </a:solidFill>
                <a:latin typeface="Verdana" panose="020B0604030504040204" pitchFamily="34" charset="0"/>
                <a:ea typeface="Verdana" panose="020B0604030504040204" pitchFamily="34" charset="0"/>
              </a:rPr>
              <a:t>Model can be </a:t>
            </a:r>
            <a:r>
              <a:rPr lang="en-US" b="1" dirty="0">
                <a:solidFill>
                  <a:srgbClr val="C00000"/>
                </a:solidFill>
                <a:latin typeface="Verdana" panose="020B0604030504040204" pitchFamily="34" charset="0"/>
                <a:ea typeface="Verdana" panose="020B0604030504040204" pitchFamily="34" charset="0"/>
              </a:rPr>
              <a:t>improved</a:t>
            </a:r>
            <a:r>
              <a:rPr lang="en-US" b="1" dirty="0">
                <a:solidFill>
                  <a:srgbClr val="124F5B"/>
                </a:solidFill>
                <a:latin typeface="Verdana" panose="020B0604030504040204" pitchFamily="34" charset="0"/>
                <a:ea typeface="Verdana" panose="020B0604030504040204" pitchFamily="34" charset="0"/>
              </a:rPr>
              <a:t> with more </a:t>
            </a:r>
            <a:r>
              <a:rPr lang="en-US" b="1" dirty="0">
                <a:solidFill>
                  <a:srgbClr val="C00000"/>
                </a:solidFill>
                <a:latin typeface="Verdana" panose="020B0604030504040204" pitchFamily="34" charset="0"/>
                <a:ea typeface="Verdana" panose="020B0604030504040204" pitchFamily="34" charset="0"/>
              </a:rPr>
              <a:t>data</a:t>
            </a:r>
            <a:r>
              <a:rPr lang="en-US" b="1" dirty="0">
                <a:solidFill>
                  <a:srgbClr val="124F5B"/>
                </a:solidFill>
                <a:latin typeface="Verdana" panose="020B0604030504040204" pitchFamily="34" charset="0"/>
                <a:ea typeface="Verdana" panose="020B0604030504040204" pitchFamily="34" charset="0"/>
              </a:rPr>
              <a:t> and computational resources</a:t>
            </a:r>
            <a:r>
              <a:rPr lang="en-US" b="1" dirty="0">
                <a:solidFill>
                  <a:srgbClr val="C00000"/>
                </a:solidFill>
                <a:latin typeface="Verdana" panose="020B0604030504040204" pitchFamily="34" charset="0"/>
                <a:ea typeface="Verdana" panose="020B0604030504040204" pitchFamily="34" charset="0"/>
              </a:rPr>
              <a:t>.</a:t>
            </a:r>
          </a:p>
        </p:txBody>
      </p:sp>
      <p:sp>
        <p:nvSpPr>
          <p:cNvPr id="9" name="TextBox 8">
            <a:extLst>
              <a:ext uri="{FF2B5EF4-FFF2-40B4-BE49-F238E27FC236}">
                <a16:creationId xmlns:a16="http://schemas.microsoft.com/office/drawing/2014/main" id="{ED30A4A7-164C-4C25-9C68-FC28A55EC12D}"/>
              </a:ext>
            </a:extLst>
          </p:cNvPr>
          <p:cNvSpPr txBox="1"/>
          <p:nvPr/>
        </p:nvSpPr>
        <p:spPr>
          <a:xfrm>
            <a:off x="2555776" y="267494"/>
            <a:ext cx="3672408" cy="646331"/>
          </a:xfrm>
          <a:prstGeom prst="rect">
            <a:avLst/>
          </a:prstGeom>
          <a:noFill/>
        </p:spPr>
        <p:txBody>
          <a:bodyPr wrap="square" rtlCol="0">
            <a:spAutoFit/>
          </a:bodyPr>
          <a:lstStyle/>
          <a:p>
            <a:r>
              <a:rPr lang="en-IN" sz="3600" b="1" dirty="0">
                <a:solidFill>
                  <a:srgbClr val="C00000"/>
                </a:solidFill>
                <a:latin typeface="Verdana" panose="020B0604030504040204" pitchFamily="34" charset="0"/>
                <a:ea typeface="Verdana" panose="020B0604030504040204" pitchFamily="34" charset="0"/>
              </a:rPr>
              <a:t>CONCLUSION</a:t>
            </a:r>
          </a:p>
        </p:txBody>
      </p:sp>
    </p:spTree>
    <p:extLst>
      <p:ext uri="{BB962C8B-B14F-4D97-AF65-F5344CB8AC3E}">
        <p14:creationId xmlns:p14="http://schemas.microsoft.com/office/powerpoint/2010/main" val="476155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15D0-798C-43F2-87FE-87F77152684C}"/>
              </a:ext>
            </a:extLst>
          </p:cNvPr>
          <p:cNvSpPr>
            <a:spLocks noGrp="1"/>
          </p:cNvSpPr>
          <p:nvPr>
            <p:ph type="title"/>
          </p:nvPr>
        </p:nvSpPr>
        <p:spPr>
          <a:xfrm>
            <a:off x="107504" y="195486"/>
            <a:ext cx="8424936" cy="1077218"/>
          </a:xfrm>
        </p:spPr>
        <p:txBody>
          <a:bodyPr/>
          <a:lstStyle/>
          <a:p>
            <a:r>
              <a:rPr lang="en-IN" sz="3200" b="1" dirty="0">
                <a:solidFill>
                  <a:srgbClr val="C00000"/>
                </a:solidFill>
                <a:latin typeface="Verdana" panose="020B0604030504040204" pitchFamily="34" charset="0"/>
                <a:ea typeface="Verdana" panose="020B0604030504040204" pitchFamily="34" charset="0"/>
              </a:rPr>
              <a:t>CONCLUSION continue..</a:t>
            </a:r>
            <a:br>
              <a:rPr lang="en-IN" sz="4000" b="1" dirty="0">
                <a:solidFill>
                  <a:srgbClr val="C00000"/>
                </a:solidFill>
                <a:latin typeface="Verdana" panose="020B0604030504040204" pitchFamily="34" charset="0"/>
                <a:ea typeface="Verdana" panose="020B0604030504040204" pitchFamily="34" charset="0"/>
              </a:rPr>
            </a:br>
            <a:endParaRPr lang="en-IN" dirty="0"/>
          </a:p>
        </p:txBody>
      </p:sp>
      <p:sp>
        <p:nvSpPr>
          <p:cNvPr id="3" name="Text Placeholder 2">
            <a:extLst>
              <a:ext uri="{FF2B5EF4-FFF2-40B4-BE49-F238E27FC236}">
                <a16:creationId xmlns:a16="http://schemas.microsoft.com/office/drawing/2014/main" id="{1E58E64D-60E8-459D-85E4-9A83F4B76154}"/>
              </a:ext>
            </a:extLst>
          </p:cNvPr>
          <p:cNvSpPr>
            <a:spLocks noGrp="1"/>
          </p:cNvSpPr>
          <p:nvPr>
            <p:ph type="body" idx="1"/>
          </p:nvPr>
        </p:nvSpPr>
        <p:spPr>
          <a:xfrm>
            <a:off x="107504" y="843558"/>
            <a:ext cx="8928992" cy="4062651"/>
          </a:xfrm>
        </p:spPr>
        <p:txBody>
          <a:bodyPr/>
          <a:lstStyle/>
          <a:p>
            <a:r>
              <a:rPr lang="en-US" sz="1000" dirty="0"/>
              <a:t> </a:t>
            </a:r>
            <a:endParaRPr lang="en-US" sz="1400" dirty="0"/>
          </a:p>
          <a:p>
            <a:pPr marL="171450" indent="-171450">
              <a:buFont typeface="Wingdings" panose="05000000000000000000" pitchFamily="2" charset="2"/>
              <a:buChar char="q"/>
            </a:pPr>
            <a:r>
              <a:rPr lang="en-US" sz="1600" dirty="0"/>
              <a:t>The </a:t>
            </a:r>
            <a:r>
              <a:rPr lang="en-US" sz="1600" dirty="0">
                <a:solidFill>
                  <a:srgbClr val="C00000"/>
                </a:solidFill>
              </a:rPr>
              <a:t>credit limit </a:t>
            </a:r>
            <a:r>
              <a:rPr lang="en-US" sz="1600" dirty="0"/>
              <a:t>is a good indicator of financial stability. Whatever mechanism the bank is currently using works well and  some of the features that go into choosing the </a:t>
            </a:r>
            <a:r>
              <a:rPr lang="en-US" sz="1600" dirty="0">
                <a:solidFill>
                  <a:srgbClr val="C00000"/>
                </a:solidFill>
              </a:rPr>
              <a:t>credit</a:t>
            </a:r>
            <a:r>
              <a:rPr lang="en-US" sz="1600" dirty="0"/>
              <a:t> </a:t>
            </a:r>
            <a:r>
              <a:rPr lang="en-US" sz="1600" dirty="0">
                <a:solidFill>
                  <a:srgbClr val="C00000"/>
                </a:solidFill>
              </a:rPr>
              <a:t>line</a:t>
            </a:r>
            <a:r>
              <a:rPr lang="en-US" sz="1600" dirty="0"/>
              <a:t> can be used directly in the model for </a:t>
            </a:r>
            <a:r>
              <a:rPr lang="en-US" sz="1600" dirty="0">
                <a:solidFill>
                  <a:srgbClr val="C00000"/>
                </a:solidFill>
              </a:rPr>
              <a:t>default prediction</a:t>
            </a:r>
            <a:r>
              <a:rPr lang="en-US" sz="1600" dirty="0"/>
              <a:t>.</a:t>
            </a:r>
          </a:p>
          <a:p>
            <a:pPr marL="171450" indent="-171450">
              <a:buFont typeface="Wingdings" panose="05000000000000000000" pitchFamily="2" charset="2"/>
              <a:buChar char="q"/>
            </a:pPr>
            <a:endParaRPr lang="en-US" sz="1600" dirty="0"/>
          </a:p>
          <a:p>
            <a:pPr marL="171450" indent="-171450">
              <a:buFont typeface="Wingdings" panose="05000000000000000000" pitchFamily="2" charset="2"/>
              <a:buChar char="q"/>
            </a:pPr>
            <a:r>
              <a:rPr lang="en-US" sz="1600" dirty="0"/>
              <a:t>It is important to have </a:t>
            </a:r>
            <a:r>
              <a:rPr lang="en-US" sz="1600" dirty="0">
                <a:solidFill>
                  <a:srgbClr val="C00000"/>
                </a:solidFill>
              </a:rPr>
              <a:t>models deployed on the cloud </a:t>
            </a:r>
            <a:r>
              <a:rPr lang="en-US" sz="1600" dirty="0"/>
              <a:t>with live customer interaction through app or mobile phone so that suspicious activities/a missed payment can be verified real-time with a text message or a push notification.</a:t>
            </a:r>
          </a:p>
          <a:p>
            <a:endParaRPr lang="en-US" sz="1600" dirty="0"/>
          </a:p>
          <a:p>
            <a:pPr marL="171450" indent="-171450">
              <a:buFont typeface="Wingdings" panose="05000000000000000000" pitchFamily="2" charset="2"/>
              <a:buChar char="q"/>
            </a:pPr>
            <a:r>
              <a:rPr lang="en-US" sz="1600" dirty="0"/>
              <a:t>The </a:t>
            </a:r>
            <a:r>
              <a:rPr lang="en-US" sz="1600" dirty="0">
                <a:solidFill>
                  <a:srgbClr val="C00000"/>
                </a:solidFill>
              </a:rPr>
              <a:t>precision-recall</a:t>
            </a:r>
            <a:r>
              <a:rPr lang="en-US" sz="1600" dirty="0"/>
              <a:t> trade-off is something that will need to be closely looked at. We could improve our </a:t>
            </a:r>
            <a:r>
              <a:rPr lang="en-US" sz="1600" dirty="0">
                <a:solidFill>
                  <a:srgbClr val="C00000"/>
                </a:solidFill>
              </a:rPr>
              <a:t>recall</a:t>
            </a:r>
            <a:r>
              <a:rPr lang="en-US" sz="1600" dirty="0"/>
              <a:t> but that would come at cost of </a:t>
            </a:r>
            <a:r>
              <a:rPr lang="en-US" sz="1600" dirty="0">
                <a:solidFill>
                  <a:srgbClr val="C00000"/>
                </a:solidFill>
              </a:rPr>
              <a:t>precision</a:t>
            </a:r>
            <a:r>
              <a:rPr lang="en-US" sz="1600" dirty="0"/>
              <a:t>. It might be worth treating this as a regression problem to model the total amount of money lost by the bank instead of a binary classification problem.</a:t>
            </a:r>
          </a:p>
          <a:p>
            <a:endParaRPr lang="en-US" sz="1400" dirty="0"/>
          </a:p>
        </p:txBody>
      </p:sp>
    </p:spTree>
    <p:extLst>
      <p:ext uri="{BB962C8B-B14F-4D97-AF65-F5344CB8AC3E}">
        <p14:creationId xmlns:p14="http://schemas.microsoft.com/office/powerpoint/2010/main" val="786412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A65BE5-9426-4ABB-9766-CE560F0440FB}"/>
              </a:ext>
            </a:extLst>
          </p:cNvPr>
          <p:cNvPicPr>
            <a:picLocks noChangeAspect="1"/>
          </p:cNvPicPr>
          <p:nvPr/>
        </p:nvPicPr>
        <p:blipFill>
          <a:blip r:embed="rId2"/>
          <a:stretch>
            <a:fillRect/>
          </a:stretch>
        </p:blipFill>
        <p:spPr>
          <a:xfrm>
            <a:off x="917708" y="576808"/>
            <a:ext cx="6534612" cy="3867150"/>
          </a:xfrm>
          <a:prstGeom prst="rect">
            <a:avLst/>
          </a:prstGeom>
        </p:spPr>
      </p:pic>
    </p:spTree>
    <p:extLst>
      <p:ext uri="{BB962C8B-B14F-4D97-AF65-F5344CB8AC3E}">
        <p14:creationId xmlns:p14="http://schemas.microsoft.com/office/powerpoint/2010/main" val="108947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2D4DD-E084-4F06-8D06-74764ACA4AFA}"/>
              </a:ext>
            </a:extLst>
          </p:cNvPr>
          <p:cNvSpPr txBox="1"/>
          <p:nvPr/>
        </p:nvSpPr>
        <p:spPr>
          <a:xfrm>
            <a:off x="457200" y="411510"/>
            <a:ext cx="6324600" cy="523220"/>
          </a:xfrm>
          <a:prstGeom prst="rect">
            <a:avLst/>
          </a:prstGeom>
          <a:noFill/>
        </p:spPr>
        <p:txBody>
          <a:bodyPr wrap="square" rtlCol="0">
            <a:spAutoFit/>
          </a:bodyPr>
          <a:lstStyle/>
          <a:p>
            <a:r>
              <a:rPr lang="en-IN" sz="2800" b="1" dirty="0">
                <a:solidFill>
                  <a:srgbClr val="C00000"/>
                </a:solidFill>
                <a:latin typeface="Verdana" panose="020B0604030504040204" pitchFamily="34" charset="0"/>
                <a:ea typeface="Verdana" panose="020B0604030504040204" pitchFamily="34" charset="0"/>
              </a:rPr>
              <a:t>Benefits to Credit Cardholders</a:t>
            </a:r>
          </a:p>
        </p:txBody>
      </p:sp>
      <p:sp>
        <p:nvSpPr>
          <p:cNvPr id="7" name="TextBox 6">
            <a:extLst>
              <a:ext uri="{FF2B5EF4-FFF2-40B4-BE49-F238E27FC236}">
                <a16:creationId xmlns:a16="http://schemas.microsoft.com/office/drawing/2014/main" id="{880C62F2-0065-4F12-BD27-35813A26FB0E}"/>
              </a:ext>
            </a:extLst>
          </p:cNvPr>
          <p:cNvSpPr txBox="1"/>
          <p:nvPr/>
        </p:nvSpPr>
        <p:spPr>
          <a:xfrm>
            <a:off x="179512" y="1044188"/>
            <a:ext cx="8763000" cy="3616375"/>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solidFill>
                  <a:srgbClr val="124F5B"/>
                </a:solidFill>
              </a:rPr>
              <a:t>The main </a:t>
            </a:r>
            <a:r>
              <a:rPr lang="en-US" sz="1400" b="1" dirty="0">
                <a:solidFill>
                  <a:srgbClr val="C00000"/>
                </a:solidFill>
              </a:rPr>
              <a:t>benefit</a:t>
            </a:r>
            <a:r>
              <a:rPr lang="en-US" sz="1400" b="1" dirty="0">
                <a:solidFill>
                  <a:srgbClr val="124F5B"/>
                </a:solidFill>
              </a:rPr>
              <a:t> to the credit cardholder is convenience. Compared to debit cards and checks, a </a:t>
            </a:r>
            <a:r>
              <a:rPr lang="en-US" sz="1400" b="1" dirty="0">
                <a:solidFill>
                  <a:srgbClr val="C00000"/>
                </a:solidFill>
              </a:rPr>
              <a:t>credit card</a:t>
            </a:r>
            <a:r>
              <a:rPr lang="en-US" sz="1400" b="1" dirty="0">
                <a:solidFill>
                  <a:srgbClr val="124F5B"/>
                </a:solidFill>
              </a:rPr>
              <a:t> allows small </a:t>
            </a:r>
            <a:r>
              <a:rPr lang="en-US" sz="1400" b="1" dirty="0">
                <a:solidFill>
                  <a:srgbClr val="C00000"/>
                </a:solidFill>
              </a:rPr>
              <a:t>short-term loans</a:t>
            </a:r>
            <a:r>
              <a:rPr lang="en-US" sz="1400" b="1" dirty="0">
                <a:solidFill>
                  <a:srgbClr val="124F5B"/>
                </a:solidFill>
              </a:rPr>
              <a:t> to be quickly made to a cardholder who need not calculate the balance remaining before every transaction, provided the total charges do not exceed the maximum credit line for the card.</a:t>
            </a:r>
          </a:p>
          <a:p>
            <a:endParaRPr lang="en-US" sz="1100" b="1" dirty="0">
              <a:solidFill>
                <a:srgbClr val="124F5B"/>
              </a:solidFill>
            </a:endParaRPr>
          </a:p>
          <a:p>
            <a:pPr marL="285750" indent="-285750">
              <a:buFont typeface="Wingdings" panose="05000000000000000000" pitchFamily="2" charset="2"/>
              <a:buChar char="Ø"/>
            </a:pPr>
            <a:r>
              <a:rPr lang="en-US" sz="1400" b="1" dirty="0">
                <a:solidFill>
                  <a:srgbClr val="124F5B"/>
                </a:solidFill>
              </a:rPr>
              <a:t>One financial benefit is that </a:t>
            </a:r>
            <a:r>
              <a:rPr lang="en-US" sz="1400" b="1" dirty="0">
                <a:solidFill>
                  <a:srgbClr val="C00000"/>
                </a:solidFill>
              </a:rPr>
              <a:t>no interest</a:t>
            </a:r>
            <a:r>
              <a:rPr lang="en-US" sz="1400" b="1" dirty="0">
                <a:solidFill>
                  <a:srgbClr val="124F5B"/>
                </a:solidFill>
              </a:rPr>
              <a:t> is </a:t>
            </a:r>
            <a:r>
              <a:rPr lang="en-US" sz="1400" b="1" dirty="0">
                <a:solidFill>
                  <a:srgbClr val="C00000"/>
                </a:solidFill>
              </a:rPr>
              <a:t>charged</a:t>
            </a:r>
            <a:r>
              <a:rPr lang="en-US" sz="1400" b="1" dirty="0">
                <a:solidFill>
                  <a:srgbClr val="124F5B"/>
                </a:solidFill>
              </a:rPr>
              <a:t> when the balance is paid in full within the grace period. Different countries offer different levels of protection. </a:t>
            </a:r>
          </a:p>
          <a:p>
            <a:endParaRPr lang="en-US" sz="1100" b="1" dirty="0">
              <a:solidFill>
                <a:srgbClr val="124F5B"/>
              </a:solidFill>
            </a:endParaRPr>
          </a:p>
          <a:p>
            <a:pPr marL="285750" indent="-285750">
              <a:buFont typeface="Wingdings" panose="05000000000000000000" pitchFamily="2" charset="2"/>
              <a:buChar char="Ø"/>
            </a:pPr>
            <a:r>
              <a:rPr lang="en-US" sz="1400" b="1" dirty="0">
                <a:solidFill>
                  <a:srgbClr val="124F5B"/>
                </a:solidFill>
              </a:rPr>
              <a:t>Many credit cards offer benefits to cardholders. Some benefits apply to </a:t>
            </a:r>
            <a:r>
              <a:rPr lang="en-US" sz="1400" b="1" dirty="0">
                <a:solidFill>
                  <a:srgbClr val="C00000"/>
                </a:solidFill>
              </a:rPr>
              <a:t>products</a:t>
            </a:r>
            <a:r>
              <a:rPr lang="en-US" sz="1400" b="1" dirty="0">
                <a:solidFill>
                  <a:srgbClr val="124F5B"/>
                </a:solidFill>
              </a:rPr>
              <a:t> purchased with the card, like </a:t>
            </a:r>
            <a:r>
              <a:rPr lang="en-US" sz="1400" b="1" dirty="0">
                <a:solidFill>
                  <a:srgbClr val="C00000"/>
                </a:solidFill>
              </a:rPr>
              <a:t>extended</a:t>
            </a:r>
            <a:r>
              <a:rPr lang="en-US" sz="1400" b="1" dirty="0">
                <a:solidFill>
                  <a:srgbClr val="124F5B"/>
                </a:solidFill>
              </a:rPr>
              <a:t> product </a:t>
            </a:r>
            <a:r>
              <a:rPr lang="en-US" sz="1400" b="1" dirty="0">
                <a:solidFill>
                  <a:srgbClr val="C00000"/>
                </a:solidFill>
              </a:rPr>
              <a:t>warranties</a:t>
            </a:r>
            <a:r>
              <a:rPr lang="en-US" sz="1400" b="1" dirty="0">
                <a:solidFill>
                  <a:srgbClr val="124F5B"/>
                </a:solidFill>
              </a:rPr>
              <a:t>, </a:t>
            </a:r>
            <a:r>
              <a:rPr lang="en-US" sz="1400" b="1" dirty="0">
                <a:solidFill>
                  <a:srgbClr val="C00000"/>
                </a:solidFill>
              </a:rPr>
              <a:t>reimbursement</a:t>
            </a:r>
            <a:r>
              <a:rPr lang="en-US" sz="1400" b="1" dirty="0">
                <a:solidFill>
                  <a:srgbClr val="124F5B"/>
                </a:solidFill>
              </a:rPr>
              <a:t> for decreases in price immediately after purchase (price protection), and reimbursement for theft or damage to recently purchased products (purchase protection). Other benefits include various types of </a:t>
            </a:r>
            <a:r>
              <a:rPr lang="en-US" sz="1400" b="1" dirty="0">
                <a:solidFill>
                  <a:srgbClr val="C00000"/>
                </a:solidFill>
              </a:rPr>
              <a:t>travel insurance</a:t>
            </a:r>
            <a:r>
              <a:rPr lang="en-US" sz="1400" b="1" dirty="0">
                <a:solidFill>
                  <a:srgbClr val="124F5B"/>
                </a:solidFill>
              </a:rPr>
              <a:t>, such as rental car insurance, travel accident insurance, baggage delay insurance, and trip delay or cancellation insurance.</a:t>
            </a:r>
          </a:p>
          <a:p>
            <a:endParaRPr lang="en-US" sz="1100" b="1" dirty="0">
              <a:solidFill>
                <a:srgbClr val="124F5B"/>
              </a:solidFill>
            </a:endParaRPr>
          </a:p>
          <a:p>
            <a:pPr marL="285750" indent="-285750">
              <a:buFont typeface="Wingdings" panose="05000000000000000000" pitchFamily="2" charset="2"/>
              <a:buChar char="Ø"/>
            </a:pPr>
            <a:r>
              <a:rPr lang="en-US" sz="1400" b="1" dirty="0">
                <a:solidFill>
                  <a:srgbClr val="124F5B"/>
                </a:solidFill>
              </a:rPr>
              <a:t>Credit cards may also offer a </a:t>
            </a:r>
            <a:r>
              <a:rPr lang="en-US" sz="1400" b="1" dirty="0">
                <a:solidFill>
                  <a:srgbClr val="C00000"/>
                </a:solidFill>
              </a:rPr>
              <a:t>loyalty program</a:t>
            </a:r>
            <a:r>
              <a:rPr lang="en-US" sz="1400" b="1" dirty="0">
                <a:solidFill>
                  <a:srgbClr val="124F5B"/>
                </a:solidFill>
              </a:rPr>
              <a:t>, where each purchase is rewarded based on the price of the purchase. Typically, rewards are either in the form of cashback or points. Points are often redeemable for gift cards, products, or travel expenses like airline tickets. Some credit cards allow the transfer of </a:t>
            </a:r>
            <a:r>
              <a:rPr lang="en-US" sz="1400" b="1" dirty="0">
                <a:solidFill>
                  <a:srgbClr val="C00000"/>
                </a:solidFill>
              </a:rPr>
              <a:t>accrued points </a:t>
            </a:r>
            <a:r>
              <a:rPr lang="en-US" sz="1400" b="1" dirty="0">
                <a:solidFill>
                  <a:srgbClr val="124F5B"/>
                </a:solidFill>
              </a:rPr>
              <a:t>to </a:t>
            </a:r>
            <a:r>
              <a:rPr lang="en-US" sz="1400" b="1" dirty="0">
                <a:solidFill>
                  <a:srgbClr val="C00000"/>
                </a:solidFill>
              </a:rPr>
              <a:t>hotel</a:t>
            </a:r>
            <a:r>
              <a:rPr lang="en-US" sz="1400" b="1" dirty="0">
                <a:solidFill>
                  <a:srgbClr val="124F5B"/>
                </a:solidFill>
              </a:rPr>
              <a:t> and </a:t>
            </a:r>
            <a:r>
              <a:rPr lang="en-US" sz="1400" b="1" dirty="0">
                <a:solidFill>
                  <a:srgbClr val="C00000"/>
                </a:solidFill>
              </a:rPr>
              <a:t>airline</a:t>
            </a:r>
            <a:r>
              <a:rPr lang="en-US" sz="1400" b="1" dirty="0">
                <a:solidFill>
                  <a:srgbClr val="124F5B"/>
                </a:solidFill>
              </a:rPr>
              <a:t> loyalty programs.</a:t>
            </a:r>
            <a:endParaRPr lang="en-IN" sz="1400" b="1" dirty="0">
              <a:solidFill>
                <a:srgbClr val="124F5B"/>
              </a:solidFill>
            </a:endParaRPr>
          </a:p>
        </p:txBody>
      </p:sp>
    </p:spTree>
    <p:extLst>
      <p:ext uri="{BB962C8B-B14F-4D97-AF65-F5344CB8AC3E}">
        <p14:creationId xmlns:p14="http://schemas.microsoft.com/office/powerpoint/2010/main" val="10071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A927A1-5301-4EA5-842D-3F3E1252F6F4}"/>
              </a:ext>
            </a:extLst>
          </p:cNvPr>
          <p:cNvSpPr txBox="1"/>
          <p:nvPr/>
        </p:nvSpPr>
        <p:spPr>
          <a:xfrm>
            <a:off x="467544" y="392346"/>
            <a:ext cx="6984776" cy="523220"/>
          </a:xfrm>
          <a:prstGeom prst="rect">
            <a:avLst/>
          </a:prstGeom>
          <a:noFill/>
        </p:spPr>
        <p:txBody>
          <a:bodyPr wrap="square" rtlCol="0">
            <a:spAutoFit/>
          </a:bodyPr>
          <a:lstStyle/>
          <a:p>
            <a:r>
              <a:rPr lang="en-US" sz="2800" b="1" dirty="0">
                <a:solidFill>
                  <a:srgbClr val="C00000"/>
                </a:solidFill>
                <a:latin typeface="Verdana" panose="020B0604030504040204" pitchFamily="34" charset="0"/>
                <a:ea typeface="Verdana" panose="020B0604030504040204" pitchFamily="34" charset="0"/>
              </a:rPr>
              <a:t>How credit card default happens?</a:t>
            </a:r>
            <a:endParaRPr lang="en-IN" sz="2800" b="1" dirty="0">
              <a:solidFill>
                <a:srgbClr val="C0000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37960A5E-CEDB-4BFF-8C43-70D2722BEF9E}"/>
              </a:ext>
            </a:extLst>
          </p:cNvPr>
          <p:cNvSpPr txBox="1"/>
          <p:nvPr/>
        </p:nvSpPr>
        <p:spPr>
          <a:xfrm>
            <a:off x="179512" y="1049704"/>
            <a:ext cx="8856984" cy="4031873"/>
          </a:xfrm>
          <a:prstGeom prst="rect">
            <a:avLst/>
          </a:prstGeom>
          <a:noFill/>
        </p:spPr>
        <p:txBody>
          <a:bodyPr wrap="square" rtlCol="0">
            <a:spAutoFit/>
          </a:bodyPr>
          <a:lstStyle/>
          <a:p>
            <a:pPr marL="342900" indent="-342900">
              <a:buFont typeface="+mj-lt"/>
              <a:buAutoNum type="arabicPeriod"/>
            </a:pPr>
            <a:r>
              <a:rPr lang="en-US" b="1" dirty="0">
                <a:solidFill>
                  <a:srgbClr val="124F5B"/>
                </a:solidFill>
                <a:latin typeface="Verdana" panose="020B0604030504040204" pitchFamily="34" charset="0"/>
                <a:ea typeface="Verdana" panose="020B0604030504040204" pitchFamily="34" charset="0"/>
              </a:rPr>
              <a:t>Whenever you </a:t>
            </a:r>
            <a:r>
              <a:rPr lang="en-US" b="1" dirty="0">
                <a:solidFill>
                  <a:srgbClr val="C00000"/>
                </a:solidFill>
                <a:latin typeface="Verdana" panose="020B0604030504040204" pitchFamily="34" charset="0"/>
                <a:ea typeface="Verdana" panose="020B0604030504040204" pitchFamily="34" charset="0"/>
              </a:rPr>
              <a:t>accept</a:t>
            </a:r>
            <a:r>
              <a:rPr lang="en-US" b="1" dirty="0">
                <a:solidFill>
                  <a:srgbClr val="124F5B"/>
                </a:solidFill>
                <a:latin typeface="Verdana" panose="020B0604030504040204" pitchFamily="34" charset="0"/>
                <a:ea typeface="Verdana" panose="020B0604030504040204" pitchFamily="34" charset="0"/>
              </a:rPr>
              <a:t> a </a:t>
            </a:r>
            <a:r>
              <a:rPr lang="en-US" b="1" dirty="0">
                <a:solidFill>
                  <a:srgbClr val="C00000"/>
                </a:solidFill>
                <a:latin typeface="Verdana" panose="020B0604030504040204" pitchFamily="34" charset="0"/>
                <a:ea typeface="Verdana" panose="020B0604030504040204" pitchFamily="34" charset="0"/>
              </a:rPr>
              <a:t>credit card</a:t>
            </a:r>
            <a:r>
              <a:rPr lang="en-US" b="1" dirty="0">
                <a:solidFill>
                  <a:srgbClr val="124F5B"/>
                </a:solidFill>
                <a:latin typeface="Verdana" panose="020B0604030504040204" pitchFamily="34" charset="0"/>
                <a:ea typeface="Verdana" panose="020B0604030504040204" pitchFamily="34" charset="0"/>
              </a:rPr>
              <a:t>, you agree to certain </a:t>
            </a:r>
            <a:r>
              <a:rPr lang="en-US" b="1" dirty="0">
                <a:solidFill>
                  <a:srgbClr val="C00000"/>
                </a:solidFill>
                <a:latin typeface="Verdana" panose="020B0604030504040204" pitchFamily="34" charset="0"/>
                <a:ea typeface="Verdana" panose="020B0604030504040204" pitchFamily="34" charset="0"/>
              </a:rPr>
              <a:t>terms</a:t>
            </a:r>
            <a:r>
              <a:rPr lang="en-US" b="1" dirty="0">
                <a:solidFill>
                  <a:srgbClr val="124F5B"/>
                </a:solidFill>
                <a:latin typeface="Verdana" panose="020B0604030504040204" pitchFamily="34" charset="0"/>
                <a:ea typeface="Verdana" panose="020B0604030504040204" pitchFamily="34" charset="0"/>
              </a:rPr>
              <a:t> and conditions including making your </a:t>
            </a:r>
            <a:r>
              <a:rPr lang="en-US" b="1" dirty="0">
                <a:solidFill>
                  <a:srgbClr val="C00000"/>
                </a:solidFill>
                <a:latin typeface="Verdana" panose="020B0604030504040204" pitchFamily="34" charset="0"/>
                <a:ea typeface="Verdana" panose="020B0604030504040204" pitchFamily="34" charset="0"/>
              </a:rPr>
              <a:t>minimum payment</a:t>
            </a:r>
            <a:r>
              <a:rPr lang="en-US" b="1" dirty="0">
                <a:solidFill>
                  <a:srgbClr val="124F5B"/>
                </a:solidFill>
                <a:latin typeface="Verdana" panose="020B0604030504040204" pitchFamily="34" charset="0"/>
                <a:ea typeface="Verdana" panose="020B0604030504040204" pitchFamily="34" charset="0"/>
              </a:rPr>
              <a:t> by the due date listed on your credit card statement. </a:t>
            </a:r>
          </a:p>
          <a:p>
            <a:pPr marL="342900" indent="-342900">
              <a:buFont typeface="+mj-lt"/>
              <a:buAutoNum type="arabicPeriod"/>
            </a:pPr>
            <a:endParaRPr lang="en-US" sz="1100" b="1" dirty="0">
              <a:solidFill>
                <a:srgbClr val="124F5B"/>
              </a:solidFill>
              <a:latin typeface="Verdana" panose="020B0604030504040204" pitchFamily="34" charset="0"/>
              <a:ea typeface="Verdana" panose="020B0604030504040204" pitchFamily="34" charset="0"/>
            </a:endParaRPr>
          </a:p>
          <a:p>
            <a:pPr marL="342900" indent="-342900">
              <a:buFont typeface="+mj-lt"/>
              <a:buAutoNum type="arabicPeriod"/>
            </a:pPr>
            <a:r>
              <a:rPr lang="en-US" b="1" dirty="0">
                <a:solidFill>
                  <a:srgbClr val="124F5B"/>
                </a:solidFill>
                <a:latin typeface="Verdana" panose="020B0604030504040204" pitchFamily="34" charset="0"/>
                <a:ea typeface="Verdana" panose="020B0604030504040204" pitchFamily="34" charset="0"/>
              </a:rPr>
              <a:t>When you </a:t>
            </a:r>
            <a:r>
              <a:rPr lang="en-US" b="1" dirty="0">
                <a:solidFill>
                  <a:srgbClr val="C00000"/>
                </a:solidFill>
                <a:latin typeface="Verdana" panose="020B0604030504040204" pitchFamily="34" charset="0"/>
                <a:ea typeface="Verdana" panose="020B0604030504040204" pitchFamily="34" charset="0"/>
              </a:rPr>
              <a:t>miss</a:t>
            </a:r>
            <a:r>
              <a:rPr lang="en-US" b="1" dirty="0">
                <a:solidFill>
                  <a:srgbClr val="124F5B"/>
                </a:solidFill>
                <a:latin typeface="Verdana" panose="020B0604030504040204" pitchFamily="34" charset="0"/>
                <a:ea typeface="Verdana" panose="020B0604030504040204" pitchFamily="34" charset="0"/>
              </a:rPr>
              <a:t> the minimum </a:t>
            </a:r>
            <a:r>
              <a:rPr lang="en-US" b="1" dirty="0">
                <a:solidFill>
                  <a:srgbClr val="C00000"/>
                </a:solidFill>
                <a:latin typeface="Verdana" panose="020B0604030504040204" pitchFamily="34" charset="0"/>
                <a:ea typeface="Verdana" panose="020B0604030504040204" pitchFamily="34" charset="0"/>
              </a:rPr>
              <a:t>payment</a:t>
            </a:r>
            <a:r>
              <a:rPr lang="en-US" b="1" dirty="0">
                <a:solidFill>
                  <a:srgbClr val="124F5B"/>
                </a:solidFill>
                <a:latin typeface="Verdana" panose="020B0604030504040204" pitchFamily="34" charset="0"/>
                <a:ea typeface="Verdana" panose="020B0604030504040204" pitchFamily="34" charset="0"/>
              </a:rPr>
              <a:t> by 6 months or more in a row, your </a:t>
            </a:r>
            <a:r>
              <a:rPr lang="en-US" b="1" dirty="0">
                <a:solidFill>
                  <a:srgbClr val="C00000"/>
                </a:solidFill>
                <a:latin typeface="Verdana" panose="020B0604030504040204" pitchFamily="34" charset="0"/>
                <a:ea typeface="Verdana" panose="020B0604030504040204" pitchFamily="34" charset="0"/>
              </a:rPr>
              <a:t>credit card</a:t>
            </a:r>
            <a:r>
              <a:rPr lang="en-US" b="1" dirty="0">
                <a:solidFill>
                  <a:srgbClr val="124F5B"/>
                </a:solidFill>
                <a:latin typeface="Verdana" panose="020B0604030504040204" pitchFamily="34" charset="0"/>
                <a:ea typeface="Verdana" panose="020B0604030504040204" pitchFamily="34" charset="0"/>
              </a:rPr>
              <a:t> will be in </a:t>
            </a:r>
            <a:r>
              <a:rPr lang="en-US" b="1" dirty="0">
                <a:solidFill>
                  <a:srgbClr val="C00000"/>
                </a:solidFill>
                <a:latin typeface="Verdana" panose="020B0604030504040204" pitchFamily="34" charset="0"/>
                <a:ea typeface="Verdana" panose="020B0604030504040204" pitchFamily="34" charset="0"/>
              </a:rPr>
              <a:t>default</a:t>
            </a:r>
            <a:r>
              <a:rPr lang="en-US" b="1" dirty="0">
                <a:solidFill>
                  <a:srgbClr val="124F5B"/>
                </a:solidFill>
                <a:latin typeface="Verdana" panose="020B0604030504040204" pitchFamily="34" charset="0"/>
                <a:ea typeface="Verdana" panose="020B0604030504040204" pitchFamily="34" charset="0"/>
              </a:rPr>
              <a:t>. In such situations, your credit card issuer will first send several notices via email or SMS and call you asking to make the payment. If you do not make the payment after a stipulated period, they will </a:t>
            </a:r>
            <a:r>
              <a:rPr lang="en-US" b="1" dirty="0">
                <a:solidFill>
                  <a:srgbClr val="C00000"/>
                </a:solidFill>
                <a:latin typeface="Verdana" panose="020B0604030504040204" pitchFamily="34" charset="0"/>
                <a:ea typeface="Verdana" panose="020B0604030504040204" pitchFamily="34" charset="0"/>
              </a:rPr>
              <a:t>close</a:t>
            </a:r>
            <a:r>
              <a:rPr lang="en-US" b="1" dirty="0">
                <a:solidFill>
                  <a:srgbClr val="124F5B"/>
                </a:solidFill>
                <a:latin typeface="Verdana" panose="020B0604030504040204" pitchFamily="34" charset="0"/>
                <a:ea typeface="Verdana" panose="020B0604030504040204" pitchFamily="34" charset="0"/>
              </a:rPr>
              <a:t> your </a:t>
            </a:r>
            <a:r>
              <a:rPr lang="en-US" b="1" dirty="0">
                <a:solidFill>
                  <a:srgbClr val="C00000"/>
                </a:solidFill>
                <a:latin typeface="Verdana" panose="020B0604030504040204" pitchFamily="34" charset="0"/>
                <a:ea typeface="Verdana" panose="020B0604030504040204" pitchFamily="34" charset="0"/>
              </a:rPr>
              <a:t>account</a:t>
            </a:r>
            <a:r>
              <a:rPr lang="en-US" b="1" dirty="0">
                <a:solidFill>
                  <a:srgbClr val="124F5B"/>
                </a:solidFill>
                <a:latin typeface="Verdana" panose="020B0604030504040204" pitchFamily="34" charset="0"/>
                <a:ea typeface="Verdana" panose="020B0604030504040204" pitchFamily="34" charset="0"/>
              </a:rPr>
              <a:t> and </a:t>
            </a:r>
            <a:r>
              <a:rPr lang="en-US" b="1" dirty="0">
                <a:solidFill>
                  <a:srgbClr val="C00000"/>
                </a:solidFill>
                <a:latin typeface="Verdana" panose="020B0604030504040204" pitchFamily="34" charset="0"/>
                <a:ea typeface="Verdana" panose="020B0604030504040204" pitchFamily="34" charset="0"/>
              </a:rPr>
              <a:t>report</a:t>
            </a:r>
            <a:r>
              <a:rPr lang="en-US" b="1" dirty="0">
                <a:solidFill>
                  <a:srgbClr val="124F5B"/>
                </a:solidFill>
                <a:latin typeface="Verdana" panose="020B0604030504040204" pitchFamily="34" charset="0"/>
                <a:ea typeface="Verdana" panose="020B0604030504040204" pitchFamily="34" charset="0"/>
              </a:rPr>
              <a:t> the default to the </a:t>
            </a:r>
            <a:r>
              <a:rPr lang="en-US" b="1" dirty="0">
                <a:solidFill>
                  <a:srgbClr val="C00000"/>
                </a:solidFill>
                <a:latin typeface="Verdana" panose="020B0604030504040204" pitchFamily="34" charset="0"/>
                <a:ea typeface="Verdana" panose="020B0604030504040204" pitchFamily="34" charset="0"/>
              </a:rPr>
              <a:t>credit bureaus</a:t>
            </a:r>
            <a:r>
              <a:rPr lang="en-US" b="1" dirty="0">
                <a:solidFill>
                  <a:srgbClr val="124F5B"/>
                </a:solidFill>
                <a:latin typeface="Verdana" panose="020B0604030504040204" pitchFamily="34" charset="0"/>
                <a:ea typeface="Verdana" panose="020B0604030504040204" pitchFamily="34" charset="0"/>
              </a:rPr>
              <a:t>. </a:t>
            </a:r>
          </a:p>
          <a:p>
            <a:pPr marL="342900" indent="-342900">
              <a:buFont typeface="+mj-lt"/>
              <a:buAutoNum type="arabicPeriod"/>
            </a:pPr>
            <a:endParaRPr lang="en-US" sz="1100" b="1" dirty="0">
              <a:solidFill>
                <a:srgbClr val="124F5B"/>
              </a:solidFill>
              <a:latin typeface="Verdana" panose="020B0604030504040204" pitchFamily="34" charset="0"/>
              <a:ea typeface="Verdana" panose="020B0604030504040204" pitchFamily="34" charset="0"/>
            </a:endParaRPr>
          </a:p>
          <a:p>
            <a:pPr marL="342900" indent="-342900">
              <a:buFont typeface="+mj-lt"/>
              <a:buAutoNum type="arabicPeriod"/>
            </a:pPr>
            <a:r>
              <a:rPr lang="en-US" b="1" dirty="0">
                <a:solidFill>
                  <a:srgbClr val="124F5B"/>
                </a:solidFill>
                <a:latin typeface="Verdana" panose="020B0604030504040204" pitchFamily="34" charset="0"/>
                <a:ea typeface="Verdana" panose="020B0604030504040204" pitchFamily="34" charset="0"/>
              </a:rPr>
              <a:t>This tends to </a:t>
            </a:r>
            <a:r>
              <a:rPr lang="en-US" b="1" dirty="0">
                <a:solidFill>
                  <a:srgbClr val="C00000"/>
                </a:solidFill>
                <a:latin typeface="Verdana" panose="020B0604030504040204" pitchFamily="34" charset="0"/>
                <a:ea typeface="Verdana" panose="020B0604030504040204" pitchFamily="34" charset="0"/>
              </a:rPr>
              <a:t>impact</a:t>
            </a:r>
            <a:r>
              <a:rPr lang="en-US" b="1" dirty="0">
                <a:solidFill>
                  <a:srgbClr val="124F5B"/>
                </a:solidFill>
                <a:latin typeface="Verdana" panose="020B0604030504040204" pitchFamily="34" charset="0"/>
                <a:ea typeface="Verdana" panose="020B0604030504040204" pitchFamily="34" charset="0"/>
              </a:rPr>
              <a:t> your </a:t>
            </a:r>
            <a:r>
              <a:rPr lang="en-US" b="1" dirty="0">
                <a:solidFill>
                  <a:srgbClr val="C00000"/>
                </a:solidFill>
                <a:latin typeface="Verdana" panose="020B0604030504040204" pitchFamily="34" charset="0"/>
                <a:ea typeface="Verdana" panose="020B0604030504040204" pitchFamily="34" charset="0"/>
              </a:rPr>
              <a:t>credit score</a:t>
            </a:r>
            <a:r>
              <a:rPr lang="en-US" b="1" dirty="0">
                <a:solidFill>
                  <a:srgbClr val="124F5B"/>
                </a:solidFill>
                <a:latin typeface="Verdana" panose="020B0604030504040204" pitchFamily="34" charset="0"/>
                <a:ea typeface="Verdana" panose="020B0604030504040204" pitchFamily="34" charset="0"/>
              </a:rPr>
              <a:t>, and it will be </a:t>
            </a:r>
            <a:r>
              <a:rPr lang="en-US" b="1" dirty="0">
                <a:solidFill>
                  <a:srgbClr val="C00000"/>
                </a:solidFill>
                <a:latin typeface="Verdana" panose="020B0604030504040204" pitchFamily="34" charset="0"/>
                <a:ea typeface="Verdana" panose="020B0604030504040204" pitchFamily="34" charset="0"/>
              </a:rPr>
              <a:t>difficult</a:t>
            </a:r>
            <a:r>
              <a:rPr lang="en-US" b="1" dirty="0">
                <a:solidFill>
                  <a:srgbClr val="124F5B"/>
                </a:solidFill>
                <a:latin typeface="Verdana" panose="020B0604030504040204" pitchFamily="34" charset="0"/>
                <a:ea typeface="Verdana" panose="020B0604030504040204" pitchFamily="34" charset="0"/>
              </a:rPr>
              <a:t> for you to get </a:t>
            </a:r>
            <a:r>
              <a:rPr lang="en-US" b="1" dirty="0">
                <a:solidFill>
                  <a:srgbClr val="C00000"/>
                </a:solidFill>
                <a:latin typeface="Verdana" panose="020B0604030504040204" pitchFamily="34" charset="0"/>
                <a:ea typeface="Verdana" panose="020B0604030504040204" pitchFamily="34" charset="0"/>
              </a:rPr>
              <a:t>approved</a:t>
            </a:r>
            <a:r>
              <a:rPr lang="en-US" b="1" dirty="0">
                <a:solidFill>
                  <a:srgbClr val="124F5B"/>
                </a:solidFill>
                <a:latin typeface="Verdana" panose="020B0604030504040204" pitchFamily="34" charset="0"/>
                <a:ea typeface="Verdana" panose="020B0604030504040204" pitchFamily="34" charset="0"/>
              </a:rPr>
              <a:t> for </a:t>
            </a:r>
            <a:r>
              <a:rPr lang="en-US" b="1" dirty="0">
                <a:solidFill>
                  <a:srgbClr val="C00000"/>
                </a:solidFill>
                <a:latin typeface="Verdana" panose="020B0604030504040204" pitchFamily="34" charset="0"/>
                <a:ea typeface="Verdana" panose="020B0604030504040204" pitchFamily="34" charset="0"/>
              </a:rPr>
              <a:t>loans</a:t>
            </a:r>
            <a:r>
              <a:rPr lang="en-US" b="1" dirty="0">
                <a:solidFill>
                  <a:srgbClr val="124F5B"/>
                </a:solidFill>
                <a:latin typeface="Verdana" panose="020B0604030504040204" pitchFamily="34" charset="0"/>
                <a:ea typeface="Verdana" panose="020B0604030504040204" pitchFamily="34" charset="0"/>
              </a:rPr>
              <a:t> in the </a:t>
            </a:r>
            <a:r>
              <a:rPr lang="en-US" b="1" dirty="0">
                <a:solidFill>
                  <a:srgbClr val="C00000"/>
                </a:solidFill>
                <a:latin typeface="Verdana" panose="020B0604030504040204" pitchFamily="34" charset="0"/>
                <a:ea typeface="Verdana" panose="020B0604030504040204" pitchFamily="34" charset="0"/>
              </a:rPr>
              <a:t>future</a:t>
            </a:r>
            <a:r>
              <a:rPr lang="en-US" b="1" dirty="0">
                <a:solidFill>
                  <a:srgbClr val="124F5B"/>
                </a:solidFill>
                <a:latin typeface="Verdana" panose="020B0604030504040204" pitchFamily="34" charset="0"/>
                <a:ea typeface="Verdana" panose="020B0604030504040204" pitchFamily="34" charset="0"/>
              </a:rPr>
              <a:t>. Once you are listed as a credit card </a:t>
            </a:r>
            <a:r>
              <a:rPr lang="en-US" b="1" dirty="0">
                <a:solidFill>
                  <a:srgbClr val="C00000"/>
                </a:solidFill>
                <a:latin typeface="Verdana" panose="020B0604030504040204" pitchFamily="34" charset="0"/>
                <a:ea typeface="Verdana" panose="020B0604030504040204" pitchFamily="34" charset="0"/>
              </a:rPr>
              <a:t>defaulter</a:t>
            </a:r>
            <a:r>
              <a:rPr lang="en-US" b="1" dirty="0">
                <a:solidFill>
                  <a:srgbClr val="124F5B"/>
                </a:solidFill>
                <a:latin typeface="Verdana" panose="020B0604030504040204" pitchFamily="34" charset="0"/>
                <a:ea typeface="Verdana" panose="020B0604030504040204" pitchFamily="34" charset="0"/>
              </a:rPr>
              <a:t>, you become a </a:t>
            </a:r>
            <a:r>
              <a:rPr lang="en-US" b="1" dirty="0">
                <a:solidFill>
                  <a:srgbClr val="C00000"/>
                </a:solidFill>
                <a:latin typeface="Verdana" panose="020B0604030504040204" pitchFamily="34" charset="0"/>
                <a:ea typeface="Verdana" panose="020B0604030504040204" pitchFamily="34" charset="0"/>
              </a:rPr>
              <a:t>risk</a:t>
            </a:r>
            <a:r>
              <a:rPr lang="en-US" b="1" dirty="0">
                <a:solidFill>
                  <a:srgbClr val="124F5B"/>
                </a:solidFill>
                <a:latin typeface="Verdana" panose="020B0604030504040204" pitchFamily="34" charset="0"/>
                <a:ea typeface="Verdana" panose="020B0604030504040204" pitchFamily="34" charset="0"/>
              </a:rPr>
              <a:t> for any credit obligation.</a:t>
            </a:r>
            <a:endParaRPr lang="en-IN"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18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0ECB39-A312-4DB4-A41C-A07237D10207}"/>
              </a:ext>
            </a:extLst>
          </p:cNvPr>
          <p:cNvSpPr txBox="1"/>
          <p:nvPr/>
        </p:nvSpPr>
        <p:spPr>
          <a:xfrm>
            <a:off x="179512" y="1347614"/>
            <a:ext cx="8712968" cy="3170099"/>
          </a:xfrm>
          <a:prstGeom prst="rect">
            <a:avLst/>
          </a:prstGeom>
          <a:noFill/>
        </p:spPr>
        <p:txBody>
          <a:bodyPr wrap="square" rtlCol="0">
            <a:spAutoFit/>
          </a:bodyPr>
          <a:lstStyle/>
          <a:p>
            <a:r>
              <a:rPr lang="en-US" sz="2000" b="1" dirty="0">
                <a:solidFill>
                  <a:srgbClr val="124F5B"/>
                </a:solidFill>
                <a:latin typeface="Verdana" panose="020B0604030504040204" pitchFamily="34" charset="0"/>
                <a:ea typeface="Verdana" panose="020B0604030504040204" pitchFamily="34" charset="0"/>
              </a:rPr>
              <a:t>This project is aimed at predicting the case of </a:t>
            </a:r>
            <a:r>
              <a:rPr lang="en-US" sz="2000" b="1" dirty="0">
                <a:solidFill>
                  <a:srgbClr val="C00000"/>
                </a:solidFill>
                <a:latin typeface="Verdana" panose="020B0604030504040204" pitchFamily="34" charset="0"/>
                <a:ea typeface="Verdana" panose="020B0604030504040204" pitchFamily="34" charset="0"/>
              </a:rPr>
              <a:t>customers default</a:t>
            </a:r>
            <a:r>
              <a:rPr lang="en-US" sz="2000" b="1" dirty="0">
                <a:solidFill>
                  <a:srgbClr val="124F5B"/>
                </a:solidFill>
                <a:latin typeface="Verdana" panose="020B0604030504040204" pitchFamily="34" charset="0"/>
                <a:ea typeface="Verdana" panose="020B0604030504040204" pitchFamily="34" charset="0"/>
              </a:rPr>
              <a:t> payments in </a:t>
            </a:r>
            <a:r>
              <a:rPr lang="en-US" sz="2000" b="1" dirty="0">
                <a:solidFill>
                  <a:srgbClr val="C00000"/>
                </a:solidFill>
                <a:latin typeface="Verdana" panose="020B0604030504040204" pitchFamily="34" charset="0"/>
                <a:ea typeface="Verdana" panose="020B0604030504040204" pitchFamily="34" charset="0"/>
              </a:rPr>
              <a:t>Taiwan</a:t>
            </a:r>
            <a:r>
              <a:rPr lang="en-US" sz="2000" b="1" dirty="0">
                <a:solidFill>
                  <a:srgbClr val="124F5B"/>
                </a:solidFill>
                <a:latin typeface="Verdana" panose="020B0604030504040204" pitchFamily="34" charset="0"/>
                <a:ea typeface="Verdana" panose="020B0604030504040204" pitchFamily="34" charset="0"/>
              </a:rPr>
              <a:t>.</a:t>
            </a:r>
          </a:p>
          <a:p>
            <a:endParaRPr lang="en-US" sz="2000" b="1" dirty="0">
              <a:solidFill>
                <a:srgbClr val="124F5B"/>
              </a:solidFill>
              <a:latin typeface="Verdana" panose="020B0604030504040204" pitchFamily="34" charset="0"/>
              <a:ea typeface="Verdana" panose="020B0604030504040204" pitchFamily="34" charset="0"/>
            </a:endParaRPr>
          </a:p>
          <a:p>
            <a:r>
              <a:rPr lang="en-US" sz="2000" b="1" dirty="0">
                <a:solidFill>
                  <a:srgbClr val="124F5B"/>
                </a:solidFill>
                <a:latin typeface="Verdana" panose="020B0604030504040204" pitchFamily="34" charset="0"/>
                <a:ea typeface="Verdana" panose="020B0604030504040204" pitchFamily="34" charset="0"/>
              </a:rPr>
              <a:t>From the perspective of risk management, the result of predictive accuracy of the estimated probability of default will be more valuable than the binary result of classification; 'credible' or 'not credible' clients.</a:t>
            </a:r>
          </a:p>
          <a:p>
            <a:endParaRPr lang="en-US" sz="2000" b="1" dirty="0">
              <a:solidFill>
                <a:srgbClr val="124F5B"/>
              </a:solidFill>
              <a:latin typeface="Verdana" panose="020B0604030504040204" pitchFamily="34" charset="0"/>
              <a:ea typeface="Verdana" panose="020B0604030504040204" pitchFamily="34" charset="0"/>
            </a:endParaRPr>
          </a:p>
          <a:p>
            <a:r>
              <a:rPr lang="en-US" sz="2000" b="1" dirty="0">
                <a:solidFill>
                  <a:srgbClr val="124F5B"/>
                </a:solidFill>
                <a:latin typeface="Verdana" panose="020B0604030504040204" pitchFamily="34" charset="0"/>
                <a:ea typeface="Verdana" panose="020B0604030504040204" pitchFamily="34" charset="0"/>
              </a:rPr>
              <a:t>We can use the </a:t>
            </a:r>
            <a:r>
              <a:rPr lang="en-US" sz="2000" b="1" dirty="0">
                <a:solidFill>
                  <a:srgbClr val="C00000"/>
                </a:solidFill>
                <a:latin typeface="Verdana" panose="020B0604030504040204" pitchFamily="34" charset="0"/>
                <a:ea typeface="Verdana" panose="020B0604030504040204" pitchFamily="34" charset="0"/>
              </a:rPr>
              <a:t>K-S chart </a:t>
            </a:r>
            <a:r>
              <a:rPr lang="en-US" sz="2000" b="1" dirty="0">
                <a:solidFill>
                  <a:srgbClr val="124F5B"/>
                </a:solidFill>
                <a:latin typeface="Verdana" panose="020B0604030504040204" pitchFamily="34" charset="0"/>
                <a:ea typeface="Verdana" panose="020B0604030504040204" pitchFamily="34" charset="0"/>
              </a:rPr>
              <a:t>to </a:t>
            </a:r>
            <a:r>
              <a:rPr lang="en-US" sz="2000" b="1" dirty="0">
                <a:solidFill>
                  <a:srgbClr val="C00000"/>
                </a:solidFill>
                <a:latin typeface="Verdana" panose="020B0604030504040204" pitchFamily="34" charset="0"/>
                <a:ea typeface="Verdana" panose="020B0604030504040204" pitchFamily="34" charset="0"/>
              </a:rPr>
              <a:t>evaluate</a:t>
            </a:r>
            <a:r>
              <a:rPr lang="en-US" sz="2000" b="1" dirty="0">
                <a:solidFill>
                  <a:srgbClr val="124F5B"/>
                </a:solidFill>
                <a:latin typeface="Verdana" panose="020B0604030504040204" pitchFamily="34" charset="0"/>
                <a:ea typeface="Verdana" panose="020B0604030504040204" pitchFamily="34" charset="0"/>
              </a:rPr>
              <a:t> which customers will default on their credit card payments.</a:t>
            </a:r>
            <a:endParaRPr lang="en-IN" sz="2000" b="1" dirty="0">
              <a:solidFill>
                <a:srgbClr val="124F5B"/>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811C4F9-91C9-4E19-B1B2-DE46130C223F}"/>
              </a:ext>
            </a:extLst>
          </p:cNvPr>
          <p:cNvSpPr txBox="1"/>
          <p:nvPr/>
        </p:nvSpPr>
        <p:spPr>
          <a:xfrm>
            <a:off x="1547664" y="411510"/>
            <a:ext cx="5256584" cy="646331"/>
          </a:xfrm>
          <a:prstGeom prst="rect">
            <a:avLst/>
          </a:prstGeom>
          <a:noFill/>
        </p:spPr>
        <p:txBody>
          <a:bodyPr wrap="square" rtlCol="0">
            <a:spAutoFit/>
          </a:bodyPr>
          <a:lstStyle/>
          <a:p>
            <a:r>
              <a:rPr lang="en-US" sz="3600" b="1" dirty="0">
                <a:solidFill>
                  <a:srgbClr val="C00000"/>
                </a:solidFill>
                <a:latin typeface="Verdana" panose="020B0604030504040204" pitchFamily="34" charset="0"/>
                <a:ea typeface="Verdana" panose="020B0604030504040204" pitchFamily="34" charset="0"/>
              </a:rPr>
              <a:t>Problem Statement</a:t>
            </a:r>
            <a:endParaRPr lang="en-IN" sz="3600" b="1"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7762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59E9-4ABE-4135-A698-CD428D396EE8}"/>
              </a:ext>
            </a:extLst>
          </p:cNvPr>
          <p:cNvSpPr>
            <a:spLocks noGrp="1"/>
          </p:cNvSpPr>
          <p:nvPr>
            <p:ph type="title"/>
          </p:nvPr>
        </p:nvSpPr>
        <p:spPr>
          <a:xfrm>
            <a:off x="2050874" y="144637"/>
            <a:ext cx="4889854" cy="604519"/>
          </a:xfrm>
        </p:spPr>
        <p:txBody>
          <a:bodyPr/>
          <a:lstStyle/>
          <a:p>
            <a:r>
              <a:rPr lang="en-US" sz="3600" dirty="0"/>
              <a:t>Data Description.</a:t>
            </a:r>
            <a:endParaRPr lang="en-IN" sz="3600" dirty="0"/>
          </a:p>
        </p:txBody>
      </p:sp>
      <p:sp>
        <p:nvSpPr>
          <p:cNvPr id="6" name="Text Placeholder 5">
            <a:extLst>
              <a:ext uri="{FF2B5EF4-FFF2-40B4-BE49-F238E27FC236}">
                <a16:creationId xmlns:a16="http://schemas.microsoft.com/office/drawing/2014/main" id="{A6B1B183-8095-46D6-988A-F603B3A0C546}"/>
              </a:ext>
            </a:extLst>
          </p:cNvPr>
          <p:cNvSpPr>
            <a:spLocks noGrp="1"/>
          </p:cNvSpPr>
          <p:nvPr>
            <p:ph type="body" idx="1"/>
          </p:nvPr>
        </p:nvSpPr>
        <p:spPr>
          <a:xfrm>
            <a:off x="4648201" y="1428750"/>
            <a:ext cx="3956248" cy="2462213"/>
          </a:xfrm>
        </p:spPr>
        <p:txBody>
          <a:bodyPr/>
          <a:lstStyle/>
          <a:p>
            <a:pPr marL="171450" indent="-171450">
              <a:buFont typeface="Wingdings" panose="05000000000000000000" pitchFamily="2" charset="2"/>
              <a:buChar char="Ø"/>
            </a:pPr>
            <a:r>
              <a:rPr lang="en-US" sz="1600" dirty="0">
                <a:latin typeface="Arial" panose="020B0604020202020204" pitchFamily="34" charset="0"/>
                <a:cs typeface="Arial" panose="020B0604020202020204" pitchFamily="34" charset="0"/>
              </a:rPr>
              <a:t>In this table we can see that our dataset has </a:t>
            </a:r>
            <a:r>
              <a:rPr lang="en-US" sz="1600" dirty="0">
                <a:solidFill>
                  <a:srgbClr val="C00000"/>
                </a:solidFill>
                <a:latin typeface="Arial" panose="020B0604020202020204" pitchFamily="34" charset="0"/>
                <a:cs typeface="Arial" panose="020B0604020202020204" pitchFamily="34" charset="0"/>
              </a:rPr>
              <a:t>25 columns</a:t>
            </a:r>
            <a:r>
              <a:rPr lang="en-US" sz="1600" dirty="0">
                <a:latin typeface="Arial" panose="020B0604020202020204" pitchFamily="34" charset="0"/>
                <a:cs typeface="Arial" panose="020B0604020202020204" pitchFamily="34" charset="0"/>
              </a:rPr>
              <a:t> in which there are </a:t>
            </a:r>
            <a:r>
              <a:rPr lang="en-US" sz="1600" dirty="0">
                <a:solidFill>
                  <a:srgbClr val="C00000"/>
                </a:solidFill>
                <a:latin typeface="Arial" panose="020B0604020202020204" pitchFamily="34" charset="0"/>
                <a:cs typeface="Arial" panose="020B0604020202020204" pitchFamily="34" charset="0"/>
              </a:rPr>
              <a:t>24</a:t>
            </a:r>
            <a:r>
              <a:rPr lang="en-US" sz="1600" dirty="0">
                <a:latin typeface="Arial" panose="020B0604020202020204" pitchFamily="34" charset="0"/>
                <a:cs typeface="Arial" panose="020B0604020202020204" pitchFamily="34" charset="0"/>
              </a:rPr>
              <a:t> independent variables and </a:t>
            </a:r>
            <a:r>
              <a:rPr lang="en-US" sz="1600" dirty="0">
                <a:solidFill>
                  <a:srgbClr val="C00000"/>
                </a:solidFill>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target variable.</a:t>
            </a:r>
          </a:p>
          <a:p>
            <a:pPr marL="171450" indent="-1714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600" dirty="0">
                <a:latin typeface="Arial" panose="020B0604020202020204" pitchFamily="34" charset="0"/>
                <a:cs typeface="Arial" panose="020B0604020202020204" pitchFamily="34" charset="0"/>
              </a:rPr>
              <a:t>We can see that data type of each column is </a:t>
            </a:r>
            <a:r>
              <a:rPr lang="en-IN" sz="1600" dirty="0">
                <a:solidFill>
                  <a:srgbClr val="C00000"/>
                </a:solidFill>
                <a:latin typeface="Arial" panose="020B0604020202020204" pitchFamily="34" charset="0"/>
                <a:cs typeface="Arial" panose="020B0604020202020204" pitchFamily="34" charset="0"/>
              </a:rPr>
              <a:t>int64</a:t>
            </a:r>
            <a:r>
              <a:rPr lang="en-IN" sz="1600" dirty="0">
                <a:latin typeface="Arial" panose="020B0604020202020204" pitchFamily="34" charset="0"/>
                <a:cs typeface="Arial" panose="020B0604020202020204" pitchFamily="34" charset="0"/>
              </a:rPr>
              <a:t>.</a:t>
            </a:r>
          </a:p>
          <a:p>
            <a:pPr marL="171450" indent="-171450">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600" dirty="0">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default payment next month’ </a:t>
            </a:r>
            <a:r>
              <a:rPr lang="en-IN" sz="1600" dirty="0">
                <a:latin typeface="Arial" panose="020B0604020202020204" pitchFamily="34" charset="0"/>
                <a:cs typeface="Arial" panose="020B0604020202020204" pitchFamily="34" charset="0"/>
              </a:rPr>
              <a:t>is our target variable.</a:t>
            </a: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FB3D838-48FF-4F0B-A11A-E4A6A5A4D96B}"/>
              </a:ext>
            </a:extLst>
          </p:cNvPr>
          <p:cNvPicPr>
            <a:picLocks noChangeAspect="1"/>
          </p:cNvPicPr>
          <p:nvPr/>
        </p:nvPicPr>
        <p:blipFill>
          <a:blip r:embed="rId2"/>
          <a:stretch>
            <a:fillRect/>
          </a:stretch>
        </p:blipFill>
        <p:spPr>
          <a:xfrm>
            <a:off x="304801" y="758046"/>
            <a:ext cx="4191000" cy="4170401"/>
          </a:xfrm>
          <a:prstGeom prst="rect">
            <a:avLst/>
          </a:prstGeom>
        </p:spPr>
      </p:pic>
    </p:spTree>
    <p:extLst>
      <p:ext uri="{BB962C8B-B14F-4D97-AF65-F5344CB8AC3E}">
        <p14:creationId xmlns:p14="http://schemas.microsoft.com/office/powerpoint/2010/main" val="143224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14CE-75B7-4FBA-87EC-B77F9C66A3CD}"/>
              </a:ext>
            </a:extLst>
          </p:cNvPr>
          <p:cNvSpPr>
            <a:spLocks noGrp="1"/>
          </p:cNvSpPr>
          <p:nvPr>
            <p:ph type="title"/>
          </p:nvPr>
        </p:nvSpPr>
        <p:spPr>
          <a:xfrm>
            <a:off x="2286000" y="209550"/>
            <a:ext cx="4419600" cy="604519"/>
          </a:xfrm>
        </p:spPr>
        <p:txBody>
          <a:bodyPr/>
          <a:lstStyle/>
          <a:p>
            <a:r>
              <a:rPr lang="en-US" dirty="0"/>
              <a:t>Data Pipeline </a:t>
            </a:r>
            <a:endParaRPr lang="en-IN" dirty="0"/>
          </a:p>
        </p:txBody>
      </p:sp>
      <p:sp>
        <p:nvSpPr>
          <p:cNvPr id="4" name="Text Placeholder 3">
            <a:extLst>
              <a:ext uri="{FF2B5EF4-FFF2-40B4-BE49-F238E27FC236}">
                <a16:creationId xmlns:a16="http://schemas.microsoft.com/office/drawing/2014/main" id="{C3CA356A-ED10-4464-8AE9-30D146CB624E}"/>
              </a:ext>
            </a:extLst>
          </p:cNvPr>
          <p:cNvSpPr txBox="1">
            <a:spLocks noGrp="1"/>
          </p:cNvSpPr>
          <p:nvPr>
            <p:ph type="body" idx="1"/>
          </p:nvPr>
        </p:nvSpPr>
        <p:spPr>
          <a:xfrm>
            <a:off x="228600" y="1047750"/>
            <a:ext cx="8839200" cy="376872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Exploratory Data Analysis (EDA)</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In this part we have done some EDA on the features to  see the trend.</a:t>
            </a:r>
          </a:p>
          <a:p>
            <a:endPar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Data Pre-Processing</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In this part we went through each attributes and encoded the categorical features.</a:t>
            </a:r>
          </a:p>
          <a:p>
            <a:endPar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Model Creation</a:t>
            </a: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 Finally in this part we created the various models.</a:t>
            </a:r>
          </a:p>
          <a:p>
            <a:endPar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000" b="1" dirty="0">
                <a:solidFill>
                  <a:srgbClr val="124F5B"/>
                </a:solidFill>
                <a:latin typeface="Verdana" panose="020B0604030504040204" pitchFamily="34" charset="0"/>
                <a:ea typeface="Verdana" panose="020B0604030504040204" pitchFamily="34" charset="0"/>
                <a:cs typeface="Times New Roman" panose="02020603050405020304" pitchFamily="18" charset="0"/>
              </a:rPr>
              <a:t>These various models are being analysed and we tried to study various models  to get  the best performing model for our project.</a:t>
            </a:r>
          </a:p>
        </p:txBody>
      </p:sp>
    </p:spTree>
    <p:extLst>
      <p:ext uri="{BB962C8B-B14F-4D97-AF65-F5344CB8AC3E}">
        <p14:creationId xmlns:p14="http://schemas.microsoft.com/office/powerpoint/2010/main" val="392764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BCED0F-8145-46DE-A219-5283FEFAB2F0}"/>
              </a:ext>
            </a:extLst>
          </p:cNvPr>
          <p:cNvSpPr txBox="1">
            <a:spLocks noGrp="1"/>
          </p:cNvSpPr>
          <p:nvPr>
            <p:ph type="title"/>
          </p:nvPr>
        </p:nvSpPr>
        <p:spPr>
          <a:xfrm>
            <a:off x="395536" y="279107"/>
            <a:ext cx="6912768" cy="492443"/>
          </a:xfrm>
          <a:prstGeom prst="rect">
            <a:avLst/>
          </a:prstGeom>
          <a:noFill/>
        </p:spPr>
        <p:txBody>
          <a:bodyPr wrap="square" rtlCol="0">
            <a:spAutoFit/>
          </a:bodyPr>
          <a:lstStyle/>
          <a:p>
            <a:r>
              <a:rPr lang="en-IN" sz="3200" b="1" dirty="0">
                <a:solidFill>
                  <a:srgbClr val="C00000"/>
                </a:solidFill>
                <a:latin typeface="Verdana" panose="020B0604030504040204" pitchFamily="34" charset="0"/>
                <a:ea typeface="Verdana" panose="020B0604030504040204" pitchFamily="34" charset="0"/>
              </a:rPr>
              <a:t>DATA SUMMARY &amp; INSIGHTS</a:t>
            </a:r>
          </a:p>
        </p:txBody>
      </p:sp>
      <p:pic>
        <p:nvPicPr>
          <p:cNvPr id="6" name="Picture 5">
            <a:extLst>
              <a:ext uri="{FF2B5EF4-FFF2-40B4-BE49-F238E27FC236}">
                <a16:creationId xmlns:a16="http://schemas.microsoft.com/office/drawing/2014/main" id="{98F662A2-C6A7-4ACF-814D-4FA0565C60F1}"/>
              </a:ext>
            </a:extLst>
          </p:cNvPr>
          <p:cNvPicPr>
            <a:picLocks noChangeAspect="1"/>
          </p:cNvPicPr>
          <p:nvPr/>
        </p:nvPicPr>
        <p:blipFill>
          <a:blip r:embed="rId2"/>
          <a:stretch>
            <a:fillRect/>
          </a:stretch>
        </p:blipFill>
        <p:spPr>
          <a:xfrm>
            <a:off x="76199" y="987574"/>
            <a:ext cx="8991601" cy="1368152"/>
          </a:xfrm>
          <a:prstGeom prst="rect">
            <a:avLst/>
          </a:prstGeom>
        </p:spPr>
      </p:pic>
      <p:sp>
        <p:nvSpPr>
          <p:cNvPr id="9" name="TextBox 8">
            <a:extLst>
              <a:ext uri="{FF2B5EF4-FFF2-40B4-BE49-F238E27FC236}">
                <a16:creationId xmlns:a16="http://schemas.microsoft.com/office/drawing/2014/main" id="{65DC3445-498E-4CC9-A52D-85430B2B142C}"/>
              </a:ext>
            </a:extLst>
          </p:cNvPr>
          <p:cNvSpPr txBox="1"/>
          <p:nvPr/>
        </p:nvSpPr>
        <p:spPr>
          <a:xfrm>
            <a:off x="0" y="2440215"/>
            <a:ext cx="9144000" cy="2454518"/>
          </a:xfrm>
          <a:prstGeom prst="rect">
            <a:avLst/>
          </a:prstGeom>
          <a:noFill/>
        </p:spPr>
        <p:txBody>
          <a:bodyPr wrap="square" rtlCol="0">
            <a:spAutoFit/>
          </a:bodyPr>
          <a:lstStyle/>
          <a:p>
            <a:pPr marL="285750" indent="-285750">
              <a:buFont typeface="Wingdings" panose="05000000000000000000" pitchFamily="2" charset="2"/>
              <a:buChar char="Ø"/>
            </a:pPr>
            <a:r>
              <a:rPr lang="en-US" sz="1100" b="1" dirty="0">
                <a:solidFill>
                  <a:srgbClr val="124F5B"/>
                </a:solidFill>
                <a:latin typeface="Verdana" panose="020B0604030504040204" pitchFamily="34" charset="0"/>
                <a:ea typeface="Verdana" panose="020B0604030504040204" pitchFamily="34" charset="0"/>
              </a:rPr>
              <a:t>This </a:t>
            </a:r>
            <a:r>
              <a:rPr lang="en-US" sz="1100" b="1" dirty="0">
                <a:solidFill>
                  <a:srgbClr val="C00000"/>
                </a:solidFill>
                <a:latin typeface="Verdana" panose="020B0604030504040204" pitchFamily="34" charset="0"/>
                <a:ea typeface="Verdana" panose="020B0604030504040204" pitchFamily="34" charset="0"/>
              </a:rPr>
              <a:t>dataset</a:t>
            </a:r>
            <a:r>
              <a:rPr lang="en-US" sz="1100" b="1" dirty="0">
                <a:solidFill>
                  <a:srgbClr val="124F5B"/>
                </a:solidFill>
                <a:latin typeface="Verdana" panose="020B0604030504040204" pitchFamily="34" charset="0"/>
                <a:ea typeface="Verdana" panose="020B0604030504040204" pitchFamily="34" charset="0"/>
              </a:rPr>
              <a:t> contains </a:t>
            </a:r>
            <a:r>
              <a:rPr lang="en-US" sz="1100" b="1" dirty="0">
                <a:solidFill>
                  <a:srgbClr val="C00000"/>
                </a:solidFill>
                <a:latin typeface="Verdana" panose="020B0604030504040204" pitchFamily="34" charset="0"/>
                <a:ea typeface="Verdana" panose="020B0604030504040204" pitchFamily="34" charset="0"/>
              </a:rPr>
              <a:t>30,000 rows</a:t>
            </a:r>
            <a:r>
              <a:rPr lang="en-US" sz="1100" b="1" dirty="0">
                <a:solidFill>
                  <a:srgbClr val="124F5B"/>
                </a:solidFill>
                <a:latin typeface="Verdana" panose="020B0604030504040204" pitchFamily="34" charset="0"/>
                <a:ea typeface="Verdana" panose="020B0604030504040204" pitchFamily="34" charset="0"/>
              </a:rPr>
              <a:t> with </a:t>
            </a:r>
            <a:r>
              <a:rPr lang="en-US" sz="1100" b="1" dirty="0">
                <a:solidFill>
                  <a:srgbClr val="C00000"/>
                </a:solidFill>
                <a:latin typeface="Verdana" panose="020B0604030504040204" pitchFamily="34" charset="0"/>
                <a:ea typeface="Verdana" panose="020B0604030504040204" pitchFamily="34" charset="0"/>
              </a:rPr>
              <a:t>25 numerical columns</a:t>
            </a:r>
            <a:r>
              <a:rPr lang="en-US" sz="1100" b="1" dirty="0">
                <a:solidFill>
                  <a:srgbClr val="124F5B"/>
                </a:solidFill>
                <a:latin typeface="Verdana" panose="020B0604030504040204" pitchFamily="34" charset="0"/>
                <a:ea typeface="Verdana" panose="020B0604030504040204" pitchFamily="34" charset="0"/>
              </a:rPr>
              <a:t>.</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100" b="1" dirty="0">
                <a:solidFill>
                  <a:srgbClr val="124F5B"/>
                </a:solidFill>
                <a:latin typeface="Verdana" panose="020B0604030504040204" pitchFamily="34" charset="0"/>
                <a:ea typeface="Verdana" panose="020B0604030504040204" pitchFamily="34" charset="0"/>
              </a:rPr>
              <a:t>There are No Missing, Duplicate and null Values present in the Dataset.</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100" b="1" dirty="0">
                <a:solidFill>
                  <a:srgbClr val="124F5B"/>
                </a:solidFill>
                <a:latin typeface="Verdana" panose="020B0604030504040204" pitchFamily="34" charset="0"/>
                <a:ea typeface="Verdana" panose="020B0604030504040204" pitchFamily="34" charset="0"/>
              </a:rPr>
              <a:t>The column ‘</a:t>
            </a:r>
            <a:r>
              <a:rPr lang="en-US" sz="1100" b="1" dirty="0">
                <a:solidFill>
                  <a:srgbClr val="C00000"/>
                </a:solidFill>
                <a:latin typeface="Verdana" panose="020B0604030504040204" pitchFamily="34" charset="0"/>
                <a:ea typeface="Verdana" panose="020B0604030504040204" pitchFamily="34" charset="0"/>
              </a:rPr>
              <a:t>LIMIT_BAL</a:t>
            </a:r>
            <a:r>
              <a:rPr lang="en-US" sz="1100" b="1" dirty="0">
                <a:solidFill>
                  <a:srgbClr val="124F5B"/>
                </a:solidFill>
                <a:latin typeface="Verdana" panose="020B0604030504040204" pitchFamily="34" charset="0"/>
                <a:ea typeface="Verdana" panose="020B0604030504040204" pitchFamily="34" charset="0"/>
              </a:rPr>
              <a:t>’ shows the </a:t>
            </a:r>
            <a:r>
              <a:rPr lang="en-US" sz="1100" b="1" dirty="0">
                <a:solidFill>
                  <a:srgbClr val="C00000"/>
                </a:solidFill>
                <a:latin typeface="Verdana" panose="020B0604030504040204" pitchFamily="34" charset="0"/>
                <a:ea typeface="Verdana" panose="020B0604030504040204" pitchFamily="34" charset="0"/>
              </a:rPr>
              <a:t>remaining credit limit</a:t>
            </a:r>
            <a:r>
              <a:rPr lang="en-US" sz="1100" b="1" dirty="0">
                <a:solidFill>
                  <a:srgbClr val="124F5B"/>
                </a:solidFill>
                <a:latin typeface="Verdana" panose="020B0604030504040204" pitchFamily="34" charset="0"/>
                <a:ea typeface="Verdana" panose="020B0604030504040204" pitchFamily="34" charset="0"/>
              </a:rPr>
              <a:t> of the user in their credit card.</a:t>
            </a:r>
          </a:p>
          <a:p>
            <a:endParaRPr lang="en-US" sz="105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200" b="1" dirty="0">
                <a:solidFill>
                  <a:srgbClr val="124F5B"/>
                </a:solidFill>
                <a:latin typeface="Verdana" panose="020B0604030504040204" pitchFamily="34" charset="0"/>
                <a:ea typeface="Verdana" panose="020B0604030504040204" pitchFamily="34" charset="0"/>
              </a:rPr>
              <a:t>We also </a:t>
            </a:r>
            <a:r>
              <a:rPr lang="en-US" sz="1200" b="1" dirty="0">
                <a:solidFill>
                  <a:srgbClr val="C00000"/>
                </a:solidFill>
                <a:latin typeface="Verdana" panose="020B0604030504040204" pitchFamily="34" charset="0"/>
                <a:ea typeface="Verdana" panose="020B0604030504040204" pitchFamily="34" charset="0"/>
              </a:rPr>
              <a:t>renamed the column </a:t>
            </a:r>
            <a:r>
              <a:rPr lang="en-US" sz="1200" b="1" dirty="0">
                <a:solidFill>
                  <a:srgbClr val="124F5B"/>
                </a:solidFill>
                <a:latin typeface="Verdana" panose="020B0604030504040204" pitchFamily="34" charset="0"/>
                <a:ea typeface="Verdana" panose="020B0604030504040204" pitchFamily="34" charset="0"/>
              </a:rPr>
              <a:t>such as: </a:t>
            </a:r>
            <a:r>
              <a:rPr lang="en-US" sz="900" b="1" i="1" dirty="0">
                <a:solidFill>
                  <a:srgbClr val="124F5B"/>
                </a:solidFill>
                <a:latin typeface="Verdana" panose="020B0604030504040204" pitchFamily="34" charset="0"/>
                <a:ea typeface="Verdana" panose="020B0604030504040204" pitchFamily="34" charset="0"/>
              </a:rPr>
              <a:t>PAY_0:PAY_SEPT,PAY_2:PAY_AUG,PAY_3:PAY_JUL,PAY_4:PAY_JUN, </a:t>
            </a:r>
            <a:r>
              <a:rPr lang="en-US" sz="800" b="1" i="1" dirty="0">
                <a:solidFill>
                  <a:srgbClr val="124F5B"/>
                </a:solidFill>
                <a:latin typeface="Verdana" panose="020B0604030504040204" pitchFamily="34" charset="0"/>
                <a:ea typeface="Verdana" panose="020B0604030504040204" pitchFamily="34" charset="0"/>
              </a:rPr>
              <a:t>PAY_5:PAY_MAY,PAY_6:PAY_APR,BILL_AMT1:BILL_AMT_SEPT,BILL_AMT2:'BILL_AMT_AUG,BILL_AMT3:BILL_AMT_JUL,BILL_AMT4:BILL_AMT_JUN,</a:t>
            </a:r>
          </a:p>
          <a:p>
            <a:pPr marL="285750" indent="-285750">
              <a:buFont typeface="Wingdings" panose="05000000000000000000" pitchFamily="2" charset="2"/>
              <a:buChar char="Ø"/>
            </a:pPr>
            <a:r>
              <a:rPr lang="en-US" sz="800" b="1" i="1" dirty="0">
                <a:solidFill>
                  <a:srgbClr val="124F5B"/>
                </a:solidFill>
                <a:latin typeface="Verdana" panose="020B0604030504040204" pitchFamily="34" charset="0"/>
                <a:ea typeface="Verdana" panose="020B0604030504040204" pitchFamily="34" charset="0"/>
              </a:rPr>
              <a:t>BILL_AMT5:BILL_AMT_MAY,BILL_AMT6:BILL_AMT_APR,PAY_AMT1:PAY_AMT_SEPT,PAY_AMT2:PAY_AMT_AUG,PAY_AMT3:PAY_AMT_JUL,PAY_AMT4</a:t>
            </a:r>
          </a:p>
          <a:p>
            <a:pPr marL="285750" indent="-285750">
              <a:buFont typeface="Wingdings" panose="05000000000000000000" pitchFamily="2" charset="2"/>
              <a:buChar char="Ø"/>
            </a:pPr>
            <a:r>
              <a:rPr lang="en-US" sz="800" b="1" i="1" dirty="0">
                <a:solidFill>
                  <a:srgbClr val="124F5B"/>
                </a:solidFill>
                <a:latin typeface="Verdana" panose="020B0604030504040204" pitchFamily="34" charset="0"/>
                <a:ea typeface="Verdana" panose="020B0604030504040204" pitchFamily="34" charset="0"/>
              </a:rPr>
              <a:t>PAY_AMT_JUN,PAY_AMT5:PAY_AMT_MAY,PAY_AMT6:PAY_AMT_APR, </a:t>
            </a:r>
            <a:r>
              <a:rPr lang="en-US" sz="900" b="1" i="1" dirty="0">
                <a:solidFill>
                  <a:srgbClr val="124F5B"/>
                </a:solidFill>
                <a:latin typeface="Verdana" panose="020B0604030504040204" pitchFamily="34" charset="0"/>
                <a:ea typeface="Verdana" panose="020B0604030504040204" pitchFamily="34" charset="0"/>
              </a:rPr>
              <a:t>SEX:</a:t>
            </a:r>
            <a:r>
              <a:rPr lang="en-US" sz="900" b="1" i="1" dirty="0">
                <a:solidFill>
                  <a:srgbClr val="C00000"/>
                </a:solidFill>
                <a:latin typeface="Verdana" panose="020B0604030504040204" pitchFamily="34" charset="0"/>
                <a:ea typeface="Verdana" panose="020B0604030504040204" pitchFamily="34" charset="0"/>
              </a:rPr>
              <a:t>GENDER</a:t>
            </a:r>
            <a:r>
              <a:rPr lang="en-US" sz="900" b="1" i="1" dirty="0">
                <a:solidFill>
                  <a:srgbClr val="124F5B"/>
                </a:solidFill>
                <a:latin typeface="Verdana" panose="020B0604030504040204" pitchFamily="34" charset="0"/>
                <a:ea typeface="Verdana" panose="020B0604030504040204" pitchFamily="34" charset="0"/>
              </a:rPr>
              <a:t>,</a:t>
            </a:r>
          </a:p>
          <a:p>
            <a:r>
              <a:rPr lang="en-US" sz="900" b="1" i="1" dirty="0">
                <a:solidFill>
                  <a:srgbClr val="124F5B"/>
                </a:solidFill>
                <a:latin typeface="Verdana" panose="020B0604030504040204" pitchFamily="34" charset="0"/>
                <a:ea typeface="Verdana" panose="020B0604030504040204" pitchFamily="34" charset="0"/>
              </a:rPr>
              <a:t>       default payment next month:</a:t>
            </a:r>
            <a:r>
              <a:rPr lang="en-US" sz="900" b="1" i="1" dirty="0">
                <a:solidFill>
                  <a:srgbClr val="C00000"/>
                </a:solidFill>
                <a:latin typeface="Verdana" panose="020B0604030504040204" pitchFamily="34" charset="0"/>
                <a:ea typeface="Verdana" panose="020B0604030504040204" pitchFamily="34" charset="0"/>
              </a:rPr>
              <a:t>default_payment_next_month</a:t>
            </a:r>
            <a:r>
              <a:rPr lang="en-US" sz="800" b="1" dirty="0">
                <a:solidFill>
                  <a:srgbClr val="C00000"/>
                </a:solidFill>
                <a:latin typeface="Verdana" panose="020B0604030504040204" pitchFamily="34" charset="0"/>
                <a:ea typeface="Verdana" panose="020B0604030504040204" pitchFamily="34" charset="0"/>
              </a:rPr>
              <a:t>.</a:t>
            </a:r>
          </a:p>
          <a:p>
            <a:endParaRPr lang="en-US" sz="9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100" b="1" dirty="0">
                <a:solidFill>
                  <a:srgbClr val="124F5B"/>
                </a:solidFill>
                <a:latin typeface="Verdana" panose="020B0604030504040204" pitchFamily="34" charset="0"/>
                <a:ea typeface="Verdana" panose="020B0604030504040204" pitchFamily="34" charset="0"/>
              </a:rPr>
              <a:t>We did </a:t>
            </a:r>
            <a:r>
              <a:rPr lang="en-US" sz="1100" b="1" dirty="0">
                <a:solidFill>
                  <a:srgbClr val="C00000"/>
                </a:solidFill>
                <a:latin typeface="Verdana" panose="020B0604030504040204" pitchFamily="34" charset="0"/>
                <a:ea typeface="Verdana" panose="020B0604030504040204" pitchFamily="34" charset="0"/>
              </a:rPr>
              <a:t>one hot encoding</a:t>
            </a:r>
            <a:r>
              <a:rPr lang="en-US" sz="1100" b="1" dirty="0">
                <a:solidFill>
                  <a:srgbClr val="124F5B"/>
                </a:solidFill>
                <a:latin typeface="Verdana" panose="020B0604030504040204" pitchFamily="34" charset="0"/>
                <a:ea typeface="Verdana" panose="020B0604030504040204" pitchFamily="34" charset="0"/>
              </a:rPr>
              <a:t> on the following columns-’</a:t>
            </a:r>
            <a:r>
              <a:rPr lang="en-US" sz="1100" b="1" dirty="0">
                <a:solidFill>
                  <a:srgbClr val="C00000"/>
                </a:solidFill>
                <a:latin typeface="Verdana" panose="020B0604030504040204" pitchFamily="34" charset="0"/>
                <a:ea typeface="Verdana" panose="020B0604030504040204" pitchFamily="34" charset="0"/>
              </a:rPr>
              <a:t>EDUCATION</a:t>
            </a:r>
            <a:r>
              <a:rPr lang="en-US" sz="1100" b="1" dirty="0">
                <a:solidFill>
                  <a:srgbClr val="124F5B"/>
                </a:solidFill>
                <a:latin typeface="Verdana" panose="020B0604030504040204" pitchFamily="34" charset="0"/>
                <a:ea typeface="Verdana" panose="020B0604030504040204" pitchFamily="34" charset="0"/>
              </a:rPr>
              <a:t>’, ’</a:t>
            </a:r>
            <a:r>
              <a:rPr lang="en-US" sz="1100" b="1" dirty="0">
                <a:solidFill>
                  <a:srgbClr val="C00000"/>
                </a:solidFill>
                <a:latin typeface="Verdana" panose="020B0604030504040204" pitchFamily="34" charset="0"/>
                <a:ea typeface="Verdana" panose="020B0604030504040204" pitchFamily="34" charset="0"/>
              </a:rPr>
              <a:t>MARRIAGE</a:t>
            </a:r>
            <a:r>
              <a:rPr lang="en-US" sz="1100" b="1" dirty="0">
                <a:solidFill>
                  <a:srgbClr val="124F5B"/>
                </a:solidFill>
                <a:latin typeface="Verdana" panose="020B0604030504040204" pitchFamily="34" charset="0"/>
                <a:ea typeface="Verdana" panose="020B0604030504040204" pitchFamily="34" charset="0"/>
              </a:rPr>
              <a:t>’,’</a:t>
            </a:r>
            <a:r>
              <a:rPr lang="en-US" sz="1100" b="1" dirty="0">
                <a:solidFill>
                  <a:srgbClr val="C00000"/>
                </a:solidFill>
                <a:latin typeface="Verdana" panose="020B0604030504040204" pitchFamily="34" charset="0"/>
                <a:ea typeface="Verdana" panose="020B0604030504040204" pitchFamily="34" charset="0"/>
              </a:rPr>
              <a:t>SEX</a:t>
            </a:r>
            <a:r>
              <a:rPr lang="en-US" sz="1100" b="1" dirty="0">
                <a:solidFill>
                  <a:srgbClr val="124F5B"/>
                </a:solidFill>
                <a:latin typeface="Verdana" panose="020B0604030504040204" pitchFamily="34" charset="0"/>
                <a:ea typeface="Verdana" panose="020B0604030504040204" pitchFamily="34" charset="0"/>
              </a:rPr>
              <a:t>’ to an alphabetical data.</a:t>
            </a:r>
          </a:p>
          <a:p>
            <a:endParaRPr lang="en-US" sz="1100" b="1" dirty="0">
              <a:solidFill>
                <a:srgbClr val="124F5B"/>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100" b="1" dirty="0">
                <a:solidFill>
                  <a:srgbClr val="124F5B"/>
                </a:solidFill>
                <a:latin typeface="Verdana" panose="020B0604030504040204" pitchFamily="34" charset="0"/>
                <a:ea typeface="Verdana" panose="020B0604030504040204" pitchFamily="34" charset="0"/>
              </a:rPr>
              <a:t>And ﬁnally we have ‘</a:t>
            </a:r>
            <a:r>
              <a:rPr lang="en-US" sz="1100" b="1" dirty="0">
                <a:solidFill>
                  <a:srgbClr val="C00000"/>
                </a:solidFill>
                <a:latin typeface="Verdana" panose="020B0604030504040204" pitchFamily="34" charset="0"/>
                <a:ea typeface="Verdana" panose="020B0604030504040204" pitchFamily="34" charset="0"/>
              </a:rPr>
              <a:t>default payment next month</a:t>
            </a:r>
            <a:r>
              <a:rPr lang="en-US" sz="1100" b="1" dirty="0">
                <a:solidFill>
                  <a:srgbClr val="124F5B"/>
                </a:solidFill>
                <a:latin typeface="Verdana" panose="020B0604030504040204" pitchFamily="34" charset="0"/>
                <a:ea typeface="Verdana" panose="020B0604030504040204" pitchFamily="34" charset="0"/>
              </a:rPr>
              <a:t>’ variable which we need to predict for new observations.</a:t>
            </a:r>
            <a:endParaRPr lang="en-IN" sz="1100" b="1" dirty="0">
              <a:solidFill>
                <a:srgbClr val="124F5B"/>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227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7267-0E29-4E94-91EA-A84C13D0BBE1}"/>
              </a:ext>
            </a:extLst>
          </p:cNvPr>
          <p:cNvSpPr>
            <a:spLocks noGrp="1"/>
          </p:cNvSpPr>
          <p:nvPr>
            <p:ph type="title"/>
          </p:nvPr>
        </p:nvSpPr>
        <p:spPr>
          <a:xfrm>
            <a:off x="533400" y="285750"/>
            <a:ext cx="6643455" cy="430887"/>
          </a:xfrm>
        </p:spPr>
        <p:txBody>
          <a:bodyPr/>
          <a:lstStyle/>
          <a:p>
            <a:r>
              <a:rPr lang="en-US" sz="2800" dirty="0"/>
              <a:t>EDA ANALYSIS OF THE DATASET</a:t>
            </a:r>
            <a:endParaRPr lang="en-IN" sz="2800" dirty="0"/>
          </a:p>
        </p:txBody>
      </p:sp>
      <p:sp>
        <p:nvSpPr>
          <p:cNvPr id="3" name="Text Placeholder 2">
            <a:extLst>
              <a:ext uri="{FF2B5EF4-FFF2-40B4-BE49-F238E27FC236}">
                <a16:creationId xmlns:a16="http://schemas.microsoft.com/office/drawing/2014/main" id="{0EF16229-891A-488B-8341-D3680D34C878}"/>
              </a:ext>
            </a:extLst>
          </p:cNvPr>
          <p:cNvSpPr>
            <a:spLocks noGrp="1"/>
          </p:cNvSpPr>
          <p:nvPr>
            <p:ph type="body" idx="1"/>
          </p:nvPr>
        </p:nvSpPr>
        <p:spPr>
          <a:xfrm>
            <a:off x="533400" y="895350"/>
            <a:ext cx="7391400" cy="492443"/>
          </a:xfrm>
        </p:spPr>
        <p:txBody>
          <a:bodyPr/>
          <a:lstStyle/>
          <a:p>
            <a:pPr marL="457200" indent="-457200">
              <a:buFont typeface="Wingdings" panose="05000000000000000000" pitchFamily="2" charset="2"/>
              <a:buChar char="q"/>
            </a:pPr>
            <a:r>
              <a:rPr lang="en-US" sz="3200" dirty="0"/>
              <a:t>Visualizing missing Values</a:t>
            </a:r>
            <a:endParaRPr lang="en-IN" sz="3200" dirty="0"/>
          </a:p>
        </p:txBody>
      </p:sp>
      <p:sp>
        <p:nvSpPr>
          <p:cNvPr id="6" name="Text Placeholder 2">
            <a:extLst>
              <a:ext uri="{FF2B5EF4-FFF2-40B4-BE49-F238E27FC236}">
                <a16:creationId xmlns:a16="http://schemas.microsoft.com/office/drawing/2014/main" id="{084F2026-041F-4C68-B4BB-D83928C04441}"/>
              </a:ext>
            </a:extLst>
          </p:cNvPr>
          <p:cNvSpPr txBox="1">
            <a:spLocks/>
          </p:cNvSpPr>
          <p:nvPr/>
        </p:nvSpPr>
        <p:spPr>
          <a:xfrm>
            <a:off x="533400" y="4360192"/>
            <a:ext cx="8458200" cy="553998"/>
          </a:xfrm>
          <a:prstGeom prst="rect">
            <a:avLst/>
          </a:prstGeom>
        </p:spPr>
        <p:txBody>
          <a:bodyPr wrap="square" lIns="0" tIns="0" rIns="0" bIns="0">
            <a:spAutoFit/>
          </a:bodyPr>
          <a:lstStyle>
            <a:lvl1pPr marL="0">
              <a:defRPr sz="3300" b="1" i="0">
                <a:solidFill>
                  <a:srgbClr val="124F5B"/>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800" kern="0" dirty="0"/>
              <a:t>As we can visualize from this </a:t>
            </a:r>
            <a:r>
              <a:rPr lang="en-US" sz="1800" kern="0" dirty="0">
                <a:solidFill>
                  <a:srgbClr val="C00000"/>
                </a:solidFill>
              </a:rPr>
              <a:t>heatmap</a:t>
            </a:r>
            <a:r>
              <a:rPr lang="en-US" sz="1800" kern="0" dirty="0"/>
              <a:t> that there is no </a:t>
            </a:r>
            <a:r>
              <a:rPr lang="en-US" sz="1800" kern="0" dirty="0">
                <a:solidFill>
                  <a:srgbClr val="C00000"/>
                </a:solidFill>
              </a:rPr>
              <a:t>missing values</a:t>
            </a:r>
            <a:r>
              <a:rPr lang="en-US" sz="1800" kern="0" dirty="0"/>
              <a:t> in this dataset</a:t>
            </a:r>
            <a:endParaRPr lang="en-IN" sz="1800" kern="0" dirty="0"/>
          </a:p>
        </p:txBody>
      </p:sp>
      <p:pic>
        <p:nvPicPr>
          <p:cNvPr id="1026" name="Picture 2">
            <a:extLst>
              <a:ext uri="{FF2B5EF4-FFF2-40B4-BE49-F238E27FC236}">
                <a16:creationId xmlns:a16="http://schemas.microsoft.com/office/drawing/2014/main" id="{66DBE5AC-61E4-4D48-B9F5-BF631E762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7793"/>
            <a:ext cx="5786438" cy="303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27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5839</TotalTime>
  <Words>2218</Words>
  <Application>Microsoft Office PowerPoint</Application>
  <PresentationFormat>On-screen Show (16:9)</PresentationFormat>
  <Paragraphs>166</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Calibri</vt:lpstr>
      <vt:lpstr>charter</vt:lpstr>
      <vt:lpstr>inter-bold</vt:lpstr>
      <vt:lpstr>Roboto</vt:lpstr>
      <vt:lpstr>Verdana</vt:lpstr>
      <vt:lpstr>Wingdings</vt:lpstr>
      <vt:lpstr>Office Theme</vt:lpstr>
      <vt:lpstr>PowerPoint Presentation</vt:lpstr>
      <vt:lpstr>PowerPoint Presentation</vt:lpstr>
      <vt:lpstr>PowerPoint Presentation</vt:lpstr>
      <vt:lpstr>PowerPoint Presentation</vt:lpstr>
      <vt:lpstr>PowerPoint Presentation</vt:lpstr>
      <vt:lpstr>Data Description.</vt:lpstr>
      <vt:lpstr>Data Pipeline </vt:lpstr>
      <vt:lpstr>DATA SUMMARY &amp; INSIGHTS</vt:lpstr>
      <vt:lpstr>EDA ANALYSIS OF THE DATASET</vt:lpstr>
      <vt:lpstr>Defaulters vs non-defaulters</vt:lpstr>
      <vt:lpstr>Population Distribution by Gender</vt:lpstr>
      <vt:lpstr>Population Distribution by Education</vt:lpstr>
      <vt:lpstr>Population Distribution by Marriage</vt:lpstr>
      <vt:lpstr>Population Distribution by Age</vt:lpstr>
      <vt:lpstr>Credit Limit Visualization</vt:lpstr>
      <vt:lpstr>Distribution by their Payment History</vt:lpstr>
      <vt:lpstr>Checking Correlation With the Heatmap</vt:lpstr>
      <vt:lpstr>PowerPoint Presentation</vt:lpstr>
      <vt:lpstr>Comparison of Target Variable</vt:lpstr>
      <vt:lpstr>Models Used For The Dataset:</vt:lpstr>
      <vt:lpstr>LOGISTIC REGRESSION</vt:lpstr>
      <vt:lpstr>                      DECISION TREE </vt:lpstr>
      <vt:lpstr>RANDOM FOREST</vt:lpstr>
      <vt:lpstr>    XG BOOST</vt:lpstr>
      <vt:lpstr>Overall Evaluation of models with ROC-AUC curve </vt:lpstr>
      <vt:lpstr>PowerPoint Presentation</vt:lpstr>
      <vt:lpstr>PowerPoint Presentation</vt:lpstr>
      <vt:lpstr>CONCLUSION continue..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 - Capstone Project(PPT)</dc:title>
  <dc:creator>Jagdish Mahato</dc:creator>
  <cp:lastModifiedBy>kanika</cp:lastModifiedBy>
  <cp:revision>179</cp:revision>
  <dcterms:created xsi:type="dcterms:W3CDTF">2022-02-03T11:57:54Z</dcterms:created>
  <dcterms:modified xsi:type="dcterms:W3CDTF">2022-12-03T18:32:50Z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2022-02-03T00:00:00Z</vt:filetime>
  </property>
</Properties>
</file>