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042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0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0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0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5224" y="676624"/>
            <a:ext cx="6018821" cy="3767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0473" y="237566"/>
            <a:ext cx="7763052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C0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8267" y="1163573"/>
            <a:ext cx="8627465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jp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9456" y="494791"/>
            <a:ext cx="687260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16990">
              <a:lnSpc>
                <a:spcPct val="100000"/>
              </a:lnSpc>
              <a:spcBef>
                <a:spcPts val="105"/>
              </a:spcBef>
            </a:pPr>
            <a:r>
              <a:rPr sz="3200" spc="-125" dirty="0"/>
              <a:t>Ca</a:t>
            </a:r>
            <a:r>
              <a:rPr sz="3200" spc="-120" dirty="0"/>
              <a:t>p</a:t>
            </a:r>
            <a:r>
              <a:rPr sz="3200" spc="-130" dirty="0"/>
              <a:t>s</a:t>
            </a:r>
            <a:r>
              <a:rPr sz="3200" spc="-120" dirty="0"/>
              <a:t>t</a:t>
            </a:r>
            <a:r>
              <a:rPr sz="3200" spc="-125" dirty="0"/>
              <a:t>on</a:t>
            </a:r>
            <a:r>
              <a:rPr sz="3200" dirty="0"/>
              <a:t>e</a:t>
            </a:r>
            <a:r>
              <a:rPr sz="3200" spc="-190" dirty="0"/>
              <a:t> </a:t>
            </a:r>
            <a:r>
              <a:rPr sz="3200" spc="-120" dirty="0"/>
              <a:t>Pr</a:t>
            </a:r>
            <a:r>
              <a:rPr sz="3200" spc="-125" dirty="0"/>
              <a:t>o</a:t>
            </a:r>
            <a:r>
              <a:rPr sz="3200" spc="-114" dirty="0"/>
              <a:t>j</a:t>
            </a:r>
            <a:r>
              <a:rPr sz="3200" spc="-130" dirty="0"/>
              <a:t>e</a:t>
            </a:r>
            <a:r>
              <a:rPr sz="3200" spc="-120" dirty="0"/>
              <a:t>c</a:t>
            </a:r>
            <a:r>
              <a:rPr sz="3200" spc="-110" dirty="0"/>
              <a:t>t</a:t>
            </a:r>
            <a:r>
              <a:rPr sz="3200" dirty="0"/>
              <a:t>-</a:t>
            </a:r>
            <a:r>
              <a:rPr sz="3200" spc="-195" dirty="0"/>
              <a:t> </a:t>
            </a:r>
            <a:r>
              <a:rPr sz="3200" dirty="0"/>
              <a:t>2</a:t>
            </a:r>
            <a:endParaRPr sz="3200"/>
          </a:p>
          <a:p>
            <a:pPr marL="12700" marR="5080" indent="779780">
              <a:lnSpc>
                <a:spcPct val="100000"/>
              </a:lnSpc>
            </a:pPr>
            <a:r>
              <a:rPr sz="2800" spc="-10" dirty="0">
                <a:solidFill>
                  <a:srgbClr val="124F5B"/>
                </a:solidFill>
              </a:rPr>
              <a:t>Supervised</a:t>
            </a:r>
            <a:r>
              <a:rPr sz="2800" spc="35" dirty="0">
                <a:solidFill>
                  <a:srgbClr val="124F5B"/>
                </a:solidFill>
              </a:rPr>
              <a:t> </a:t>
            </a:r>
            <a:r>
              <a:rPr sz="2800" spc="-10" dirty="0">
                <a:solidFill>
                  <a:srgbClr val="124F5B"/>
                </a:solidFill>
              </a:rPr>
              <a:t>ML-Regression </a:t>
            </a:r>
            <a:r>
              <a:rPr sz="2800" spc="-5" dirty="0">
                <a:solidFill>
                  <a:srgbClr val="124F5B"/>
                </a:solidFill>
              </a:rPr>
              <a:t> (Bike</a:t>
            </a:r>
            <a:r>
              <a:rPr sz="2800" spc="10" dirty="0">
                <a:solidFill>
                  <a:srgbClr val="124F5B"/>
                </a:solidFill>
              </a:rPr>
              <a:t> </a:t>
            </a:r>
            <a:r>
              <a:rPr sz="2800" spc="-5" dirty="0">
                <a:solidFill>
                  <a:srgbClr val="124F5B"/>
                </a:solidFill>
              </a:rPr>
              <a:t>Sharing</a:t>
            </a:r>
            <a:r>
              <a:rPr sz="2800" spc="20" dirty="0">
                <a:solidFill>
                  <a:srgbClr val="124F5B"/>
                </a:solidFill>
              </a:rPr>
              <a:t> </a:t>
            </a:r>
            <a:r>
              <a:rPr sz="2800" spc="-10" dirty="0">
                <a:solidFill>
                  <a:srgbClr val="124F5B"/>
                </a:solidFill>
              </a:rPr>
              <a:t>Demand</a:t>
            </a:r>
            <a:r>
              <a:rPr sz="2800" spc="15" dirty="0">
                <a:solidFill>
                  <a:srgbClr val="124F5B"/>
                </a:solidFill>
              </a:rPr>
              <a:t> </a:t>
            </a:r>
            <a:r>
              <a:rPr sz="2800" spc="-5" dirty="0">
                <a:solidFill>
                  <a:srgbClr val="124F5B"/>
                </a:solidFill>
              </a:rPr>
              <a:t>Prediction)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0107" y="2148839"/>
            <a:ext cx="3358134" cy="79019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766186" y="2264105"/>
            <a:ext cx="352044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124F5B"/>
                </a:solidFill>
                <a:latin typeface="Verdana"/>
                <a:cs typeface="Verdana"/>
              </a:rPr>
              <a:t>By</a:t>
            </a:r>
            <a:r>
              <a:rPr sz="2800" b="1" spc="-1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Tahoma"/>
                <a:cs typeface="Tahoma"/>
              </a:rPr>
              <a:t>Team</a:t>
            </a:r>
            <a:r>
              <a:rPr sz="2800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ahoma"/>
                <a:cs typeface="Tahoma"/>
              </a:rPr>
              <a:t>GodSpeed</a:t>
            </a:r>
            <a:endParaRPr sz="2800" dirty="0">
              <a:latin typeface="Tahoma"/>
              <a:cs typeface="Tahoma"/>
            </a:endParaRPr>
          </a:p>
          <a:p>
            <a:pPr marL="363220" marR="354965" indent="1270" algn="ctr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solidFill>
                  <a:srgbClr val="FF0000"/>
                </a:solidFill>
                <a:latin typeface="Tahoma"/>
                <a:cs typeface="Tahoma"/>
              </a:rPr>
              <a:t>Kanika</a:t>
            </a:r>
            <a:r>
              <a:rPr sz="2800" b="1" spc="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Tahoma"/>
                <a:cs typeface="Tahoma"/>
              </a:rPr>
              <a:t>Raj</a:t>
            </a:r>
            <a:endParaRPr sz="2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315" y="1043772"/>
            <a:ext cx="3920206" cy="26379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38323" y="1038569"/>
            <a:ext cx="4077341" cy="26164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0200" y="3801262"/>
            <a:ext cx="8255634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As</a:t>
            </a:r>
            <a:r>
              <a:rPr sz="16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we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can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see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600" b="1" spc="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Verdana"/>
                <a:cs typeface="Verdana"/>
              </a:rPr>
              <a:t>histogram</a:t>
            </a:r>
            <a:r>
              <a:rPr sz="1600" b="1" spc="5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graph,</a:t>
            </a:r>
            <a:r>
              <a:rPr sz="1600" b="1" spc="3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after</a:t>
            </a:r>
            <a:r>
              <a:rPr sz="1600" b="1" spc="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applying</a:t>
            </a:r>
            <a:r>
              <a:rPr sz="1600" b="1" spc="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Verdana"/>
                <a:cs typeface="Verdana"/>
              </a:rPr>
              <a:t>Square</a:t>
            </a:r>
            <a:r>
              <a:rPr sz="1600" b="1" spc="3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Verdana"/>
                <a:cs typeface="Verdana"/>
              </a:rPr>
              <a:t>root</a:t>
            </a:r>
            <a:r>
              <a:rPr sz="1600" b="1" spc="2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to </a:t>
            </a:r>
            <a:r>
              <a:rPr sz="16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6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skewed</a:t>
            </a:r>
            <a:r>
              <a:rPr sz="1600" b="1" spc="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Verdana"/>
                <a:cs typeface="Verdana"/>
              </a:rPr>
              <a:t>Rented</a:t>
            </a:r>
            <a:r>
              <a:rPr sz="1600" b="1" spc="2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Verdana"/>
                <a:cs typeface="Verdana"/>
              </a:rPr>
              <a:t>Bike</a:t>
            </a:r>
            <a:r>
              <a:rPr sz="1600" b="1" spc="3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Verdana"/>
                <a:cs typeface="Verdana"/>
              </a:rPr>
              <a:t>Count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,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we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get</a:t>
            </a:r>
            <a:r>
              <a:rPr sz="1600" b="1" spc="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an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almost</a:t>
            </a:r>
            <a:r>
              <a:rPr sz="1600" b="1" spc="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normal</a:t>
            </a:r>
            <a:r>
              <a:rPr sz="1600" b="1" spc="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distribution.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24F5B"/>
              </a:buClr>
              <a:buFont typeface="Wingdings"/>
              <a:buChar char=""/>
            </a:pPr>
            <a:endParaRPr sz="1550">
              <a:latin typeface="Verdana"/>
              <a:cs typeface="Verdana"/>
            </a:endParaRPr>
          </a:p>
          <a:p>
            <a:pPr marL="299085" marR="21590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After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applying</a:t>
            </a:r>
            <a:r>
              <a:rPr sz="1600" b="1" spc="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Verdana"/>
                <a:cs typeface="Verdana"/>
              </a:rPr>
              <a:t>Square</a:t>
            </a:r>
            <a:r>
              <a:rPr sz="1600" b="1" spc="4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Verdana"/>
                <a:cs typeface="Verdana"/>
              </a:rPr>
              <a:t>root</a:t>
            </a:r>
            <a:r>
              <a:rPr sz="1600" b="1" spc="4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operation,</a:t>
            </a:r>
            <a:r>
              <a:rPr sz="1600" b="1" spc="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there</a:t>
            </a:r>
            <a:r>
              <a:rPr sz="1600" b="1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are</a:t>
            </a:r>
            <a:r>
              <a:rPr sz="1600" b="1" spc="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Verdana"/>
                <a:cs typeface="Verdana"/>
              </a:rPr>
              <a:t>no</a:t>
            </a:r>
            <a:r>
              <a:rPr sz="1600" b="1" spc="1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Verdana"/>
                <a:cs typeface="Verdana"/>
              </a:rPr>
              <a:t>outliers</a:t>
            </a:r>
            <a:r>
              <a:rPr sz="1600" b="1" spc="5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present</a:t>
            </a:r>
            <a:r>
              <a:rPr sz="1600" b="1" spc="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in </a:t>
            </a:r>
            <a:r>
              <a:rPr sz="1600" b="1" spc="-53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6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Verdana"/>
                <a:cs typeface="Verdana"/>
              </a:rPr>
              <a:t>Rented</a:t>
            </a:r>
            <a:r>
              <a:rPr sz="1600" b="1" spc="1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Verdana"/>
                <a:cs typeface="Verdana"/>
              </a:rPr>
              <a:t>Bike</a:t>
            </a:r>
            <a:r>
              <a:rPr sz="1600" b="1" spc="3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Verdana"/>
                <a:cs typeface="Verdana"/>
              </a:rPr>
              <a:t>Count</a:t>
            </a:r>
            <a:r>
              <a:rPr sz="1600" b="1" spc="1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column</a:t>
            </a:r>
            <a:r>
              <a:rPr sz="1600" b="1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as</a:t>
            </a:r>
            <a:r>
              <a:rPr sz="16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shown</a:t>
            </a:r>
            <a:r>
              <a:rPr sz="1600" b="1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above</a:t>
            </a:r>
            <a:r>
              <a:rPr sz="1600" b="1" spc="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600" b="1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right-side</a:t>
            </a:r>
            <a:r>
              <a:rPr sz="1600" b="1" spc="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Verdana"/>
                <a:cs typeface="Verdana"/>
              </a:rPr>
              <a:t>box</a:t>
            </a:r>
            <a:r>
              <a:rPr sz="1600" b="1" spc="2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Verdana"/>
                <a:cs typeface="Verdana"/>
              </a:rPr>
              <a:t>plot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4370" y="341198"/>
            <a:ext cx="63334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ANALYSIS OF</a:t>
            </a:r>
            <a:r>
              <a:rPr sz="2400" spc="-25" dirty="0"/>
              <a:t> </a:t>
            </a:r>
            <a:r>
              <a:rPr sz="2400" spc="-5" dirty="0"/>
              <a:t>RENTED</a:t>
            </a:r>
            <a:r>
              <a:rPr sz="2400" spc="-10" dirty="0"/>
              <a:t> </a:t>
            </a:r>
            <a:r>
              <a:rPr sz="2400" spc="-5" dirty="0"/>
              <a:t>BIKE</a:t>
            </a:r>
            <a:r>
              <a:rPr sz="2400" spc="-15" dirty="0"/>
              <a:t> </a:t>
            </a:r>
            <a:r>
              <a:rPr sz="2400" dirty="0"/>
              <a:t>COLUMN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564" y="846892"/>
            <a:ext cx="8193452" cy="289510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8267" y="3903675"/>
            <a:ext cx="8317865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2100" b="1" spc="-10" dirty="0">
                <a:solidFill>
                  <a:srgbClr val="124F5B"/>
                </a:solidFill>
                <a:latin typeface="Calibri"/>
                <a:cs typeface="Calibri"/>
              </a:rPr>
              <a:t>From</a:t>
            </a:r>
            <a:r>
              <a:rPr sz="2100" b="1" spc="5" dirty="0">
                <a:solidFill>
                  <a:srgbClr val="124F5B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124F5B"/>
                </a:solidFill>
                <a:latin typeface="Calibri"/>
                <a:cs typeface="Calibri"/>
              </a:rPr>
              <a:t>the </a:t>
            </a:r>
            <a:r>
              <a:rPr sz="2100" b="1" spc="-10" dirty="0">
                <a:solidFill>
                  <a:srgbClr val="124F5B"/>
                </a:solidFill>
                <a:latin typeface="Calibri"/>
                <a:cs typeface="Calibri"/>
              </a:rPr>
              <a:t>above</a:t>
            </a:r>
            <a:r>
              <a:rPr sz="2100" b="1" spc="-15" dirty="0">
                <a:solidFill>
                  <a:srgbClr val="124F5B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C00000"/>
                </a:solidFill>
                <a:latin typeface="Calibri"/>
                <a:cs typeface="Calibri"/>
              </a:rPr>
              <a:t>bar</a:t>
            </a:r>
            <a:r>
              <a:rPr sz="21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C00000"/>
                </a:solidFill>
                <a:latin typeface="Calibri"/>
                <a:cs typeface="Calibri"/>
              </a:rPr>
              <a:t>plot</a:t>
            </a:r>
            <a:r>
              <a:rPr sz="2100" b="1" dirty="0">
                <a:solidFill>
                  <a:srgbClr val="124F5B"/>
                </a:solidFill>
                <a:latin typeface="Calibri"/>
                <a:cs typeface="Calibri"/>
              </a:rPr>
              <a:t>,</a:t>
            </a:r>
            <a:r>
              <a:rPr sz="2100" b="1" spc="-30" dirty="0">
                <a:solidFill>
                  <a:srgbClr val="124F5B"/>
                </a:solidFill>
                <a:latin typeface="Calibri"/>
                <a:cs typeface="Calibri"/>
              </a:rPr>
              <a:t> </a:t>
            </a:r>
            <a:r>
              <a:rPr sz="2100" b="1" spc="-10" dirty="0">
                <a:solidFill>
                  <a:srgbClr val="124F5B"/>
                </a:solidFill>
                <a:latin typeface="Calibri"/>
                <a:cs typeface="Calibri"/>
              </a:rPr>
              <a:t>we</a:t>
            </a:r>
            <a:r>
              <a:rPr sz="2100" b="1" spc="-5" dirty="0">
                <a:solidFill>
                  <a:srgbClr val="124F5B"/>
                </a:solidFill>
                <a:latin typeface="Calibri"/>
                <a:cs typeface="Calibri"/>
              </a:rPr>
              <a:t> can</a:t>
            </a:r>
            <a:r>
              <a:rPr sz="2100" b="1" dirty="0">
                <a:solidFill>
                  <a:srgbClr val="124F5B"/>
                </a:solidFill>
                <a:latin typeface="Calibri"/>
                <a:cs typeface="Calibri"/>
              </a:rPr>
              <a:t> </a:t>
            </a:r>
            <a:r>
              <a:rPr sz="2100" b="1" spc="-5" dirty="0">
                <a:solidFill>
                  <a:srgbClr val="124F5B"/>
                </a:solidFill>
                <a:latin typeface="Calibri"/>
                <a:cs typeface="Calibri"/>
              </a:rPr>
              <a:t>clearly</a:t>
            </a:r>
            <a:r>
              <a:rPr sz="2100" b="1" spc="10" dirty="0">
                <a:solidFill>
                  <a:srgbClr val="124F5B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124F5B"/>
                </a:solidFill>
                <a:latin typeface="Calibri"/>
                <a:cs typeface="Calibri"/>
              </a:rPr>
              <a:t>show</a:t>
            </a:r>
            <a:r>
              <a:rPr sz="2100" b="1" spc="-20" dirty="0">
                <a:solidFill>
                  <a:srgbClr val="124F5B"/>
                </a:solidFill>
                <a:latin typeface="Calibri"/>
                <a:cs typeface="Calibri"/>
              </a:rPr>
              <a:t> </a:t>
            </a:r>
            <a:r>
              <a:rPr sz="2100" b="1" spc="-10" dirty="0">
                <a:solidFill>
                  <a:srgbClr val="124F5B"/>
                </a:solidFill>
                <a:latin typeface="Calibri"/>
                <a:cs typeface="Calibri"/>
              </a:rPr>
              <a:t>that</a:t>
            </a:r>
            <a:r>
              <a:rPr sz="2100" b="1" dirty="0">
                <a:solidFill>
                  <a:srgbClr val="124F5B"/>
                </a:solidFill>
                <a:latin typeface="Calibri"/>
                <a:cs typeface="Calibri"/>
              </a:rPr>
              <a:t> the</a:t>
            </a:r>
            <a:r>
              <a:rPr sz="2100" b="1" spc="-10" dirty="0">
                <a:solidFill>
                  <a:srgbClr val="124F5B"/>
                </a:solidFill>
                <a:latin typeface="Calibri"/>
                <a:cs typeface="Calibri"/>
              </a:rPr>
              <a:t> </a:t>
            </a:r>
            <a:r>
              <a:rPr sz="2100" b="1" spc="-5" dirty="0">
                <a:solidFill>
                  <a:srgbClr val="124F5B"/>
                </a:solidFill>
                <a:latin typeface="Calibri"/>
                <a:cs typeface="Calibri"/>
              </a:rPr>
              <a:t>demand</a:t>
            </a:r>
            <a:r>
              <a:rPr sz="2100" b="1" dirty="0">
                <a:solidFill>
                  <a:srgbClr val="124F5B"/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124F5B"/>
                </a:solidFill>
                <a:latin typeface="Calibri"/>
                <a:cs typeface="Calibri"/>
              </a:rPr>
              <a:t>for</a:t>
            </a:r>
            <a:r>
              <a:rPr sz="2100" b="1" spc="10" dirty="0">
                <a:solidFill>
                  <a:srgbClr val="124F5B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124F5B"/>
                </a:solidFill>
                <a:latin typeface="Calibri"/>
                <a:cs typeface="Calibri"/>
              </a:rPr>
              <a:t>the </a:t>
            </a:r>
            <a:r>
              <a:rPr sz="2100" b="1" spc="5" dirty="0">
                <a:solidFill>
                  <a:srgbClr val="124F5B"/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C00000"/>
                </a:solidFill>
                <a:latin typeface="Calibri"/>
                <a:cs typeface="Calibri"/>
              </a:rPr>
              <a:t>rented bike </a:t>
            </a:r>
            <a:r>
              <a:rPr sz="2100" b="1" dirty="0">
                <a:solidFill>
                  <a:srgbClr val="124F5B"/>
                </a:solidFill>
                <a:latin typeface="Calibri"/>
                <a:cs typeface="Calibri"/>
              </a:rPr>
              <a:t>is high </a:t>
            </a:r>
            <a:r>
              <a:rPr sz="2100" b="1" spc="-10" dirty="0">
                <a:solidFill>
                  <a:srgbClr val="124F5B"/>
                </a:solidFill>
                <a:latin typeface="Calibri"/>
                <a:cs typeface="Calibri"/>
              </a:rPr>
              <a:t>from </a:t>
            </a:r>
            <a:r>
              <a:rPr sz="2100" b="1" dirty="0">
                <a:solidFill>
                  <a:srgbClr val="124F5B"/>
                </a:solidFill>
                <a:latin typeface="Calibri"/>
                <a:cs typeface="Calibri"/>
              </a:rPr>
              <a:t>the </a:t>
            </a:r>
            <a:r>
              <a:rPr sz="2100" b="1" dirty="0">
                <a:solidFill>
                  <a:srgbClr val="C00000"/>
                </a:solidFill>
                <a:latin typeface="Calibri"/>
                <a:cs typeface="Calibri"/>
              </a:rPr>
              <a:t>5th </a:t>
            </a:r>
            <a:r>
              <a:rPr sz="2100" b="1" spc="-15" dirty="0">
                <a:solidFill>
                  <a:srgbClr val="124F5B"/>
                </a:solidFill>
                <a:latin typeface="Calibri"/>
                <a:cs typeface="Calibri"/>
              </a:rPr>
              <a:t>to </a:t>
            </a:r>
            <a:r>
              <a:rPr sz="2100" b="1" dirty="0">
                <a:solidFill>
                  <a:srgbClr val="124F5B"/>
                </a:solidFill>
                <a:latin typeface="Calibri"/>
                <a:cs typeface="Calibri"/>
              </a:rPr>
              <a:t>the </a:t>
            </a:r>
            <a:r>
              <a:rPr sz="2100" b="1" dirty="0">
                <a:solidFill>
                  <a:srgbClr val="C00000"/>
                </a:solidFill>
                <a:latin typeface="Calibri"/>
                <a:cs typeface="Calibri"/>
              </a:rPr>
              <a:t>10th </a:t>
            </a:r>
            <a:r>
              <a:rPr sz="2100" b="1" spc="-10" dirty="0">
                <a:solidFill>
                  <a:srgbClr val="C00000"/>
                </a:solidFill>
                <a:latin typeface="Calibri"/>
                <a:cs typeface="Calibri"/>
              </a:rPr>
              <a:t>month </a:t>
            </a:r>
            <a:r>
              <a:rPr sz="2100" b="1" dirty="0">
                <a:solidFill>
                  <a:srgbClr val="124F5B"/>
                </a:solidFill>
                <a:latin typeface="Calibri"/>
                <a:cs typeface="Calibri"/>
              </a:rPr>
              <a:t>as </a:t>
            </a:r>
            <a:r>
              <a:rPr sz="2100" b="1" spc="-10" dirty="0">
                <a:solidFill>
                  <a:srgbClr val="124F5B"/>
                </a:solidFill>
                <a:latin typeface="Calibri"/>
                <a:cs typeface="Calibri"/>
              </a:rPr>
              <a:t>compared </a:t>
            </a:r>
            <a:r>
              <a:rPr sz="2100" b="1" spc="-15" dirty="0">
                <a:solidFill>
                  <a:srgbClr val="124F5B"/>
                </a:solidFill>
                <a:latin typeface="Calibri"/>
                <a:cs typeface="Calibri"/>
              </a:rPr>
              <a:t>to </a:t>
            </a:r>
            <a:r>
              <a:rPr sz="2100" b="1" dirty="0">
                <a:solidFill>
                  <a:srgbClr val="124F5B"/>
                </a:solidFill>
                <a:latin typeface="Calibri"/>
                <a:cs typeface="Calibri"/>
              </a:rPr>
              <a:t>other </a:t>
            </a:r>
            <a:r>
              <a:rPr sz="2100" b="1" spc="-459" dirty="0">
                <a:solidFill>
                  <a:srgbClr val="124F5B"/>
                </a:solidFill>
                <a:latin typeface="Calibri"/>
                <a:cs typeface="Calibri"/>
              </a:rPr>
              <a:t> </a:t>
            </a:r>
            <a:r>
              <a:rPr sz="2100" b="1" spc="-5" dirty="0">
                <a:solidFill>
                  <a:srgbClr val="124F5B"/>
                </a:solidFill>
                <a:latin typeface="Calibri"/>
                <a:cs typeface="Calibri"/>
              </a:rPr>
              <a:t>months,</a:t>
            </a:r>
            <a:r>
              <a:rPr sz="2100" b="1" spc="-10" dirty="0">
                <a:solidFill>
                  <a:srgbClr val="124F5B"/>
                </a:solidFill>
                <a:latin typeface="Calibri"/>
                <a:cs typeface="Calibri"/>
              </a:rPr>
              <a:t> </a:t>
            </a:r>
            <a:r>
              <a:rPr sz="2100" b="1" spc="-5" dirty="0">
                <a:solidFill>
                  <a:srgbClr val="124F5B"/>
                </a:solidFill>
                <a:latin typeface="Calibri"/>
                <a:cs typeface="Calibri"/>
              </a:rPr>
              <a:t>and</a:t>
            </a:r>
            <a:r>
              <a:rPr sz="2100" b="1" spc="-10" dirty="0">
                <a:solidFill>
                  <a:srgbClr val="124F5B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124F5B"/>
                </a:solidFill>
                <a:latin typeface="Calibri"/>
                <a:cs typeface="Calibri"/>
              </a:rPr>
              <a:t>these </a:t>
            </a:r>
            <a:r>
              <a:rPr sz="2100" b="1" spc="-10" dirty="0">
                <a:solidFill>
                  <a:srgbClr val="124F5B"/>
                </a:solidFill>
                <a:latin typeface="Calibri"/>
                <a:cs typeface="Calibri"/>
              </a:rPr>
              <a:t>months</a:t>
            </a:r>
            <a:r>
              <a:rPr sz="2100" b="1" dirty="0">
                <a:solidFill>
                  <a:srgbClr val="124F5B"/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124F5B"/>
                </a:solidFill>
                <a:latin typeface="Calibri"/>
                <a:cs typeface="Calibri"/>
              </a:rPr>
              <a:t>represent</a:t>
            </a:r>
            <a:r>
              <a:rPr sz="2100" b="1" spc="30" dirty="0">
                <a:solidFill>
                  <a:srgbClr val="124F5B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124F5B"/>
                </a:solidFill>
                <a:latin typeface="Calibri"/>
                <a:cs typeface="Calibri"/>
              </a:rPr>
              <a:t>the</a:t>
            </a:r>
            <a:r>
              <a:rPr sz="2100" b="1" spc="-10" dirty="0">
                <a:solidFill>
                  <a:srgbClr val="124F5B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C00000"/>
                </a:solidFill>
                <a:latin typeface="Calibri"/>
                <a:cs typeface="Calibri"/>
              </a:rPr>
              <a:t>summer</a:t>
            </a:r>
            <a:r>
              <a:rPr sz="21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100" b="1" spc="-5" dirty="0">
                <a:solidFill>
                  <a:srgbClr val="C00000"/>
                </a:solidFill>
                <a:latin typeface="Calibri"/>
                <a:cs typeface="Calibri"/>
              </a:rPr>
              <a:t>season</a:t>
            </a:r>
            <a:r>
              <a:rPr sz="2100" b="1" spc="-5" dirty="0">
                <a:solidFill>
                  <a:srgbClr val="124F5B"/>
                </a:solidFill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4370" y="227203"/>
            <a:ext cx="6479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ANALYSIS</a:t>
            </a:r>
            <a:r>
              <a:rPr sz="2800" spc="5" dirty="0"/>
              <a:t> </a:t>
            </a:r>
            <a:r>
              <a:rPr sz="2800" spc="-10" dirty="0"/>
              <a:t>OF</a:t>
            </a:r>
            <a:r>
              <a:rPr sz="2800" spc="-20" dirty="0"/>
              <a:t> </a:t>
            </a:r>
            <a:r>
              <a:rPr sz="2800" spc="-5" dirty="0"/>
              <a:t>MONTH</a:t>
            </a:r>
            <a:r>
              <a:rPr sz="2800" dirty="0"/>
              <a:t> </a:t>
            </a:r>
            <a:r>
              <a:rPr sz="2800" spc="-5" dirty="0"/>
              <a:t>VARIABLE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013" y="738122"/>
            <a:ext cx="8288322" cy="264733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739" y="3575430"/>
            <a:ext cx="884618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b="1" spc="-5" dirty="0">
                <a:solidFill>
                  <a:srgbClr val="124F5B"/>
                </a:solidFill>
                <a:latin typeface="Verdana"/>
                <a:cs typeface="Verdana"/>
              </a:rPr>
              <a:t> above</a:t>
            </a:r>
            <a:r>
              <a:rPr sz="1800" b="1" spc="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Verdana"/>
                <a:cs typeface="Verdana"/>
              </a:rPr>
              <a:t>bar plot</a:t>
            </a:r>
            <a:r>
              <a:rPr sz="1800" b="1" spc="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24F5B"/>
                </a:solidFill>
                <a:latin typeface="Verdana"/>
                <a:cs typeface="Verdana"/>
              </a:rPr>
              <a:t>describes</a:t>
            </a:r>
            <a:r>
              <a:rPr sz="18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24F5B"/>
                </a:solidFill>
                <a:latin typeface="Verdana"/>
                <a:cs typeface="Verdana"/>
              </a:rPr>
              <a:t>use</a:t>
            </a:r>
            <a:r>
              <a:rPr sz="18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b="1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Verdana"/>
                <a:cs typeface="Verdana"/>
              </a:rPr>
              <a:t>rented</a:t>
            </a:r>
            <a:r>
              <a:rPr sz="1800" b="1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Verdana"/>
                <a:cs typeface="Verdana"/>
              </a:rPr>
              <a:t>bike</a:t>
            </a:r>
            <a:r>
              <a:rPr sz="1800" b="1" spc="1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Verdana"/>
                <a:cs typeface="Verdana"/>
              </a:rPr>
              <a:t>count </a:t>
            </a:r>
            <a:r>
              <a:rPr sz="1800" b="1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24F5B"/>
                </a:solidFill>
                <a:latin typeface="Verdana"/>
                <a:cs typeface="Verdana"/>
              </a:rPr>
              <a:t>according</a:t>
            </a:r>
            <a:r>
              <a:rPr sz="1800" b="1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to the </a:t>
            </a:r>
            <a:r>
              <a:rPr sz="1800" b="1" spc="-5" dirty="0">
                <a:solidFill>
                  <a:srgbClr val="C00000"/>
                </a:solidFill>
                <a:latin typeface="Verdana"/>
                <a:cs typeface="Verdana"/>
              </a:rPr>
              <a:t>‘hour’</a:t>
            </a:r>
            <a:r>
              <a:rPr sz="1800" b="1" spc="2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b="1" spc="-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24F5B"/>
                </a:solidFill>
                <a:latin typeface="Verdana"/>
                <a:cs typeface="Verdana"/>
              </a:rPr>
              <a:t>data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24F5B"/>
                </a:solidFill>
                <a:latin typeface="Verdana"/>
                <a:cs typeface="Verdana"/>
              </a:rPr>
              <a:t>shown</a:t>
            </a:r>
            <a:r>
              <a:rPr sz="18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24F5B"/>
                </a:solidFill>
                <a:latin typeface="Verdana"/>
                <a:cs typeface="Verdana"/>
              </a:rPr>
              <a:t>for 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year</a:t>
            </a:r>
            <a:r>
              <a:rPr sz="1800" b="1" spc="-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or 365</a:t>
            </a:r>
            <a:r>
              <a:rPr sz="1800" b="1" spc="-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24F5B"/>
                </a:solidFill>
                <a:latin typeface="Verdana"/>
                <a:cs typeface="Verdana"/>
              </a:rPr>
              <a:t>days.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24F5B"/>
              </a:buClr>
              <a:buFont typeface="Wingdings"/>
              <a:buChar char=""/>
            </a:pPr>
            <a:endParaRPr sz="1750">
              <a:latin typeface="Verdana"/>
              <a:cs typeface="Verdana"/>
            </a:endParaRPr>
          </a:p>
          <a:p>
            <a:pPr marL="299085" marR="264795" indent="-299720" algn="r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It is</a:t>
            </a:r>
            <a:r>
              <a:rPr sz="18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24F5B"/>
                </a:solidFill>
                <a:latin typeface="Verdana"/>
                <a:cs typeface="Verdana"/>
              </a:rPr>
              <a:t>clear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24F5B"/>
                </a:solidFill>
                <a:latin typeface="Verdana"/>
                <a:cs typeface="Verdana"/>
              </a:rPr>
              <a:t>from</a:t>
            </a:r>
            <a:r>
              <a:rPr sz="18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24F5B"/>
                </a:solidFill>
                <a:latin typeface="Verdana"/>
                <a:cs typeface="Verdana"/>
              </a:rPr>
              <a:t>graph</a:t>
            </a:r>
            <a:r>
              <a:rPr sz="18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24F5B"/>
                </a:solidFill>
                <a:latin typeface="Verdana"/>
                <a:cs typeface="Verdana"/>
              </a:rPr>
              <a:t>that</a:t>
            </a:r>
            <a:r>
              <a:rPr sz="18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24F5B"/>
                </a:solidFill>
                <a:latin typeface="Verdana"/>
                <a:cs typeface="Verdana"/>
              </a:rPr>
              <a:t>generally</a:t>
            </a:r>
            <a:r>
              <a:rPr sz="1800" b="1" spc="3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Verdana"/>
                <a:cs typeface="Verdana"/>
              </a:rPr>
              <a:t>people </a:t>
            </a:r>
            <a:r>
              <a:rPr sz="1800" b="1" spc="-5" dirty="0">
                <a:solidFill>
                  <a:srgbClr val="124F5B"/>
                </a:solidFill>
                <a:latin typeface="Verdana"/>
                <a:cs typeface="Verdana"/>
              </a:rPr>
              <a:t>use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24F5B"/>
                </a:solidFill>
                <a:latin typeface="Verdana"/>
                <a:cs typeface="Verdana"/>
              </a:rPr>
              <a:t>rented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24F5B"/>
                </a:solidFill>
                <a:latin typeface="Verdana"/>
                <a:cs typeface="Verdana"/>
              </a:rPr>
              <a:t>bikes</a:t>
            </a:r>
            <a:endParaRPr sz="1800">
              <a:latin typeface="Verdana"/>
              <a:cs typeface="Verdana"/>
            </a:endParaRPr>
          </a:p>
          <a:p>
            <a:pPr marR="204470" algn="r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124F5B"/>
                </a:solidFill>
                <a:latin typeface="Verdana"/>
                <a:cs typeface="Verdana"/>
              </a:rPr>
              <a:t>during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 their</a:t>
            </a:r>
            <a:r>
              <a:rPr sz="18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C00000"/>
                </a:solidFill>
                <a:latin typeface="Verdana"/>
                <a:cs typeface="Verdana"/>
              </a:rPr>
              <a:t>working </a:t>
            </a:r>
            <a:r>
              <a:rPr sz="1800" b="1" spc="-5" dirty="0">
                <a:solidFill>
                  <a:srgbClr val="C00000"/>
                </a:solidFill>
                <a:latin typeface="Verdana"/>
                <a:cs typeface="Verdana"/>
              </a:rPr>
              <a:t>hours</a:t>
            </a:r>
            <a:r>
              <a:rPr sz="1800" b="1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24F5B"/>
                </a:solidFill>
                <a:latin typeface="Verdana"/>
                <a:cs typeface="Verdana"/>
              </a:rPr>
              <a:t>from</a:t>
            </a:r>
            <a:r>
              <a:rPr sz="18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7</a:t>
            </a:r>
            <a:r>
              <a:rPr sz="18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am</a:t>
            </a:r>
            <a:r>
              <a:rPr sz="1800" b="1" spc="-5" dirty="0">
                <a:solidFill>
                  <a:srgbClr val="124F5B"/>
                </a:solidFill>
                <a:latin typeface="Verdana"/>
                <a:cs typeface="Verdana"/>
              </a:rPr>
              <a:t> to</a:t>
            </a:r>
            <a:r>
              <a:rPr sz="18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9</a:t>
            </a:r>
            <a:r>
              <a:rPr sz="18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am</a:t>
            </a:r>
            <a:r>
              <a:rPr sz="1800" b="1" spc="-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5</a:t>
            </a:r>
            <a:r>
              <a:rPr sz="1800" b="1" spc="-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24F5B"/>
                </a:solidFill>
                <a:latin typeface="Verdana"/>
                <a:cs typeface="Verdana"/>
              </a:rPr>
              <a:t>pm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24F5B"/>
                </a:solidFill>
                <a:latin typeface="Verdana"/>
                <a:cs typeface="Verdana"/>
              </a:rPr>
              <a:t>to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 7</a:t>
            </a:r>
            <a:r>
              <a:rPr sz="18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24F5B"/>
                </a:solidFill>
                <a:latin typeface="Verdana"/>
                <a:cs typeface="Verdana"/>
              </a:rPr>
              <a:t>pm.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4370" y="227203"/>
            <a:ext cx="6163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ANALYSIS</a:t>
            </a:r>
            <a:r>
              <a:rPr sz="2800" spc="5" dirty="0"/>
              <a:t> </a:t>
            </a:r>
            <a:r>
              <a:rPr sz="2800" spc="-10" dirty="0"/>
              <a:t>OF</a:t>
            </a:r>
            <a:r>
              <a:rPr sz="2800" spc="-15" dirty="0"/>
              <a:t> </a:t>
            </a:r>
            <a:r>
              <a:rPr sz="2800" spc="-10" dirty="0"/>
              <a:t>HOUR</a:t>
            </a:r>
            <a:r>
              <a:rPr sz="2800" spc="-5" dirty="0"/>
              <a:t> VARIABLE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987" y="253441"/>
            <a:ext cx="53320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5860" algn="l"/>
              </a:tabLst>
            </a:pPr>
            <a:r>
              <a:rPr sz="2400" dirty="0">
                <a:solidFill>
                  <a:srgbClr val="CC0000"/>
                </a:solidFill>
                <a:latin typeface="Tahoma"/>
                <a:cs typeface="Tahoma"/>
              </a:rPr>
              <a:t>ANALYS</a:t>
            </a:r>
            <a:r>
              <a:rPr sz="2400" spc="5" dirty="0">
                <a:solidFill>
                  <a:srgbClr val="CC0000"/>
                </a:solidFill>
                <a:latin typeface="Tahoma"/>
                <a:cs typeface="Tahoma"/>
              </a:rPr>
              <a:t>I</a:t>
            </a:r>
            <a:r>
              <a:rPr sz="2400" dirty="0">
                <a:solidFill>
                  <a:srgbClr val="CC0000"/>
                </a:solidFill>
                <a:latin typeface="Tahoma"/>
                <a:cs typeface="Tahoma"/>
              </a:rPr>
              <a:t>S</a:t>
            </a:r>
            <a:r>
              <a:rPr sz="2400" spc="-4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400" spc="150" dirty="0">
                <a:solidFill>
                  <a:srgbClr val="CC0000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CC0000"/>
                </a:solidFill>
                <a:latin typeface="Tahoma"/>
                <a:cs typeface="Tahoma"/>
              </a:rPr>
              <a:t>F</a:t>
            </a:r>
            <a:r>
              <a:rPr sz="2400" spc="13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400" spc="95" dirty="0">
                <a:solidFill>
                  <a:srgbClr val="CC0000"/>
                </a:solidFill>
                <a:latin typeface="Tahoma"/>
                <a:cs typeface="Tahoma"/>
              </a:rPr>
              <a:t>S</a:t>
            </a:r>
            <a:r>
              <a:rPr sz="2400" spc="90" dirty="0">
                <a:solidFill>
                  <a:srgbClr val="CC0000"/>
                </a:solidFill>
                <a:latin typeface="Tahoma"/>
                <a:cs typeface="Tahoma"/>
              </a:rPr>
              <a:t>EA</a:t>
            </a:r>
            <a:r>
              <a:rPr sz="2400" spc="95" dirty="0">
                <a:solidFill>
                  <a:srgbClr val="CC0000"/>
                </a:solidFill>
                <a:latin typeface="Tahoma"/>
                <a:cs typeface="Tahoma"/>
              </a:rPr>
              <a:t>S</a:t>
            </a:r>
            <a:r>
              <a:rPr sz="2400" spc="90" dirty="0">
                <a:solidFill>
                  <a:srgbClr val="CC0000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CC0000"/>
                </a:solidFill>
                <a:latin typeface="Tahoma"/>
                <a:cs typeface="Tahoma"/>
              </a:rPr>
              <a:t>N	</a:t>
            </a:r>
            <a:r>
              <a:rPr sz="2400" spc="55" dirty="0">
                <a:solidFill>
                  <a:srgbClr val="CC0000"/>
                </a:solidFill>
                <a:latin typeface="Tahoma"/>
                <a:cs typeface="Tahoma"/>
              </a:rPr>
              <a:t>VA</a:t>
            </a:r>
            <a:r>
              <a:rPr sz="2400" spc="50" dirty="0">
                <a:solidFill>
                  <a:srgbClr val="CC0000"/>
                </a:solidFill>
                <a:latin typeface="Tahoma"/>
                <a:cs typeface="Tahoma"/>
              </a:rPr>
              <a:t>R</a:t>
            </a:r>
            <a:r>
              <a:rPr sz="2400" spc="55" dirty="0">
                <a:solidFill>
                  <a:srgbClr val="CC0000"/>
                </a:solidFill>
                <a:latin typeface="Tahoma"/>
                <a:cs typeface="Tahoma"/>
              </a:rPr>
              <a:t>IA</a:t>
            </a:r>
            <a:r>
              <a:rPr sz="2400" spc="50" dirty="0">
                <a:solidFill>
                  <a:srgbClr val="CC0000"/>
                </a:solidFill>
                <a:latin typeface="Tahoma"/>
                <a:cs typeface="Tahoma"/>
              </a:rPr>
              <a:t>B</a:t>
            </a:r>
            <a:r>
              <a:rPr sz="2400" spc="45" dirty="0">
                <a:solidFill>
                  <a:srgbClr val="CC0000"/>
                </a:solidFill>
                <a:latin typeface="Tahoma"/>
                <a:cs typeface="Tahoma"/>
              </a:rPr>
              <a:t>L</a:t>
            </a:r>
            <a:r>
              <a:rPr sz="2400" dirty="0">
                <a:solidFill>
                  <a:srgbClr val="CC0000"/>
                </a:solidFill>
                <a:latin typeface="Tahoma"/>
                <a:cs typeface="Tahoma"/>
              </a:rPr>
              <a:t>E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461" y="808740"/>
            <a:ext cx="9001443" cy="257801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6334" y="3540378"/>
            <a:ext cx="8717915" cy="152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4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above</a:t>
            </a:r>
            <a:r>
              <a:rPr sz="1400" b="1" spc="-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C00000"/>
                </a:solidFill>
                <a:latin typeface="Verdana"/>
                <a:cs typeface="Verdana"/>
              </a:rPr>
              <a:t>bar</a:t>
            </a:r>
            <a:r>
              <a:rPr sz="1400" b="1" spc="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C00000"/>
                </a:solidFill>
                <a:latin typeface="Verdana"/>
                <a:cs typeface="Verdana"/>
              </a:rPr>
              <a:t>plot</a:t>
            </a:r>
            <a:r>
              <a:rPr sz="1400" b="1" spc="-2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shows the</a:t>
            </a:r>
            <a:r>
              <a:rPr sz="14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distribution</a:t>
            </a:r>
            <a:r>
              <a:rPr sz="1400" b="1" spc="-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rented</a:t>
            </a:r>
            <a:r>
              <a:rPr sz="1400" b="1" spc="-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bike</a:t>
            </a:r>
            <a:r>
              <a:rPr sz="1400" b="1" spc="-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counts</a:t>
            </a:r>
            <a:r>
              <a:rPr sz="14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seasonally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24F5B"/>
              </a:buClr>
              <a:buFont typeface="Wingdings"/>
              <a:buChar char=""/>
            </a:pPr>
            <a:endParaRPr sz="1350">
              <a:latin typeface="Verdana"/>
              <a:cs typeface="Verdana"/>
            </a:endParaRPr>
          </a:p>
          <a:p>
            <a:pPr marL="299085" marR="36512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we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can see that </a:t>
            </a: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most </a:t>
            </a:r>
            <a:r>
              <a:rPr sz="1400" b="1" dirty="0">
                <a:solidFill>
                  <a:srgbClr val="C00000"/>
                </a:solidFill>
                <a:latin typeface="Verdana"/>
                <a:cs typeface="Verdana"/>
              </a:rPr>
              <a:t>people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prefer to ride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bikes in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summer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autumn </a:t>
            </a:r>
            <a:r>
              <a:rPr sz="1400" b="1" spc="-46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seasons.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24F5B"/>
              </a:buClr>
              <a:buFont typeface="Wingdings"/>
              <a:buChar char=""/>
            </a:pPr>
            <a:endParaRPr sz="13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Conversely,</a:t>
            </a:r>
            <a:r>
              <a:rPr sz="1400" b="1" spc="-3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4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C00000"/>
                </a:solidFill>
                <a:latin typeface="Verdana"/>
                <a:cs typeface="Verdana"/>
              </a:rPr>
              <a:t>winter</a:t>
            </a: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 season</a:t>
            </a:r>
            <a:r>
              <a:rPr sz="1400" b="1" spc="-2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has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C00000"/>
                </a:solidFill>
                <a:latin typeface="Verdana"/>
                <a:cs typeface="Verdana"/>
              </a:rPr>
              <a:t>lowest</a:t>
            </a:r>
            <a:r>
              <a:rPr sz="1400" b="1" spc="-2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number</a:t>
            </a:r>
            <a:r>
              <a:rPr sz="1400" b="1" spc="-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4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rented</a:t>
            </a:r>
            <a:r>
              <a:rPr sz="14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bikes,</a:t>
            </a:r>
            <a:r>
              <a:rPr sz="1400" b="1" spc="-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 it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may be</a:t>
            </a:r>
            <a:endParaRPr sz="14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because</a:t>
            </a:r>
            <a:r>
              <a:rPr sz="1400" b="1" spc="-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heavy</a:t>
            </a:r>
            <a:r>
              <a:rPr sz="1400" b="1" spc="-2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snowfall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024713"/>
            <a:ext cx="3401479" cy="242788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91328" y="1031229"/>
            <a:ext cx="3342001" cy="244596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912361" y="1940305"/>
            <a:ext cx="1168400" cy="558800"/>
            <a:chOff x="3912361" y="1940305"/>
            <a:chExt cx="1168400" cy="558800"/>
          </a:xfrm>
        </p:grpSpPr>
        <p:sp>
          <p:nvSpPr>
            <p:cNvPr id="5" name="object 5"/>
            <p:cNvSpPr/>
            <p:nvPr/>
          </p:nvSpPr>
          <p:spPr>
            <a:xfrm>
              <a:off x="3925061" y="1953005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876300" y="0"/>
                  </a:moveTo>
                  <a:lnTo>
                    <a:pt x="876300" y="133350"/>
                  </a:lnTo>
                  <a:lnTo>
                    <a:pt x="0" y="133350"/>
                  </a:lnTo>
                  <a:lnTo>
                    <a:pt x="0" y="400050"/>
                  </a:lnTo>
                  <a:lnTo>
                    <a:pt x="876300" y="400050"/>
                  </a:lnTo>
                  <a:lnTo>
                    <a:pt x="876300" y="533400"/>
                  </a:lnTo>
                  <a:lnTo>
                    <a:pt x="1143000" y="266700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25061" y="1953005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133350"/>
                  </a:moveTo>
                  <a:lnTo>
                    <a:pt x="876300" y="133350"/>
                  </a:lnTo>
                  <a:lnTo>
                    <a:pt x="876300" y="0"/>
                  </a:lnTo>
                  <a:lnTo>
                    <a:pt x="1143000" y="266700"/>
                  </a:lnTo>
                  <a:lnTo>
                    <a:pt x="876300" y="533400"/>
                  </a:lnTo>
                  <a:lnTo>
                    <a:pt x="876300" y="400050"/>
                  </a:lnTo>
                  <a:lnTo>
                    <a:pt x="0" y="400050"/>
                  </a:lnTo>
                  <a:lnTo>
                    <a:pt x="0" y="13335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937761" y="1909952"/>
            <a:ext cx="80327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CC0000"/>
                </a:solidFill>
                <a:latin typeface="Tahoma"/>
                <a:cs typeface="Tahoma"/>
              </a:rPr>
              <a:t>A</a:t>
            </a:r>
            <a:r>
              <a:rPr sz="800" b="1" spc="5" dirty="0">
                <a:solidFill>
                  <a:srgbClr val="CC0000"/>
                </a:solidFill>
                <a:latin typeface="Tahoma"/>
                <a:cs typeface="Tahoma"/>
              </a:rPr>
              <a:t>f</a:t>
            </a:r>
            <a:r>
              <a:rPr sz="800" b="1" dirty="0">
                <a:solidFill>
                  <a:srgbClr val="CC0000"/>
                </a:solidFill>
                <a:latin typeface="Tahoma"/>
                <a:cs typeface="Tahoma"/>
              </a:rPr>
              <a:t>ter</a:t>
            </a:r>
            <a:r>
              <a:rPr sz="800" b="1" spc="-2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800" b="1" spc="-5" dirty="0">
                <a:solidFill>
                  <a:srgbClr val="CC0000"/>
                </a:solidFill>
                <a:latin typeface="Tahoma"/>
                <a:cs typeface="Tahoma"/>
              </a:rPr>
              <a:t>Tri</a:t>
            </a:r>
            <a:r>
              <a:rPr sz="800" b="1" dirty="0">
                <a:solidFill>
                  <a:srgbClr val="CC0000"/>
                </a:solidFill>
                <a:latin typeface="Tahoma"/>
                <a:cs typeface="Tahoma"/>
              </a:rPr>
              <a:t>mming</a:t>
            </a:r>
            <a:endParaRPr sz="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334" y="3554983"/>
            <a:ext cx="858774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Clr>
                <a:srgbClr val="124F5B"/>
              </a:buClr>
              <a:buFont typeface="Wingdings"/>
              <a:buChar char=""/>
              <a:tabLst>
                <a:tab pos="368935" algn="l"/>
                <a:tab pos="369570" algn="l"/>
              </a:tabLst>
            </a:pPr>
            <a:r>
              <a:rPr dirty="0"/>
              <a:t>	</a:t>
            </a:r>
            <a:r>
              <a:rPr sz="1600" b="1" spc="-5" dirty="0">
                <a:solidFill>
                  <a:srgbClr val="C00000"/>
                </a:solidFill>
                <a:latin typeface="Verdana"/>
                <a:cs typeface="Verdana"/>
              </a:rPr>
              <a:t>Trimming</a:t>
            </a:r>
            <a:r>
              <a:rPr sz="1600" b="1" spc="1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600" b="1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one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6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6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techniques</a:t>
            </a:r>
            <a:r>
              <a:rPr sz="1600" b="1" spc="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for</a:t>
            </a:r>
            <a:r>
              <a:rPr sz="1600" b="1" spc="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Verdana"/>
                <a:cs typeface="Verdana"/>
              </a:rPr>
              <a:t>treating</a:t>
            </a:r>
            <a:r>
              <a:rPr sz="1600" b="1" spc="2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Verdana"/>
                <a:cs typeface="Verdana"/>
              </a:rPr>
              <a:t>outliers</a:t>
            </a:r>
            <a:r>
              <a:rPr sz="1600" b="1" spc="4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6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which</a:t>
            </a:r>
            <a:r>
              <a:rPr sz="1600" b="1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we</a:t>
            </a:r>
            <a:r>
              <a:rPr sz="1600" b="1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Verdana"/>
                <a:cs typeface="Verdana"/>
              </a:rPr>
              <a:t>trim </a:t>
            </a:r>
            <a:r>
              <a:rPr sz="1600" b="1" spc="-53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6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Verdana"/>
                <a:cs typeface="Verdana"/>
              </a:rPr>
              <a:t>outliers</a:t>
            </a:r>
            <a:r>
              <a:rPr sz="1600" b="1" spc="3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equal</a:t>
            </a:r>
            <a:r>
              <a:rPr sz="1600" b="1" spc="3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to</a:t>
            </a:r>
            <a:r>
              <a:rPr sz="16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Verdana"/>
                <a:cs typeface="Verdana"/>
              </a:rPr>
              <a:t>normal</a:t>
            </a:r>
            <a:r>
              <a:rPr sz="1600" b="1" spc="2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Verdana"/>
                <a:cs typeface="Verdana"/>
              </a:rPr>
              <a:t>values</a:t>
            </a:r>
            <a:r>
              <a:rPr sz="1600" b="1" spc="3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6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column.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24F5B"/>
              </a:buClr>
              <a:buFont typeface="Wingdings"/>
              <a:buChar char=""/>
            </a:pPr>
            <a:endParaRPr sz="1550">
              <a:latin typeface="Verdana"/>
              <a:cs typeface="Verdana"/>
            </a:endParaRPr>
          </a:p>
          <a:p>
            <a:pPr marL="299085" marR="285750" indent="-287020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In the above plot, we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can see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that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column </a:t>
            </a:r>
            <a:r>
              <a:rPr sz="1600" b="1" spc="-10" dirty="0">
                <a:solidFill>
                  <a:srgbClr val="C00000"/>
                </a:solidFill>
                <a:latin typeface="Verdana"/>
                <a:cs typeface="Verdana"/>
              </a:rPr>
              <a:t>'Rainfall'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has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many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outliers </a:t>
            </a:r>
            <a:r>
              <a:rPr sz="1600" b="1" spc="-53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reaching a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maximum point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600" b="1" dirty="0">
                <a:solidFill>
                  <a:srgbClr val="C00000"/>
                </a:solidFill>
                <a:latin typeface="Verdana"/>
                <a:cs typeface="Verdana"/>
              </a:rPr>
              <a:t>35</a:t>
            </a:r>
            <a:r>
              <a:rPr sz="1600" b="1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but </a:t>
            </a:r>
            <a:r>
              <a:rPr sz="1600" b="1" spc="-5" dirty="0">
                <a:solidFill>
                  <a:srgbClr val="C00000"/>
                </a:solidFill>
                <a:latin typeface="Verdana"/>
                <a:cs typeface="Verdana"/>
              </a:rPr>
              <a:t>after trimming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them we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can see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 that the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outliers'</a:t>
            </a:r>
            <a:r>
              <a:rPr sz="1600" b="1" spc="3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maximum</a:t>
            </a:r>
            <a:r>
              <a:rPr sz="1600" b="1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range</a:t>
            </a:r>
            <a:r>
              <a:rPr sz="1600" b="1" spc="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600" b="1" spc="3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Verdana"/>
                <a:cs typeface="Verdana"/>
              </a:rPr>
              <a:t>capped</a:t>
            </a:r>
            <a:r>
              <a:rPr sz="1600" b="1" spc="3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24F5B"/>
                </a:solidFill>
                <a:latin typeface="Verdana"/>
                <a:cs typeface="Verdana"/>
              </a:rPr>
              <a:t>to </a:t>
            </a:r>
            <a:r>
              <a:rPr sz="1600" b="1" dirty="0">
                <a:solidFill>
                  <a:srgbClr val="C00000"/>
                </a:solidFill>
                <a:latin typeface="Verdana"/>
                <a:cs typeface="Verdana"/>
              </a:rPr>
              <a:t>2</a:t>
            </a:r>
            <a:r>
              <a:rPr sz="1600" b="1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267" y="153670"/>
            <a:ext cx="6668134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-5" dirty="0"/>
              <a:t>Detection</a:t>
            </a:r>
            <a:r>
              <a:rPr sz="2600" spc="-25" dirty="0"/>
              <a:t> </a:t>
            </a:r>
            <a:r>
              <a:rPr sz="2600" dirty="0"/>
              <a:t>and</a:t>
            </a:r>
            <a:r>
              <a:rPr sz="2600" spc="-20" dirty="0"/>
              <a:t> </a:t>
            </a:r>
            <a:r>
              <a:rPr sz="2600" dirty="0"/>
              <a:t>Treatment</a:t>
            </a:r>
            <a:r>
              <a:rPr sz="2600" spc="-55" dirty="0"/>
              <a:t> </a:t>
            </a:r>
            <a:r>
              <a:rPr sz="2600" dirty="0"/>
              <a:t>of outliers </a:t>
            </a:r>
            <a:r>
              <a:rPr sz="2600" spc="-875" dirty="0"/>
              <a:t> </a:t>
            </a:r>
            <a:r>
              <a:rPr sz="2600" dirty="0"/>
              <a:t>on</a:t>
            </a:r>
            <a:r>
              <a:rPr sz="2600" spc="-15" dirty="0"/>
              <a:t> </a:t>
            </a:r>
            <a:r>
              <a:rPr sz="2600" spc="-5" dirty="0"/>
              <a:t>numerical</a:t>
            </a:r>
            <a:r>
              <a:rPr sz="2600" spc="-40" dirty="0"/>
              <a:t> </a:t>
            </a:r>
            <a:r>
              <a:rPr sz="2600" spc="-5" dirty="0"/>
              <a:t>columns.</a:t>
            </a:r>
            <a:endParaRPr sz="2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917" y="1056132"/>
            <a:ext cx="3259666" cy="2667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06567" y="1079283"/>
            <a:ext cx="3406913" cy="264689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798061" y="2027173"/>
            <a:ext cx="1168400" cy="558800"/>
            <a:chOff x="3798061" y="2027173"/>
            <a:chExt cx="1168400" cy="558800"/>
          </a:xfrm>
        </p:grpSpPr>
        <p:sp>
          <p:nvSpPr>
            <p:cNvPr id="5" name="object 5"/>
            <p:cNvSpPr/>
            <p:nvPr/>
          </p:nvSpPr>
          <p:spPr>
            <a:xfrm>
              <a:off x="3810761" y="2039873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876300" y="0"/>
                  </a:moveTo>
                  <a:lnTo>
                    <a:pt x="876300" y="133350"/>
                  </a:lnTo>
                  <a:lnTo>
                    <a:pt x="0" y="133350"/>
                  </a:lnTo>
                  <a:lnTo>
                    <a:pt x="0" y="400050"/>
                  </a:lnTo>
                  <a:lnTo>
                    <a:pt x="876300" y="400050"/>
                  </a:lnTo>
                  <a:lnTo>
                    <a:pt x="876300" y="533400"/>
                  </a:lnTo>
                  <a:lnTo>
                    <a:pt x="1143000" y="266700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0761" y="2039873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133350"/>
                  </a:moveTo>
                  <a:lnTo>
                    <a:pt x="876300" y="133350"/>
                  </a:lnTo>
                  <a:lnTo>
                    <a:pt x="876300" y="0"/>
                  </a:lnTo>
                  <a:lnTo>
                    <a:pt x="1143000" y="266700"/>
                  </a:lnTo>
                  <a:lnTo>
                    <a:pt x="876300" y="533400"/>
                  </a:lnTo>
                  <a:lnTo>
                    <a:pt x="876300" y="400050"/>
                  </a:lnTo>
                  <a:lnTo>
                    <a:pt x="0" y="400050"/>
                  </a:lnTo>
                  <a:lnTo>
                    <a:pt x="0" y="13335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39717" y="2002917"/>
            <a:ext cx="80391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CC0000"/>
                </a:solidFill>
                <a:latin typeface="Tahoma"/>
                <a:cs typeface="Tahoma"/>
              </a:rPr>
              <a:t>After</a:t>
            </a:r>
            <a:r>
              <a:rPr sz="800" b="1" spc="-5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800" b="1" spc="-5" dirty="0">
                <a:solidFill>
                  <a:srgbClr val="CC0000"/>
                </a:solidFill>
                <a:latin typeface="Tahoma"/>
                <a:cs typeface="Tahoma"/>
              </a:rPr>
              <a:t>Trimming</a:t>
            </a:r>
            <a:endParaRPr sz="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334" y="3756456"/>
            <a:ext cx="883221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935" indent="-356870">
              <a:lnSpc>
                <a:spcPct val="100000"/>
              </a:lnSpc>
              <a:spcBef>
                <a:spcPts val="95"/>
              </a:spcBef>
              <a:buClr>
                <a:srgbClr val="124F5B"/>
              </a:buClr>
              <a:buFont typeface="Wingdings"/>
              <a:buChar char=""/>
              <a:tabLst>
                <a:tab pos="368935" algn="l"/>
                <a:tab pos="369570" algn="l"/>
              </a:tabLst>
            </a:pPr>
            <a:r>
              <a:rPr sz="1600" b="1" spc="-5" dirty="0">
                <a:solidFill>
                  <a:srgbClr val="C00000"/>
                </a:solidFill>
                <a:latin typeface="Verdana"/>
                <a:cs typeface="Verdana"/>
              </a:rPr>
              <a:t>Trimming</a:t>
            </a:r>
            <a:r>
              <a:rPr sz="1600" b="1" spc="1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technique</a:t>
            </a:r>
            <a:r>
              <a:rPr sz="1600" b="1" spc="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on</a:t>
            </a:r>
            <a:r>
              <a:rPr sz="16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Verdana"/>
                <a:cs typeface="Verdana"/>
              </a:rPr>
              <a:t>'Solar_Radiation'</a:t>
            </a:r>
            <a:r>
              <a:rPr sz="1600" b="1" spc="6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column.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24F5B"/>
              </a:buClr>
              <a:buFont typeface="Wingdings"/>
              <a:buChar char=""/>
            </a:pPr>
            <a:endParaRPr sz="1550">
              <a:latin typeface="Verdana"/>
              <a:cs typeface="Verdana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6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above</a:t>
            </a:r>
            <a:r>
              <a:rPr sz="1600" b="1" spc="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plot,</a:t>
            </a:r>
            <a:r>
              <a:rPr sz="1600" b="1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we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can</a:t>
            </a:r>
            <a:r>
              <a:rPr sz="16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see</a:t>
            </a:r>
            <a:r>
              <a:rPr sz="16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that</a:t>
            </a:r>
            <a:r>
              <a:rPr sz="16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column</a:t>
            </a:r>
            <a:r>
              <a:rPr sz="1600" b="1" spc="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Verdana"/>
                <a:cs typeface="Verdana"/>
              </a:rPr>
              <a:t>'Solar_Radiation'</a:t>
            </a:r>
            <a:r>
              <a:rPr sz="1600" b="1" spc="6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has</a:t>
            </a:r>
            <a:r>
              <a:rPr sz="1600" b="1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many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Verdana"/>
                <a:cs typeface="Verdana"/>
              </a:rPr>
              <a:t>outliers</a:t>
            </a:r>
            <a:r>
              <a:rPr sz="1600" b="1" spc="3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reaching</a:t>
            </a:r>
            <a:r>
              <a:rPr sz="1600" b="1" spc="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maximum</a:t>
            </a:r>
            <a:r>
              <a:rPr sz="1600" b="1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point</a:t>
            </a:r>
            <a:r>
              <a:rPr sz="1600" b="1" spc="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600" b="1" spc="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Verdana"/>
                <a:cs typeface="Verdana"/>
              </a:rPr>
              <a:t>3.5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,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 but</a:t>
            </a:r>
            <a:r>
              <a:rPr sz="1600" b="1" spc="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Verdana"/>
                <a:cs typeface="Verdana"/>
              </a:rPr>
              <a:t>after</a:t>
            </a:r>
            <a:r>
              <a:rPr sz="1600" b="1" spc="1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Verdana"/>
                <a:cs typeface="Verdana"/>
              </a:rPr>
              <a:t>trimming</a:t>
            </a:r>
            <a:r>
              <a:rPr sz="1600" b="1" spc="1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them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we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can </a:t>
            </a:r>
            <a:r>
              <a:rPr sz="1600" b="1" spc="-5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see</a:t>
            </a:r>
            <a:r>
              <a:rPr sz="16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that there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are</a:t>
            </a:r>
            <a:r>
              <a:rPr sz="1600" b="1" spc="3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Verdana"/>
                <a:cs typeface="Verdana"/>
              </a:rPr>
              <a:t>no</a:t>
            </a:r>
            <a:r>
              <a:rPr sz="1600" b="1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more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Verdana"/>
                <a:cs typeface="Verdana"/>
              </a:rPr>
              <a:t>outliers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267" y="153670"/>
            <a:ext cx="6668134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-5" dirty="0"/>
              <a:t>Detection</a:t>
            </a:r>
            <a:r>
              <a:rPr sz="2600" spc="-25" dirty="0"/>
              <a:t> </a:t>
            </a:r>
            <a:r>
              <a:rPr sz="2600" dirty="0"/>
              <a:t>and</a:t>
            </a:r>
            <a:r>
              <a:rPr sz="2600" spc="-20" dirty="0"/>
              <a:t> </a:t>
            </a:r>
            <a:r>
              <a:rPr sz="2600" dirty="0"/>
              <a:t>Treatment</a:t>
            </a:r>
            <a:r>
              <a:rPr sz="2600" spc="-55" dirty="0"/>
              <a:t> </a:t>
            </a:r>
            <a:r>
              <a:rPr sz="2600" dirty="0"/>
              <a:t>of outliers </a:t>
            </a:r>
            <a:r>
              <a:rPr sz="2600" spc="-875" dirty="0"/>
              <a:t> </a:t>
            </a:r>
            <a:r>
              <a:rPr sz="2600" dirty="0"/>
              <a:t>on</a:t>
            </a:r>
            <a:r>
              <a:rPr sz="2600" spc="-15" dirty="0"/>
              <a:t> </a:t>
            </a:r>
            <a:r>
              <a:rPr sz="2600" spc="-5" dirty="0"/>
              <a:t>numerical</a:t>
            </a:r>
            <a:r>
              <a:rPr sz="2600" spc="-40" dirty="0"/>
              <a:t> </a:t>
            </a:r>
            <a:r>
              <a:rPr sz="2600" spc="-5" dirty="0"/>
              <a:t>columns.</a:t>
            </a:r>
            <a:endParaRPr sz="2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842" y="1123467"/>
            <a:ext cx="3245144" cy="252008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38310" y="1110104"/>
            <a:ext cx="3401524" cy="249531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776726" y="1984501"/>
            <a:ext cx="1168400" cy="558800"/>
            <a:chOff x="3776726" y="1984501"/>
            <a:chExt cx="1168400" cy="558800"/>
          </a:xfrm>
        </p:grpSpPr>
        <p:sp>
          <p:nvSpPr>
            <p:cNvPr id="5" name="object 5"/>
            <p:cNvSpPr/>
            <p:nvPr/>
          </p:nvSpPr>
          <p:spPr>
            <a:xfrm>
              <a:off x="3789426" y="1997201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876300" y="0"/>
                  </a:moveTo>
                  <a:lnTo>
                    <a:pt x="876300" y="133350"/>
                  </a:lnTo>
                  <a:lnTo>
                    <a:pt x="0" y="133350"/>
                  </a:lnTo>
                  <a:lnTo>
                    <a:pt x="0" y="400050"/>
                  </a:lnTo>
                  <a:lnTo>
                    <a:pt x="876300" y="400050"/>
                  </a:lnTo>
                  <a:lnTo>
                    <a:pt x="876300" y="533400"/>
                  </a:lnTo>
                  <a:lnTo>
                    <a:pt x="1143000" y="266700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89426" y="1997201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133350"/>
                  </a:moveTo>
                  <a:lnTo>
                    <a:pt x="876300" y="133350"/>
                  </a:lnTo>
                  <a:lnTo>
                    <a:pt x="876300" y="0"/>
                  </a:lnTo>
                  <a:lnTo>
                    <a:pt x="1143000" y="266700"/>
                  </a:lnTo>
                  <a:lnTo>
                    <a:pt x="876300" y="533400"/>
                  </a:lnTo>
                  <a:lnTo>
                    <a:pt x="876300" y="400050"/>
                  </a:lnTo>
                  <a:lnTo>
                    <a:pt x="0" y="400050"/>
                  </a:lnTo>
                  <a:lnTo>
                    <a:pt x="0" y="13335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797934" y="1948129"/>
            <a:ext cx="80327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dirty="0">
                <a:solidFill>
                  <a:srgbClr val="CC0000"/>
                </a:solidFill>
                <a:latin typeface="Tahoma"/>
                <a:cs typeface="Tahoma"/>
              </a:rPr>
              <a:t>After</a:t>
            </a:r>
            <a:r>
              <a:rPr sz="800" b="1" spc="-5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800" b="1" spc="-5" dirty="0">
                <a:solidFill>
                  <a:srgbClr val="CC0000"/>
                </a:solidFill>
                <a:latin typeface="Tahoma"/>
                <a:cs typeface="Tahoma"/>
              </a:rPr>
              <a:t>Trimming</a:t>
            </a:r>
            <a:endParaRPr sz="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267" y="3756456"/>
            <a:ext cx="842581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935" indent="-356870">
              <a:lnSpc>
                <a:spcPct val="100000"/>
              </a:lnSpc>
              <a:spcBef>
                <a:spcPts val="95"/>
              </a:spcBef>
              <a:buClr>
                <a:srgbClr val="124F5B"/>
              </a:buClr>
              <a:buFont typeface="Wingdings"/>
              <a:buChar char=""/>
              <a:tabLst>
                <a:tab pos="368935" algn="l"/>
                <a:tab pos="369570" algn="l"/>
              </a:tabLst>
            </a:pPr>
            <a:r>
              <a:rPr sz="1600" b="1" spc="-5" dirty="0">
                <a:solidFill>
                  <a:srgbClr val="C00000"/>
                </a:solidFill>
                <a:latin typeface="Verdana"/>
                <a:cs typeface="Verdana"/>
              </a:rPr>
              <a:t>Trimming</a:t>
            </a:r>
            <a:r>
              <a:rPr sz="1600" b="1" spc="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technique</a:t>
            </a:r>
            <a:r>
              <a:rPr sz="1600" b="1" spc="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on</a:t>
            </a:r>
            <a:r>
              <a:rPr sz="16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Verdana"/>
                <a:cs typeface="Verdana"/>
              </a:rPr>
              <a:t>'Snowfall'</a:t>
            </a:r>
            <a:r>
              <a:rPr sz="1600" b="1" spc="6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column.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24F5B"/>
              </a:buClr>
              <a:buFont typeface="Wingdings"/>
              <a:buChar char=""/>
            </a:pPr>
            <a:endParaRPr sz="1550">
              <a:latin typeface="Verdana"/>
              <a:cs typeface="Verdana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above</a:t>
            </a:r>
            <a:r>
              <a:rPr sz="1600" b="1" spc="3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plot,</a:t>
            </a:r>
            <a:r>
              <a:rPr sz="1600" b="1" spc="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we</a:t>
            </a:r>
            <a:r>
              <a:rPr sz="16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can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see</a:t>
            </a:r>
            <a:r>
              <a:rPr sz="16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that</a:t>
            </a:r>
            <a:r>
              <a:rPr sz="16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column</a:t>
            </a:r>
            <a:r>
              <a:rPr sz="1600" b="1" spc="4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Verdana"/>
                <a:cs typeface="Verdana"/>
              </a:rPr>
              <a:t>'Snowfall'</a:t>
            </a:r>
            <a:r>
              <a:rPr sz="1600" b="1" spc="5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has</a:t>
            </a:r>
            <a:r>
              <a:rPr sz="1600" b="1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many</a:t>
            </a:r>
            <a:r>
              <a:rPr sz="1600" b="1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Verdana"/>
                <a:cs typeface="Verdana"/>
              </a:rPr>
              <a:t>outliers </a:t>
            </a:r>
            <a:r>
              <a:rPr sz="1600" b="1" spc="-53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reaching</a:t>
            </a:r>
            <a:r>
              <a:rPr sz="1600" b="1" spc="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maximum</a:t>
            </a:r>
            <a:r>
              <a:rPr sz="1600" b="1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point</a:t>
            </a:r>
            <a:r>
              <a:rPr sz="1600" b="1" spc="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600" b="1" spc="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Verdana"/>
                <a:cs typeface="Verdana"/>
              </a:rPr>
              <a:t>8.5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,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 but</a:t>
            </a:r>
            <a:r>
              <a:rPr sz="1600" b="1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Verdana"/>
                <a:cs typeface="Verdana"/>
              </a:rPr>
              <a:t>after</a:t>
            </a:r>
            <a:r>
              <a:rPr sz="1600" b="1" spc="2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Verdana"/>
                <a:cs typeface="Verdana"/>
              </a:rPr>
              <a:t>trimming</a:t>
            </a:r>
            <a:r>
              <a:rPr sz="1600" b="1" spc="3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them we</a:t>
            </a:r>
            <a:r>
              <a:rPr sz="16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can</a:t>
            </a:r>
            <a:r>
              <a:rPr sz="1600" b="1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see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 that the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outliers</a:t>
            </a:r>
            <a:r>
              <a:rPr sz="1600" b="1" spc="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are</a:t>
            </a:r>
            <a:r>
              <a:rPr sz="1600" b="1" spc="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Verdana"/>
                <a:cs typeface="Verdana"/>
              </a:rPr>
              <a:t>now</a:t>
            </a:r>
            <a:r>
              <a:rPr sz="1600" b="1" spc="1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Verdana"/>
                <a:cs typeface="Verdana"/>
              </a:rPr>
              <a:t>capped</a:t>
            </a:r>
            <a:r>
              <a:rPr sz="1600" b="1" spc="4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to</a:t>
            </a:r>
            <a:r>
              <a:rPr sz="16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Verdana"/>
                <a:cs typeface="Verdana"/>
              </a:rPr>
              <a:t>1.5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267" y="153670"/>
            <a:ext cx="6668134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-5" dirty="0"/>
              <a:t>Detection</a:t>
            </a:r>
            <a:r>
              <a:rPr sz="2600" spc="-25" dirty="0"/>
              <a:t> </a:t>
            </a:r>
            <a:r>
              <a:rPr sz="2600" dirty="0"/>
              <a:t>and</a:t>
            </a:r>
            <a:r>
              <a:rPr sz="2600" spc="-20" dirty="0"/>
              <a:t> </a:t>
            </a:r>
            <a:r>
              <a:rPr sz="2600" dirty="0"/>
              <a:t>Treatment</a:t>
            </a:r>
            <a:r>
              <a:rPr sz="2600" spc="-55" dirty="0"/>
              <a:t> </a:t>
            </a:r>
            <a:r>
              <a:rPr sz="2600" dirty="0"/>
              <a:t>of outliers </a:t>
            </a:r>
            <a:r>
              <a:rPr sz="2600" spc="-875" dirty="0"/>
              <a:t> </a:t>
            </a:r>
            <a:r>
              <a:rPr sz="2600" dirty="0"/>
              <a:t>on</a:t>
            </a:r>
            <a:r>
              <a:rPr sz="2600" spc="-15" dirty="0"/>
              <a:t> </a:t>
            </a:r>
            <a:r>
              <a:rPr sz="2600" spc="-5" dirty="0"/>
              <a:t>numerical</a:t>
            </a:r>
            <a:r>
              <a:rPr sz="2600" spc="-40" dirty="0"/>
              <a:t> </a:t>
            </a:r>
            <a:r>
              <a:rPr sz="2600" spc="-5" dirty="0"/>
              <a:t>columns.</a:t>
            </a:r>
            <a:endParaRPr sz="2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843" y="1149934"/>
            <a:ext cx="3482694" cy="238007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79180" y="1078545"/>
            <a:ext cx="3347781" cy="245670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993134" y="2056129"/>
            <a:ext cx="1168400" cy="558800"/>
            <a:chOff x="3993134" y="2056129"/>
            <a:chExt cx="1168400" cy="558800"/>
          </a:xfrm>
        </p:grpSpPr>
        <p:sp>
          <p:nvSpPr>
            <p:cNvPr id="5" name="object 5"/>
            <p:cNvSpPr/>
            <p:nvPr/>
          </p:nvSpPr>
          <p:spPr>
            <a:xfrm>
              <a:off x="4005834" y="2068829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876300" y="0"/>
                  </a:moveTo>
                  <a:lnTo>
                    <a:pt x="876300" y="133350"/>
                  </a:lnTo>
                  <a:lnTo>
                    <a:pt x="0" y="133350"/>
                  </a:lnTo>
                  <a:lnTo>
                    <a:pt x="0" y="400050"/>
                  </a:lnTo>
                  <a:lnTo>
                    <a:pt x="876300" y="400050"/>
                  </a:lnTo>
                  <a:lnTo>
                    <a:pt x="876300" y="533400"/>
                  </a:lnTo>
                  <a:lnTo>
                    <a:pt x="1143000" y="266700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05834" y="2068829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133350"/>
                  </a:moveTo>
                  <a:lnTo>
                    <a:pt x="876300" y="133350"/>
                  </a:lnTo>
                  <a:lnTo>
                    <a:pt x="876300" y="0"/>
                  </a:lnTo>
                  <a:lnTo>
                    <a:pt x="1143000" y="266700"/>
                  </a:lnTo>
                  <a:lnTo>
                    <a:pt x="876300" y="533400"/>
                  </a:lnTo>
                  <a:lnTo>
                    <a:pt x="876300" y="400050"/>
                  </a:lnTo>
                  <a:lnTo>
                    <a:pt x="0" y="400050"/>
                  </a:lnTo>
                  <a:lnTo>
                    <a:pt x="0" y="13335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055745" y="2024888"/>
            <a:ext cx="80327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CC0000"/>
                </a:solidFill>
                <a:latin typeface="Tahoma"/>
                <a:cs typeface="Tahoma"/>
              </a:rPr>
              <a:t>A</a:t>
            </a:r>
            <a:r>
              <a:rPr sz="800" b="1" spc="5" dirty="0">
                <a:solidFill>
                  <a:srgbClr val="CC0000"/>
                </a:solidFill>
                <a:latin typeface="Tahoma"/>
                <a:cs typeface="Tahoma"/>
              </a:rPr>
              <a:t>f</a:t>
            </a:r>
            <a:r>
              <a:rPr sz="800" b="1" dirty="0">
                <a:solidFill>
                  <a:srgbClr val="CC0000"/>
                </a:solidFill>
                <a:latin typeface="Tahoma"/>
                <a:cs typeface="Tahoma"/>
              </a:rPr>
              <a:t>ter</a:t>
            </a:r>
            <a:r>
              <a:rPr sz="800" b="1" spc="-2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800" b="1" spc="-5" dirty="0">
                <a:solidFill>
                  <a:srgbClr val="CC0000"/>
                </a:solidFill>
                <a:latin typeface="Tahoma"/>
                <a:cs typeface="Tahoma"/>
              </a:rPr>
              <a:t>Tri</a:t>
            </a:r>
            <a:r>
              <a:rPr sz="800" b="1" dirty="0">
                <a:solidFill>
                  <a:srgbClr val="CC0000"/>
                </a:solidFill>
                <a:latin typeface="Tahoma"/>
                <a:cs typeface="Tahoma"/>
              </a:rPr>
              <a:t>mming</a:t>
            </a:r>
            <a:endParaRPr sz="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267" y="3684523"/>
            <a:ext cx="796099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935" indent="-356870">
              <a:lnSpc>
                <a:spcPct val="100000"/>
              </a:lnSpc>
              <a:spcBef>
                <a:spcPts val="95"/>
              </a:spcBef>
              <a:buClr>
                <a:srgbClr val="124F5B"/>
              </a:buClr>
              <a:buFont typeface="Wingdings"/>
              <a:buChar char=""/>
              <a:tabLst>
                <a:tab pos="368935" algn="l"/>
                <a:tab pos="369570" algn="l"/>
              </a:tabLst>
            </a:pPr>
            <a:r>
              <a:rPr sz="1600" b="1" spc="-5" dirty="0">
                <a:solidFill>
                  <a:srgbClr val="C00000"/>
                </a:solidFill>
                <a:latin typeface="Verdana"/>
                <a:cs typeface="Verdana"/>
              </a:rPr>
              <a:t>Trimming</a:t>
            </a:r>
            <a:r>
              <a:rPr sz="1600" b="1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technique</a:t>
            </a:r>
            <a:r>
              <a:rPr sz="1600" b="1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on </a:t>
            </a:r>
            <a:r>
              <a:rPr sz="1600" b="1" spc="-5" dirty="0">
                <a:solidFill>
                  <a:srgbClr val="C00000"/>
                </a:solidFill>
                <a:latin typeface="Verdana"/>
                <a:cs typeface="Verdana"/>
              </a:rPr>
              <a:t>‘Wind_speed’</a:t>
            </a:r>
            <a:r>
              <a:rPr sz="1600" b="1" spc="3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column.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24F5B"/>
              </a:buClr>
              <a:buFont typeface="Wingdings"/>
              <a:buChar char=""/>
            </a:pPr>
            <a:endParaRPr sz="1550">
              <a:latin typeface="Verdana"/>
              <a:cs typeface="Verdana"/>
            </a:endParaRPr>
          </a:p>
          <a:p>
            <a:pPr marL="299085" marR="5080" indent="-287020" algn="just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In the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above plot, we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can see that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column </a:t>
            </a:r>
            <a:r>
              <a:rPr sz="1600" b="1" spc="-10" dirty="0">
                <a:solidFill>
                  <a:srgbClr val="C00000"/>
                </a:solidFill>
                <a:latin typeface="Verdana"/>
                <a:cs typeface="Verdana"/>
              </a:rPr>
              <a:t>‘Wind_speed’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has many </a:t>
            </a:r>
            <a:r>
              <a:rPr sz="16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Verdana"/>
                <a:cs typeface="Verdana"/>
              </a:rPr>
              <a:t>outliers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reaching a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maximum point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600" b="1" spc="-5" dirty="0">
                <a:solidFill>
                  <a:srgbClr val="C00000"/>
                </a:solidFill>
                <a:latin typeface="Verdana"/>
                <a:cs typeface="Verdana"/>
              </a:rPr>
              <a:t>7.5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but </a:t>
            </a:r>
            <a:r>
              <a:rPr sz="1600" b="1" spc="-5" dirty="0">
                <a:solidFill>
                  <a:srgbClr val="C00000"/>
                </a:solidFill>
                <a:latin typeface="Verdana"/>
                <a:cs typeface="Verdana"/>
              </a:rPr>
              <a:t>after trimming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them </a:t>
            </a:r>
            <a:r>
              <a:rPr sz="1600" b="1" spc="-53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we</a:t>
            </a:r>
            <a:r>
              <a:rPr sz="16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can</a:t>
            </a:r>
            <a:r>
              <a:rPr sz="16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see</a:t>
            </a:r>
            <a:r>
              <a:rPr sz="16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that there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are</a:t>
            </a:r>
            <a:r>
              <a:rPr sz="1600" b="1" spc="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Verdana"/>
                <a:cs typeface="Verdana"/>
              </a:rPr>
              <a:t>no</a:t>
            </a:r>
            <a:r>
              <a:rPr sz="1600" b="1" spc="1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more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Verdana"/>
                <a:cs typeface="Verdana"/>
              </a:rPr>
              <a:t>outliers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267" y="153670"/>
            <a:ext cx="6668134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-5" dirty="0"/>
              <a:t>Detection</a:t>
            </a:r>
            <a:r>
              <a:rPr sz="2600" spc="-25" dirty="0"/>
              <a:t> </a:t>
            </a:r>
            <a:r>
              <a:rPr sz="2600" dirty="0"/>
              <a:t>and</a:t>
            </a:r>
            <a:r>
              <a:rPr sz="2600" spc="-20" dirty="0"/>
              <a:t> </a:t>
            </a:r>
            <a:r>
              <a:rPr sz="2600" dirty="0"/>
              <a:t>Treatment</a:t>
            </a:r>
            <a:r>
              <a:rPr sz="2600" spc="-55" dirty="0"/>
              <a:t> </a:t>
            </a:r>
            <a:r>
              <a:rPr sz="2600" dirty="0"/>
              <a:t>of outliers </a:t>
            </a:r>
            <a:r>
              <a:rPr sz="2600" spc="-875" dirty="0"/>
              <a:t> </a:t>
            </a:r>
            <a:r>
              <a:rPr sz="2600" dirty="0"/>
              <a:t>on</a:t>
            </a:r>
            <a:r>
              <a:rPr sz="2600" spc="-15" dirty="0"/>
              <a:t> </a:t>
            </a:r>
            <a:r>
              <a:rPr sz="2600" spc="-5" dirty="0"/>
              <a:t>numerical</a:t>
            </a:r>
            <a:r>
              <a:rPr sz="2600" spc="-40" dirty="0"/>
              <a:t> </a:t>
            </a:r>
            <a:r>
              <a:rPr sz="2600" spc="-5" dirty="0"/>
              <a:t>columns.</a:t>
            </a:r>
            <a:endParaRPr sz="2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684" y="1091183"/>
            <a:ext cx="2909316" cy="212902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4888" y="1101852"/>
            <a:ext cx="2714243" cy="21183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56020" y="1101852"/>
            <a:ext cx="2651760" cy="211836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6303" y="9525"/>
            <a:ext cx="5641975" cy="98361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3700"/>
              </a:lnSpc>
              <a:spcBef>
                <a:spcPts val="340"/>
              </a:spcBef>
            </a:pPr>
            <a:r>
              <a:rPr sz="3200" spc="60" dirty="0"/>
              <a:t>NUMERICAL</a:t>
            </a:r>
            <a:r>
              <a:rPr sz="3200" spc="10" dirty="0"/>
              <a:t> </a:t>
            </a:r>
            <a:r>
              <a:rPr sz="3200" spc="40" dirty="0"/>
              <a:t>VS</a:t>
            </a:r>
            <a:r>
              <a:rPr sz="3200" spc="125" dirty="0"/>
              <a:t> </a:t>
            </a:r>
            <a:r>
              <a:rPr sz="3200" spc="65" dirty="0"/>
              <a:t>RENTED </a:t>
            </a:r>
            <a:r>
              <a:rPr sz="3200" spc="-1080" dirty="0"/>
              <a:t> </a:t>
            </a:r>
            <a:r>
              <a:rPr sz="3200" spc="5" dirty="0"/>
              <a:t>BIKE</a:t>
            </a:r>
            <a:r>
              <a:rPr sz="3200" spc="-20" dirty="0"/>
              <a:t> </a:t>
            </a:r>
            <a:r>
              <a:rPr sz="3200" spc="100" dirty="0"/>
              <a:t>COUNT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315569" y="3370326"/>
            <a:ext cx="833374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43180" indent="-1727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85420" algn="l"/>
              </a:tabLst>
            </a:pP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2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B"/>
                </a:solidFill>
                <a:latin typeface="Verdana"/>
                <a:cs typeface="Verdana"/>
              </a:rPr>
              <a:t>above</a:t>
            </a:r>
            <a:r>
              <a:rPr sz="1200" b="1" spc="-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plot</a:t>
            </a:r>
            <a:r>
              <a:rPr sz="1200" b="1" spc="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shows</a:t>
            </a:r>
            <a:r>
              <a:rPr sz="1200" b="1" dirty="0">
                <a:solidFill>
                  <a:srgbClr val="124F5B"/>
                </a:solidFill>
                <a:latin typeface="Verdana"/>
                <a:cs typeface="Verdana"/>
              </a:rPr>
              <a:t> the</a:t>
            </a:r>
            <a:r>
              <a:rPr sz="1200" b="1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C00000"/>
                </a:solidFill>
                <a:latin typeface="Verdana"/>
                <a:cs typeface="Verdana"/>
              </a:rPr>
              <a:t>comparison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between</a:t>
            </a:r>
            <a:r>
              <a:rPr sz="1200" b="1" spc="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'Temperature',</a:t>
            </a:r>
            <a:r>
              <a:rPr sz="1200" b="1" spc="3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'Dew_point_temperature',</a:t>
            </a:r>
            <a:r>
              <a:rPr sz="1200" b="1" spc="3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2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'Solar_Radiation'</a:t>
            </a:r>
            <a:r>
              <a:rPr sz="1200" b="1" dirty="0">
                <a:solidFill>
                  <a:srgbClr val="124F5B"/>
                </a:solidFill>
                <a:latin typeface="Verdana"/>
                <a:cs typeface="Verdana"/>
              </a:rPr>
              <a:t> and it</a:t>
            </a:r>
            <a:r>
              <a:rPr sz="12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shows</a:t>
            </a:r>
            <a:r>
              <a:rPr sz="12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that</a:t>
            </a:r>
            <a:r>
              <a:rPr sz="12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people</a:t>
            </a:r>
            <a:r>
              <a:rPr sz="1200" b="1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like</a:t>
            </a:r>
            <a:r>
              <a:rPr sz="12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B"/>
                </a:solidFill>
                <a:latin typeface="Verdana"/>
                <a:cs typeface="Verdana"/>
              </a:rPr>
              <a:t>to</a:t>
            </a:r>
            <a:r>
              <a:rPr sz="12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ride</a:t>
            </a:r>
            <a:r>
              <a:rPr sz="12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bikes</a:t>
            </a:r>
            <a:r>
              <a:rPr sz="1200" b="1" spc="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when </a:t>
            </a:r>
            <a:r>
              <a:rPr sz="1200" b="1" dirty="0">
                <a:solidFill>
                  <a:srgbClr val="124F5B"/>
                </a:solidFill>
                <a:latin typeface="Verdana"/>
                <a:cs typeface="Verdana"/>
              </a:rPr>
              <a:t>it</a:t>
            </a:r>
            <a:r>
              <a:rPr sz="1200" b="1" spc="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2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pretty</a:t>
            </a:r>
            <a:r>
              <a:rPr sz="12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hot,</a:t>
            </a:r>
            <a:r>
              <a:rPr sz="12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around</a:t>
            </a:r>
            <a:r>
              <a:rPr sz="12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5" dirty="0">
                <a:solidFill>
                  <a:srgbClr val="124F5B"/>
                </a:solidFill>
                <a:latin typeface="Verdana"/>
                <a:cs typeface="Verdana"/>
              </a:rPr>
              <a:t>25°C </a:t>
            </a:r>
            <a:r>
              <a:rPr sz="1200" b="1" spc="-39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B"/>
                </a:solidFill>
                <a:latin typeface="Verdana"/>
                <a:cs typeface="Verdana"/>
              </a:rPr>
              <a:t>to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 30°C</a:t>
            </a:r>
            <a:r>
              <a:rPr sz="1200" b="1" spc="-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B"/>
                </a:solidFill>
                <a:latin typeface="Verdana"/>
                <a:cs typeface="Verdana"/>
              </a:rPr>
              <a:t>on</a:t>
            </a:r>
            <a:r>
              <a:rPr sz="12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average.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24F5B"/>
              </a:buClr>
              <a:buFont typeface="Wingdings"/>
              <a:buChar char=""/>
            </a:pPr>
            <a:endParaRPr sz="115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"/>
              <a:tabLst>
                <a:tab pos="185420" algn="l"/>
              </a:tabLst>
            </a:pP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Also,</a:t>
            </a:r>
            <a:r>
              <a:rPr sz="12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'Dew_point_temperature'</a:t>
            </a:r>
            <a:r>
              <a:rPr sz="1200" b="1" spc="3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2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C00000"/>
                </a:solidFill>
                <a:latin typeface="Verdana"/>
                <a:cs typeface="Verdana"/>
              </a:rPr>
              <a:t>almost</a:t>
            </a:r>
            <a:r>
              <a:rPr sz="1200" b="1" spc="1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2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C00000"/>
                </a:solidFill>
                <a:latin typeface="Verdana"/>
                <a:cs typeface="Verdana"/>
              </a:rPr>
              <a:t>same</a:t>
            </a:r>
            <a:r>
              <a:rPr sz="1200" b="1" spc="2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B"/>
                </a:solidFill>
                <a:latin typeface="Verdana"/>
                <a:cs typeface="Verdana"/>
              </a:rPr>
              <a:t>as</a:t>
            </a:r>
            <a:r>
              <a:rPr sz="12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2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'Temperature'</a:t>
            </a:r>
            <a:r>
              <a:rPr sz="1200" b="1" spc="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because</a:t>
            </a:r>
            <a:r>
              <a:rPr sz="12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2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2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similar</a:t>
            </a:r>
            <a:endParaRPr sz="1200">
              <a:latin typeface="Verdana"/>
              <a:cs typeface="Verdana"/>
            </a:endParaRPr>
          </a:p>
          <a:p>
            <a:pPr marL="184785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nature</a:t>
            </a:r>
            <a:r>
              <a:rPr sz="1200" b="1" spc="-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2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2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data.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Verdana"/>
              <a:cs typeface="Verdana"/>
            </a:endParaRPr>
          </a:p>
          <a:p>
            <a:pPr marL="184785" marR="168275" indent="-172720">
              <a:lnSpc>
                <a:spcPct val="100000"/>
              </a:lnSpc>
              <a:buFont typeface="Wingdings"/>
              <a:buChar char=""/>
              <a:tabLst>
                <a:tab pos="185420" algn="l"/>
              </a:tabLst>
            </a:pP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From</a:t>
            </a:r>
            <a:r>
              <a:rPr sz="12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200" b="1" dirty="0">
                <a:solidFill>
                  <a:srgbClr val="124F5B"/>
                </a:solidFill>
                <a:latin typeface="Verdana"/>
                <a:cs typeface="Verdana"/>
              </a:rPr>
              <a:t> above</a:t>
            </a:r>
            <a:r>
              <a:rPr sz="1200" b="1" spc="-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graph, </a:t>
            </a:r>
            <a:r>
              <a:rPr sz="1200" b="1" dirty="0">
                <a:solidFill>
                  <a:srgbClr val="124F5B"/>
                </a:solidFill>
                <a:latin typeface="Verdana"/>
                <a:cs typeface="Verdana"/>
              </a:rPr>
              <a:t>we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see</a:t>
            </a:r>
            <a:r>
              <a:rPr sz="1200" b="1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that</a:t>
            </a:r>
            <a:r>
              <a:rPr sz="1200" b="1" dirty="0">
                <a:solidFill>
                  <a:srgbClr val="124F5B"/>
                </a:solidFill>
                <a:latin typeface="Verdana"/>
                <a:cs typeface="Verdana"/>
              </a:rPr>
              <a:t> the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number</a:t>
            </a:r>
            <a:r>
              <a:rPr sz="1200" b="1" dirty="0">
                <a:solidFill>
                  <a:srgbClr val="124F5B"/>
                </a:solidFill>
                <a:latin typeface="Verdana"/>
                <a:cs typeface="Verdana"/>
              </a:rPr>
              <a:t> of</a:t>
            </a:r>
            <a:r>
              <a:rPr sz="12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rented</a:t>
            </a:r>
            <a:r>
              <a:rPr sz="12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bikes</a:t>
            </a:r>
            <a:r>
              <a:rPr sz="1200" b="1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200" b="1" spc="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C00000"/>
                </a:solidFill>
                <a:latin typeface="Verdana"/>
                <a:cs typeface="Verdana"/>
              </a:rPr>
              <a:t>uniformly</a:t>
            </a:r>
            <a:r>
              <a:rPr sz="1200" b="1" spc="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C00000"/>
                </a:solidFill>
                <a:latin typeface="Verdana"/>
                <a:cs typeface="Verdana"/>
              </a:rPr>
              <a:t>distributed</a:t>
            </a:r>
            <a:r>
              <a:rPr sz="1200" b="1" spc="1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when </a:t>
            </a:r>
            <a:r>
              <a:rPr sz="1200" b="1" spc="-39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there</a:t>
            </a:r>
            <a:r>
              <a:rPr sz="1200" b="1" dirty="0">
                <a:solidFill>
                  <a:srgbClr val="124F5B"/>
                </a:solidFill>
                <a:latin typeface="Verdana"/>
                <a:cs typeface="Verdana"/>
              </a:rPr>
              <a:t> is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solar</a:t>
            </a:r>
            <a:r>
              <a:rPr sz="12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radiation.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132332"/>
            <a:ext cx="2438400" cy="192938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76600" y="1132332"/>
            <a:ext cx="2438400" cy="192938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19800" y="1132332"/>
            <a:ext cx="2438400" cy="192938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6303" y="84582"/>
            <a:ext cx="5641975" cy="98361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3700"/>
              </a:lnSpc>
              <a:spcBef>
                <a:spcPts val="340"/>
              </a:spcBef>
            </a:pPr>
            <a:r>
              <a:rPr sz="3200" spc="60" dirty="0"/>
              <a:t>NUMERICAL</a:t>
            </a:r>
            <a:r>
              <a:rPr sz="3200" spc="10" dirty="0"/>
              <a:t> </a:t>
            </a:r>
            <a:r>
              <a:rPr sz="3200" spc="40" dirty="0"/>
              <a:t>VS</a:t>
            </a:r>
            <a:r>
              <a:rPr sz="3200" spc="125" dirty="0"/>
              <a:t> </a:t>
            </a:r>
            <a:r>
              <a:rPr sz="3200" spc="65" dirty="0"/>
              <a:t>RENTED </a:t>
            </a:r>
            <a:r>
              <a:rPr sz="3200" spc="-1080" dirty="0"/>
              <a:t> </a:t>
            </a:r>
            <a:r>
              <a:rPr sz="3200" spc="5" dirty="0"/>
              <a:t>BIKE</a:t>
            </a:r>
            <a:r>
              <a:rPr sz="3200" spc="-20" dirty="0"/>
              <a:t> </a:t>
            </a:r>
            <a:r>
              <a:rPr sz="3200" spc="100" dirty="0"/>
              <a:t>COUNT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258267" y="3324225"/>
            <a:ext cx="851979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85420" algn="l"/>
              </a:tabLst>
            </a:pP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2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B"/>
                </a:solidFill>
                <a:latin typeface="Verdana"/>
                <a:cs typeface="Verdana"/>
              </a:rPr>
              <a:t>above</a:t>
            </a:r>
            <a:r>
              <a:rPr sz="12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graph for</a:t>
            </a:r>
            <a:r>
              <a:rPr sz="1200" b="1" spc="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C00000"/>
                </a:solidFill>
                <a:latin typeface="Verdana"/>
                <a:cs typeface="Verdana"/>
              </a:rPr>
              <a:t>'Snowfall'</a:t>
            </a:r>
            <a:r>
              <a:rPr sz="1200" b="1" spc="1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represents</a:t>
            </a:r>
            <a:r>
              <a:rPr sz="1200" b="1" spc="3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B"/>
                </a:solidFill>
                <a:latin typeface="Verdana"/>
                <a:cs typeface="Verdana"/>
              </a:rPr>
              <a:t>that the</a:t>
            </a:r>
            <a:r>
              <a:rPr sz="12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number</a:t>
            </a:r>
            <a:r>
              <a:rPr sz="1200" b="1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2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rented</a:t>
            </a:r>
            <a:r>
              <a:rPr sz="12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bikes</a:t>
            </a:r>
            <a:r>
              <a:rPr sz="12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200" b="1" spc="-4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C00000"/>
                </a:solidFill>
                <a:latin typeface="Verdana"/>
                <a:cs typeface="Verdana"/>
              </a:rPr>
              <a:t>very</a:t>
            </a:r>
            <a:r>
              <a:rPr sz="1200" b="1" spc="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C00000"/>
                </a:solidFill>
                <a:latin typeface="Verdana"/>
                <a:cs typeface="Verdana"/>
              </a:rPr>
              <a:t>low</a:t>
            </a:r>
            <a:r>
              <a:rPr sz="1200" b="1" dirty="0">
                <a:solidFill>
                  <a:srgbClr val="124F5B"/>
                </a:solidFill>
                <a:latin typeface="Verdana"/>
                <a:cs typeface="Verdana"/>
              </a:rPr>
              <a:t>,</a:t>
            </a:r>
            <a:r>
              <a:rPr sz="1200" b="1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10" dirty="0">
                <a:solidFill>
                  <a:srgbClr val="124F5B"/>
                </a:solidFill>
                <a:latin typeface="Verdana"/>
                <a:cs typeface="Verdana"/>
              </a:rPr>
              <a:t>especially</a:t>
            </a:r>
            <a:endParaRPr sz="1200">
              <a:latin typeface="Verdana"/>
              <a:cs typeface="Verdana"/>
            </a:endParaRPr>
          </a:p>
          <a:p>
            <a:pPr marL="184785">
              <a:lnSpc>
                <a:spcPct val="100000"/>
              </a:lnSpc>
            </a:pPr>
            <a:r>
              <a:rPr sz="1200" b="1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2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200" b="1" spc="-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B"/>
                </a:solidFill>
                <a:latin typeface="Verdana"/>
                <a:cs typeface="Verdana"/>
              </a:rPr>
              <a:t>4</a:t>
            </a:r>
            <a:r>
              <a:rPr sz="12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cm</a:t>
            </a:r>
            <a:r>
              <a:rPr sz="1200" b="1" spc="-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range.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Verdana"/>
              <a:cs typeface="Verdana"/>
            </a:endParaRPr>
          </a:p>
          <a:p>
            <a:pPr marL="184785" marR="419100" indent="-172720" algn="just">
              <a:lnSpc>
                <a:spcPct val="100000"/>
              </a:lnSpc>
              <a:buFont typeface="Wingdings"/>
              <a:buChar char=""/>
              <a:tabLst>
                <a:tab pos="185420" algn="l"/>
              </a:tabLst>
            </a:pP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200" b="1" dirty="0">
                <a:solidFill>
                  <a:srgbClr val="124F5B"/>
                </a:solidFill>
                <a:latin typeface="Verdana"/>
                <a:cs typeface="Verdana"/>
              </a:rPr>
              <a:t>above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graph for </a:t>
            </a:r>
            <a:r>
              <a:rPr sz="1200" b="1" spc="-5" dirty="0">
                <a:solidFill>
                  <a:srgbClr val="C00000"/>
                </a:solidFill>
                <a:latin typeface="Verdana"/>
                <a:cs typeface="Verdana"/>
              </a:rPr>
              <a:t>'Rainfall'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shows </a:t>
            </a:r>
            <a:r>
              <a:rPr sz="1200" b="1" dirty="0">
                <a:solidFill>
                  <a:srgbClr val="124F5B"/>
                </a:solidFill>
                <a:latin typeface="Verdana"/>
                <a:cs typeface="Verdana"/>
              </a:rPr>
              <a:t>that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during heavy rainfall, </a:t>
            </a:r>
            <a:r>
              <a:rPr sz="1200" b="1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200" b="1" spc="-5" dirty="0">
                <a:solidFill>
                  <a:srgbClr val="C00000"/>
                </a:solidFill>
                <a:latin typeface="Verdana"/>
                <a:cs typeface="Verdana"/>
              </a:rPr>
              <a:t>demand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for rented bikes </a:t>
            </a:r>
            <a:r>
              <a:rPr sz="1200" b="1" spc="-4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does </a:t>
            </a:r>
            <a:r>
              <a:rPr sz="1200" b="1" spc="-5" dirty="0">
                <a:solidFill>
                  <a:srgbClr val="C00000"/>
                </a:solidFill>
                <a:latin typeface="Verdana"/>
                <a:cs typeface="Verdana"/>
              </a:rPr>
              <a:t>not decrease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. Here, for example, even </a:t>
            </a:r>
            <a:r>
              <a:rPr sz="1200" b="1" dirty="0">
                <a:solidFill>
                  <a:srgbClr val="124F5B"/>
                </a:solidFill>
                <a:latin typeface="Verdana"/>
                <a:cs typeface="Verdana"/>
              </a:rPr>
              <a:t>if we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have 20 mm </a:t>
            </a:r>
            <a:r>
              <a:rPr sz="1200" b="1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rain, there </a:t>
            </a:r>
            <a:r>
              <a:rPr sz="1200" b="1" dirty="0">
                <a:solidFill>
                  <a:srgbClr val="124F5B"/>
                </a:solidFill>
                <a:latin typeface="Verdana"/>
                <a:cs typeface="Verdana"/>
              </a:rPr>
              <a:t>is a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big peak for </a:t>
            </a:r>
            <a:r>
              <a:rPr sz="1200" b="1" spc="-4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rented</a:t>
            </a:r>
            <a:r>
              <a:rPr sz="12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10" dirty="0">
                <a:solidFill>
                  <a:srgbClr val="124F5B"/>
                </a:solidFill>
                <a:latin typeface="Verdana"/>
                <a:cs typeface="Verdana"/>
              </a:rPr>
              <a:t>bikes.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24F5B"/>
              </a:buClr>
              <a:buFont typeface="Wingdings"/>
              <a:buChar char=""/>
            </a:pPr>
            <a:endParaRPr sz="115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"/>
              <a:tabLst>
                <a:tab pos="185420" algn="l"/>
              </a:tabLst>
            </a:pPr>
            <a:r>
              <a:rPr sz="1200" b="1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2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2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C00000"/>
                </a:solidFill>
                <a:latin typeface="Verdana"/>
                <a:cs typeface="Verdana"/>
              </a:rPr>
              <a:t>'Wind_speed'</a:t>
            </a:r>
            <a:r>
              <a:rPr sz="1200" b="1" spc="1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graph,</a:t>
            </a:r>
            <a:r>
              <a:rPr sz="12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200" b="1" spc="-5" dirty="0">
                <a:solidFill>
                  <a:srgbClr val="C00000"/>
                </a:solidFill>
                <a:latin typeface="Verdana"/>
                <a:cs typeface="Verdana"/>
              </a:rPr>
              <a:t>demand</a:t>
            </a:r>
            <a:r>
              <a:rPr sz="1200" b="1" spc="1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for</a:t>
            </a:r>
            <a:r>
              <a:rPr sz="12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rented</a:t>
            </a:r>
            <a:r>
              <a:rPr sz="12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bikes</a:t>
            </a:r>
            <a:r>
              <a:rPr sz="12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200" b="1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C00000"/>
                </a:solidFill>
                <a:latin typeface="Verdana"/>
                <a:cs typeface="Verdana"/>
              </a:rPr>
              <a:t>uniformly</a:t>
            </a:r>
            <a:r>
              <a:rPr sz="1200" b="1" spc="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C00000"/>
                </a:solidFill>
                <a:latin typeface="Verdana"/>
                <a:cs typeface="Verdana"/>
              </a:rPr>
              <a:t>distributed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,</a:t>
            </a:r>
            <a:r>
              <a:rPr sz="1200" b="1" spc="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but</a:t>
            </a:r>
            <a:r>
              <a:rPr sz="12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C00000"/>
                </a:solidFill>
                <a:latin typeface="Verdana"/>
                <a:cs typeface="Verdana"/>
              </a:rPr>
              <a:t>when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endParaRPr sz="1200">
              <a:latin typeface="Verdana"/>
              <a:cs typeface="Verdana"/>
            </a:endParaRPr>
          </a:p>
          <a:p>
            <a:pPr marL="184785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wind</a:t>
            </a:r>
            <a:r>
              <a:rPr sz="1200" b="1" spc="-10" dirty="0">
                <a:solidFill>
                  <a:srgbClr val="124F5B"/>
                </a:solidFill>
                <a:latin typeface="Verdana"/>
                <a:cs typeface="Verdana"/>
              </a:rPr>
              <a:t> speed</a:t>
            </a:r>
            <a:r>
              <a:rPr sz="1200" b="1" spc="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2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C00000"/>
                </a:solidFill>
                <a:latin typeface="Verdana"/>
                <a:cs typeface="Verdana"/>
              </a:rPr>
              <a:t>7</a:t>
            </a:r>
            <a:r>
              <a:rPr sz="1200" b="1" spc="-5" dirty="0">
                <a:solidFill>
                  <a:srgbClr val="C00000"/>
                </a:solidFill>
                <a:latin typeface="Verdana"/>
                <a:cs typeface="Verdana"/>
              </a:rPr>
              <a:t> m/s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,</a:t>
            </a:r>
            <a:r>
              <a:rPr sz="1200" b="1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2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demand</a:t>
            </a:r>
            <a:r>
              <a:rPr sz="12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for</a:t>
            </a:r>
            <a:r>
              <a:rPr sz="12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bikes</a:t>
            </a:r>
            <a:r>
              <a:rPr sz="1200" b="1" spc="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C00000"/>
                </a:solidFill>
                <a:latin typeface="Verdana"/>
                <a:cs typeface="Verdana"/>
              </a:rPr>
              <a:t>increases</a:t>
            </a:r>
            <a:r>
              <a:rPr sz="1200" b="1" spc="-5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6732" y="273507"/>
            <a:ext cx="2896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75" dirty="0">
                <a:solidFill>
                  <a:srgbClr val="CC0000"/>
                </a:solidFill>
              </a:rPr>
              <a:t>C</a:t>
            </a:r>
            <a:r>
              <a:rPr sz="3600" spc="110" dirty="0">
                <a:solidFill>
                  <a:srgbClr val="CC0000"/>
                </a:solidFill>
              </a:rPr>
              <a:t>ON</a:t>
            </a:r>
            <a:r>
              <a:rPr sz="3600" spc="120" dirty="0">
                <a:solidFill>
                  <a:srgbClr val="CC0000"/>
                </a:solidFill>
              </a:rPr>
              <a:t>T</a:t>
            </a:r>
            <a:r>
              <a:rPr sz="3600" spc="110" dirty="0">
                <a:solidFill>
                  <a:srgbClr val="CC0000"/>
                </a:solidFill>
              </a:rPr>
              <a:t>EN</a:t>
            </a:r>
            <a:r>
              <a:rPr sz="3600" spc="145" dirty="0">
                <a:solidFill>
                  <a:srgbClr val="CC0000"/>
                </a:solidFill>
              </a:rPr>
              <a:t>T</a:t>
            </a:r>
            <a:r>
              <a:rPr sz="3600" dirty="0">
                <a:solidFill>
                  <a:srgbClr val="CC0000"/>
                </a:solidFill>
              </a:rPr>
              <a:t>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10386" y="1233042"/>
            <a:ext cx="6104255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sz="2400" dirty="0">
                <a:solidFill>
                  <a:srgbClr val="124F5B"/>
                </a:solidFill>
                <a:latin typeface="Segoe UI Symbol"/>
                <a:cs typeface="Segoe UI Symbol"/>
              </a:rPr>
              <a:t>❏	</a:t>
            </a:r>
            <a:r>
              <a:rPr sz="2400" b="1" spc="15" dirty="0">
                <a:solidFill>
                  <a:srgbClr val="124F5B"/>
                </a:solidFill>
                <a:latin typeface="Verdana"/>
                <a:cs typeface="Verdana"/>
              </a:rPr>
              <a:t>BUSINESS</a:t>
            </a:r>
            <a:r>
              <a:rPr sz="2400" b="1" spc="-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400" b="1" spc="35" dirty="0">
                <a:solidFill>
                  <a:srgbClr val="124F5B"/>
                </a:solidFill>
                <a:latin typeface="Verdana"/>
                <a:cs typeface="Verdana"/>
              </a:rPr>
              <a:t>UNDERSTANDING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545465" algn="l"/>
              </a:tabLst>
            </a:pPr>
            <a:r>
              <a:rPr sz="2400" dirty="0">
                <a:solidFill>
                  <a:srgbClr val="124F5B"/>
                </a:solidFill>
                <a:latin typeface="Segoe UI Symbol"/>
                <a:cs typeface="Segoe UI Symbol"/>
              </a:rPr>
              <a:t>❏	</a:t>
            </a:r>
            <a:r>
              <a:rPr sz="2400" b="1" spc="65" dirty="0">
                <a:solidFill>
                  <a:srgbClr val="124F5B"/>
                </a:solidFill>
                <a:latin typeface="Verdana"/>
                <a:cs typeface="Verdana"/>
              </a:rPr>
              <a:t>DATA</a:t>
            </a:r>
            <a:r>
              <a:rPr sz="2400" b="1" spc="-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400" b="1" spc="75" dirty="0">
                <a:solidFill>
                  <a:srgbClr val="124F5B"/>
                </a:solidFill>
                <a:latin typeface="Verdana"/>
                <a:cs typeface="Verdana"/>
              </a:rPr>
              <a:t>SUMMARY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545465" algn="l"/>
              </a:tabLst>
            </a:pPr>
            <a:r>
              <a:rPr sz="2400" dirty="0">
                <a:solidFill>
                  <a:srgbClr val="124F5B"/>
                </a:solidFill>
                <a:latin typeface="Segoe UI Symbol"/>
                <a:cs typeface="Segoe UI Symbol"/>
              </a:rPr>
              <a:t>❏	</a:t>
            </a:r>
            <a:r>
              <a:rPr sz="2400" b="1" spc="75" dirty="0">
                <a:solidFill>
                  <a:srgbClr val="124F5B"/>
                </a:solidFill>
                <a:latin typeface="Verdana"/>
                <a:cs typeface="Verdana"/>
              </a:rPr>
              <a:t>FEATURE</a:t>
            </a:r>
            <a:r>
              <a:rPr sz="2400" b="1" spc="-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24F5B"/>
                </a:solidFill>
                <a:latin typeface="Verdana"/>
                <a:cs typeface="Verdana"/>
              </a:rPr>
              <a:t>ANALYSIS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545465" algn="l"/>
              </a:tabLst>
            </a:pPr>
            <a:r>
              <a:rPr sz="2400" dirty="0">
                <a:solidFill>
                  <a:srgbClr val="124F5B"/>
                </a:solidFill>
                <a:latin typeface="Segoe UI Symbol"/>
                <a:cs typeface="Segoe UI Symbol"/>
              </a:rPr>
              <a:t>❏	</a:t>
            </a:r>
            <a:r>
              <a:rPr sz="2400" b="1" spc="55" dirty="0">
                <a:solidFill>
                  <a:srgbClr val="124F5B"/>
                </a:solidFill>
                <a:latin typeface="Verdana"/>
                <a:cs typeface="Verdana"/>
              </a:rPr>
              <a:t>EXPLORATORY</a:t>
            </a:r>
            <a:r>
              <a:rPr sz="2400" b="1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400" b="1" spc="65" dirty="0">
                <a:solidFill>
                  <a:srgbClr val="124F5B"/>
                </a:solidFill>
                <a:latin typeface="Verdana"/>
                <a:cs typeface="Verdana"/>
              </a:rPr>
              <a:t>DATA</a:t>
            </a:r>
            <a:r>
              <a:rPr sz="2400" b="1" spc="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24F5B"/>
                </a:solidFill>
                <a:latin typeface="Verdana"/>
                <a:cs typeface="Verdana"/>
              </a:rPr>
              <a:t>ANALYSIS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545465" algn="l"/>
              </a:tabLst>
            </a:pPr>
            <a:r>
              <a:rPr sz="2400" dirty="0">
                <a:solidFill>
                  <a:srgbClr val="124F5B"/>
                </a:solidFill>
                <a:latin typeface="Segoe UI Symbol"/>
                <a:cs typeface="Segoe UI Symbol"/>
              </a:rPr>
              <a:t>❏	</a:t>
            </a:r>
            <a:r>
              <a:rPr sz="2400" b="1" spc="65" dirty="0">
                <a:solidFill>
                  <a:srgbClr val="124F5B"/>
                </a:solidFill>
                <a:latin typeface="Verdana"/>
                <a:cs typeface="Verdana"/>
              </a:rPr>
              <a:t>DATA</a:t>
            </a:r>
            <a:r>
              <a:rPr sz="24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400" b="1" spc="45" dirty="0">
                <a:solidFill>
                  <a:srgbClr val="124F5B"/>
                </a:solidFill>
                <a:latin typeface="Verdana"/>
                <a:cs typeface="Verdana"/>
              </a:rPr>
              <a:t>PREPROCESSING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45465" algn="l"/>
              </a:tabLst>
            </a:pPr>
            <a:r>
              <a:rPr sz="2400" dirty="0">
                <a:solidFill>
                  <a:srgbClr val="124F5B"/>
                </a:solidFill>
                <a:latin typeface="Segoe UI Symbol"/>
                <a:cs typeface="Segoe UI Symbol"/>
              </a:rPr>
              <a:t>❏	</a:t>
            </a:r>
            <a:r>
              <a:rPr sz="2400" b="1" spc="15" dirty="0">
                <a:solidFill>
                  <a:srgbClr val="124F5B"/>
                </a:solidFill>
                <a:latin typeface="Verdana"/>
                <a:cs typeface="Verdana"/>
              </a:rPr>
              <a:t>IMPLEMENTING</a:t>
            </a:r>
            <a:r>
              <a:rPr sz="24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400" b="1" spc="25" dirty="0">
                <a:solidFill>
                  <a:srgbClr val="124F5B"/>
                </a:solidFill>
                <a:latin typeface="Verdana"/>
                <a:cs typeface="Verdana"/>
              </a:rPr>
              <a:t>ALGORITHMS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545465" algn="l"/>
              </a:tabLst>
            </a:pPr>
            <a:r>
              <a:rPr sz="2400" dirty="0">
                <a:solidFill>
                  <a:srgbClr val="124F5B"/>
                </a:solidFill>
                <a:latin typeface="Segoe UI Symbol"/>
                <a:cs typeface="Segoe UI Symbol"/>
              </a:rPr>
              <a:t>❏	</a:t>
            </a:r>
            <a:r>
              <a:rPr sz="2400" b="1" spc="80" dirty="0">
                <a:solidFill>
                  <a:srgbClr val="124F5B"/>
                </a:solidFill>
                <a:latin typeface="Verdana"/>
                <a:cs typeface="Verdana"/>
              </a:rPr>
              <a:t>CHALLENGES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545465" algn="l"/>
              </a:tabLst>
            </a:pPr>
            <a:r>
              <a:rPr sz="2400" dirty="0">
                <a:solidFill>
                  <a:srgbClr val="124F5B"/>
                </a:solidFill>
                <a:latin typeface="Segoe UI Symbol"/>
                <a:cs typeface="Segoe UI Symbol"/>
              </a:rPr>
              <a:t>❏	</a:t>
            </a:r>
            <a:r>
              <a:rPr sz="2400" b="1" spc="45" dirty="0">
                <a:solidFill>
                  <a:srgbClr val="124F5B"/>
                </a:solidFill>
                <a:latin typeface="Verdana"/>
                <a:cs typeface="Verdana"/>
              </a:rPr>
              <a:t>CONCLUSIONS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1664" y="1121662"/>
            <a:ext cx="3939540" cy="39700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6334" y="1107439"/>
            <a:ext cx="4598035" cy="3913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9720" algn="l"/>
              </a:tabLst>
            </a:pPr>
            <a:r>
              <a:rPr sz="1700" b="1" spc="-5" dirty="0">
                <a:solidFill>
                  <a:srgbClr val="C00000"/>
                </a:solidFill>
                <a:latin typeface="Verdana"/>
                <a:cs typeface="Verdana"/>
              </a:rPr>
              <a:t>R-Squared </a:t>
            </a:r>
            <a:r>
              <a:rPr sz="1700" b="1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700" b="1" spc="-5" dirty="0">
                <a:solidFill>
                  <a:srgbClr val="C00000"/>
                </a:solidFill>
                <a:latin typeface="Verdana"/>
                <a:cs typeface="Verdana"/>
              </a:rPr>
              <a:t>Adj. R-Squared </a:t>
            </a:r>
            <a:r>
              <a:rPr sz="1700" b="1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7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Verdana"/>
                <a:cs typeface="Verdana"/>
              </a:rPr>
              <a:t>near </a:t>
            </a:r>
            <a:r>
              <a:rPr sz="1700" b="1" spc="-5" dirty="0">
                <a:solidFill>
                  <a:srgbClr val="124F5B"/>
                </a:solidFill>
                <a:latin typeface="Verdana"/>
                <a:cs typeface="Verdana"/>
              </a:rPr>
              <a:t>each </a:t>
            </a:r>
            <a:r>
              <a:rPr sz="1700" b="1" dirty="0">
                <a:solidFill>
                  <a:srgbClr val="124F5B"/>
                </a:solidFill>
                <a:latin typeface="Verdana"/>
                <a:cs typeface="Verdana"/>
              </a:rPr>
              <a:t>other. </a:t>
            </a:r>
            <a:r>
              <a:rPr sz="1700" b="1" dirty="0">
                <a:solidFill>
                  <a:srgbClr val="C00000"/>
                </a:solidFill>
                <a:latin typeface="Verdana"/>
                <a:cs typeface="Verdana"/>
              </a:rPr>
              <a:t>40% </a:t>
            </a:r>
            <a:r>
              <a:rPr sz="1700" b="1" spc="-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700" b="1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7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700" b="1" dirty="0">
                <a:solidFill>
                  <a:srgbClr val="C00000"/>
                </a:solidFill>
                <a:latin typeface="Verdana"/>
                <a:cs typeface="Verdana"/>
              </a:rPr>
              <a:t>variance</a:t>
            </a:r>
            <a:r>
              <a:rPr sz="1700" b="1" spc="-4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700" b="1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700" b="1" spc="-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700" b="1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700" b="1" spc="-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700" b="1" spc="-5" dirty="0">
                <a:solidFill>
                  <a:srgbClr val="124F5B"/>
                </a:solidFill>
                <a:latin typeface="Verdana"/>
                <a:cs typeface="Verdana"/>
              </a:rPr>
              <a:t>rented</a:t>
            </a:r>
            <a:r>
              <a:rPr sz="1700" b="1" spc="-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700" b="1" spc="-5" dirty="0">
                <a:solidFill>
                  <a:srgbClr val="124F5B"/>
                </a:solidFill>
                <a:latin typeface="Verdana"/>
                <a:cs typeface="Verdana"/>
              </a:rPr>
              <a:t>bike</a:t>
            </a:r>
            <a:r>
              <a:rPr sz="1700" b="1" spc="-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700" b="1" spc="-5" dirty="0">
                <a:solidFill>
                  <a:srgbClr val="124F5B"/>
                </a:solidFill>
                <a:latin typeface="Verdana"/>
                <a:cs typeface="Verdana"/>
              </a:rPr>
              <a:t>count</a:t>
            </a:r>
            <a:r>
              <a:rPr sz="1700" b="1" spc="-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700" b="1" dirty="0">
                <a:solidFill>
                  <a:srgbClr val="124F5B"/>
                </a:solidFill>
                <a:latin typeface="Verdana"/>
                <a:cs typeface="Verdana"/>
              </a:rPr>
              <a:t>is </a:t>
            </a:r>
            <a:r>
              <a:rPr sz="1700" b="1" spc="-5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700" b="1" spc="-5" dirty="0">
                <a:solidFill>
                  <a:srgbClr val="124F5B"/>
                </a:solidFill>
                <a:latin typeface="Verdana"/>
                <a:cs typeface="Verdana"/>
              </a:rPr>
              <a:t>explained</a:t>
            </a:r>
            <a:r>
              <a:rPr sz="1700" b="1" spc="-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700" b="1" dirty="0">
                <a:solidFill>
                  <a:srgbClr val="124F5B"/>
                </a:solidFill>
                <a:latin typeface="Verdana"/>
                <a:cs typeface="Verdana"/>
              </a:rPr>
              <a:t>by</a:t>
            </a:r>
            <a:r>
              <a:rPr sz="17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700" b="1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7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700" b="1" spc="-5" dirty="0">
                <a:solidFill>
                  <a:srgbClr val="124F5B"/>
                </a:solidFill>
                <a:latin typeface="Verdana"/>
                <a:cs typeface="Verdana"/>
              </a:rPr>
              <a:t>model.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"/>
            </a:pPr>
            <a:endParaRPr sz="1650">
              <a:latin typeface="Verdana"/>
              <a:cs typeface="Verdana"/>
            </a:endParaRPr>
          </a:p>
          <a:p>
            <a:pPr marL="299085" marR="547370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700" b="1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700" b="1" dirty="0">
                <a:solidFill>
                  <a:srgbClr val="C00000"/>
                </a:solidFill>
                <a:latin typeface="Verdana"/>
                <a:cs typeface="Verdana"/>
              </a:rPr>
              <a:t>P </a:t>
            </a:r>
            <a:r>
              <a:rPr sz="1700" b="1" dirty="0">
                <a:solidFill>
                  <a:srgbClr val="124F5B"/>
                </a:solidFill>
                <a:latin typeface="Verdana"/>
                <a:cs typeface="Verdana"/>
              </a:rPr>
              <a:t>values </a:t>
            </a:r>
            <a:r>
              <a:rPr sz="1700" b="1" spc="-5" dirty="0">
                <a:solidFill>
                  <a:srgbClr val="124F5B"/>
                </a:solidFill>
                <a:latin typeface="Verdana"/>
                <a:cs typeface="Verdana"/>
              </a:rPr>
              <a:t>for </a:t>
            </a:r>
            <a:r>
              <a:rPr sz="17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Verdana"/>
                <a:cs typeface="Verdana"/>
              </a:rPr>
              <a:t>'Dew_point_temperature' </a:t>
            </a:r>
            <a:r>
              <a:rPr sz="1700" b="1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7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Verdana"/>
                <a:cs typeface="Verdana"/>
              </a:rPr>
              <a:t>'Visibility' </a:t>
            </a:r>
            <a:r>
              <a:rPr sz="1700" b="1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700" b="1" spc="-5" dirty="0">
                <a:solidFill>
                  <a:srgbClr val="C00000"/>
                </a:solidFill>
                <a:latin typeface="Verdana"/>
                <a:cs typeface="Verdana"/>
              </a:rPr>
              <a:t>very high</a:t>
            </a:r>
            <a:r>
              <a:rPr sz="1700" b="1" spc="-5" dirty="0">
                <a:solidFill>
                  <a:srgbClr val="124F5B"/>
                </a:solidFill>
                <a:latin typeface="Verdana"/>
                <a:cs typeface="Verdana"/>
              </a:rPr>
              <a:t>, hence </a:t>
            </a:r>
            <a:r>
              <a:rPr sz="1700" b="1" spc="-5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700" b="1" dirty="0">
                <a:solidFill>
                  <a:srgbClr val="124F5B"/>
                </a:solidFill>
                <a:latin typeface="Verdana"/>
                <a:cs typeface="Verdana"/>
              </a:rPr>
              <a:t>they are </a:t>
            </a:r>
            <a:r>
              <a:rPr sz="1700" b="1" spc="-5" dirty="0">
                <a:solidFill>
                  <a:srgbClr val="C00000"/>
                </a:solidFill>
                <a:latin typeface="Verdana"/>
                <a:cs typeface="Verdana"/>
              </a:rPr>
              <a:t>not significant </a:t>
            </a:r>
            <a:r>
              <a:rPr sz="1700" b="1" dirty="0">
                <a:solidFill>
                  <a:srgbClr val="124F5B"/>
                </a:solidFill>
                <a:latin typeface="Verdana"/>
                <a:cs typeface="Verdana"/>
              </a:rPr>
              <a:t>to the </a:t>
            </a:r>
            <a:r>
              <a:rPr sz="17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700" b="1" spc="-5" dirty="0">
                <a:solidFill>
                  <a:srgbClr val="124F5B"/>
                </a:solidFill>
                <a:latin typeface="Verdana"/>
                <a:cs typeface="Verdana"/>
              </a:rPr>
              <a:t>model.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"/>
            </a:pPr>
            <a:endParaRPr sz="1650">
              <a:latin typeface="Verdana"/>
              <a:cs typeface="Verdana"/>
            </a:endParaRPr>
          </a:p>
          <a:p>
            <a:pPr marL="299085" marR="16446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700" b="1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700" b="1" spc="-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Verdana"/>
                <a:cs typeface="Verdana"/>
              </a:rPr>
              <a:t>OLS</a:t>
            </a:r>
            <a:r>
              <a:rPr sz="1700" b="1" spc="-1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Verdana"/>
                <a:cs typeface="Verdana"/>
              </a:rPr>
              <a:t>model</a:t>
            </a:r>
            <a:r>
              <a:rPr sz="1700" b="1" spc="-2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700" b="1" spc="-5" dirty="0">
                <a:solidFill>
                  <a:srgbClr val="124F5B"/>
                </a:solidFill>
                <a:latin typeface="Verdana"/>
                <a:cs typeface="Verdana"/>
              </a:rPr>
              <a:t>concludes</a:t>
            </a:r>
            <a:r>
              <a:rPr sz="1700" b="1" spc="-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700" b="1" dirty="0">
                <a:solidFill>
                  <a:srgbClr val="124F5B"/>
                </a:solidFill>
                <a:latin typeface="Verdana"/>
                <a:cs typeface="Verdana"/>
              </a:rPr>
              <a:t>that</a:t>
            </a:r>
            <a:r>
              <a:rPr sz="1700" b="1" spc="-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700" b="1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700" b="1" spc="-5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700" b="1" spc="-5" dirty="0">
                <a:solidFill>
                  <a:srgbClr val="124F5B"/>
                </a:solidFill>
                <a:latin typeface="Verdana"/>
                <a:cs typeface="Verdana"/>
              </a:rPr>
              <a:t>'Dew_point_temperature' </a:t>
            </a:r>
            <a:r>
              <a:rPr sz="1700" b="1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7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700" b="1" spc="-5" dirty="0">
                <a:solidFill>
                  <a:srgbClr val="124F5B"/>
                </a:solidFill>
                <a:latin typeface="Verdana"/>
                <a:cs typeface="Verdana"/>
              </a:rPr>
              <a:t>'Visibility' columns </a:t>
            </a:r>
            <a:r>
              <a:rPr sz="1700" b="1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700" b="1" spc="-5" dirty="0">
                <a:solidFill>
                  <a:srgbClr val="C00000"/>
                </a:solidFill>
                <a:latin typeface="Verdana"/>
                <a:cs typeface="Verdana"/>
              </a:rPr>
              <a:t>not </a:t>
            </a:r>
            <a:r>
              <a:rPr sz="1700" b="1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Verdana"/>
                <a:cs typeface="Verdana"/>
              </a:rPr>
              <a:t>necessary</a:t>
            </a:r>
            <a:r>
              <a:rPr sz="1700" b="1" spc="-1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700" b="1" spc="-5" dirty="0">
                <a:solidFill>
                  <a:srgbClr val="124F5B"/>
                </a:solidFill>
                <a:latin typeface="Verdana"/>
                <a:cs typeface="Verdana"/>
              </a:rPr>
              <a:t>for</a:t>
            </a:r>
            <a:r>
              <a:rPr sz="17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700" b="1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700" b="1" spc="-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Verdana"/>
                <a:cs typeface="Verdana"/>
              </a:rPr>
              <a:t>model</a:t>
            </a:r>
            <a:r>
              <a:rPr sz="1700" b="1" spc="-5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6303" y="289051"/>
            <a:ext cx="58178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OLS</a:t>
            </a:r>
            <a:r>
              <a:rPr sz="3200" spc="-35" dirty="0"/>
              <a:t> </a:t>
            </a:r>
            <a:r>
              <a:rPr sz="3200" dirty="0"/>
              <a:t>REGRESSION</a:t>
            </a:r>
            <a:r>
              <a:rPr sz="3200" spc="-45" dirty="0"/>
              <a:t> </a:t>
            </a:r>
            <a:r>
              <a:rPr sz="3200" dirty="0"/>
              <a:t>MODEL</a:t>
            </a:r>
            <a:endParaRPr sz="3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" y="1132332"/>
            <a:ext cx="7487411" cy="300823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30200" y="4331309"/>
            <a:ext cx="836993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Variables like Dew Point Temperature, and Temperature </a:t>
            </a:r>
            <a:r>
              <a:rPr sz="2000" b="1" spc="-6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are</a:t>
            </a:r>
            <a:r>
              <a:rPr sz="20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Verdana"/>
                <a:cs typeface="Verdana"/>
              </a:rPr>
              <a:t>highly</a:t>
            </a:r>
            <a:r>
              <a:rPr sz="2000" b="1" spc="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correlated.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4370" y="299161"/>
            <a:ext cx="6400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CORRELATION</a:t>
            </a:r>
            <a:r>
              <a:rPr sz="3600" spc="-85" dirty="0"/>
              <a:t> </a:t>
            </a:r>
            <a:r>
              <a:rPr sz="3600" spc="-5" dirty="0"/>
              <a:t>HEATMAP</a:t>
            </a:r>
            <a:endParaRPr sz="3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7339" y="1672539"/>
            <a:ext cx="403225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b="1" spc="-5" dirty="0">
                <a:solidFill>
                  <a:srgbClr val="124F5B"/>
                </a:solidFill>
                <a:latin typeface="Verdana"/>
                <a:cs typeface="Verdana"/>
              </a:rPr>
              <a:t>LINEAR</a:t>
            </a:r>
            <a:r>
              <a:rPr sz="2400" b="1" spc="-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24F5B"/>
                </a:solidFill>
                <a:latin typeface="Verdana"/>
                <a:cs typeface="Verdana"/>
              </a:rPr>
              <a:t>REGRESSION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24F5B"/>
              </a:buClr>
              <a:buFont typeface="Wingdings"/>
              <a:buChar char=""/>
            </a:pPr>
            <a:endParaRPr sz="23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400" b="1" spc="-5" dirty="0">
                <a:solidFill>
                  <a:srgbClr val="124F5B"/>
                </a:solidFill>
                <a:latin typeface="Verdana"/>
                <a:cs typeface="Verdana"/>
              </a:rPr>
              <a:t>LASSO</a:t>
            </a:r>
            <a:r>
              <a:rPr sz="2400" b="1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124F5B"/>
                </a:solidFill>
                <a:latin typeface="Verdana"/>
                <a:cs typeface="Verdana"/>
              </a:rPr>
              <a:t>REGRESSION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24F5B"/>
              </a:buClr>
              <a:buFont typeface="Wingdings"/>
              <a:buChar char=""/>
            </a:pPr>
            <a:endParaRPr sz="23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400" b="1" spc="-5" dirty="0">
                <a:solidFill>
                  <a:srgbClr val="124F5B"/>
                </a:solidFill>
                <a:latin typeface="Verdana"/>
                <a:cs typeface="Verdana"/>
              </a:rPr>
              <a:t>RIDGE</a:t>
            </a:r>
            <a:r>
              <a:rPr sz="2400" b="1" spc="-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124F5B"/>
                </a:solidFill>
                <a:latin typeface="Verdana"/>
                <a:cs typeface="Verdana"/>
              </a:rPr>
              <a:t>REGRESSION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4905" y="299161"/>
            <a:ext cx="46386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MODEL</a:t>
            </a:r>
            <a:r>
              <a:rPr sz="3600" spc="-55" dirty="0"/>
              <a:t> </a:t>
            </a:r>
            <a:r>
              <a:rPr sz="3600" dirty="0"/>
              <a:t>BUILDING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695" y="1464945"/>
            <a:ext cx="2243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C00000"/>
                </a:solidFill>
                <a:latin typeface="Verdana"/>
                <a:cs typeface="Verdana"/>
              </a:rPr>
              <a:t>Train</a:t>
            </a:r>
            <a:r>
              <a:rPr sz="1800" b="1" spc="-6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b="1" spc="15" dirty="0">
                <a:solidFill>
                  <a:srgbClr val="124F5B"/>
                </a:solidFill>
                <a:latin typeface="Verdana"/>
                <a:cs typeface="Verdana"/>
              </a:rPr>
              <a:t>Set</a:t>
            </a:r>
            <a:r>
              <a:rPr sz="1800" b="1" spc="-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25" dirty="0">
                <a:solidFill>
                  <a:srgbClr val="124F5B"/>
                </a:solidFill>
                <a:latin typeface="Verdana"/>
                <a:cs typeface="Verdana"/>
              </a:rPr>
              <a:t>Results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42508" y="1406728"/>
            <a:ext cx="21202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Verdana"/>
                <a:cs typeface="Verdana"/>
              </a:rPr>
              <a:t>Test</a:t>
            </a:r>
            <a:r>
              <a:rPr sz="1800" b="1" spc="-7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b="1" spc="15" dirty="0">
                <a:solidFill>
                  <a:srgbClr val="124F5B"/>
                </a:solidFill>
                <a:latin typeface="Verdana"/>
                <a:cs typeface="Verdana"/>
              </a:rPr>
              <a:t>Set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25" dirty="0">
                <a:solidFill>
                  <a:srgbClr val="124F5B"/>
                </a:solidFill>
                <a:latin typeface="Verdana"/>
                <a:cs typeface="Verdana"/>
              </a:rPr>
              <a:t>Results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5040" y="2543579"/>
            <a:ext cx="5773948" cy="237216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79831" y="1770888"/>
            <a:ext cx="4343400" cy="570230"/>
            <a:chOff x="179831" y="1770888"/>
            <a:chExt cx="4343400" cy="5702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9159" y="1770888"/>
              <a:ext cx="3581400" cy="2651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831" y="2065020"/>
              <a:ext cx="4343400" cy="27584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4788408" y="1740407"/>
            <a:ext cx="4089400" cy="600710"/>
            <a:chOff x="4788408" y="1740407"/>
            <a:chExt cx="4089400" cy="60071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9364" y="1740407"/>
              <a:ext cx="3276599" cy="28651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88408" y="2065019"/>
              <a:ext cx="4088891" cy="27584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194612" y="371043"/>
            <a:ext cx="55200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2170" algn="l"/>
              </a:tabLst>
            </a:pPr>
            <a:r>
              <a:rPr sz="3600" spc="-5" dirty="0"/>
              <a:t>LINEA</a:t>
            </a:r>
            <a:r>
              <a:rPr sz="3600" dirty="0"/>
              <a:t>R	</a:t>
            </a:r>
            <a:r>
              <a:rPr sz="3600" spc="-5" dirty="0"/>
              <a:t>RE</a:t>
            </a:r>
            <a:r>
              <a:rPr sz="3600" spc="-20" dirty="0"/>
              <a:t>G</a:t>
            </a:r>
            <a:r>
              <a:rPr sz="3600" spc="-5" dirty="0"/>
              <a:t>RESSION</a:t>
            </a:r>
            <a:endParaRPr sz="3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466" y="966592"/>
            <a:ext cx="4055100" cy="262464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30200" y="3756456"/>
            <a:ext cx="827278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this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Verdana"/>
                <a:cs typeface="Verdana"/>
              </a:rPr>
              <a:t>linear</a:t>
            </a:r>
            <a:r>
              <a:rPr sz="1600" b="1" spc="4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Verdana"/>
                <a:cs typeface="Verdana"/>
              </a:rPr>
              <a:t>regression</a:t>
            </a:r>
            <a:r>
              <a:rPr sz="1600" b="1" spc="5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Verdana"/>
                <a:cs typeface="Verdana"/>
              </a:rPr>
              <a:t>model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,</a:t>
            </a:r>
            <a:r>
              <a:rPr sz="1600" b="1" spc="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we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can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see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that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 model</a:t>
            </a:r>
            <a:r>
              <a:rPr sz="1600" b="1" spc="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600" b="1" spc="4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Verdana"/>
                <a:cs typeface="Verdana"/>
              </a:rPr>
              <a:t>able</a:t>
            </a:r>
            <a:r>
              <a:rPr sz="1600" b="1" spc="3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to </a:t>
            </a:r>
            <a:r>
              <a:rPr sz="16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Verdana"/>
                <a:cs typeface="Verdana"/>
              </a:rPr>
              <a:t>capture</a:t>
            </a:r>
            <a:r>
              <a:rPr sz="1600" b="1" spc="2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most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600" b="1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the data</a:t>
            </a:r>
            <a:r>
              <a:rPr sz="1600" b="1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600" b="1" spc="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variance,</a:t>
            </a:r>
            <a:r>
              <a:rPr sz="1600" b="1" spc="3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600" b="1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hence</a:t>
            </a:r>
            <a:r>
              <a:rPr sz="1600" b="1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6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data</a:t>
            </a:r>
            <a:r>
              <a:rPr sz="1600" b="1" spc="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6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less</a:t>
            </a:r>
            <a:r>
              <a:rPr sz="1600" b="1" spc="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600" b="1" spc="-5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randomly</a:t>
            </a:r>
            <a:r>
              <a:rPr sz="1600" b="1" spc="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scattered,</a:t>
            </a:r>
            <a:r>
              <a:rPr sz="1600" b="1" spc="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600" b="1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6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errors</a:t>
            </a:r>
            <a:r>
              <a:rPr sz="1600" b="1" spc="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are</a:t>
            </a:r>
            <a:r>
              <a:rPr sz="1600" b="1" spc="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not</a:t>
            </a:r>
            <a:r>
              <a:rPr sz="16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forming</a:t>
            </a:r>
            <a:r>
              <a:rPr sz="1600" b="1" spc="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any pattern.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24F5B"/>
              </a:buClr>
              <a:buFont typeface="Wingdings"/>
              <a:buChar char=""/>
            </a:pPr>
            <a:endParaRPr sz="15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So,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this</a:t>
            </a:r>
            <a:r>
              <a:rPr sz="16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model</a:t>
            </a:r>
            <a:r>
              <a:rPr sz="1600" b="1" spc="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Verdana"/>
                <a:cs typeface="Verdana"/>
              </a:rPr>
              <a:t>suitable</a:t>
            </a:r>
            <a:r>
              <a:rPr sz="1600" b="1" spc="2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for</a:t>
            </a:r>
            <a:r>
              <a:rPr sz="1600" b="1" spc="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6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given</a:t>
            </a:r>
            <a:r>
              <a:rPr sz="1600" b="1" spc="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dataset.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7381" y="175971"/>
            <a:ext cx="572325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10" dirty="0"/>
              <a:t>Heteroscedasticity</a:t>
            </a:r>
            <a:endParaRPr sz="43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1467" y="1450085"/>
            <a:ext cx="2258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C00000"/>
                </a:solidFill>
                <a:latin typeface="Verdana"/>
                <a:cs typeface="Verdana"/>
              </a:rPr>
              <a:t>Train</a:t>
            </a:r>
            <a:r>
              <a:rPr sz="1800" b="1" spc="3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b="1" spc="15" dirty="0">
                <a:solidFill>
                  <a:srgbClr val="124F5B"/>
                </a:solidFill>
                <a:latin typeface="Verdana"/>
                <a:cs typeface="Verdana"/>
              </a:rPr>
              <a:t>Set</a:t>
            </a:r>
            <a:r>
              <a:rPr sz="18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15" dirty="0">
                <a:solidFill>
                  <a:srgbClr val="124F5B"/>
                </a:solidFill>
                <a:latin typeface="Verdana"/>
                <a:cs typeface="Verdana"/>
              </a:rPr>
              <a:t>Results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52261" y="1433271"/>
            <a:ext cx="21393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" dirty="0">
                <a:solidFill>
                  <a:srgbClr val="C00000"/>
                </a:solidFill>
                <a:latin typeface="Verdana"/>
                <a:cs typeface="Verdana"/>
              </a:rPr>
              <a:t>Test</a:t>
            </a:r>
            <a:r>
              <a:rPr sz="1800" b="1" spc="2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b="1" spc="15" dirty="0">
                <a:solidFill>
                  <a:srgbClr val="124F5B"/>
                </a:solidFill>
                <a:latin typeface="Verdana"/>
                <a:cs typeface="Verdana"/>
              </a:rPr>
              <a:t>Set</a:t>
            </a:r>
            <a:r>
              <a:rPr sz="18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15" dirty="0">
                <a:solidFill>
                  <a:srgbClr val="124F5B"/>
                </a:solidFill>
                <a:latin typeface="Verdana"/>
                <a:cs typeface="Verdana"/>
              </a:rPr>
              <a:t>Results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8632" y="2601491"/>
            <a:ext cx="5773948" cy="237216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2311" y="1760220"/>
            <a:ext cx="3372612" cy="2666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13832" y="1758695"/>
            <a:ext cx="3162300" cy="28651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9831" y="2072639"/>
            <a:ext cx="4191000" cy="29413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88408" y="2092451"/>
            <a:ext cx="3931920" cy="30022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842642" y="369824"/>
            <a:ext cx="46767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LASSO</a:t>
            </a:r>
            <a:r>
              <a:rPr sz="3200" spc="-40" dirty="0"/>
              <a:t> </a:t>
            </a:r>
            <a:r>
              <a:rPr sz="3200" spc="-5" dirty="0"/>
              <a:t>REGRESSION</a:t>
            </a:r>
            <a:endParaRPr sz="3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3616" y="1108681"/>
            <a:ext cx="4143811" cy="256419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8267" y="3900627"/>
            <a:ext cx="842835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In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this </a:t>
            </a: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Regularised lasso regression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model, we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can see that the model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is </a:t>
            </a: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not </a:t>
            </a:r>
            <a:r>
              <a:rPr sz="1400" b="1" dirty="0">
                <a:solidFill>
                  <a:srgbClr val="C00000"/>
                </a:solidFill>
                <a:latin typeface="Verdana"/>
                <a:cs typeface="Verdana"/>
              </a:rPr>
              <a:t>able </a:t>
            </a:r>
            <a:r>
              <a:rPr sz="1400" b="1" spc="-46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to </a:t>
            </a: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capture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most of the data and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variance,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and hence the data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is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more randomly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scattered</a:t>
            </a:r>
            <a:r>
              <a:rPr sz="1400" b="1" spc="-3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4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errors</a:t>
            </a:r>
            <a:r>
              <a:rPr sz="1400" b="1" spc="-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are</a:t>
            </a:r>
            <a:r>
              <a:rPr sz="14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trying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 to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 form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 a</a:t>
            </a:r>
            <a:r>
              <a:rPr sz="14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pattern.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24F5B"/>
              </a:buClr>
              <a:buFont typeface="Wingdings"/>
              <a:buChar char=""/>
            </a:pPr>
            <a:endParaRPr sz="13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So,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this</a:t>
            </a:r>
            <a:r>
              <a:rPr sz="1400" b="1" spc="-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model</a:t>
            </a:r>
            <a:r>
              <a:rPr sz="1400" b="1" spc="-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4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CC0000"/>
                </a:solidFill>
                <a:latin typeface="Verdana"/>
                <a:cs typeface="Verdana"/>
              </a:rPr>
              <a:t>not</a:t>
            </a:r>
            <a:r>
              <a:rPr sz="1400" b="1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CC0000"/>
                </a:solidFill>
                <a:latin typeface="Verdana"/>
                <a:cs typeface="Verdana"/>
              </a:rPr>
              <a:t>suitable</a:t>
            </a:r>
            <a:r>
              <a:rPr sz="1400" b="1" spc="-3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for</a:t>
            </a:r>
            <a:r>
              <a:rPr sz="14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this</a:t>
            </a:r>
            <a:r>
              <a:rPr sz="1400" b="1" spc="-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dataset.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7381" y="225374"/>
            <a:ext cx="572325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10" dirty="0"/>
              <a:t>Heteroscedasticity</a:t>
            </a:r>
            <a:endParaRPr sz="43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7539" y="359156"/>
            <a:ext cx="43789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05280" algn="l"/>
              </a:tabLst>
            </a:pPr>
            <a:r>
              <a:rPr sz="3200" spc="-5" dirty="0">
                <a:solidFill>
                  <a:srgbClr val="CC0000"/>
                </a:solidFill>
                <a:latin typeface="Tahoma"/>
                <a:cs typeface="Tahoma"/>
              </a:rPr>
              <a:t>RIDG</a:t>
            </a:r>
            <a:r>
              <a:rPr sz="3200" dirty="0">
                <a:solidFill>
                  <a:srgbClr val="CC0000"/>
                </a:solidFill>
                <a:latin typeface="Tahoma"/>
                <a:cs typeface="Tahoma"/>
              </a:rPr>
              <a:t>E	</a:t>
            </a:r>
            <a:r>
              <a:rPr sz="3200" spc="85" dirty="0">
                <a:solidFill>
                  <a:srgbClr val="CC0000"/>
                </a:solidFill>
                <a:latin typeface="Tahoma"/>
                <a:cs typeface="Tahoma"/>
              </a:rPr>
              <a:t>R</a:t>
            </a:r>
            <a:r>
              <a:rPr sz="3200" spc="55" dirty="0">
                <a:solidFill>
                  <a:srgbClr val="CC0000"/>
                </a:solidFill>
                <a:latin typeface="Tahoma"/>
                <a:cs typeface="Tahoma"/>
              </a:rPr>
              <a:t>E</a:t>
            </a:r>
            <a:r>
              <a:rPr sz="3200" spc="5" dirty="0">
                <a:solidFill>
                  <a:srgbClr val="CC0000"/>
                </a:solidFill>
                <a:latin typeface="Tahoma"/>
                <a:cs typeface="Tahoma"/>
              </a:rPr>
              <a:t>GR</a:t>
            </a:r>
            <a:r>
              <a:rPr sz="3200" spc="-5" dirty="0">
                <a:solidFill>
                  <a:srgbClr val="CC0000"/>
                </a:solidFill>
                <a:latin typeface="Tahoma"/>
                <a:cs typeface="Tahoma"/>
              </a:rPr>
              <a:t>E</a:t>
            </a:r>
            <a:r>
              <a:rPr sz="3200" spc="15" dirty="0">
                <a:solidFill>
                  <a:srgbClr val="CC0000"/>
                </a:solidFill>
                <a:latin typeface="Tahoma"/>
                <a:cs typeface="Tahoma"/>
              </a:rPr>
              <a:t>S</a:t>
            </a:r>
            <a:r>
              <a:rPr sz="3200" spc="5" dirty="0">
                <a:solidFill>
                  <a:srgbClr val="CC0000"/>
                </a:solidFill>
                <a:latin typeface="Tahoma"/>
                <a:cs typeface="Tahoma"/>
              </a:rPr>
              <a:t>SI</a:t>
            </a:r>
            <a:r>
              <a:rPr sz="3200" spc="10" dirty="0">
                <a:solidFill>
                  <a:srgbClr val="CC0000"/>
                </a:solidFill>
                <a:latin typeface="Tahoma"/>
                <a:cs typeface="Tahoma"/>
              </a:rPr>
              <a:t>O</a:t>
            </a:r>
            <a:r>
              <a:rPr sz="3200" dirty="0">
                <a:solidFill>
                  <a:srgbClr val="CC0000"/>
                </a:solidFill>
                <a:latin typeface="Tahoma"/>
                <a:cs typeface="Tahoma"/>
              </a:rPr>
              <a:t>N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7738" y="1418590"/>
            <a:ext cx="2258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C00000"/>
                </a:solidFill>
                <a:latin typeface="Verdana"/>
                <a:cs typeface="Verdana"/>
              </a:rPr>
              <a:t>Train</a:t>
            </a:r>
            <a:r>
              <a:rPr sz="1800" b="1" spc="3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b="1" spc="15" dirty="0">
                <a:solidFill>
                  <a:srgbClr val="124F5B"/>
                </a:solidFill>
                <a:latin typeface="Verdana"/>
                <a:cs typeface="Verdana"/>
              </a:rPr>
              <a:t>Set</a:t>
            </a:r>
            <a:r>
              <a:rPr sz="18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15" dirty="0">
                <a:solidFill>
                  <a:srgbClr val="124F5B"/>
                </a:solidFill>
                <a:latin typeface="Verdana"/>
                <a:cs typeface="Verdana"/>
              </a:rPr>
              <a:t>Results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3088" y="1760220"/>
            <a:ext cx="4136390" cy="570230"/>
            <a:chOff x="323088" y="1760220"/>
            <a:chExt cx="4136390" cy="5702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4607" y="1760220"/>
              <a:ext cx="3374136" cy="2666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088" y="2045208"/>
              <a:ext cx="4136136" cy="28498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012560" y="1420748"/>
            <a:ext cx="2138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" dirty="0">
                <a:solidFill>
                  <a:srgbClr val="C00000"/>
                </a:solidFill>
                <a:latin typeface="Verdana"/>
                <a:cs typeface="Verdana"/>
              </a:rPr>
              <a:t>Test</a:t>
            </a:r>
            <a:r>
              <a:rPr sz="1800" b="1" spc="1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b="1" spc="15" dirty="0">
                <a:solidFill>
                  <a:srgbClr val="124F5B"/>
                </a:solidFill>
                <a:latin typeface="Verdana"/>
                <a:cs typeface="Verdana"/>
              </a:rPr>
              <a:t>Set</a:t>
            </a:r>
            <a:r>
              <a:rPr sz="1800" b="1" spc="-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15" dirty="0">
                <a:solidFill>
                  <a:srgbClr val="124F5B"/>
                </a:solidFill>
                <a:latin typeface="Verdana"/>
                <a:cs typeface="Verdana"/>
              </a:rPr>
              <a:t>Results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076444" y="1776983"/>
            <a:ext cx="3771900" cy="553720"/>
            <a:chOff x="5076444" y="1776983"/>
            <a:chExt cx="3771900" cy="55372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2516" y="1776983"/>
              <a:ext cx="3162299" cy="28651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6444" y="2092451"/>
              <a:ext cx="3771900" cy="23774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11808" y="2516123"/>
            <a:ext cx="6228588" cy="250393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0678" y="1109606"/>
            <a:ext cx="4152992" cy="261209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46303" y="3955186"/>
            <a:ext cx="8091170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4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this </a:t>
            </a: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Regularised</a:t>
            </a:r>
            <a:r>
              <a:rPr sz="1400" b="1" spc="-5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C00000"/>
                </a:solidFill>
                <a:latin typeface="Verdana"/>
                <a:cs typeface="Verdana"/>
              </a:rPr>
              <a:t>Ridge</a:t>
            </a:r>
            <a:r>
              <a:rPr sz="1400" b="1" spc="-3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regression</a:t>
            </a:r>
            <a:r>
              <a:rPr sz="1400" b="1" spc="-3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C00000"/>
                </a:solidFill>
                <a:latin typeface="Verdana"/>
                <a:cs typeface="Verdana"/>
              </a:rPr>
              <a:t>model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,</a:t>
            </a:r>
            <a:r>
              <a:rPr sz="1400" b="1" spc="-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5" dirty="0">
                <a:solidFill>
                  <a:srgbClr val="124F5B"/>
                </a:solidFill>
                <a:latin typeface="Verdana"/>
                <a:cs typeface="Verdana"/>
              </a:rPr>
              <a:t>we</a:t>
            </a:r>
            <a:r>
              <a:rPr sz="14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can</a:t>
            </a:r>
            <a:r>
              <a:rPr sz="14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see</a:t>
            </a:r>
            <a:r>
              <a:rPr sz="1400" b="1" spc="-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that the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model</a:t>
            </a:r>
            <a:r>
              <a:rPr sz="1400" b="1" spc="-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400" b="1" spc="-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C00000"/>
                </a:solidFill>
                <a:latin typeface="Verdana"/>
                <a:cs typeface="Verdana"/>
              </a:rPr>
              <a:t>able </a:t>
            </a:r>
            <a:r>
              <a:rPr sz="1400" b="1" spc="-46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to </a:t>
            </a: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capture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most of the data and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variance,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and hence the data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is less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randomly</a:t>
            </a:r>
            <a:r>
              <a:rPr sz="14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scattered,</a:t>
            </a:r>
            <a:r>
              <a:rPr sz="1400" b="1" spc="-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 the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 errors</a:t>
            </a:r>
            <a:r>
              <a:rPr sz="1400" b="1" spc="-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are</a:t>
            </a:r>
            <a:r>
              <a:rPr sz="14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not</a:t>
            </a:r>
            <a:r>
              <a:rPr sz="14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forming</a:t>
            </a:r>
            <a:r>
              <a:rPr sz="14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any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pattern.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24F5B"/>
              </a:buClr>
              <a:buFont typeface="Wingdings"/>
              <a:buChar char=""/>
            </a:pPr>
            <a:endParaRPr sz="13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So,</a:t>
            </a:r>
            <a:r>
              <a:rPr sz="14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this</a:t>
            </a:r>
            <a:r>
              <a:rPr sz="14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model</a:t>
            </a:r>
            <a:r>
              <a:rPr sz="1400" b="1" spc="-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4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also </a:t>
            </a: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suitable</a:t>
            </a:r>
            <a:r>
              <a:rPr sz="1400" b="1" spc="-2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for</a:t>
            </a:r>
            <a:r>
              <a:rPr sz="14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4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given</a:t>
            </a:r>
            <a:r>
              <a:rPr sz="1400" b="1" spc="-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dataset.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25144" y="247853"/>
            <a:ext cx="572135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10" dirty="0"/>
              <a:t>Heteroscedasticity</a:t>
            </a:r>
            <a:endParaRPr sz="43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540" y="1162050"/>
            <a:ext cx="6532245" cy="3684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Large</a:t>
            </a:r>
            <a:r>
              <a:rPr sz="2000" b="1" spc="-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dataset</a:t>
            </a:r>
            <a:r>
              <a:rPr sz="2000" b="1" spc="-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to</a:t>
            </a:r>
            <a:r>
              <a:rPr sz="20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handle.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24F5B"/>
              </a:buClr>
              <a:buFont typeface="Wingdings"/>
              <a:buChar char=""/>
            </a:pPr>
            <a:endParaRPr sz="19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Required</a:t>
            </a:r>
            <a:r>
              <a:rPr sz="2000" b="1" spc="-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to 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plot</a:t>
            </a:r>
            <a:r>
              <a:rPr sz="20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different</a:t>
            </a:r>
            <a:r>
              <a:rPr sz="2000" b="1" spc="-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graphs</a:t>
            </a:r>
            <a:r>
              <a:rPr sz="20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for 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better</a:t>
            </a:r>
            <a:endParaRPr sz="20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</a:pP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analysis.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Outliers</a:t>
            </a:r>
            <a:r>
              <a:rPr sz="2000" b="1" spc="-5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detection.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24F5B"/>
              </a:buClr>
              <a:buFont typeface="Wingdings"/>
              <a:buChar char=""/>
            </a:pPr>
            <a:endParaRPr sz="19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Treatment</a:t>
            </a:r>
            <a:r>
              <a:rPr sz="2000" b="1" spc="-5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 Outliers.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24F5B"/>
              </a:buClr>
              <a:buFont typeface="Wingdings"/>
              <a:buChar char=""/>
            </a:pPr>
            <a:endParaRPr sz="19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Optimising</a:t>
            </a:r>
            <a:r>
              <a:rPr sz="20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20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model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for</a:t>
            </a:r>
            <a:r>
              <a:rPr sz="20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better</a:t>
            </a:r>
            <a:r>
              <a:rPr sz="20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accuracy.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24F5B"/>
              </a:buClr>
              <a:buFont typeface="Wingdings"/>
              <a:buChar char=""/>
            </a:pPr>
            <a:endParaRPr sz="19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Understanding</a:t>
            </a:r>
            <a:r>
              <a:rPr sz="2000" b="1" spc="-4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20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evaluation</a:t>
            </a:r>
            <a:r>
              <a:rPr sz="2000" b="1" spc="-3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matrix.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8751" y="297256"/>
            <a:ext cx="37553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CHALLEN</a:t>
            </a:r>
            <a:r>
              <a:rPr spc="-20" dirty="0"/>
              <a:t>G</a:t>
            </a:r>
            <a:r>
              <a:rPr spc="-10" dirty="0"/>
              <a:t>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420" y="337769"/>
            <a:ext cx="5889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solidFill>
                  <a:srgbClr val="CC0000"/>
                </a:solidFill>
              </a:rPr>
              <a:t>BUSINESS</a:t>
            </a:r>
            <a:r>
              <a:rPr sz="2800" spc="-60" dirty="0">
                <a:solidFill>
                  <a:srgbClr val="CC0000"/>
                </a:solidFill>
              </a:rPr>
              <a:t> </a:t>
            </a:r>
            <a:r>
              <a:rPr sz="2800" spc="60" dirty="0">
                <a:solidFill>
                  <a:srgbClr val="CC0000"/>
                </a:solidFill>
              </a:rPr>
              <a:t>UNDERSTANDING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86334" y="1091565"/>
            <a:ext cx="8573135" cy="3927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4610" indent="-287020">
              <a:lnSpc>
                <a:spcPct val="100000"/>
              </a:lnSpc>
              <a:spcBef>
                <a:spcPts val="95"/>
              </a:spcBef>
              <a:buClr>
                <a:srgbClr val="124F5B"/>
              </a:buClr>
              <a:buFont typeface="Wingdings"/>
              <a:buChar char=""/>
              <a:tabLst>
                <a:tab pos="368935" algn="l"/>
                <a:tab pos="369570" algn="l"/>
              </a:tabLst>
            </a:pPr>
            <a:r>
              <a:rPr dirty="0"/>
              <a:t>	</a:t>
            </a:r>
            <a:r>
              <a:rPr sz="1600" b="1" spc="-5" dirty="0">
                <a:solidFill>
                  <a:srgbClr val="FF0000"/>
                </a:solidFill>
                <a:latin typeface="Verdana"/>
                <a:cs typeface="Verdana"/>
              </a:rPr>
              <a:t>Bike</a:t>
            </a:r>
            <a:r>
              <a:rPr sz="1600" b="1" spc="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Verdana"/>
                <a:cs typeface="Verdana"/>
              </a:rPr>
              <a:t>rentals</a:t>
            </a:r>
            <a:r>
              <a:rPr sz="1600" b="1" spc="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have</a:t>
            </a:r>
            <a:r>
              <a:rPr sz="1600" b="1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become</a:t>
            </a:r>
            <a:r>
              <a:rPr sz="1600" b="1" spc="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600" b="1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Verdana"/>
                <a:cs typeface="Verdana"/>
              </a:rPr>
              <a:t>popular</a:t>
            </a:r>
            <a:r>
              <a:rPr sz="1600" b="1" spc="5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Verdana"/>
                <a:cs typeface="Verdana"/>
              </a:rPr>
              <a:t>service</a:t>
            </a:r>
            <a:r>
              <a:rPr sz="1600" b="1" spc="4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600" b="1" spc="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recent</a:t>
            </a:r>
            <a:r>
              <a:rPr sz="1600" b="1" spc="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years,</a:t>
            </a:r>
            <a:r>
              <a:rPr sz="1600" b="1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600" b="1" spc="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it </a:t>
            </a:r>
            <a:r>
              <a:rPr sz="16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seems</a:t>
            </a:r>
            <a:r>
              <a:rPr sz="1600" b="1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like</a:t>
            </a:r>
            <a:r>
              <a:rPr sz="1600" b="1" spc="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people</a:t>
            </a:r>
            <a:r>
              <a:rPr sz="1600" b="1" spc="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are</a:t>
            </a:r>
            <a:r>
              <a:rPr sz="1600" b="1" spc="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using</a:t>
            </a:r>
            <a:r>
              <a:rPr sz="1600" b="1" spc="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them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more</a:t>
            </a:r>
            <a:r>
              <a:rPr sz="1600" b="1" spc="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often.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600" b="1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relatively</a:t>
            </a:r>
            <a:r>
              <a:rPr sz="1600" b="1" spc="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Verdana"/>
                <a:cs typeface="Verdana"/>
              </a:rPr>
              <a:t>cheaper </a:t>
            </a:r>
            <a:r>
              <a:rPr sz="1600" b="1" spc="-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Verdana"/>
                <a:cs typeface="Verdana"/>
              </a:rPr>
              <a:t>rates</a:t>
            </a:r>
            <a:r>
              <a:rPr sz="1600" b="1" spc="2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600" b="1" spc="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Verdana"/>
                <a:cs typeface="Verdana"/>
              </a:rPr>
              <a:t>ease</a:t>
            </a:r>
            <a:r>
              <a:rPr sz="1600" b="1" spc="2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600" b="1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Verdana"/>
                <a:cs typeface="Verdana"/>
              </a:rPr>
              <a:t>pick-up</a:t>
            </a:r>
            <a:r>
              <a:rPr sz="1600" b="1" spc="3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600" b="1" spc="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Verdana"/>
                <a:cs typeface="Verdana"/>
              </a:rPr>
              <a:t>drop-off</a:t>
            </a:r>
            <a:r>
              <a:rPr sz="1600" b="1" spc="6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at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people's</a:t>
            </a:r>
            <a:r>
              <a:rPr sz="1600" b="1" spc="5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convenience,</a:t>
            </a:r>
            <a:r>
              <a:rPr sz="1600" b="1" spc="4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this </a:t>
            </a:r>
            <a:r>
              <a:rPr sz="1600" b="1" spc="-53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what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Verdana"/>
                <a:cs typeface="Verdana"/>
              </a:rPr>
              <a:t>makes</a:t>
            </a:r>
            <a:r>
              <a:rPr sz="1600" b="1" spc="1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this</a:t>
            </a:r>
            <a:r>
              <a:rPr sz="16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business</a:t>
            </a:r>
            <a:r>
              <a:rPr sz="1600" b="1" spc="3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Verdana"/>
                <a:cs typeface="Verdana"/>
              </a:rPr>
              <a:t>thrive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24F5B"/>
              </a:buClr>
              <a:buFont typeface="Wingdings"/>
              <a:buChar char=""/>
            </a:pPr>
            <a:endParaRPr sz="15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This</a:t>
            </a:r>
            <a:r>
              <a:rPr sz="16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service</a:t>
            </a:r>
            <a:r>
              <a:rPr sz="1600" b="1" spc="3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600" b="1" spc="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Verdana"/>
                <a:cs typeface="Verdana"/>
              </a:rPr>
              <a:t>mostly</a:t>
            </a:r>
            <a:r>
              <a:rPr sz="1600" b="1" spc="1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used</a:t>
            </a:r>
            <a:r>
              <a:rPr sz="1600" b="1" spc="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by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those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who</a:t>
            </a:r>
            <a:r>
              <a:rPr sz="16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have</a:t>
            </a:r>
            <a:r>
              <a:rPr sz="1600" b="1" spc="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Verdana"/>
                <a:cs typeface="Verdana"/>
              </a:rPr>
              <a:t>no</a:t>
            </a:r>
            <a:r>
              <a:rPr sz="1600" b="1" spc="1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personal</a:t>
            </a:r>
            <a:r>
              <a:rPr sz="1600" b="1" spc="5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Verdana"/>
                <a:cs typeface="Verdana"/>
              </a:rPr>
              <a:t>vehicles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24F5B"/>
              </a:buClr>
              <a:buFont typeface="Wingdings"/>
              <a:buChar char=""/>
            </a:pPr>
            <a:endParaRPr sz="15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6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also,</a:t>
            </a:r>
            <a:r>
              <a:rPr sz="1600" b="1" spc="3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Verdana"/>
                <a:cs typeface="Verdana"/>
              </a:rPr>
              <a:t>some</a:t>
            </a:r>
            <a:r>
              <a:rPr sz="1600" b="1" spc="2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people</a:t>
            </a:r>
            <a:r>
              <a:rPr sz="1600" b="1" spc="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Verdana"/>
                <a:cs typeface="Verdana"/>
              </a:rPr>
              <a:t>prefer</a:t>
            </a:r>
            <a:r>
              <a:rPr sz="1600" b="1" spc="5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rental</a:t>
            </a:r>
            <a:r>
              <a:rPr sz="1600" b="1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bikes</a:t>
            </a:r>
            <a:r>
              <a:rPr sz="1600" b="1" spc="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to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Verdana"/>
                <a:cs typeface="Verdana"/>
              </a:rPr>
              <a:t>avoid</a:t>
            </a:r>
            <a:r>
              <a:rPr sz="1600" b="1" spc="3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congested</a:t>
            </a:r>
            <a:r>
              <a:rPr sz="1600" b="1" spc="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public</a:t>
            </a:r>
            <a:endParaRPr sz="16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transport.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Verdana"/>
              <a:cs typeface="Verdana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Therefore,</a:t>
            </a:r>
            <a:r>
              <a:rPr sz="1600" b="1" spc="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for</a:t>
            </a:r>
            <a:r>
              <a:rPr sz="1600" b="1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Verdana"/>
                <a:cs typeface="Verdana"/>
              </a:rPr>
              <a:t>business</a:t>
            </a:r>
            <a:r>
              <a:rPr sz="1600" b="1" spc="4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to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strive</a:t>
            </a:r>
            <a:r>
              <a:rPr sz="1600" b="1" spc="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600" b="1" spc="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Verdana"/>
                <a:cs typeface="Verdana"/>
              </a:rPr>
              <a:t>profit</a:t>
            </a:r>
            <a:r>
              <a:rPr sz="1600" b="1" spc="4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more,</a:t>
            </a:r>
            <a:r>
              <a:rPr sz="1600" b="1" spc="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it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has</a:t>
            </a:r>
            <a:r>
              <a:rPr sz="16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to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always</a:t>
            </a:r>
            <a:r>
              <a:rPr sz="1600" b="1" spc="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be </a:t>
            </a:r>
            <a:r>
              <a:rPr sz="1600" b="1" spc="-5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Verdana"/>
                <a:cs typeface="Verdana"/>
              </a:rPr>
              <a:t>ready</a:t>
            </a:r>
            <a:r>
              <a:rPr sz="1600" b="1" spc="3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to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supply</a:t>
            </a:r>
            <a:r>
              <a:rPr sz="1600" b="1" spc="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an</a:t>
            </a:r>
            <a:r>
              <a:rPr sz="1600" b="1" spc="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Verdana"/>
                <a:cs typeface="Verdana"/>
              </a:rPr>
              <a:t>adequate</a:t>
            </a:r>
            <a:r>
              <a:rPr sz="1600" b="1" spc="3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number</a:t>
            </a:r>
            <a:r>
              <a:rPr sz="1600" b="1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Verdana"/>
                <a:cs typeface="Verdana"/>
              </a:rPr>
              <a:t>bikes</a:t>
            </a:r>
            <a:r>
              <a:rPr sz="1600" b="1" spc="4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at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various</a:t>
            </a:r>
            <a:r>
              <a:rPr sz="1600" b="1" spc="4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locations</a:t>
            </a:r>
            <a:r>
              <a:rPr sz="1600" b="1" spc="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to </a:t>
            </a:r>
            <a:r>
              <a:rPr sz="16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Verdana"/>
                <a:cs typeface="Verdana"/>
              </a:rPr>
              <a:t>meet</a:t>
            </a:r>
            <a:r>
              <a:rPr sz="1600" b="1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6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Verdana"/>
                <a:cs typeface="Verdana"/>
              </a:rPr>
              <a:t>demand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24F5B"/>
              </a:buClr>
              <a:buFont typeface="Wingdings"/>
              <a:buChar char=""/>
            </a:pPr>
            <a:endParaRPr sz="1550">
              <a:latin typeface="Verdana"/>
              <a:cs typeface="Verdana"/>
            </a:endParaRPr>
          </a:p>
          <a:p>
            <a:pPr marL="299085" marR="231140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Our</a:t>
            </a:r>
            <a:r>
              <a:rPr sz="1600" b="1" spc="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Verdana"/>
                <a:cs typeface="Verdana"/>
              </a:rPr>
              <a:t>project</a:t>
            </a:r>
            <a:r>
              <a:rPr sz="1600" b="1" spc="4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Verdana"/>
                <a:cs typeface="Verdana"/>
              </a:rPr>
              <a:t>goal</a:t>
            </a:r>
            <a:r>
              <a:rPr sz="1600" b="1" spc="4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600" b="1" spc="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to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pre-plan</a:t>
            </a:r>
            <a:r>
              <a:rPr sz="1600" b="1" spc="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600" b="1" spc="-10" dirty="0">
                <a:solidFill>
                  <a:srgbClr val="C00000"/>
                </a:solidFill>
                <a:latin typeface="Verdana"/>
                <a:cs typeface="Verdana"/>
              </a:rPr>
              <a:t>prediction</a:t>
            </a:r>
            <a:r>
              <a:rPr sz="1600" b="1" spc="8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6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Verdana"/>
                <a:cs typeface="Verdana"/>
              </a:rPr>
              <a:t>bike</a:t>
            </a:r>
            <a:r>
              <a:rPr sz="1600" b="1" spc="4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Verdana"/>
                <a:cs typeface="Verdana"/>
              </a:rPr>
              <a:t>count</a:t>
            </a:r>
            <a:r>
              <a:rPr sz="1600" b="1" spc="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values</a:t>
            </a:r>
            <a:r>
              <a:rPr sz="1600" b="1" spc="4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that </a:t>
            </a:r>
            <a:r>
              <a:rPr sz="1600" b="1" spc="-53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can</a:t>
            </a:r>
            <a:r>
              <a:rPr sz="16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be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600" b="1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handy</a:t>
            </a:r>
            <a:r>
              <a:rPr sz="1600" b="1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solution</a:t>
            </a:r>
            <a:r>
              <a:rPr sz="1600" b="1" spc="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to</a:t>
            </a:r>
            <a:r>
              <a:rPr sz="1600" b="1" spc="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Verdana"/>
                <a:cs typeface="Verdana"/>
              </a:rPr>
              <a:t>meet</a:t>
            </a:r>
            <a:r>
              <a:rPr sz="1600" b="1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all</a:t>
            </a:r>
            <a:r>
              <a:rPr sz="1600" b="1" spc="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6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Verdana"/>
                <a:cs typeface="Verdana"/>
              </a:rPr>
              <a:t>demands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165861"/>
            <a:ext cx="3856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334" y="937717"/>
            <a:ext cx="8660130" cy="40817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400" b="1" spc="-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'Hour’</a:t>
            </a:r>
            <a:r>
              <a:rPr sz="1400" b="1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400" b="1" spc="-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4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day</a:t>
            </a:r>
            <a:r>
              <a:rPr sz="1400" b="1" spc="-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holds</a:t>
            </a:r>
            <a:r>
              <a:rPr sz="1400" b="1" spc="-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4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most</a:t>
            </a:r>
            <a:r>
              <a:rPr sz="1400" b="1" spc="-1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C00000"/>
                </a:solidFill>
                <a:latin typeface="Verdana"/>
                <a:cs typeface="Verdana"/>
              </a:rPr>
              <a:t>important</a:t>
            </a:r>
            <a:r>
              <a:rPr sz="1400" b="1" spc="-1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feature.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24F5B"/>
              </a:buClr>
              <a:buFont typeface="Wingdings"/>
              <a:buChar char=""/>
            </a:pPr>
            <a:endParaRPr sz="1350">
              <a:latin typeface="Verdana"/>
              <a:cs typeface="Verdana"/>
            </a:endParaRPr>
          </a:p>
          <a:p>
            <a:pPr marL="299085" marR="273050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4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bike</a:t>
            </a:r>
            <a:r>
              <a:rPr sz="1400" b="1" spc="-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rental</a:t>
            </a:r>
            <a:r>
              <a:rPr sz="14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count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4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mostly </a:t>
            </a:r>
            <a:r>
              <a:rPr sz="1400" b="1" dirty="0">
                <a:solidFill>
                  <a:srgbClr val="C00000"/>
                </a:solidFill>
                <a:latin typeface="Verdana"/>
                <a:cs typeface="Verdana"/>
              </a:rPr>
              <a:t>correlated</a:t>
            </a:r>
            <a:r>
              <a:rPr sz="1400" b="1" spc="-3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4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4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C00000"/>
                </a:solidFill>
                <a:latin typeface="Verdana"/>
                <a:cs typeface="Verdana"/>
              </a:rPr>
              <a:t>time</a:t>
            </a: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4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4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day,</a:t>
            </a:r>
            <a:r>
              <a:rPr sz="14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as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it</a:t>
            </a:r>
            <a:r>
              <a:rPr sz="14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peaks</a:t>
            </a:r>
            <a:r>
              <a:rPr sz="1400" b="1" spc="-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at </a:t>
            </a:r>
            <a:r>
              <a:rPr sz="1400" b="1" spc="-4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C00000"/>
                </a:solidFill>
                <a:latin typeface="Verdana"/>
                <a:cs typeface="Verdana"/>
              </a:rPr>
              <a:t>10</a:t>
            </a: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C00000"/>
                </a:solidFill>
                <a:latin typeface="Verdana"/>
                <a:cs typeface="Verdana"/>
              </a:rPr>
              <a:t>am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4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morning</a:t>
            </a:r>
            <a:r>
              <a:rPr sz="14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4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C00000"/>
                </a:solidFill>
                <a:latin typeface="Verdana"/>
                <a:cs typeface="Verdana"/>
              </a:rPr>
              <a:t>8 pm</a:t>
            </a:r>
            <a:r>
              <a:rPr sz="1400" b="1" spc="-1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in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4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evening.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24F5B"/>
              </a:buClr>
              <a:buFont typeface="Wingdings"/>
              <a:buChar char=""/>
            </a:pPr>
            <a:endParaRPr sz="13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We</a:t>
            </a:r>
            <a:r>
              <a:rPr sz="14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observed</a:t>
            </a:r>
            <a:r>
              <a:rPr sz="1400" b="1" spc="-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that</a:t>
            </a:r>
            <a:r>
              <a:rPr sz="14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4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bike</a:t>
            </a:r>
            <a:r>
              <a:rPr sz="1400" b="1" spc="-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rental count</a:t>
            </a:r>
            <a:r>
              <a:rPr sz="14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4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higher</a:t>
            </a:r>
            <a:r>
              <a:rPr sz="1400" b="1" spc="-1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during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working</a:t>
            </a:r>
            <a:r>
              <a:rPr sz="1400" b="1" spc="-1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days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,</a:t>
            </a:r>
            <a:r>
              <a:rPr sz="14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especially</a:t>
            </a:r>
            <a:endParaRPr sz="14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between</a:t>
            </a:r>
            <a:r>
              <a:rPr sz="1400" b="1" spc="-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7 am and</a:t>
            </a:r>
            <a:r>
              <a:rPr sz="14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9 am and</a:t>
            </a:r>
            <a:r>
              <a:rPr sz="14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5 pm</a:t>
            </a:r>
            <a:r>
              <a:rPr sz="14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4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7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pm,</a:t>
            </a:r>
            <a:r>
              <a:rPr sz="1400" b="1" spc="-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than</a:t>
            </a:r>
            <a:r>
              <a:rPr sz="14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on non-working</a:t>
            </a:r>
            <a:r>
              <a:rPr sz="14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days.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Verdana"/>
              <a:cs typeface="Verdana"/>
            </a:endParaRPr>
          </a:p>
          <a:p>
            <a:pPr marL="299085" marR="179070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We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see that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people </a:t>
            </a: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prefer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to ride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in </a:t>
            </a: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temperatures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ranging from </a:t>
            </a: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moderate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to </a:t>
            </a: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high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400" b="1" spc="-4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as</a:t>
            </a:r>
            <a:r>
              <a:rPr sz="1400" b="1" spc="-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well</a:t>
            </a:r>
            <a:r>
              <a:rPr sz="1400" b="1" spc="-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as</a:t>
            </a:r>
            <a:r>
              <a:rPr sz="1400" b="1" spc="-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C00000"/>
                </a:solidFill>
                <a:latin typeface="Verdana"/>
                <a:cs typeface="Verdana"/>
              </a:rPr>
              <a:t>light</a:t>
            </a:r>
            <a:r>
              <a:rPr sz="1400" b="1" spc="-3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C00000"/>
                </a:solidFill>
                <a:latin typeface="Verdana"/>
                <a:cs typeface="Verdana"/>
              </a:rPr>
              <a:t>winds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24F5B"/>
              </a:buClr>
              <a:buFont typeface="Wingdings"/>
              <a:buChar char=""/>
            </a:pPr>
            <a:endParaRPr sz="1350">
              <a:latin typeface="Verdana"/>
              <a:cs typeface="Verdana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It</a:t>
            </a:r>
            <a:r>
              <a:rPr sz="14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4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observed</a:t>
            </a:r>
            <a:r>
              <a:rPr sz="1400" b="1" spc="-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that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4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highest</a:t>
            </a:r>
            <a:r>
              <a:rPr sz="1400" b="1" spc="-2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number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rental</a:t>
            </a:r>
            <a:r>
              <a:rPr sz="14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bikes</a:t>
            </a:r>
            <a:r>
              <a:rPr sz="1400" b="1" spc="-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4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counted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4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400" b="1" spc="-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C00000"/>
                </a:solidFill>
                <a:latin typeface="Verdana"/>
                <a:cs typeface="Verdana"/>
              </a:rPr>
              <a:t>autumn</a:t>
            </a: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400" b="1" spc="-4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summer</a:t>
            </a:r>
            <a:r>
              <a:rPr sz="1400" b="1" spc="-1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seasons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,</a:t>
            </a:r>
            <a:r>
              <a:rPr sz="1400" b="1" spc="-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 the</a:t>
            </a:r>
            <a:r>
              <a:rPr sz="14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C00000"/>
                </a:solidFill>
                <a:latin typeface="Verdana"/>
                <a:cs typeface="Verdana"/>
              </a:rPr>
              <a:t>lowest</a:t>
            </a:r>
            <a:r>
              <a:rPr sz="1400" b="1" spc="-2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4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4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C00000"/>
                </a:solidFill>
                <a:latin typeface="Verdana"/>
                <a:cs typeface="Verdana"/>
              </a:rPr>
              <a:t>winter</a:t>
            </a:r>
            <a:r>
              <a:rPr sz="1400" b="1" spc="-1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season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24F5B"/>
              </a:buClr>
              <a:buFont typeface="Wingdings"/>
              <a:buChar char=""/>
            </a:pPr>
            <a:endParaRPr sz="13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We</a:t>
            </a:r>
            <a:r>
              <a:rPr sz="14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observed</a:t>
            </a:r>
            <a:r>
              <a:rPr sz="1400" b="1" spc="-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that</a:t>
            </a:r>
            <a:r>
              <a:rPr sz="14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highest</a:t>
            </a:r>
            <a:r>
              <a:rPr sz="1400" b="1" spc="-2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number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 bike</a:t>
            </a:r>
            <a:r>
              <a:rPr sz="1400" b="1" spc="-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rentals</a:t>
            </a:r>
            <a:r>
              <a:rPr sz="14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was</a:t>
            </a:r>
            <a:r>
              <a:rPr sz="14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on</a:t>
            </a:r>
            <a:r>
              <a:rPr sz="14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a </a:t>
            </a: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normal</a:t>
            </a:r>
            <a:r>
              <a:rPr sz="1400" b="1" spc="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day,</a:t>
            </a:r>
            <a:r>
              <a:rPr sz="14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endParaRPr sz="14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sz="1400" b="1" dirty="0">
                <a:solidFill>
                  <a:srgbClr val="C00000"/>
                </a:solidFill>
                <a:latin typeface="Verdana"/>
                <a:cs typeface="Verdana"/>
              </a:rPr>
              <a:t>lowest</a:t>
            </a:r>
            <a:r>
              <a:rPr sz="1400" b="1" spc="-4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on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4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snowy</a:t>
            </a:r>
            <a:r>
              <a:rPr sz="1400" b="1" spc="-2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rainy</a:t>
            </a:r>
            <a:r>
              <a:rPr sz="1400" b="1" spc="-1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day.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Verdana"/>
              <a:cs typeface="Verdana"/>
            </a:endParaRPr>
          </a:p>
          <a:p>
            <a:pPr marL="299085" marR="64833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We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observed that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with </a:t>
            </a:r>
            <a:r>
              <a:rPr sz="1400" b="1" dirty="0">
                <a:solidFill>
                  <a:srgbClr val="C00000"/>
                </a:solidFill>
                <a:latin typeface="Verdana"/>
                <a:cs typeface="Verdana"/>
              </a:rPr>
              <a:t>increasing </a:t>
            </a: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humidity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, the number of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bike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rental counts </a:t>
            </a:r>
            <a:r>
              <a:rPr sz="1400" b="1" spc="-4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decreases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6444" y="3465576"/>
            <a:ext cx="3842004" cy="148285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52400" y="3112007"/>
            <a:ext cx="4636135" cy="1836420"/>
            <a:chOff x="152400" y="3112007"/>
            <a:chExt cx="4636135" cy="18364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3465575"/>
              <a:ext cx="4636008" cy="148285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7196" y="3112007"/>
              <a:ext cx="3581400" cy="323088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19800" y="3112007"/>
            <a:ext cx="2898648" cy="32308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0473" y="237566"/>
            <a:ext cx="57937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CONCLUSION</a:t>
            </a:r>
            <a:r>
              <a:rPr spc="-50" dirty="0"/>
              <a:t> </a:t>
            </a:r>
            <a:r>
              <a:rPr spc="-5" dirty="0"/>
              <a:t>CONT.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98751" y="2738754"/>
            <a:ext cx="2258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C00000"/>
                </a:solidFill>
                <a:latin typeface="Verdana"/>
                <a:cs typeface="Verdana"/>
              </a:rPr>
              <a:t>Train</a:t>
            </a:r>
            <a:r>
              <a:rPr sz="1800" b="1" spc="3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b="1" spc="15" dirty="0">
                <a:solidFill>
                  <a:srgbClr val="124F5B"/>
                </a:solidFill>
                <a:latin typeface="Verdana"/>
                <a:cs typeface="Verdana"/>
              </a:rPr>
              <a:t>Set</a:t>
            </a:r>
            <a:r>
              <a:rPr sz="18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15" dirty="0">
                <a:solidFill>
                  <a:srgbClr val="124F5B"/>
                </a:solidFill>
                <a:latin typeface="Verdana"/>
                <a:cs typeface="Verdana"/>
              </a:rPr>
              <a:t>Results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35700" y="2738754"/>
            <a:ext cx="2219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" dirty="0">
                <a:solidFill>
                  <a:srgbClr val="C00000"/>
                </a:solidFill>
                <a:latin typeface="Verdana"/>
                <a:cs typeface="Verdana"/>
              </a:rPr>
              <a:t>TEST</a:t>
            </a:r>
            <a:r>
              <a:rPr sz="1800" b="1" spc="-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b="1" spc="15" dirty="0">
                <a:solidFill>
                  <a:srgbClr val="124F5B"/>
                </a:solidFill>
                <a:latin typeface="Verdana"/>
                <a:cs typeface="Verdana"/>
              </a:rPr>
              <a:t>Set</a:t>
            </a:r>
            <a:r>
              <a:rPr sz="1800" b="1" spc="-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15" dirty="0">
                <a:solidFill>
                  <a:srgbClr val="124F5B"/>
                </a:solidFill>
                <a:latin typeface="Verdana"/>
                <a:cs typeface="Verdana"/>
              </a:rPr>
              <a:t>Results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8267" y="1163573"/>
            <a:ext cx="834135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b="1" spc="-5" dirty="0">
                <a:solidFill>
                  <a:srgbClr val="124F5B"/>
                </a:solidFill>
                <a:latin typeface="Verdana"/>
                <a:cs typeface="Verdana"/>
              </a:rPr>
              <a:t>When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 we</a:t>
            </a:r>
            <a:r>
              <a:rPr sz="1800" b="1" spc="-5" dirty="0">
                <a:solidFill>
                  <a:srgbClr val="124F5B"/>
                </a:solidFill>
                <a:latin typeface="Verdana"/>
                <a:cs typeface="Verdana"/>
              </a:rPr>
              <a:t> compare</a:t>
            </a:r>
            <a:r>
              <a:rPr sz="18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Verdana"/>
                <a:cs typeface="Verdana"/>
              </a:rPr>
              <a:t>root</a:t>
            </a:r>
            <a:r>
              <a:rPr sz="1800" b="1" dirty="0">
                <a:solidFill>
                  <a:srgbClr val="C00000"/>
                </a:solidFill>
                <a:latin typeface="Verdana"/>
                <a:cs typeface="Verdana"/>
              </a:rPr>
              <a:t> mean</a:t>
            </a:r>
            <a:r>
              <a:rPr sz="1800" b="1" spc="-2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Verdana"/>
                <a:cs typeface="Verdana"/>
              </a:rPr>
              <a:t>squared</a:t>
            </a:r>
            <a:r>
              <a:rPr sz="1800" b="1" spc="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Verdana"/>
                <a:cs typeface="Verdana"/>
              </a:rPr>
              <a:t>error</a:t>
            </a:r>
            <a:r>
              <a:rPr sz="1800" b="1" spc="1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b="1" spc="-5" dirty="0">
                <a:solidFill>
                  <a:srgbClr val="124F5B"/>
                </a:solidFill>
                <a:latin typeface="Verdana"/>
                <a:cs typeface="Verdana"/>
              </a:rPr>
              <a:t> the</a:t>
            </a:r>
            <a:r>
              <a:rPr sz="18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C00000"/>
                </a:solidFill>
                <a:latin typeface="Verdana"/>
                <a:cs typeface="Verdana"/>
              </a:rPr>
              <a:t>mean </a:t>
            </a:r>
            <a:r>
              <a:rPr sz="1800" b="1" spc="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Verdana"/>
                <a:cs typeface="Verdana"/>
              </a:rPr>
              <a:t>absolute</a:t>
            </a:r>
            <a:r>
              <a:rPr sz="1800" b="1" spc="1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Verdana"/>
                <a:cs typeface="Verdana"/>
              </a:rPr>
              <a:t>error</a:t>
            </a:r>
            <a:r>
              <a:rPr sz="1800" b="1" spc="1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of all</a:t>
            </a:r>
            <a:r>
              <a:rPr sz="1800" b="1" spc="-5" dirty="0">
                <a:solidFill>
                  <a:srgbClr val="124F5B"/>
                </a:solidFill>
                <a:latin typeface="Verdana"/>
                <a:cs typeface="Verdana"/>
              </a:rPr>
              <a:t> the</a:t>
            </a:r>
            <a:r>
              <a:rPr sz="18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24F5B"/>
                </a:solidFill>
                <a:latin typeface="Verdana"/>
                <a:cs typeface="Verdana"/>
              </a:rPr>
              <a:t>models,</a:t>
            </a:r>
            <a:r>
              <a:rPr sz="18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we</a:t>
            </a:r>
            <a:r>
              <a:rPr sz="18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24F5B"/>
                </a:solidFill>
                <a:latin typeface="Verdana"/>
                <a:cs typeface="Verdana"/>
              </a:rPr>
              <a:t>can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24F5B"/>
                </a:solidFill>
                <a:latin typeface="Verdana"/>
                <a:cs typeface="Verdana"/>
              </a:rPr>
              <a:t>see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 that</a:t>
            </a:r>
            <a:r>
              <a:rPr sz="18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we </a:t>
            </a:r>
            <a:r>
              <a:rPr sz="1800" b="1" spc="-5" dirty="0">
                <a:solidFill>
                  <a:srgbClr val="124F5B"/>
                </a:solidFill>
                <a:latin typeface="Verdana"/>
                <a:cs typeface="Verdana"/>
              </a:rPr>
              <a:t>have</a:t>
            </a:r>
            <a:r>
              <a:rPr sz="1800" b="1" spc="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Verdana"/>
                <a:cs typeface="Verdana"/>
              </a:rPr>
              <a:t>very </a:t>
            </a:r>
            <a:r>
              <a:rPr sz="1800" b="1" spc="-60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Verdana"/>
                <a:cs typeface="Verdana"/>
              </a:rPr>
              <a:t>minimal</a:t>
            </a:r>
            <a:r>
              <a:rPr sz="1800" b="1" spc="-2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C00000"/>
                </a:solidFill>
                <a:latin typeface="Verdana"/>
                <a:cs typeface="Verdana"/>
              </a:rPr>
              <a:t>errors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r>
              <a:rPr sz="18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24F5B"/>
                </a:solidFill>
                <a:latin typeface="Verdana"/>
                <a:cs typeface="Verdana"/>
              </a:rPr>
              <a:t>Finally,</a:t>
            </a:r>
            <a:r>
              <a:rPr sz="18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24F5B"/>
                </a:solidFill>
                <a:latin typeface="Verdana"/>
                <a:cs typeface="Verdana"/>
              </a:rPr>
              <a:t>this model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8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Verdana"/>
                <a:cs typeface="Verdana"/>
              </a:rPr>
              <a:t>best</a:t>
            </a:r>
            <a:r>
              <a:rPr sz="1800" b="1" spc="-1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24F5B"/>
                </a:solidFill>
                <a:latin typeface="Verdana"/>
                <a:cs typeface="Verdana"/>
              </a:rPr>
              <a:t>for</a:t>
            </a:r>
            <a:r>
              <a:rPr sz="18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Verdana"/>
                <a:cs typeface="Verdana"/>
              </a:rPr>
              <a:t>predicting</a:t>
            </a:r>
            <a:r>
              <a:rPr sz="1800" b="1" spc="1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24F5B"/>
                </a:solidFill>
                <a:latin typeface="Verdana"/>
                <a:cs typeface="Verdana"/>
              </a:rPr>
              <a:t>bike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24F5B"/>
                </a:solidFill>
                <a:latin typeface="Verdana"/>
                <a:cs typeface="Verdana"/>
              </a:rPr>
              <a:t>rental count</a:t>
            </a:r>
            <a:r>
              <a:rPr sz="1800" b="1" spc="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on</a:t>
            </a:r>
            <a:r>
              <a:rPr sz="1800" b="1" spc="-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24F5B"/>
                </a:solidFill>
                <a:latin typeface="Verdana"/>
                <a:cs typeface="Verdana"/>
              </a:rPr>
              <a:t>daily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24F5B"/>
                </a:solidFill>
                <a:latin typeface="Verdana"/>
                <a:cs typeface="Verdana"/>
              </a:rPr>
              <a:t>basis.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997" y="1097381"/>
            <a:ext cx="8524875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Currently</a:t>
            </a:r>
            <a:r>
              <a:rPr sz="20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Rental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bikes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have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been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 introduced</a:t>
            </a:r>
            <a:r>
              <a:rPr sz="2000" b="1" spc="6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2000" b="1" spc="6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many </a:t>
            </a:r>
            <a:r>
              <a:rPr sz="20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urban 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cities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for the 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enhancement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mobility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comfort.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It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 important</a:t>
            </a:r>
            <a:r>
              <a:rPr sz="20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to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make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 the</a:t>
            </a:r>
            <a:r>
              <a:rPr sz="20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rental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bikes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available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 and </a:t>
            </a:r>
            <a:r>
              <a:rPr sz="20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accessible 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to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the public at the 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right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time, </a:t>
            </a:r>
            <a:r>
              <a:rPr sz="2000" b="1" spc="5" dirty="0">
                <a:solidFill>
                  <a:srgbClr val="124F5B"/>
                </a:solidFill>
                <a:latin typeface="Verdana"/>
                <a:cs typeface="Verdana"/>
              </a:rPr>
              <a:t>as 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it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lessens the </a:t>
            </a:r>
            <a:r>
              <a:rPr sz="20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waiting 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time. Eventually,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providing 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the city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with a 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stable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 supply</a:t>
            </a:r>
            <a:r>
              <a:rPr sz="20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20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rental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bikes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becomes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 a</a:t>
            </a:r>
            <a:r>
              <a:rPr sz="20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major</a:t>
            </a:r>
            <a:r>
              <a:rPr sz="20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concern.</a:t>
            </a:r>
            <a:r>
              <a:rPr sz="2000" b="1" spc="6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20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crucial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part is the prediction of the 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bike count required </a:t>
            </a:r>
            <a:r>
              <a:rPr sz="2000" b="1" spc="5" dirty="0">
                <a:solidFill>
                  <a:srgbClr val="124F5B"/>
                </a:solidFill>
                <a:latin typeface="Verdana"/>
                <a:cs typeface="Verdana"/>
              </a:rPr>
              <a:t>at </a:t>
            </a:r>
            <a:r>
              <a:rPr sz="20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each</a:t>
            </a:r>
            <a:r>
              <a:rPr sz="20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hour</a:t>
            </a:r>
            <a:r>
              <a:rPr sz="20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for the</a:t>
            </a:r>
            <a:r>
              <a:rPr sz="20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stable</a:t>
            </a:r>
            <a:r>
              <a:rPr sz="20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supply</a:t>
            </a:r>
            <a:r>
              <a:rPr sz="20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20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rental</a:t>
            </a:r>
            <a:r>
              <a:rPr sz="20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bikes.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2375" y="369823"/>
            <a:ext cx="5545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Problem</a:t>
            </a:r>
            <a:r>
              <a:rPr spc="-40" dirty="0"/>
              <a:t> </a:t>
            </a:r>
            <a:r>
              <a:rPr spc="-5" dirty="0"/>
              <a:t>Statement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437" y="1162050"/>
            <a:ext cx="8190865" cy="3684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161925" indent="-28702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9720" algn="l"/>
                <a:tab pos="5340985" algn="l"/>
              </a:tabLst>
            </a:pP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Exploratory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Data Analysis (EDA): In this part we have </a:t>
            </a:r>
            <a:r>
              <a:rPr sz="2000" b="1" spc="-6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done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some</a:t>
            </a:r>
            <a:r>
              <a:rPr sz="2000" b="1" spc="-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EDA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on the</a:t>
            </a:r>
            <a:r>
              <a:rPr sz="20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features</a:t>
            </a:r>
            <a:r>
              <a:rPr sz="2000" b="1" spc="-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to	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see</a:t>
            </a:r>
            <a:r>
              <a:rPr sz="2000" b="1" spc="-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20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trend.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24F5B"/>
              </a:buClr>
              <a:buFont typeface="Wingdings"/>
              <a:buChar char=""/>
            </a:pPr>
            <a:endParaRPr sz="1950">
              <a:latin typeface="Verdana"/>
              <a:cs typeface="Verdana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Data Preprocessing: In this part we went through 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each </a:t>
            </a:r>
            <a:r>
              <a:rPr sz="2000" b="1" spc="-6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attributes</a:t>
            </a:r>
            <a:r>
              <a:rPr sz="20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20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encoded</a:t>
            </a:r>
            <a:r>
              <a:rPr sz="2000" b="1" spc="-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20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categorical</a:t>
            </a:r>
            <a:r>
              <a:rPr sz="2000" b="1" spc="-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features.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24F5B"/>
              </a:buClr>
              <a:buFont typeface="Wingdings"/>
              <a:buChar char=""/>
            </a:pPr>
            <a:endParaRPr sz="1950">
              <a:latin typeface="Verdana"/>
              <a:cs typeface="Verdana"/>
            </a:endParaRPr>
          </a:p>
          <a:p>
            <a:pPr marL="299085" marR="72707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Model Creation: Finally in this 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part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we 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created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2000" b="1" spc="-6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various</a:t>
            </a:r>
            <a:r>
              <a:rPr sz="20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models.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24F5B"/>
              </a:buClr>
              <a:buFont typeface="Wingdings"/>
              <a:buChar char=""/>
            </a:pPr>
            <a:endParaRPr sz="1950">
              <a:latin typeface="Verdana"/>
              <a:cs typeface="Verdana"/>
            </a:endParaRPr>
          </a:p>
          <a:p>
            <a:pPr marL="299085" marR="10985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  <a:tab pos="3898265" algn="l"/>
                <a:tab pos="4911725" algn="l"/>
              </a:tabLst>
            </a:pP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These</a:t>
            </a:r>
            <a:r>
              <a:rPr sz="2000" b="1" spc="-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various</a:t>
            </a:r>
            <a:r>
              <a:rPr sz="2000" b="1" spc="-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models</a:t>
            </a:r>
            <a:r>
              <a:rPr sz="20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are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being</a:t>
            </a:r>
            <a:r>
              <a:rPr sz="20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analysed</a:t>
            </a:r>
            <a:r>
              <a:rPr sz="2000" b="1" spc="-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spc="5" dirty="0">
                <a:solidFill>
                  <a:srgbClr val="124F5B"/>
                </a:solidFill>
                <a:latin typeface="Verdana"/>
                <a:cs typeface="Verdana"/>
              </a:rPr>
              <a:t>we</a:t>
            </a:r>
            <a:r>
              <a:rPr sz="20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tried </a:t>
            </a:r>
            <a:r>
              <a:rPr sz="2000" b="1" spc="-6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to</a:t>
            </a:r>
            <a:r>
              <a:rPr sz="20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study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various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models	to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 get	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best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performing </a:t>
            </a:r>
            <a:r>
              <a:rPr sz="20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model</a:t>
            </a:r>
            <a:r>
              <a:rPr sz="2000" b="1" spc="-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24F5B"/>
                </a:solidFill>
                <a:latin typeface="Verdana"/>
                <a:cs typeface="Verdana"/>
              </a:rPr>
              <a:t>for our </a:t>
            </a:r>
            <a:r>
              <a:rPr sz="2000" b="1" spc="-5" dirty="0">
                <a:solidFill>
                  <a:srgbClr val="124F5B"/>
                </a:solidFill>
                <a:latin typeface="Verdana"/>
                <a:cs typeface="Verdana"/>
              </a:rPr>
              <a:t>project.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2942" y="309448"/>
            <a:ext cx="3817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Data</a:t>
            </a:r>
            <a:r>
              <a:rPr spc="-20" dirty="0"/>
              <a:t> </a:t>
            </a:r>
            <a:r>
              <a:rPr spc="-5" dirty="0"/>
              <a:t>Pipeline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72897"/>
            <a:ext cx="4493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Data</a:t>
            </a:r>
            <a:r>
              <a:rPr sz="3600" spc="-75" dirty="0"/>
              <a:t> </a:t>
            </a:r>
            <a:r>
              <a:rPr sz="3600" spc="-5" dirty="0"/>
              <a:t>Description: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86334" y="712089"/>
            <a:ext cx="8595360" cy="423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>
              <a:lnSpc>
                <a:spcPts val="216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Verdana"/>
                <a:cs typeface="Verdana"/>
              </a:rPr>
              <a:t>Independent</a:t>
            </a:r>
            <a:r>
              <a:rPr sz="1800" b="1" spc="1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Verdana"/>
                <a:cs typeface="Verdana"/>
              </a:rPr>
              <a:t>variables: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ts val="192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Date</a:t>
            </a:r>
            <a:r>
              <a:rPr sz="16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:</a:t>
            </a:r>
            <a:r>
              <a:rPr sz="16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year-month-day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Hour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-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Hour</a:t>
            </a:r>
            <a:r>
              <a:rPr sz="16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of the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 day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Temperature-Temperature</a:t>
            </a:r>
            <a:r>
              <a:rPr sz="1600" b="1" spc="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Celsius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Humidity</a:t>
            </a:r>
            <a:r>
              <a:rPr sz="16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-</a:t>
            </a:r>
            <a:r>
              <a:rPr sz="1600" b="1" spc="-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%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Windspeed</a:t>
            </a:r>
            <a:r>
              <a:rPr sz="1600" b="1" spc="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-</a:t>
            </a:r>
            <a:r>
              <a:rPr sz="1600" b="1" spc="-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m/s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Visibility</a:t>
            </a:r>
            <a:r>
              <a:rPr sz="1600" b="1" spc="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-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10 m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Dew</a:t>
            </a:r>
            <a:r>
              <a:rPr sz="16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point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temperature</a:t>
            </a:r>
            <a:r>
              <a:rPr sz="1600" b="1" spc="3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-</a:t>
            </a:r>
            <a:r>
              <a:rPr sz="16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Celsius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Solar</a:t>
            </a:r>
            <a:r>
              <a:rPr sz="1600" b="1" spc="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radiation</a:t>
            </a:r>
            <a:r>
              <a:rPr sz="1600" b="1" spc="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-</a:t>
            </a:r>
            <a:r>
              <a:rPr sz="16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MJ/m2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Rainfall</a:t>
            </a:r>
            <a:r>
              <a:rPr sz="16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-</a:t>
            </a:r>
            <a:r>
              <a:rPr sz="1600" b="1" spc="-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mm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Snowfall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-</a:t>
            </a:r>
            <a:r>
              <a:rPr sz="1600" b="1" spc="-4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cm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Seasons</a:t>
            </a:r>
            <a:r>
              <a:rPr sz="1600" b="1" spc="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-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Winter,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Spring,</a:t>
            </a:r>
            <a:r>
              <a:rPr sz="1600" b="1" spc="4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Summer,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Autumn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Holiday</a:t>
            </a:r>
            <a:r>
              <a:rPr sz="1600" b="1" spc="3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-</a:t>
            </a:r>
            <a:r>
              <a:rPr sz="16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Holiday/No</a:t>
            </a:r>
            <a:r>
              <a:rPr sz="1600" b="1" spc="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holiday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Functional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Day</a:t>
            </a:r>
            <a:r>
              <a:rPr sz="1600" b="1" spc="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–</a:t>
            </a:r>
            <a:r>
              <a:rPr sz="1600" b="1" spc="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No</a:t>
            </a:r>
            <a:r>
              <a:rPr sz="16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Func(Non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Functional</a:t>
            </a:r>
            <a:r>
              <a:rPr sz="1600" b="1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Hours),</a:t>
            </a:r>
            <a:r>
              <a:rPr sz="1600" b="1" spc="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Fun(Functional</a:t>
            </a:r>
            <a:r>
              <a:rPr sz="1600" b="1" spc="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hours)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24F5B"/>
              </a:buClr>
              <a:buFont typeface="Arial MT"/>
              <a:buChar char="•"/>
            </a:pPr>
            <a:endParaRPr sz="1550">
              <a:latin typeface="Verdana"/>
              <a:cs typeface="Verdana"/>
            </a:endParaRPr>
          </a:p>
          <a:p>
            <a:pPr marL="291465">
              <a:lnSpc>
                <a:spcPts val="2160"/>
              </a:lnSpc>
            </a:pPr>
            <a:r>
              <a:rPr sz="1800" b="1" spc="-5" dirty="0">
                <a:solidFill>
                  <a:srgbClr val="C00000"/>
                </a:solidFill>
                <a:latin typeface="Verdana"/>
                <a:cs typeface="Verdana"/>
              </a:rPr>
              <a:t>Dependent</a:t>
            </a:r>
            <a:r>
              <a:rPr sz="1800" b="1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Verdana"/>
                <a:cs typeface="Verdana"/>
              </a:rPr>
              <a:t>variable: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ts val="192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Rented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Bike</a:t>
            </a:r>
            <a:r>
              <a:rPr sz="1600" b="1" spc="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count</a:t>
            </a:r>
            <a:r>
              <a:rPr sz="1600" b="1" spc="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- Count</a:t>
            </a:r>
            <a:r>
              <a:rPr sz="16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6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bikes</a:t>
            </a:r>
            <a:r>
              <a:rPr sz="1600" b="1" spc="3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rented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B"/>
                </a:solidFill>
                <a:latin typeface="Verdana"/>
                <a:cs typeface="Verdana"/>
              </a:rPr>
              <a:t>at</a:t>
            </a:r>
            <a:r>
              <a:rPr sz="16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each</a:t>
            </a:r>
            <a:r>
              <a:rPr sz="16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B"/>
                </a:solidFill>
                <a:latin typeface="Verdana"/>
                <a:cs typeface="Verdana"/>
              </a:rPr>
              <a:t>hour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203960"/>
            <a:ext cx="8740140" cy="17998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9207" y="3093212"/>
            <a:ext cx="8561705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This</a:t>
            </a:r>
            <a:r>
              <a:rPr sz="1400" b="1" spc="-3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Dataset</a:t>
            </a:r>
            <a:r>
              <a:rPr sz="1400" b="1" spc="-1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contains </a:t>
            </a:r>
            <a:r>
              <a:rPr sz="1400" b="1" dirty="0">
                <a:solidFill>
                  <a:srgbClr val="C00000"/>
                </a:solidFill>
                <a:latin typeface="Verdana"/>
                <a:cs typeface="Verdana"/>
              </a:rPr>
              <a:t>8760</a:t>
            </a:r>
            <a:r>
              <a:rPr sz="1400" b="1" spc="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C00000"/>
                </a:solidFill>
                <a:latin typeface="Verdana"/>
                <a:cs typeface="Verdana"/>
              </a:rPr>
              <a:t>lines</a:t>
            </a:r>
            <a:r>
              <a:rPr sz="1400" b="1" spc="-3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4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C00000"/>
                </a:solidFill>
                <a:latin typeface="Verdana"/>
                <a:cs typeface="Verdana"/>
              </a:rPr>
              <a:t>14</a:t>
            </a: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 columns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24F5B"/>
              </a:buClr>
              <a:buFont typeface="Wingdings"/>
              <a:buChar char=""/>
            </a:pPr>
            <a:endParaRPr sz="13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Three</a:t>
            </a:r>
            <a:r>
              <a:rPr sz="1400" b="1" spc="-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categorical</a:t>
            </a:r>
            <a:r>
              <a:rPr sz="1400" b="1" spc="-2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features</a:t>
            </a:r>
            <a:r>
              <a:rPr sz="1400" b="1" spc="-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‘Seasons’,</a:t>
            </a:r>
            <a:r>
              <a:rPr sz="14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‘Holiday’,</a:t>
            </a:r>
            <a:r>
              <a:rPr sz="1400" b="1" spc="-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&amp;</a:t>
            </a:r>
            <a:r>
              <a:rPr sz="14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‘Functioning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Day’.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24F5B"/>
              </a:buClr>
              <a:buFont typeface="Wingdings"/>
              <a:buChar char=""/>
            </a:pPr>
            <a:endParaRPr sz="13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One</a:t>
            </a:r>
            <a:r>
              <a:rPr sz="14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Datetime</a:t>
            </a:r>
            <a:r>
              <a:rPr sz="1400" b="1" spc="-3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features</a:t>
            </a:r>
            <a:r>
              <a:rPr sz="1400" b="1" spc="-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‘Date’.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24F5B"/>
              </a:buClr>
              <a:buFont typeface="Wingdings"/>
              <a:buChar char=""/>
            </a:pPr>
            <a:endParaRPr sz="1350">
              <a:latin typeface="Verdana"/>
              <a:cs typeface="Verdana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We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have some </a:t>
            </a: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numerical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variables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such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as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temperature, humidity,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wind, visibility, </a:t>
            </a:r>
            <a:r>
              <a:rPr sz="1400" b="1" spc="-4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dew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point temperature,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solar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radiation, rainfall,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snowfall, which </a:t>
            </a: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describe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environmental</a:t>
            </a:r>
            <a:r>
              <a:rPr sz="1400" b="1" spc="-1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conditions</a:t>
            </a:r>
            <a:r>
              <a:rPr sz="1400" b="1" spc="-2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at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 that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particular</a:t>
            </a:r>
            <a:r>
              <a:rPr sz="14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hour</a:t>
            </a:r>
            <a:r>
              <a:rPr sz="14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of the day.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4370" y="371043"/>
            <a:ext cx="41960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DATA</a:t>
            </a:r>
            <a:r>
              <a:rPr sz="3600" spc="-60" dirty="0"/>
              <a:t> </a:t>
            </a:r>
            <a:r>
              <a:rPr sz="3600" spc="-5" dirty="0"/>
              <a:t>SUMMARY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1281176"/>
            <a:ext cx="8736330" cy="3455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63881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500" b="1" spc="-5" dirty="0">
                <a:solidFill>
                  <a:srgbClr val="124F5B"/>
                </a:solidFill>
                <a:latin typeface="Verdana"/>
                <a:cs typeface="Verdana"/>
              </a:rPr>
              <a:t>There</a:t>
            </a:r>
            <a:r>
              <a:rPr sz="15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500" b="1" spc="-5" dirty="0">
                <a:solidFill>
                  <a:srgbClr val="124F5B"/>
                </a:solidFill>
                <a:latin typeface="Verdana"/>
                <a:cs typeface="Verdana"/>
              </a:rPr>
              <a:t>are</a:t>
            </a:r>
            <a:r>
              <a:rPr sz="15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124F5B"/>
                </a:solidFill>
                <a:latin typeface="Verdana"/>
                <a:cs typeface="Verdana"/>
              </a:rPr>
              <a:t>No</a:t>
            </a:r>
            <a:r>
              <a:rPr sz="1500" b="1" spc="-5" dirty="0">
                <a:solidFill>
                  <a:srgbClr val="124F5B"/>
                </a:solidFill>
                <a:latin typeface="Verdana"/>
                <a:cs typeface="Verdana"/>
              </a:rPr>
              <a:t> Missing,</a:t>
            </a:r>
            <a:r>
              <a:rPr sz="15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500" b="1" spc="-5" dirty="0">
                <a:solidFill>
                  <a:srgbClr val="124F5B"/>
                </a:solidFill>
                <a:latin typeface="Verdana"/>
                <a:cs typeface="Verdana"/>
              </a:rPr>
              <a:t>Duplicate</a:t>
            </a:r>
            <a:r>
              <a:rPr sz="15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500" b="1" spc="-5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5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500" b="1" spc="-5" dirty="0">
                <a:solidFill>
                  <a:srgbClr val="124F5B"/>
                </a:solidFill>
                <a:latin typeface="Verdana"/>
                <a:cs typeface="Verdana"/>
              </a:rPr>
              <a:t>null</a:t>
            </a:r>
            <a:r>
              <a:rPr sz="1500" b="1" spc="-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500" b="1" spc="-5" dirty="0">
                <a:solidFill>
                  <a:srgbClr val="124F5B"/>
                </a:solidFill>
                <a:latin typeface="Verdana"/>
                <a:cs typeface="Verdana"/>
              </a:rPr>
              <a:t>Values</a:t>
            </a:r>
            <a:r>
              <a:rPr sz="15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500" b="1" spc="-5" dirty="0">
                <a:solidFill>
                  <a:srgbClr val="124F5B"/>
                </a:solidFill>
                <a:latin typeface="Verdana"/>
                <a:cs typeface="Verdana"/>
              </a:rPr>
              <a:t>present</a:t>
            </a:r>
            <a:r>
              <a:rPr sz="15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500" b="1" spc="-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500" b="1" spc="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500" b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Verdana"/>
                <a:cs typeface="Verdana"/>
              </a:rPr>
              <a:t>SeoulBike </a:t>
            </a:r>
            <a:r>
              <a:rPr sz="1500" b="1" spc="-49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500" b="1" spc="-5" dirty="0">
                <a:solidFill>
                  <a:srgbClr val="124F5B"/>
                </a:solidFill>
                <a:latin typeface="Verdana"/>
                <a:cs typeface="Verdana"/>
              </a:rPr>
              <a:t>Dataset.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24F5B"/>
              </a:buClr>
              <a:buFont typeface="Wingdings"/>
              <a:buChar char=""/>
            </a:pPr>
            <a:endParaRPr sz="14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500" b="1" spc="-5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5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124F5B"/>
                </a:solidFill>
                <a:latin typeface="Verdana"/>
                <a:cs typeface="Verdana"/>
              </a:rPr>
              <a:t>ﬁnally</a:t>
            </a:r>
            <a:r>
              <a:rPr sz="1500" b="1" spc="-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500" b="1" spc="-5" dirty="0">
                <a:solidFill>
                  <a:srgbClr val="124F5B"/>
                </a:solidFill>
                <a:latin typeface="Verdana"/>
                <a:cs typeface="Verdana"/>
              </a:rPr>
              <a:t>we</a:t>
            </a:r>
            <a:r>
              <a:rPr sz="1500" b="1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500" b="1" spc="-5" dirty="0">
                <a:solidFill>
                  <a:srgbClr val="124F5B"/>
                </a:solidFill>
                <a:latin typeface="Verdana"/>
                <a:cs typeface="Verdana"/>
              </a:rPr>
              <a:t>have</a:t>
            </a:r>
            <a:r>
              <a:rPr sz="15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500" b="1" spc="-5" dirty="0">
                <a:solidFill>
                  <a:srgbClr val="C00000"/>
                </a:solidFill>
                <a:latin typeface="Verdana"/>
                <a:cs typeface="Verdana"/>
              </a:rPr>
              <a:t>'rented</a:t>
            </a:r>
            <a:r>
              <a:rPr sz="1500" b="1" spc="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500" b="1" spc="-5" dirty="0">
                <a:solidFill>
                  <a:srgbClr val="C00000"/>
                </a:solidFill>
                <a:latin typeface="Verdana"/>
                <a:cs typeface="Verdana"/>
              </a:rPr>
              <a:t>bike</a:t>
            </a:r>
            <a:r>
              <a:rPr sz="1500" b="1" dirty="0">
                <a:solidFill>
                  <a:srgbClr val="C00000"/>
                </a:solidFill>
                <a:latin typeface="Verdana"/>
                <a:cs typeface="Verdana"/>
              </a:rPr>
              <a:t> count'</a:t>
            </a:r>
            <a:r>
              <a:rPr sz="1500" b="1" spc="-1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124F5B"/>
                </a:solidFill>
                <a:latin typeface="Verdana"/>
                <a:cs typeface="Verdana"/>
              </a:rPr>
              <a:t>variable </a:t>
            </a:r>
            <a:r>
              <a:rPr sz="1500" b="1" spc="-5" dirty="0">
                <a:solidFill>
                  <a:srgbClr val="124F5B"/>
                </a:solidFill>
                <a:latin typeface="Verdana"/>
                <a:cs typeface="Verdana"/>
              </a:rPr>
              <a:t>which</a:t>
            </a:r>
            <a:r>
              <a:rPr sz="15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500" b="1" spc="-5" dirty="0">
                <a:solidFill>
                  <a:srgbClr val="124F5B"/>
                </a:solidFill>
                <a:latin typeface="Verdana"/>
                <a:cs typeface="Verdana"/>
              </a:rPr>
              <a:t>we</a:t>
            </a:r>
            <a:r>
              <a:rPr sz="15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500" b="1" spc="-5" dirty="0">
                <a:solidFill>
                  <a:srgbClr val="124F5B"/>
                </a:solidFill>
                <a:latin typeface="Verdana"/>
                <a:cs typeface="Verdana"/>
              </a:rPr>
              <a:t>need </a:t>
            </a:r>
            <a:r>
              <a:rPr sz="1500" b="1" dirty="0">
                <a:solidFill>
                  <a:srgbClr val="124F5B"/>
                </a:solidFill>
                <a:latin typeface="Verdana"/>
                <a:cs typeface="Verdana"/>
              </a:rPr>
              <a:t>to</a:t>
            </a:r>
            <a:r>
              <a:rPr sz="15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500" b="1" spc="-5" dirty="0">
                <a:solidFill>
                  <a:srgbClr val="C00000"/>
                </a:solidFill>
                <a:latin typeface="Verdana"/>
                <a:cs typeface="Verdana"/>
              </a:rPr>
              <a:t>predict</a:t>
            </a:r>
            <a:r>
              <a:rPr sz="1500" b="1" spc="2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500" b="1" spc="-5" dirty="0">
                <a:solidFill>
                  <a:srgbClr val="124F5B"/>
                </a:solidFill>
                <a:latin typeface="Verdana"/>
                <a:cs typeface="Verdana"/>
              </a:rPr>
              <a:t>for</a:t>
            </a:r>
            <a:endParaRPr sz="15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500" b="1" spc="-5" dirty="0">
                <a:solidFill>
                  <a:srgbClr val="124F5B"/>
                </a:solidFill>
                <a:latin typeface="Verdana"/>
                <a:cs typeface="Verdana"/>
              </a:rPr>
              <a:t>new</a:t>
            </a:r>
            <a:r>
              <a:rPr sz="1500" b="1" spc="-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500" b="1" spc="-5" dirty="0">
                <a:solidFill>
                  <a:srgbClr val="124F5B"/>
                </a:solidFill>
                <a:latin typeface="Verdana"/>
                <a:cs typeface="Verdana"/>
              </a:rPr>
              <a:t>observations.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Verdana"/>
              <a:cs typeface="Verdana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500" b="1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500" b="1" spc="-5" dirty="0">
                <a:solidFill>
                  <a:srgbClr val="124F5B"/>
                </a:solidFill>
                <a:latin typeface="Verdana"/>
                <a:cs typeface="Verdana"/>
              </a:rPr>
              <a:t>dataset</a:t>
            </a:r>
            <a:r>
              <a:rPr sz="1500" b="1" spc="-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500" b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Verdana"/>
                <a:cs typeface="Verdana"/>
              </a:rPr>
              <a:t>SeoulBike</a:t>
            </a:r>
            <a:r>
              <a:rPr sz="1500" b="1" spc="-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500" b="1" spc="-5" dirty="0">
                <a:solidFill>
                  <a:srgbClr val="124F5B"/>
                </a:solidFill>
                <a:latin typeface="Verdana"/>
                <a:cs typeface="Verdana"/>
              </a:rPr>
              <a:t>shows hourly rental data for </a:t>
            </a:r>
            <a:r>
              <a:rPr sz="1500" b="1" dirty="0">
                <a:solidFill>
                  <a:srgbClr val="124F5B"/>
                </a:solidFill>
                <a:latin typeface="Verdana"/>
                <a:cs typeface="Verdana"/>
              </a:rPr>
              <a:t>one </a:t>
            </a:r>
            <a:r>
              <a:rPr sz="1500" b="1" spc="-5" dirty="0">
                <a:solidFill>
                  <a:srgbClr val="124F5B"/>
                </a:solidFill>
                <a:latin typeface="Verdana"/>
                <a:cs typeface="Verdana"/>
              </a:rPr>
              <a:t>year i.e. </a:t>
            </a:r>
            <a:r>
              <a:rPr sz="1500" b="1" dirty="0">
                <a:solidFill>
                  <a:srgbClr val="124F5B"/>
                </a:solidFill>
                <a:latin typeface="Verdana"/>
                <a:cs typeface="Verdana"/>
              </a:rPr>
              <a:t>1 </a:t>
            </a:r>
            <a:r>
              <a:rPr sz="1500" b="1" spc="-5" dirty="0">
                <a:solidFill>
                  <a:srgbClr val="124F5B"/>
                </a:solidFill>
                <a:latin typeface="Verdana"/>
                <a:cs typeface="Verdana"/>
              </a:rPr>
              <a:t>Dec </a:t>
            </a:r>
            <a:r>
              <a:rPr sz="1500" b="1" dirty="0">
                <a:solidFill>
                  <a:srgbClr val="124F5B"/>
                </a:solidFill>
                <a:latin typeface="Verdana"/>
                <a:cs typeface="Verdana"/>
              </a:rPr>
              <a:t>2017 to </a:t>
            </a:r>
            <a:r>
              <a:rPr sz="1500" b="1" spc="-5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124F5B"/>
                </a:solidFill>
                <a:latin typeface="Verdana"/>
                <a:cs typeface="Verdana"/>
              </a:rPr>
              <a:t>31</a:t>
            </a:r>
            <a:r>
              <a:rPr sz="15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124F5B"/>
                </a:solidFill>
                <a:latin typeface="Verdana"/>
                <a:cs typeface="Verdana"/>
              </a:rPr>
              <a:t>Nov</a:t>
            </a:r>
            <a:r>
              <a:rPr sz="15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124F5B"/>
                </a:solidFill>
                <a:latin typeface="Verdana"/>
                <a:cs typeface="Verdana"/>
              </a:rPr>
              <a:t>2018</a:t>
            </a:r>
            <a:r>
              <a:rPr sz="1500" b="1" spc="-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500" b="1" spc="-5" dirty="0">
                <a:solidFill>
                  <a:srgbClr val="124F5B"/>
                </a:solidFill>
                <a:latin typeface="Verdana"/>
                <a:cs typeface="Verdana"/>
              </a:rPr>
              <a:t>(365</a:t>
            </a:r>
            <a:r>
              <a:rPr sz="1500" b="1" spc="-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500" b="1" spc="-5" dirty="0">
                <a:solidFill>
                  <a:srgbClr val="124F5B"/>
                </a:solidFill>
                <a:latin typeface="Verdana"/>
                <a:cs typeface="Verdana"/>
              </a:rPr>
              <a:t>days).we</a:t>
            </a:r>
            <a:r>
              <a:rPr sz="15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124F5B"/>
                </a:solidFill>
                <a:latin typeface="Verdana"/>
                <a:cs typeface="Verdana"/>
              </a:rPr>
              <a:t>consider</a:t>
            </a:r>
            <a:r>
              <a:rPr sz="15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124F5B"/>
                </a:solidFill>
                <a:latin typeface="Verdana"/>
                <a:cs typeface="Verdana"/>
              </a:rPr>
              <a:t>this</a:t>
            </a:r>
            <a:r>
              <a:rPr sz="1500" b="1" spc="-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124F5B"/>
                </a:solidFill>
                <a:latin typeface="Verdana"/>
                <a:cs typeface="Verdana"/>
              </a:rPr>
              <a:t>as</a:t>
            </a:r>
            <a:r>
              <a:rPr sz="15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500" b="1" spc="-5" dirty="0">
                <a:solidFill>
                  <a:srgbClr val="124F5B"/>
                </a:solidFill>
                <a:latin typeface="Verdana"/>
                <a:cs typeface="Verdana"/>
              </a:rPr>
              <a:t> single</a:t>
            </a:r>
            <a:r>
              <a:rPr sz="15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500" b="1" spc="-5" dirty="0">
                <a:solidFill>
                  <a:srgbClr val="124F5B"/>
                </a:solidFill>
                <a:latin typeface="Verdana"/>
                <a:cs typeface="Verdana"/>
              </a:rPr>
              <a:t>year data.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24F5B"/>
              </a:buClr>
              <a:buFont typeface="Wingdings"/>
              <a:buChar char=""/>
            </a:pPr>
            <a:endParaRPr sz="14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500" b="1" spc="-5" dirty="0">
                <a:solidFill>
                  <a:srgbClr val="124F5B"/>
                </a:solidFill>
                <a:latin typeface="Verdana"/>
                <a:cs typeface="Verdana"/>
              </a:rPr>
              <a:t>So</a:t>
            </a:r>
            <a:r>
              <a:rPr sz="15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500" b="1" spc="-5" dirty="0">
                <a:solidFill>
                  <a:srgbClr val="124F5B"/>
                </a:solidFill>
                <a:latin typeface="Verdana"/>
                <a:cs typeface="Verdana"/>
              </a:rPr>
              <a:t>we</a:t>
            </a:r>
            <a:r>
              <a:rPr sz="1500" b="1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C00000"/>
                </a:solidFill>
                <a:latin typeface="Verdana"/>
                <a:cs typeface="Verdana"/>
              </a:rPr>
              <a:t>convert </a:t>
            </a:r>
            <a:r>
              <a:rPr sz="1500" b="1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500" b="1" spc="-5" dirty="0">
                <a:solidFill>
                  <a:srgbClr val="124F5B"/>
                </a:solidFill>
                <a:latin typeface="Verdana"/>
                <a:cs typeface="Verdana"/>
              </a:rPr>
              <a:t> "date"</a:t>
            </a:r>
            <a:r>
              <a:rPr sz="15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124F5B"/>
                </a:solidFill>
                <a:latin typeface="Verdana"/>
                <a:cs typeface="Verdana"/>
              </a:rPr>
              <a:t>col.</a:t>
            </a:r>
            <a:r>
              <a:rPr sz="1500" b="1" spc="-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124F5B"/>
                </a:solidFill>
                <a:latin typeface="Verdana"/>
                <a:cs typeface="Verdana"/>
              </a:rPr>
              <a:t>into</a:t>
            </a:r>
            <a:r>
              <a:rPr sz="15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C00000"/>
                </a:solidFill>
                <a:latin typeface="Verdana"/>
                <a:cs typeface="Verdana"/>
              </a:rPr>
              <a:t>3</a:t>
            </a:r>
            <a:r>
              <a:rPr sz="1500" b="1" spc="-1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500" b="1" spc="-5" dirty="0">
                <a:solidFill>
                  <a:srgbClr val="C00000"/>
                </a:solidFill>
                <a:latin typeface="Verdana"/>
                <a:cs typeface="Verdana"/>
              </a:rPr>
              <a:t>different</a:t>
            </a:r>
            <a:r>
              <a:rPr sz="1500" b="1" spc="1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124F5B"/>
                </a:solidFill>
                <a:latin typeface="Verdana"/>
                <a:cs typeface="Verdana"/>
              </a:rPr>
              <a:t>columns</a:t>
            </a:r>
            <a:r>
              <a:rPr sz="1500" b="1" spc="-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124F5B"/>
                </a:solidFill>
                <a:latin typeface="Verdana"/>
                <a:cs typeface="Verdana"/>
              </a:rPr>
              <a:t>i.e.</a:t>
            </a:r>
            <a:r>
              <a:rPr sz="1500" b="1" spc="-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124F5B"/>
                </a:solidFill>
                <a:latin typeface="Verdana"/>
                <a:cs typeface="Verdana"/>
              </a:rPr>
              <a:t>Year,</a:t>
            </a:r>
            <a:r>
              <a:rPr sz="15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500" b="1" spc="-5" dirty="0">
                <a:solidFill>
                  <a:srgbClr val="124F5B"/>
                </a:solidFill>
                <a:latin typeface="Verdana"/>
                <a:cs typeface="Verdana"/>
              </a:rPr>
              <a:t>month,</a:t>
            </a:r>
            <a:r>
              <a:rPr sz="1500" b="1" spc="-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500" b="1" spc="-5" dirty="0">
                <a:solidFill>
                  <a:srgbClr val="124F5B"/>
                </a:solidFill>
                <a:latin typeface="Verdana"/>
                <a:cs typeface="Verdana"/>
              </a:rPr>
              <a:t>day.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24F5B"/>
              </a:buClr>
              <a:buFont typeface="Wingdings"/>
              <a:buChar char=""/>
            </a:pPr>
            <a:endParaRPr sz="14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500" b="1" spc="-5" dirty="0">
                <a:solidFill>
                  <a:srgbClr val="124F5B"/>
                </a:solidFill>
                <a:latin typeface="Verdana"/>
                <a:cs typeface="Verdana"/>
              </a:rPr>
              <a:t>We </a:t>
            </a:r>
            <a:r>
              <a:rPr sz="1500" b="1" spc="-5" dirty="0">
                <a:solidFill>
                  <a:srgbClr val="C00000"/>
                </a:solidFill>
                <a:latin typeface="Verdana"/>
                <a:cs typeface="Verdana"/>
              </a:rPr>
              <a:t>change </a:t>
            </a:r>
            <a:r>
              <a:rPr sz="1500" b="1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5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500" b="1" spc="-5" dirty="0">
                <a:solidFill>
                  <a:srgbClr val="C00000"/>
                </a:solidFill>
                <a:latin typeface="Verdana"/>
                <a:cs typeface="Verdana"/>
              </a:rPr>
              <a:t>name </a:t>
            </a:r>
            <a:r>
              <a:rPr sz="1500" b="1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500" b="1" spc="-5" dirty="0">
                <a:solidFill>
                  <a:srgbClr val="124F5B"/>
                </a:solidFill>
                <a:latin typeface="Verdana"/>
                <a:cs typeface="Verdana"/>
              </a:rPr>
              <a:t> some</a:t>
            </a:r>
            <a:r>
              <a:rPr sz="15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500" b="1" spc="-5" dirty="0">
                <a:solidFill>
                  <a:srgbClr val="C00000"/>
                </a:solidFill>
                <a:latin typeface="Verdana"/>
                <a:cs typeface="Verdana"/>
              </a:rPr>
              <a:t>features</a:t>
            </a:r>
            <a:r>
              <a:rPr sz="1500" b="1" spc="-1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500" b="1" spc="-5" dirty="0">
                <a:solidFill>
                  <a:srgbClr val="124F5B"/>
                </a:solidFill>
                <a:latin typeface="Verdana"/>
                <a:cs typeface="Verdana"/>
              </a:rPr>
              <a:t>for</a:t>
            </a:r>
            <a:r>
              <a:rPr sz="1500" b="1" dirty="0">
                <a:solidFill>
                  <a:srgbClr val="124F5B"/>
                </a:solidFill>
                <a:latin typeface="Verdana"/>
                <a:cs typeface="Verdana"/>
              </a:rPr>
              <a:t> our</a:t>
            </a:r>
            <a:r>
              <a:rPr sz="15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124F5B"/>
                </a:solidFill>
                <a:latin typeface="Verdana"/>
                <a:cs typeface="Verdana"/>
              </a:rPr>
              <a:t>convenience,</a:t>
            </a:r>
            <a:r>
              <a:rPr sz="1500" b="1" spc="-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124F5B"/>
                </a:solidFill>
                <a:latin typeface="Verdana"/>
                <a:cs typeface="Verdana"/>
              </a:rPr>
              <a:t>they</a:t>
            </a:r>
            <a:r>
              <a:rPr sz="15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124F5B"/>
                </a:solidFill>
                <a:latin typeface="Verdana"/>
                <a:cs typeface="Verdana"/>
              </a:rPr>
              <a:t>are as</a:t>
            </a:r>
            <a:r>
              <a:rPr sz="15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500" b="1" spc="-5" dirty="0">
                <a:solidFill>
                  <a:srgbClr val="124F5B"/>
                </a:solidFill>
                <a:latin typeface="Verdana"/>
                <a:cs typeface="Verdana"/>
              </a:rPr>
              <a:t>below:</a:t>
            </a:r>
            <a:endParaRPr sz="15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sz="1500" b="1" spc="-5" dirty="0">
                <a:solidFill>
                  <a:srgbClr val="124F5B"/>
                </a:solidFill>
                <a:latin typeface="Verdana"/>
                <a:cs typeface="Verdana"/>
              </a:rPr>
              <a:t>'Rented_Bike_Count',</a:t>
            </a:r>
            <a:r>
              <a:rPr sz="15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500" b="1" spc="-5" dirty="0">
                <a:solidFill>
                  <a:srgbClr val="124F5B"/>
                </a:solidFill>
                <a:latin typeface="Verdana"/>
                <a:cs typeface="Verdana"/>
              </a:rPr>
              <a:t>'Hour', 'Temperature',</a:t>
            </a:r>
            <a:r>
              <a:rPr sz="1500" b="1" spc="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500" b="1" spc="-5" dirty="0">
                <a:solidFill>
                  <a:srgbClr val="124F5B"/>
                </a:solidFill>
                <a:latin typeface="Verdana"/>
                <a:cs typeface="Verdana"/>
              </a:rPr>
              <a:t>'Humidity', 'Wind_speed',</a:t>
            </a:r>
            <a:endParaRPr sz="1500">
              <a:latin typeface="Verdana"/>
              <a:cs typeface="Verdana"/>
            </a:endParaRPr>
          </a:p>
          <a:p>
            <a:pPr marL="299085" marR="114300">
              <a:lnSpc>
                <a:spcPct val="100000"/>
              </a:lnSpc>
              <a:tabLst>
                <a:tab pos="1552575" algn="l"/>
              </a:tabLst>
            </a:pPr>
            <a:r>
              <a:rPr sz="1500" b="1" spc="-5" dirty="0">
                <a:solidFill>
                  <a:srgbClr val="124F5B"/>
                </a:solidFill>
                <a:latin typeface="Verdana"/>
                <a:cs typeface="Verdana"/>
              </a:rPr>
              <a:t>'Visibility',	‘Dew_point_temperature',</a:t>
            </a:r>
            <a:r>
              <a:rPr sz="1500" b="1" spc="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500" b="1" spc="-5" dirty="0">
                <a:solidFill>
                  <a:srgbClr val="124F5B"/>
                </a:solidFill>
                <a:latin typeface="Verdana"/>
                <a:cs typeface="Verdana"/>
              </a:rPr>
              <a:t>'Solar_Radiation', 'Rainfall',</a:t>
            </a:r>
            <a:r>
              <a:rPr sz="1500" b="1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500" b="1" spc="-5" dirty="0">
                <a:solidFill>
                  <a:srgbClr val="124F5B"/>
                </a:solidFill>
                <a:latin typeface="Verdana"/>
                <a:cs typeface="Verdana"/>
              </a:rPr>
              <a:t>'Snowfall', </a:t>
            </a:r>
            <a:r>
              <a:rPr sz="1500" b="1" spc="-5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500" b="1" spc="-5" dirty="0">
                <a:solidFill>
                  <a:srgbClr val="124F5B"/>
                </a:solidFill>
                <a:latin typeface="Verdana"/>
                <a:cs typeface="Verdana"/>
              </a:rPr>
              <a:t>'Seasons',</a:t>
            </a:r>
            <a:r>
              <a:rPr sz="1500" b="1" spc="-3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500" b="1" spc="-5" dirty="0">
                <a:solidFill>
                  <a:srgbClr val="124F5B"/>
                </a:solidFill>
                <a:latin typeface="Verdana"/>
                <a:cs typeface="Verdana"/>
              </a:rPr>
              <a:t>'Holiday',</a:t>
            </a:r>
            <a:r>
              <a:rPr sz="1500" b="1" spc="4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500" b="1" spc="-5" dirty="0">
                <a:solidFill>
                  <a:srgbClr val="124F5B"/>
                </a:solidFill>
                <a:latin typeface="Verdana"/>
                <a:cs typeface="Verdana"/>
              </a:rPr>
              <a:t>'Functioning_Day',</a:t>
            </a:r>
            <a:r>
              <a:rPr sz="1500" b="1" spc="-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500" b="1" spc="-5" dirty="0">
                <a:solidFill>
                  <a:srgbClr val="124F5B"/>
                </a:solidFill>
                <a:latin typeface="Verdana"/>
                <a:cs typeface="Verdana"/>
              </a:rPr>
              <a:t>'month','weekdays_weekend’.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437" y="424053"/>
            <a:ext cx="6256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INSIGHTS</a:t>
            </a:r>
            <a:r>
              <a:rPr sz="2800" spc="15" dirty="0"/>
              <a:t> </a:t>
            </a:r>
            <a:r>
              <a:rPr sz="2800" spc="-10" dirty="0"/>
              <a:t>FROM</a:t>
            </a:r>
            <a:r>
              <a:rPr sz="2800" spc="-5" dirty="0"/>
              <a:t> </a:t>
            </a:r>
            <a:r>
              <a:rPr sz="2800" spc="-10" dirty="0"/>
              <a:t>OUR DATASET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701" y="1036676"/>
            <a:ext cx="3546517" cy="251938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24359" y="1038138"/>
            <a:ext cx="3796094" cy="25943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6334" y="3739692"/>
            <a:ext cx="854646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4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above</a:t>
            </a:r>
            <a:r>
              <a:rPr sz="14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graph shows</a:t>
            </a:r>
            <a:r>
              <a:rPr sz="14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that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Rented</a:t>
            </a:r>
            <a:r>
              <a:rPr sz="1400" b="1" spc="-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Bike</a:t>
            </a:r>
            <a:r>
              <a:rPr sz="1400" b="1" spc="-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Count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 has</a:t>
            </a:r>
            <a:r>
              <a:rPr sz="1400" b="1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moderate</a:t>
            </a:r>
            <a:r>
              <a:rPr sz="1400" b="1" spc="-3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right skewness.</a:t>
            </a:r>
            <a:endParaRPr sz="1400">
              <a:latin typeface="Verdana"/>
              <a:cs typeface="Verdana"/>
            </a:endParaRPr>
          </a:p>
          <a:p>
            <a:pPr marL="299085" marR="80010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The above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right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side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boxplot shows that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we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have detected </a:t>
            </a: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outliers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in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Rented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Bike </a:t>
            </a:r>
            <a:r>
              <a:rPr sz="1400" b="1" spc="-4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Count</a:t>
            </a:r>
            <a:r>
              <a:rPr sz="1400" b="1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column.</a:t>
            </a:r>
            <a:endParaRPr sz="1400">
              <a:latin typeface="Verdana"/>
              <a:cs typeface="Verdana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Since the assumption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of linear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regression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is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that 'the distribution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dependent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 variable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has to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be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normal', so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we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should perform</a:t>
            </a: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400" b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Verdana"/>
                <a:cs typeface="Verdana"/>
              </a:rPr>
              <a:t>Square root operation</a:t>
            </a: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to make it </a:t>
            </a:r>
            <a:r>
              <a:rPr sz="1400" b="1" spc="-4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normal.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4370" y="341198"/>
            <a:ext cx="63334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ANALYSIS OF</a:t>
            </a:r>
            <a:r>
              <a:rPr sz="2400" spc="-25" dirty="0"/>
              <a:t> </a:t>
            </a:r>
            <a:r>
              <a:rPr sz="2400" spc="-5" dirty="0"/>
              <a:t>RENTED</a:t>
            </a:r>
            <a:r>
              <a:rPr sz="2400" spc="-10" dirty="0"/>
              <a:t> </a:t>
            </a:r>
            <a:r>
              <a:rPr sz="2400" spc="-5" dirty="0"/>
              <a:t>BIKE</a:t>
            </a:r>
            <a:r>
              <a:rPr sz="2400" spc="-15" dirty="0"/>
              <a:t> </a:t>
            </a:r>
            <a:r>
              <a:rPr sz="2400" dirty="0"/>
              <a:t>COLUMN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1946</Words>
  <Application>Microsoft Office PowerPoint</Application>
  <PresentationFormat>On-screen Show (16:9)</PresentationFormat>
  <Paragraphs>198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 MT</vt:lpstr>
      <vt:lpstr>Calibri</vt:lpstr>
      <vt:lpstr>Segoe UI Symbol</vt:lpstr>
      <vt:lpstr>Tahoma</vt:lpstr>
      <vt:lpstr>Verdana</vt:lpstr>
      <vt:lpstr>Wingdings</vt:lpstr>
      <vt:lpstr>Office Theme</vt:lpstr>
      <vt:lpstr>Capstone Project- 2 Supervised ML-Regression  (Bike Sharing Demand Prediction)</vt:lpstr>
      <vt:lpstr>CONTENTS</vt:lpstr>
      <vt:lpstr>BUSINESS UNDERSTANDING</vt:lpstr>
      <vt:lpstr>Problem Statement</vt:lpstr>
      <vt:lpstr>Data Pipeline</vt:lpstr>
      <vt:lpstr>Data Description:</vt:lpstr>
      <vt:lpstr>DATA SUMMARY</vt:lpstr>
      <vt:lpstr>INSIGHTS FROM OUR DATASET</vt:lpstr>
      <vt:lpstr>ANALYSIS OF RENTED BIKE COLUMN</vt:lpstr>
      <vt:lpstr>ANALYSIS OF RENTED BIKE COLUMN</vt:lpstr>
      <vt:lpstr>ANALYSIS OF MONTH VARIABLE</vt:lpstr>
      <vt:lpstr>ANALYSIS OF HOUR VARIABLE</vt:lpstr>
      <vt:lpstr>ANALYSIS OF SEASON VARIABLE</vt:lpstr>
      <vt:lpstr>Detection and Treatment of outliers  on numerical columns.</vt:lpstr>
      <vt:lpstr>Detection and Treatment of outliers  on numerical columns.</vt:lpstr>
      <vt:lpstr>Detection and Treatment of outliers  on numerical columns.</vt:lpstr>
      <vt:lpstr>Detection and Treatment of outliers  on numerical columns.</vt:lpstr>
      <vt:lpstr>NUMERICAL VS RENTED  BIKE COUNT</vt:lpstr>
      <vt:lpstr>NUMERICAL VS RENTED  BIKE COUNT</vt:lpstr>
      <vt:lpstr>OLS REGRESSION MODEL</vt:lpstr>
      <vt:lpstr>CORRELATION HEATMAP</vt:lpstr>
      <vt:lpstr>MODEL BUILDING</vt:lpstr>
      <vt:lpstr>LINEAR REGRESSION</vt:lpstr>
      <vt:lpstr>Heteroscedasticity</vt:lpstr>
      <vt:lpstr>LASSO REGRESSION</vt:lpstr>
      <vt:lpstr>Heteroscedasticity</vt:lpstr>
      <vt:lpstr>RIDGE REGRESSION</vt:lpstr>
      <vt:lpstr>Heteroscedasticity</vt:lpstr>
      <vt:lpstr>CHALLENGES</vt:lpstr>
      <vt:lpstr>CONCLUSION</vt:lpstr>
      <vt:lpstr>CONCLUSION CONT.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sharing demand prediction ppt</dc:title>
  <dc:creator>Akash Jaiswal</dc:creator>
  <cp:lastModifiedBy>kanika</cp:lastModifiedBy>
  <cp:revision>1</cp:revision>
  <dcterms:created xsi:type="dcterms:W3CDTF">2022-12-04T06:22:48Z</dcterms:created>
  <dcterms:modified xsi:type="dcterms:W3CDTF">2022-12-04T06:34:25Z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2022-12-04T00:00:00Z</vt:filetime>
  </property>
</Properties>
</file>