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8" r:id="rId2"/>
    <p:sldId id="259" r:id="rId3"/>
    <p:sldId id="260" r:id="rId4"/>
    <p:sldId id="261" r:id="rId5"/>
    <p:sldId id="262" r:id="rId6"/>
    <p:sldId id="263" r:id="rId7"/>
    <p:sldId id="295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96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7" r:id="rId30"/>
    <p:sldId id="298" r:id="rId31"/>
    <p:sldId id="294" r:id="rId32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34"/>
      <p:bold r:id="rId35"/>
      <p:italic r:id="rId36"/>
      <p:boldItalic r:id="rId37"/>
    </p:embeddedFont>
    <p:embeddedFont>
      <p:font typeface="Georgia" panose="02040502050405020303" pitchFamily="18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  <p:embeddedFont>
      <p:font typeface="Tahoma" panose="020B0604030504040204" pitchFamily="34" charset="0"/>
      <p:regular r:id="rId46"/>
      <p:bold r:id="rId47"/>
    </p:embeddedFont>
    <p:embeddedFont>
      <p:font typeface="Trebuchet MS" panose="020B0603020202020204" pitchFamily="34" charset="0"/>
      <p:regular r:id="rId48"/>
      <p:bold r:id="rId49"/>
      <p:italic r:id="rId50"/>
      <p:boldItalic r:id="rId51"/>
    </p:embeddedFont>
    <p:embeddedFont>
      <p:font typeface="Verdana" panose="020B060403050404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6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font" Target="fonts/font2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1">
                <a:solidFill>
                  <a:srgbClr val="CC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2A3D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72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1">
                <a:solidFill>
                  <a:srgbClr val="CC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853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577" y="57784"/>
            <a:ext cx="897884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5318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546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8293" y="222766"/>
            <a:ext cx="57130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i="0" spc="-130" dirty="0">
                <a:latin typeface="Verdana"/>
                <a:cs typeface="Verdana"/>
              </a:rPr>
              <a:t>Capstone </a:t>
            </a:r>
            <a:r>
              <a:rPr sz="4200" i="0" spc="-155" dirty="0">
                <a:latin typeface="Verdana"/>
                <a:cs typeface="Verdana"/>
              </a:rPr>
              <a:t>Project </a:t>
            </a:r>
            <a:r>
              <a:rPr sz="4200" i="0" spc="-395" dirty="0">
                <a:latin typeface="Verdana"/>
                <a:cs typeface="Verdana"/>
              </a:rPr>
              <a:t>-</a:t>
            </a:r>
            <a:r>
              <a:rPr sz="4200" i="0" spc="-520" dirty="0">
                <a:latin typeface="Verdana"/>
                <a:cs typeface="Verdana"/>
              </a:rPr>
              <a:t> </a:t>
            </a:r>
            <a:r>
              <a:rPr sz="4200" i="0" spc="-95" dirty="0">
                <a:latin typeface="Verdana"/>
                <a:cs typeface="Verdana"/>
              </a:rPr>
              <a:t>4</a:t>
            </a:r>
            <a:endParaRPr sz="42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774" y="1355604"/>
            <a:ext cx="8111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124F5B"/>
                </a:solidFill>
                <a:latin typeface="Tahoma"/>
                <a:cs typeface="Tahoma"/>
              </a:rPr>
              <a:t>Netflix Movies and TV Shows</a:t>
            </a:r>
            <a:r>
              <a:rPr sz="3200" b="1" spc="-95" dirty="0">
                <a:solidFill>
                  <a:srgbClr val="124F5B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124F5B"/>
                </a:solidFill>
                <a:latin typeface="Tahoma"/>
                <a:cs typeface="Tahoma"/>
              </a:rPr>
              <a:t>Clustering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125" y="1872239"/>
            <a:ext cx="7020559" cy="518159"/>
          </a:xfrm>
          <a:prstGeom prst="rect">
            <a:avLst/>
          </a:prstGeom>
          <a:solidFill>
            <a:srgbClr val="F2F2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45"/>
              </a:lnSpc>
            </a:pPr>
            <a:r>
              <a:rPr sz="3400" b="1" spc="-225" dirty="0">
                <a:solidFill>
                  <a:srgbClr val="CC0000"/>
                </a:solidFill>
                <a:latin typeface="Verdana"/>
                <a:cs typeface="Verdana"/>
              </a:rPr>
              <a:t>Unsupervised </a:t>
            </a:r>
            <a:r>
              <a:rPr sz="3400" b="1" spc="-140" dirty="0">
                <a:solidFill>
                  <a:srgbClr val="CC0000"/>
                </a:solidFill>
                <a:latin typeface="Verdana"/>
                <a:cs typeface="Verdana"/>
              </a:rPr>
              <a:t>Machine</a:t>
            </a:r>
            <a:r>
              <a:rPr sz="3400" b="1" spc="-56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3400" b="1" spc="-160" dirty="0">
                <a:solidFill>
                  <a:srgbClr val="CC0000"/>
                </a:solidFill>
                <a:latin typeface="Verdana"/>
                <a:cs typeface="Verdana"/>
              </a:rPr>
              <a:t>Learning</a:t>
            </a:r>
            <a:endParaRPr sz="3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4587" y="2571750"/>
            <a:ext cx="2977573" cy="1651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600" b="1" spc="-135" dirty="0">
                <a:solidFill>
                  <a:srgbClr val="FF0000"/>
                </a:solidFill>
                <a:latin typeface="Verdana"/>
                <a:cs typeface="Verdana"/>
              </a:rPr>
              <a:t>Team Godspeed</a:t>
            </a:r>
            <a:r>
              <a:rPr sz="2600" b="1" spc="-130" dirty="0">
                <a:solidFill>
                  <a:srgbClr val="FF0000"/>
                </a:solidFill>
                <a:latin typeface="Verdana"/>
                <a:cs typeface="Verdana"/>
              </a:rPr>
              <a:t>:</a:t>
            </a:r>
            <a:endParaRPr lang="en-IN" sz="2600" b="1" spc="-13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600" b="1" spc="-130" dirty="0">
                <a:solidFill>
                  <a:srgbClr val="124F5B"/>
                </a:solidFill>
                <a:latin typeface="Verdana"/>
                <a:cs typeface="Verdana"/>
              </a:rPr>
              <a:t>Kanika Raj</a:t>
            </a:r>
          </a:p>
          <a:p>
            <a:pPr marL="12700" marR="5080">
              <a:spcBef>
                <a:spcPts val="100"/>
              </a:spcBef>
            </a:pPr>
            <a:r>
              <a:rPr lang="en-IN" sz="2600" b="1" spc="-130" dirty="0">
                <a:solidFill>
                  <a:srgbClr val="124F5B"/>
                </a:solidFill>
                <a:latin typeface="Verdana"/>
                <a:cs typeface="Verdana"/>
              </a:rPr>
              <a:t>Akash Jaiswal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827" y="62811"/>
            <a:ext cx="8764693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i="0" spc="-13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Checking and treating </a:t>
            </a:r>
            <a:r>
              <a:rPr sz="2800" i="0" spc="19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Outliers</a:t>
            </a:r>
            <a:r>
              <a:rPr lang="en-IN" sz="2800" i="0" spc="19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.</a:t>
            </a:r>
            <a:endParaRPr sz="2800" i="0" dirty="0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2087" y="793746"/>
            <a:ext cx="8759825" cy="3071495"/>
            <a:chOff x="171246" y="1117497"/>
            <a:chExt cx="8759825" cy="3071495"/>
          </a:xfrm>
        </p:grpSpPr>
        <p:sp>
          <p:nvSpPr>
            <p:cNvPr id="4" name="object 4"/>
            <p:cNvSpPr/>
            <p:nvPr/>
          </p:nvSpPr>
          <p:spPr>
            <a:xfrm>
              <a:off x="171246" y="1162122"/>
              <a:ext cx="3429195" cy="30265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5097339" y="1117497"/>
              <a:ext cx="3833553" cy="29990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00467" y="2293045"/>
              <a:ext cx="1511300" cy="278765"/>
            </a:xfrm>
            <a:custGeom>
              <a:avLst/>
              <a:gdLst/>
              <a:ahLst/>
              <a:cxnLst/>
              <a:rect l="l" t="t" r="r" b="b"/>
              <a:pathLst>
                <a:path w="1511300" h="278764">
                  <a:moveTo>
                    <a:pt x="1371447" y="278699"/>
                  </a:moveTo>
                  <a:lnTo>
                    <a:pt x="1371447" y="209024"/>
                  </a:lnTo>
                  <a:lnTo>
                    <a:pt x="0" y="209024"/>
                  </a:lnTo>
                  <a:lnTo>
                    <a:pt x="0" y="69674"/>
                  </a:lnTo>
                  <a:lnTo>
                    <a:pt x="1371447" y="69674"/>
                  </a:lnTo>
                  <a:lnTo>
                    <a:pt x="1371447" y="0"/>
                  </a:lnTo>
                  <a:lnTo>
                    <a:pt x="1510796" y="139349"/>
                  </a:lnTo>
                  <a:lnTo>
                    <a:pt x="1371447" y="2786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467" y="2293045"/>
              <a:ext cx="1511300" cy="278765"/>
            </a:xfrm>
            <a:custGeom>
              <a:avLst/>
              <a:gdLst/>
              <a:ahLst/>
              <a:cxnLst/>
              <a:rect l="l" t="t" r="r" b="b"/>
              <a:pathLst>
                <a:path w="1511300" h="278764">
                  <a:moveTo>
                    <a:pt x="0" y="69674"/>
                  </a:moveTo>
                  <a:lnTo>
                    <a:pt x="1371447" y="69674"/>
                  </a:lnTo>
                  <a:lnTo>
                    <a:pt x="1371447" y="0"/>
                  </a:lnTo>
                  <a:lnTo>
                    <a:pt x="1510796" y="139349"/>
                  </a:lnTo>
                  <a:lnTo>
                    <a:pt x="1371447" y="278699"/>
                  </a:lnTo>
                  <a:lnTo>
                    <a:pt x="1371447" y="209024"/>
                  </a:lnTo>
                  <a:lnTo>
                    <a:pt x="0" y="209024"/>
                  </a:lnTo>
                  <a:lnTo>
                    <a:pt x="0" y="69674"/>
                  </a:lnTo>
                  <a:close/>
                </a:path>
              </a:pathLst>
            </a:custGeom>
            <a:ln w="9524">
              <a:solidFill>
                <a:srgbClr val="F4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2087" y="4044926"/>
            <a:ext cx="885562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IN" sz="20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above box plot shows that the </a:t>
            </a:r>
            <a:r>
              <a:rPr lang="en-IN" sz="20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outliers</a:t>
            </a:r>
            <a:r>
              <a:rPr lang="en-IN" sz="20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the column </a:t>
            </a:r>
            <a:r>
              <a:rPr lang="en-IN" sz="20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en-IN" sz="20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release_year</a:t>
            </a:r>
            <a:r>
              <a:rPr lang="en-IN" sz="20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 Which is treated by replacing them with their </a:t>
            </a:r>
            <a:r>
              <a:rPr lang="en-IN" sz="20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 values</a:t>
            </a:r>
            <a:r>
              <a:rPr lang="en-IN" sz="20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20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467" y="60363"/>
            <a:ext cx="848698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Type of shows with visualisation</a:t>
            </a:r>
            <a:endParaRPr sz="3600" i="0" dirty="0">
              <a:latin typeface="Verdana" panose="020B0604030504040204" pitchFamily="34" charset="0"/>
              <a:ea typeface="Verdana" panose="020B0604030504040204" pitchFamily="34" charset="0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737" y="3956393"/>
            <a:ext cx="8559050" cy="105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750"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71475" algn="l"/>
                <a:tab pos="372110" algn="l"/>
              </a:tabLst>
            </a:pPr>
            <a:r>
              <a:rPr 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 there are roughly </a:t>
            </a:r>
            <a:r>
              <a:rPr lang="en-US" b="1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5,000+ movies 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 approx.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b="1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3,000 Tv shows 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 movies being the </a:t>
            </a:r>
            <a:r>
              <a:rPr lang="en-US" b="1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majority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 This makes sense since shows are always an ongoing thing and have episodes. If we were to do a headcount of TV show episodes vs. movies, I am sure that </a:t>
            </a:r>
            <a:r>
              <a:rPr lang="en-US" b="1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 shows 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would come out as the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majority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However, in </a:t>
            </a:r>
            <a:r>
              <a:rPr lang="en-US" b="1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terms of title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 there are far more </a:t>
            </a:r>
            <a:r>
              <a:rPr lang="en-US" b="1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 titles (69.1%)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 </a:t>
            </a:r>
            <a:r>
              <a:rPr lang="en-US" b="1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 show titles (30.9%).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71475" algn="l"/>
                <a:tab pos="372110" algn="l"/>
              </a:tabLst>
            </a:pPr>
            <a:endParaRPr sz="11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EB01A-616F-4819-A3D1-6629B83A7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7" y="1117967"/>
            <a:ext cx="4289964" cy="26409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BDB555-15EA-4C39-AE9B-052FE2194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5" y="1117967"/>
            <a:ext cx="2859849" cy="2813473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7CD835B-7812-4345-8F20-17B7DB6F96CC}"/>
              </a:ext>
            </a:extLst>
          </p:cNvPr>
          <p:cNvCxnSpPr>
            <a:cxnSpLocks/>
          </p:cNvCxnSpPr>
          <p:nvPr/>
        </p:nvCxnSpPr>
        <p:spPr>
          <a:xfrm>
            <a:off x="4616314" y="2018475"/>
            <a:ext cx="724747" cy="41994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920" y="80375"/>
            <a:ext cx="8318500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Countries producing most n</a:t>
            </a:r>
            <a:r>
              <a:rPr lang="en-IN" sz="24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umber</a:t>
            </a:r>
            <a:r>
              <a:rPr sz="24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 of</a:t>
            </a:r>
            <a:r>
              <a:rPr sz="2400" i="0" spc="-90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 </a:t>
            </a:r>
            <a:r>
              <a:rPr sz="24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contents</a:t>
            </a:r>
            <a:endParaRPr sz="2400" i="0" dirty="0">
              <a:latin typeface="Verdana" panose="020B0604030504040204" pitchFamily="34" charset="0"/>
              <a:ea typeface="Verdana" panose="020B0604030504040204" pitchFamily="34" charset="0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39341" y="3016266"/>
            <a:ext cx="299085" cy="152400"/>
          </a:xfrm>
          <a:custGeom>
            <a:avLst/>
            <a:gdLst/>
            <a:ahLst/>
            <a:cxnLst/>
            <a:rect l="l" t="t" r="r" b="b"/>
            <a:pathLst>
              <a:path w="299085" h="152400">
                <a:moveTo>
                  <a:pt x="298531" y="152399"/>
                </a:moveTo>
                <a:lnTo>
                  <a:pt x="0" y="152399"/>
                </a:lnTo>
                <a:lnTo>
                  <a:pt x="0" y="0"/>
                </a:lnTo>
                <a:lnTo>
                  <a:pt x="298531" y="0"/>
                </a:lnTo>
                <a:lnTo>
                  <a:pt x="298531" y="152399"/>
                </a:lnTo>
                <a:close/>
              </a:path>
            </a:pathLst>
          </a:custGeom>
          <a:solidFill>
            <a:srgbClr val="FF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7920" y="4247074"/>
            <a:ext cx="87052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 panose="05000000000000000000" pitchFamily="2" charset="2"/>
              <a:buChar char="q"/>
              <a:tabLst>
                <a:tab pos="363855" algn="l"/>
                <a:tab pos="364490" algn="l"/>
              </a:tabLst>
            </a:pPr>
            <a:r>
              <a:rPr sz="1600" b="1" spc="3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United</a:t>
            </a:r>
            <a:r>
              <a:rPr sz="1600" b="1" spc="-3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spc="1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states</a:t>
            </a:r>
            <a:r>
              <a:rPr sz="1600" b="1" spc="-3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</a:t>
            </a:r>
            <a:r>
              <a:rPr sz="1600" spc="-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4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600" spc="-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</a:t>
            </a:r>
            <a:r>
              <a:rPr sz="1600" spc="-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r>
              <a:rPr sz="1600" spc="-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600" spc="-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r>
              <a:rPr sz="1600" spc="-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</a:t>
            </a:r>
            <a:r>
              <a:rPr sz="1600" spc="-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b="1" spc="1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600" b="1" spc="15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ndia</a:t>
            </a:r>
            <a:r>
              <a:rPr sz="1600" b="1" spc="-2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600" spc="-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</a:t>
            </a:r>
            <a:r>
              <a:rPr sz="1600" spc="-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1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endParaRPr sz="16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3855" marR="5080" indent="-35179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</a:t>
            </a:r>
            <a:r>
              <a:rPr sz="1600" spc="-10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</a:t>
            </a:r>
            <a:r>
              <a:rPr sz="1600" spc="-8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conclude </a:t>
            </a:r>
            <a:r>
              <a:rPr sz="1600" spc="-9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</a:t>
            </a:r>
            <a:r>
              <a:rPr sz="1600" spc="-1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 </a:t>
            </a:r>
            <a:r>
              <a:rPr sz="1600" b="1" spc="-8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Japan</a:t>
            </a:r>
            <a:r>
              <a:rPr sz="1600" b="1" spc="-8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countries </a:t>
            </a:r>
            <a:r>
              <a:rPr sz="1600" spc="-114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sz="1600" spc="-9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producing </a:t>
            </a:r>
            <a:r>
              <a:rPr sz="1600" b="1" spc="-11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movies</a:t>
            </a:r>
            <a:r>
              <a:rPr sz="1600" spc="-11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2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</a:t>
            </a:r>
            <a:r>
              <a:rPr sz="1600" spc="-1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  </a:t>
            </a:r>
            <a:r>
              <a:rPr sz="1600" b="1" spc="-6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TV-Shows</a:t>
            </a:r>
            <a:r>
              <a:rPr lang="en-IN" sz="1600" b="1" spc="-6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16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6EA14-65C1-498E-AFCA-25C53DFB9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88" y="819807"/>
            <a:ext cx="6737761" cy="33422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95822" y="4097424"/>
            <a:ext cx="8520599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2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from above Histogram graph we can see that there are 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unique categories of contents 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their count values and we bin the values for better clarity, like there are 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 TV Shows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 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 Dramas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 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 Sci-Fi &amp; Fantasy 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so we bin their count values for better visualization.</a:t>
            </a:r>
          </a:p>
          <a:p>
            <a:pPr marL="355600" indent="-342900"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200" b="1" spc="10" dirty="0">
                <a:solidFill>
                  <a:srgbClr val="124F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</a:t>
            </a:r>
            <a:r>
              <a:rPr lang="en-US" sz="1200" b="1" spc="-90" dirty="0">
                <a:solidFill>
                  <a:srgbClr val="124F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sz="1200" b="1" spc="-55" dirty="0">
                <a:solidFill>
                  <a:srgbClr val="124F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200" b="1" spc="-35" dirty="0">
                <a:solidFill>
                  <a:srgbClr val="124F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movies </a:t>
            </a:r>
            <a:r>
              <a:rPr lang="en-US" sz="1200" b="1" spc="-125" dirty="0">
                <a:solidFill>
                  <a:srgbClr val="124F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lang="en-US" sz="1200" b="1" spc="5" dirty="0">
                <a:solidFill>
                  <a:srgbClr val="124F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belonging </a:t>
            </a:r>
            <a:r>
              <a:rPr lang="en-US" sz="1200" b="1" spc="-105" dirty="0">
                <a:solidFill>
                  <a:srgbClr val="124F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sz="1200" b="1" spc="-380" dirty="0">
                <a:solidFill>
                  <a:srgbClr val="124F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spc="-65" dirty="0">
                <a:solidFill>
                  <a:srgbClr val="124F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category three.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sz="12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454D741-1ED3-422B-9F99-38EA0FCD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22" y="25524"/>
            <a:ext cx="8520600" cy="572700"/>
          </a:xfrm>
        </p:spPr>
        <p:txBody>
          <a:bodyPr/>
          <a:lstStyle/>
          <a:p>
            <a:r>
              <a:rPr lang="en-IN" sz="3200" i="0" dirty="0">
                <a:latin typeface="Verdana" panose="020B0604030504040204" pitchFamily="34" charset="0"/>
                <a:ea typeface="Verdana" panose="020B0604030504040204" pitchFamily="34" charset="0"/>
              </a:rPr>
              <a:t>Categories present in each content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B2B7C-3551-7DF1-5745-9D60366AA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65" y="753960"/>
            <a:ext cx="6458655" cy="325675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146" y="72067"/>
            <a:ext cx="7963534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31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Top</a:t>
            </a:r>
            <a:r>
              <a:rPr sz="3200" i="0" spc="-79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3200" i="0" spc="17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10 </a:t>
            </a:r>
            <a:r>
              <a:rPr sz="3200" i="0" spc="24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Category </a:t>
            </a:r>
            <a:r>
              <a:rPr sz="3200" i="0" spc="9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For </a:t>
            </a:r>
            <a:r>
              <a:rPr sz="3200" i="0" spc="30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Contents</a:t>
            </a:r>
            <a:endParaRPr sz="3200" i="0" dirty="0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735D31F-B9E7-4C1A-8E44-E6B2F6209EBF}"/>
              </a:ext>
            </a:extLst>
          </p:cNvPr>
          <p:cNvSpPr txBox="1">
            <a:spLocks/>
          </p:cNvSpPr>
          <p:nvPr/>
        </p:nvSpPr>
        <p:spPr>
          <a:xfrm>
            <a:off x="1483358" y="4070775"/>
            <a:ext cx="7240695" cy="77215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accent5">
                    <a:lumMod val="50000"/>
                  </a:schemeClr>
                </a:solidFill>
              </a:rPr>
              <a:t>The above graph shows that the </a:t>
            </a:r>
            <a:r>
              <a:rPr lang="en-IN" sz="1600" b="1" dirty="0">
                <a:solidFill>
                  <a:srgbClr val="C00000"/>
                </a:solidFill>
              </a:rPr>
              <a:t>most popular </a:t>
            </a:r>
            <a:r>
              <a:rPr lang="en-IN" sz="1600" dirty="0">
                <a:solidFill>
                  <a:schemeClr val="accent5">
                    <a:lumMod val="50000"/>
                  </a:schemeClr>
                </a:solidFill>
              </a:rPr>
              <a:t>categories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</a:rPr>
              <a:t>are </a:t>
            </a:r>
            <a:r>
              <a:rPr lang="en-IN" sz="1600" b="1" dirty="0">
                <a:solidFill>
                  <a:srgbClr val="C00000"/>
                </a:solidFill>
              </a:rPr>
              <a:t>international movies</a:t>
            </a:r>
            <a:r>
              <a:rPr lang="en-IN" sz="16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IN" sz="1600" b="1" dirty="0" err="1">
                <a:solidFill>
                  <a:srgbClr val="C00000"/>
                </a:solidFill>
              </a:rPr>
              <a:t>dramas,comedies</a:t>
            </a:r>
            <a:r>
              <a:rPr lang="en-IN" sz="1600" dirty="0">
                <a:solidFill>
                  <a:schemeClr val="accent5">
                    <a:lumMod val="50000"/>
                  </a:schemeClr>
                </a:solidFill>
              </a:rPr>
              <a:t> while on the other hand </a:t>
            </a:r>
            <a:r>
              <a:rPr lang="en-IN" sz="1600" b="1" dirty="0">
                <a:solidFill>
                  <a:srgbClr val="C00000"/>
                </a:solidFill>
              </a:rPr>
              <a:t>romantic and family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sz="1600" dirty="0">
                <a:solidFill>
                  <a:schemeClr val="accent5">
                    <a:lumMod val="50000"/>
                  </a:schemeClr>
                </a:solidFill>
              </a:rPr>
              <a:t>movies are </a:t>
            </a:r>
            <a:r>
              <a:rPr lang="en-IN" sz="1600" b="1" dirty="0">
                <a:solidFill>
                  <a:srgbClr val="C00000"/>
                </a:solidFill>
              </a:rPr>
              <a:t>less popular.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E7FE9-BE8A-4783-8152-F4BE9AE8D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6" y="734019"/>
            <a:ext cx="7963533" cy="30260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07627" y="4051520"/>
            <a:ext cx="7606453" cy="105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Above density plot, we can see that the duration for Netflix movies closely resembles a normal distribution with the average viewing time spanning about 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90 minutes.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200" b="1" spc="-5" dirty="0">
                <a:solidFill>
                  <a:schemeClr val="bg1"/>
                </a:solidFill>
                <a:latin typeface="Georgia"/>
                <a:cs typeface="Georgia"/>
              </a:rPr>
              <a:t>Most movies are about</a:t>
            </a:r>
            <a:r>
              <a:rPr lang="en-US" sz="1200" b="1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1200" b="1" spc="-5" dirty="0">
                <a:solidFill>
                  <a:srgbClr val="C00000"/>
                </a:solidFill>
                <a:latin typeface="Georgia"/>
                <a:cs typeface="Georgia"/>
              </a:rPr>
              <a:t>70 to 120 min </a:t>
            </a:r>
            <a:r>
              <a:rPr lang="en-US" sz="1200" b="1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duration for</a:t>
            </a:r>
            <a:r>
              <a:rPr lang="en-US" sz="1200" b="1" spc="-5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1200" b="1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movies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sz="1200" b="1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D394E3-F981-46E6-87C2-1A85E5CF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207" y="62147"/>
            <a:ext cx="6603873" cy="572700"/>
          </a:xfrm>
        </p:spPr>
        <p:txBody>
          <a:bodyPr/>
          <a:lstStyle/>
          <a:p>
            <a:r>
              <a:rPr lang="en-IN" sz="3200" i="0" dirty="0">
                <a:latin typeface="Verdana" panose="020B0604030504040204" pitchFamily="34" charset="0"/>
                <a:ea typeface="Verdana" panose="020B0604030504040204" pitchFamily="34" charset="0"/>
              </a:rPr>
              <a:t>Density plot for movies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33F86-45F6-4AE0-A25B-F1BA127C5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62" y="634848"/>
            <a:ext cx="7756635" cy="33144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22851" y="3792768"/>
            <a:ext cx="7633547" cy="10449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4060" algn="ctr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050" dirty="0">
              <a:latin typeface="Comic Sans MS"/>
              <a:cs typeface="Comic Sans MS"/>
            </a:endParaRPr>
          </a:p>
          <a:p>
            <a:pPr marL="340995" indent="-32829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40360" algn="l"/>
                <a:tab pos="340995" algn="l"/>
              </a:tabLst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contents are about </a:t>
            </a:r>
            <a:r>
              <a:rPr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</a:t>
            </a:r>
            <a:r>
              <a:rPr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750 min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duration for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movies</a:t>
            </a:r>
            <a:r>
              <a:rPr lang="en-IN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0360" marR="5080" indent="-328295">
              <a:lnSpc>
                <a:spcPct val="114999"/>
              </a:lnSpc>
              <a:buFont typeface="Wingdings" panose="05000000000000000000" pitchFamily="2" charset="2"/>
              <a:buChar char="q"/>
              <a:tabLst>
                <a:tab pos="340360" algn="l"/>
                <a:tab pos="340995" algn="l"/>
              </a:tabLst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very </a:t>
            </a:r>
            <a:r>
              <a:rPr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few shows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is having more than </a:t>
            </a:r>
            <a:r>
              <a:rPr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1000 mins</a:t>
            </a:r>
            <a:r>
              <a:rPr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(may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the no of  </a:t>
            </a:r>
            <a:r>
              <a:rPr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episodes/ seasons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more)</a:t>
            </a:r>
            <a:endParaRPr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AB2CA5A-0B4E-44A4-B2AF-385D6F89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40" y="0"/>
            <a:ext cx="7213474" cy="572700"/>
          </a:xfrm>
        </p:spPr>
        <p:txBody>
          <a:bodyPr/>
          <a:lstStyle/>
          <a:p>
            <a:r>
              <a:rPr lang="en-IN" sz="3200" i="0" dirty="0">
                <a:latin typeface="Verdana" panose="020B0604030504040204" pitchFamily="34" charset="0"/>
                <a:ea typeface="Verdana" panose="020B0604030504040204" pitchFamily="34" charset="0"/>
              </a:rPr>
              <a:t>Density plot for TV shows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B0A5CD-DD37-4653-8AA2-42CF3F1B2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69" y="616688"/>
            <a:ext cx="7353937" cy="313209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5E61-D81E-45C4-905B-7B675F47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03" y="177012"/>
            <a:ext cx="8520600" cy="572700"/>
          </a:xfrm>
        </p:spPr>
        <p:txBody>
          <a:bodyPr/>
          <a:lstStyle/>
          <a:p>
            <a:r>
              <a:rPr lang="en-US" sz="3200" i="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Ratings for Movies &amp; TV Shows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526B2-262D-4A97-8740-6D0D0D8A0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49712"/>
            <a:ext cx="8520600" cy="4311019"/>
          </a:xfrm>
        </p:spPr>
        <p:txBody>
          <a:bodyPr/>
          <a:lstStyle/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r>
              <a:rPr lang="en-US" sz="1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largest count of Movies and TV shows is made with a "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TV-MA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 rating. "TV-MA" is a rating   assigned by the 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TV Parental Guidelines 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a television program that was designed for mature audiences only</a:t>
            </a:r>
            <a:r>
              <a:rPr lang="en-IN" sz="1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200" b="1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294B8-B816-454C-9BC4-D8D7DCF66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40" y="749713"/>
            <a:ext cx="8075957" cy="324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99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729" y="7779"/>
            <a:ext cx="8102738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10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TOP </a:t>
            </a:r>
            <a:r>
              <a:rPr sz="36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Content </a:t>
            </a:r>
            <a:r>
              <a:rPr sz="3600" i="0" spc="-10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Based </a:t>
            </a:r>
            <a:r>
              <a:rPr sz="36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On</a:t>
            </a:r>
            <a:r>
              <a:rPr sz="3600" i="0" spc="-60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 </a:t>
            </a:r>
            <a:r>
              <a:rPr sz="3600" i="0" spc="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Ratin</a:t>
            </a:r>
            <a:r>
              <a:rPr sz="3200" i="0" spc="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g</a:t>
            </a:r>
            <a:endParaRPr sz="3200" i="0" dirty="0">
              <a:latin typeface="Verdana" panose="020B0604030504040204" pitchFamily="34" charset="0"/>
              <a:ea typeface="Verdana" panose="020B0604030504040204" pitchFamily="34" charset="0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329" y="587425"/>
            <a:ext cx="4329141" cy="3177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1841" y="728270"/>
            <a:ext cx="4553830" cy="2909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329" y="3905713"/>
            <a:ext cx="4705419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</a:t>
            </a:r>
            <a:r>
              <a:rPr sz="14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the </a:t>
            </a:r>
            <a:r>
              <a:rPr sz="1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</a:t>
            </a:r>
            <a:r>
              <a:rPr sz="14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got </a:t>
            </a:r>
            <a:r>
              <a:rPr sz="1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ratings</a:t>
            </a:r>
            <a:r>
              <a:rPr sz="1400" spc="-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</a:t>
            </a:r>
            <a:endParaRPr sz="1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76250" indent="-3429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69265" algn="l"/>
                <a:tab pos="469900" algn="l"/>
              </a:tabLst>
            </a:pPr>
            <a:r>
              <a:rPr sz="1400" b="1" spc="-2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TV-MA</a:t>
            </a:r>
            <a:r>
              <a:rPr sz="1400" b="1"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i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</a:t>
            </a:r>
            <a:r>
              <a:rPr sz="14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Mature</a:t>
            </a:r>
            <a:r>
              <a:rPr sz="1400" spc="-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Audiences</a:t>
            </a:r>
            <a:r>
              <a:rPr sz="1400" i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sz="1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8795" indent="-38608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518795" algn="l"/>
                <a:tab pos="519430" algn="l"/>
              </a:tabLst>
            </a:pPr>
            <a:r>
              <a:rPr sz="1400" b="1" spc="-2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TV-14</a:t>
            </a:r>
            <a:r>
              <a:rPr sz="1400" b="1"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3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</a:t>
            </a:r>
            <a:r>
              <a:rPr sz="13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be unsuitable for children under 14</a:t>
            </a:r>
            <a:r>
              <a:rPr sz="13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476250" indent="-3429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69265" algn="l"/>
                <a:tab pos="469900" algn="l"/>
              </a:tabLst>
            </a:pPr>
            <a:r>
              <a:rPr sz="1400" b="1" spc="-2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TV-PG</a:t>
            </a:r>
            <a:r>
              <a:rPr sz="1400" b="1"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Parental Guidance </a:t>
            </a:r>
            <a:r>
              <a:rPr sz="1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Suggested</a:t>
            </a:r>
            <a:r>
              <a:rPr sz="1400" spc="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476250" indent="-3429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NR </a:t>
            </a:r>
            <a:r>
              <a:rPr sz="13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</a:t>
            </a:r>
            <a:r>
              <a:rPr sz="13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Rated</a:t>
            </a:r>
            <a:r>
              <a:rPr sz="1300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3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7637" y="20019"/>
            <a:ext cx="4562551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665" dirty="0">
                <a:latin typeface="Verdana" panose="020B0604030504040204" pitchFamily="34" charset="0"/>
                <a:ea typeface="Verdana" panose="020B0604030504040204" pitchFamily="34" charset="0"/>
                <a:cs typeface="Comfortaa"/>
              </a:rPr>
              <a:t>W</a:t>
            </a:r>
            <a:r>
              <a:rPr sz="4000" i="0" spc="-70" dirty="0">
                <a:latin typeface="Verdana" panose="020B0604030504040204" pitchFamily="34" charset="0"/>
                <a:ea typeface="Verdana" panose="020B0604030504040204" pitchFamily="34" charset="0"/>
                <a:cs typeface="Comfortaa"/>
              </a:rPr>
              <a:t>o</a:t>
            </a:r>
            <a:r>
              <a:rPr sz="4000" i="0" spc="-254" dirty="0">
                <a:latin typeface="Verdana" panose="020B0604030504040204" pitchFamily="34" charset="0"/>
                <a:ea typeface="Verdana" panose="020B0604030504040204" pitchFamily="34" charset="0"/>
                <a:cs typeface="Comfortaa"/>
              </a:rPr>
              <a:t>r</a:t>
            </a:r>
            <a:r>
              <a:rPr sz="4000" i="0" spc="-75" dirty="0">
                <a:latin typeface="Verdana" panose="020B0604030504040204" pitchFamily="34" charset="0"/>
                <a:ea typeface="Verdana" panose="020B0604030504040204" pitchFamily="34" charset="0"/>
                <a:cs typeface="Comfortaa"/>
              </a:rPr>
              <a:t>d</a:t>
            </a:r>
            <a:r>
              <a:rPr lang="en-IN" sz="4000" i="0" spc="-75" dirty="0">
                <a:latin typeface="Verdana" panose="020B0604030504040204" pitchFamily="34" charset="0"/>
                <a:ea typeface="Verdana" panose="020B0604030504040204" pitchFamily="34" charset="0"/>
                <a:cs typeface="Comfortaa"/>
              </a:rPr>
              <a:t> </a:t>
            </a:r>
            <a:r>
              <a:rPr sz="4000" i="0" spc="-75" dirty="0">
                <a:latin typeface="Verdana" panose="020B0604030504040204" pitchFamily="34" charset="0"/>
                <a:ea typeface="Verdana" panose="020B0604030504040204" pitchFamily="34" charset="0"/>
                <a:cs typeface="Comfortaa"/>
              </a:rPr>
              <a:t>C</a:t>
            </a:r>
            <a:r>
              <a:rPr sz="4000" i="0" spc="-185" dirty="0">
                <a:latin typeface="Verdana" panose="020B0604030504040204" pitchFamily="34" charset="0"/>
                <a:ea typeface="Verdana" panose="020B0604030504040204" pitchFamily="34" charset="0"/>
                <a:cs typeface="Comfortaa"/>
              </a:rPr>
              <a:t>l</a:t>
            </a:r>
            <a:r>
              <a:rPr sz="4000" i="0" spc="-70" dirty="0">
                <a:latin typeface="Verdana" panose="020B0604030504040204" pitchFamily="34" charset="0"/>
                <a:ea typeface="Verdana" panose="020B0604030504040204" pitchFamily="34" charset="0"/>
                <a:cs typeface="Comfortaa"/>
              </a:rPr>
              <a:t>oud</a:t>
            </a:r>
            <a:endParaRPr sz="4000" i="0" dirty="0">
              <a:latin typeface="Verdana" panose="020B0604030504040204" pitchFamily="34" charset="0"/>
              <a:ea typeface="Verdana" panose="020B0604030504040204" pitchFamily="34" charset="0"/>
              <a:cs typeface="Comforta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4738" y="2939305"/>
            <a:ext cx="454659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5"/>
              </a:lnSpc>
            </a:pPr>
            <a:r>
              <a:rPr sz="2800" spc="-5" dirty="0">
                <a:solidFill>
                  <a:srgbClr val="F4FDFF"/>
                </a:solidFill>
                <a:latin typeface="Arial"/>
                <a:cs typeface="Arial"/>
              </a:rPr>
              <a:t>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43840" y="661220"/>
            <a:ext cx="8757793" cy="1746247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985"/>
              </a:spcBef>
              <a:buNone/>
            </a:pPr>
            <a:r>
              <a:rPr i="0" spc="-5" dirty="0"/>
              <a:t>What Is </a:t>
            </a:r>
            <a:r>
              <a:rPr i="0" dirty="0"/>
              <a:t>a </a:t>
            </a:r>
            <a:r>
              <a:rPr i="0" spc="-5" dirty="0"/>
              <a:t>Word</a:t>
            </a:r>
            <a:r>
              <a:rPr i="0" spc="-35" dirty="0"/>
              <a:t> </a:t>
            </a:r>
            <a:r>
              <a:rPr i="0" spc="-5" dirty="0"/>
              <a:t>Cloud?</a:t>
            </a:r>
          </a:p>
          <a:p>
            <a:pPr marL="0" indent="0">
              <a:lnSpc>
                <a:spcPct val="100000"/>
              </a:lnSpc>
              <a:spcBef>
                <a:spcPts val="395"/>
              </a:spcBef>
              <a:buNone/>
            </a:pPr>
            <a:r>
              <a:rPr sz="1600" i="0" spc="7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i="0" spc="-6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sz="1600" b="1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i="0" spc="-7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</a:t>
            </a:r>
            <a:r>
              <a:rPr sz="1600" b="1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(also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8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known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9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114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8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cloud)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7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114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i="0" spc="-7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</a:t>
            </a:r>
            <a:r>
              <a:rPr sz="1600" b="1" i="0" spc="-14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i="0" spc="-9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representation</a:t>
            </a:r>
            <a:r>
              <a:rPr sz="1600" b="1" i="0" spc="-14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6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600" i="0" spc="-14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i="0" spc="-9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</a:t>
            </a:r>
            <a:r>
              <a:rPr sz="1600" i="0" spc="-9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6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</a:t>
            </a:r>
            <a:endParaRPr sz="16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5080" indent="0">
              <a:lnSpc>
                <a:spcPct val="130000"/>
              </a:lnSpc>
              <a:buNone/>
            </a:pPr>
            <a:r>
              <a:rPr sz="1600" i="0" spc="-1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creators </a:t>
            </a:r>
            <a:r>
              <a:rPr sz="1600" i="0" spc="-114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sz="1600" i="0" spc="-9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</a:t>
            </a:r>
            <a:r>
              <a:rPr sz="1600" i="0" spc="-8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1600" i="0" spc="-7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highlight </a:t>
            </a:r>
            <a:r>
              <a:rPr sz="1600" b="1" i="0" spc="-7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popular </a:t>
            </a:r>
            <a:r>
              <a:rPr sz="1600" b="1" i="0" spc="-6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 </a:t>
            </a:r>
            <a:r>
              <a:rPr sz="1600" i="0" spc="-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phrases </a:t>
            </a:r>
            <a:r>
              <a:rPr sz="1600" i="0" spc="-8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</a:t>
            </a:r>
            <a:r>
              <a:rPr sz="1600" i="0" spc="-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</a:t>
            </a:r>
            <a:r>
              <a:rPr sz="1600" b="1" i="0" spc="-9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frequency</a:t>
            </a:r>
            <a:r>
              <a:rPr sz="1600" i="0" spc="-9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</a:t>
            </a:r>
            <a:r>
              <a:rPr lang="en-IN" sz="1600" i="0" spc="-9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i="0" spc="-11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relevance</a:t>
            </a:r>
            <a:r>
              <a:rPr sz="1600" i="0" spc="-1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8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</a:t>
            </a:r>
            <a:r>
              <a:rPr lang="en-IN"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114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sz="1600" i="0" spc="-14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5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i="0" spc="-1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quick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600" i="0" spc="-14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i="0" spc="-8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7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8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insights</a:t>
            </a:r>
            <a:r>
              <a:rPr sz="1600" i="0" spc="-14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9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10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6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lead</a:t>
            </a:r>
            <a:r>
              <a:rPr sz="1600" i="0" spc="-14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8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1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 </a:t>
            </a:r>
            <a:r>
              <a:rPr sz="1600" b="1" i="0" spc="-8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in-depth</a:t>
            </a:r>
            <a:r>
              <a:rPr sz="1600" b="1" i="0" spc="-15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i="0" spc="-10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analyses</a:t>
            </a:r>
            <a:r>
              <a:rPr sz="1600" i="0" spc="-10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16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71326" y="2520587"/>
            <a:ext cx="5197289" cy="2440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9234" y="3334377"/>
            <a:ext cx="2078989" cy="800735"/>
          </a:xfrm>
          <a:prstGeom prst="rect">
            <a:avLst/>
          </a:prstGeom>
          <a:solidFill>
            <a:srgbClr val="F9CA9C"/>
          </a:solidFill>
          <a:ln w="9524">
            <a:solidFill>
              <a:srgbClr val="F4FDFF"/>
            </a:solidFill>
          </a:ln>
        </p:spPr>
        <p:txBody>
          <a:bodyPr vert="horz" wrap="square" lIns="0" tIns="6540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15"/>
              </a:spcBef>
            </a:pPr>
            <a:r>
              <a:rPr sz="2400" i="1" spc="-5" dirty="0">
                <a:latin typeface="Arial"/>
                <a:cs typeface="Arial"/>
              </a:rPr>
              <a:t>Example </a:t>
            </a:r>
            <a:r>
              <a:rPr sz="4000" i="1" dirty="0">
                <a:latin typeface="Arial"/>
                <a:cs typeface="Arial"/>
              </a:rPr>
              <a:t>→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2380" y="33867"/>
            <a:ext cx="4981273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80" dirty="0">
                <a:latin typeface="Verdana" panose="020B0604030504040204" pitchFamily="34" charset="0"/>
                <a:ea typeface="Verdana" panose="020B0604030504040204" pitchFamily="34" charset="0"/>
              </a:rPr>
              <a:t>Table </a:t>
            </a:r>
            <a:r>
              <a:rPr sz="4000" i="0" spc="-195" dirty="0">
                <a:latin typeface="Verdana" panose="020B0604030504040204" pitchFamily="34" charset="0"/>
                <a:ea typeface="Verdana" panose="020B0604030504040204" pitchFamily="34" charset="0"/>
              </a:rPr>
              <a:t>Of</a:t>
            </a:r>
            <a:r>
              <a:rPr sz="4000" i="0" spc="-66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4000" i="0" spc="-40" dirty="0">
                <a:latin typeface="Verdana" panose="020B0604030504040204" pitchFamily="34" charset="0"/>
                <a:ea typeface="Verdana" panose="020B0604030504040204" pitchFamily="34" charset="0"/>
              </a:rPr>
              <a:t>Contents</a:t>
            </a:r>
            <a:endParaRPr sz="4000" i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511" y="957526"/>
            <a:ext cx="7066382" cy="322844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327660" algn="l"/>
              </a:tabLst>
            </a:pP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Defining problem</a:t>
            </a:r>
            <a:r>
              <a:rPr sz="2400" b="1" spc="-15" dirty="0">
                <a:solidFill>
                  <a:srgbClr val="114F5B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statement</a:t>
            </a:r>
            <a:endParaRPr sz="2400" dirty="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27660" algn="l"/>
              </a:tabLst>
            </a:pP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Data Cleaning </a:t>
            </a:r>
            <a:r>
              <a:rPr sz="2400" b="1" dirty="0">
                <a:solidFill>
                  <a:srgbClr val="114F5B"/>
                </a:solidFill>
                <a:latin typeface="Tahoma"/>
                <a:cs typeface="Tahoma"/>
              </a:rPr>
              <a:t>&amp;</a:t>
            </a:r>
            <a:r>
              <a:rPr sz="2400" b="1" spc="-15" dirty="0">
                <a:solidFill>
                  <a:srgbClr val="114F5B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visualization</a:t>
            </a:r>
            <a:endParaRPr sz="2400" dirty="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720"/>
              </a:spcBef>
              <a:buAutoNum type="arabicPeriod" startAt="4"/>
              <a:tabLst>
                <a:tab pos="327660" algn="l"/>
              </a:tabLst>
            </a:pP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Data</a:t>
            </a:r>
            <a:r>
              <a:rPr sz="2400" b="1" spc="-10" dirty="0">
                <a:solidFill>
                  <a:srgbClr val="114F5B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Preprocessing</a:t>
            </a:r>
            <a:endParaRPr sz="2400" dirty="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720"/>
              </a:spcBef>
              <a:buAutoNum type="arabicPeriod" startAt="4"/>
              <a:tabLst>
                <a:tab pos="327660" algn="l"/>
              </a:tabLst>
            </a:pP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Feature</a:t>
            </a:r>
            <a:r>
              <a:rPr sz="2400" b="1" spc="-10" dirty="0">
                <a:solidFill>
                  <a:srgbClr val="114F5B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Selection</a:t>
            </a:r>
            <a:endParaRPr sz="2400" dirty="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720"/>
              </a:spcBef>
              <a:buAutoNum type="arabicPeriod" startAt="4"/>
              <a:tabLst>
                <a:tab pos="327660" algn="l"/>
              </a:tabLst>
            </a:pP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Applying different clustering</a:t>
            </a:r>
            <a:r>
              <a:rPr sz="2400" b="1" spc="-85" dirty="0">
                <a:solidFill>
                  <a:srgbClr val="114F5B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methods</a:t>
            </a:r>
            <a:endParaRPr sz="2400" dirty="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715"/>
              </a:spcBef>
              <a:buAutoNum type="arabicPeriod" startAt="4"/>
              <a:tabLst>
                <a:tab pos="327660" algn="l"/>
              </a:tabLst>
            </a:pP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Applying Clustering</a:t>
            </a:r>
            <a:r>
              <a:rPr sz="2400" b="1" spc="-15" dirty="0">
                <a:solidFill>
                  <a:srgbClr val="114F5B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Models</a:t>
            </a:r>
            <a:endParaRPr sz="2400" dirty="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720"/>
              </a:spcBef>
              <a:buAutoNum type="arabicPeriod" startAt="4"/>
              <a:tabLst>
                <a:tab pos="327660" algn="l"/>
              </a:tabLst>
            </a:pP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Conclusion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697" y="49177"/>
            <a:ext cx="763460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10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Applying WordCloud </a:t>
            </a:r>
            <a:r>
              <a:rPr sz="36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on</a:t>
            </a:r>
            <a:r>
              <a:rPr sz="3600" i="0" spc="3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 </a:t>
            </a:r>
            <a:r>
              <a:rPr sz="36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Title</a:t>
            </a:r>
            <a:endParaRPr sz="3600" i="0" dirty="0">
              <a:latin typeface="Verdana" panose="020B0604030504040204" pitchFamily="34" charset="0"/>
              <a:ea typeface="Verdana" panose="020B0604030504040204" pitchFamily="34" charset="0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906" y="866305"/>
            <a:ext cx="4322445" cy="2046605"/>
          </a:xfrm>
          <a:prstGeom prst="rect">
            <a:avLst/>
          </a:prstGeom>
          <a:solidFill>
            <a:srgbClr val="FFF0F0"/>
          </a:solidFill>
          <a:ln w="9524">
            <a:solidFill>
              <a:srgbClr val="F4FDFF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125"/>
              </a:spcBef>
            </a:pPr>
            <a:r>
              <a:rPr sz="1400" i="1" dirty="0">
                <a:latin typeface="Arial"/>
                <a:cs typeface="Arial"/>
              </a:rPr>
              <a:t>Most </a:t>
            </a:r>
            <a:r>
              <a:rPr sz="1400" i="1" spc="-5" dirty="0">
                <a:latin typeface="Arial"/>
                <a:cs typeface="Arial"/>
              </a:rPr>
              <a:t>occurred words present in </a:t>
            </a:r>
            <a:r>
              <a:rPr sz="1400" b="1" i="1" spc="-10" dirty="0">
                <a:latin typeface="Arial"/>
                <a:cs typeface="Arial"/>
              </a:rPr>
              <a:t>Title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are:-</a:t>
            </a:r>
            <a:endParaRPr sz="1400" dirty="0">
              <a:latin typeface="Arial"/>
              <a:cs typeface="Arial"/>
            </a:endParaRPr>
          </a:p>
          <a:p>
            <a:pPr marL="1083945" indent="-372745">
              <a:lnSpc>
                <a:spcPct val="100000"/>
              </a:lnSpc>
              <a:buChar char="●"/>
              <a:tabLst>
                <a:tab pos="1083945" algn="l"/>
                <a:tab pos="1084580" algn="l"/>
              </a:tabLst>
            </a:pPr>
            <a:r>
              <a:rPr sz="1400" b="1" i="1" spc="-5" dirty="0">
                <a:latin typeface="Arial"/>
                <a:cs typeface="Arial"/>
              </a:rPr>
              <a:t>Love</a:t>
            </a:r>
            <a:endParaRPr sz="1400" dirty="0">
              <a:latin typeface="Arial"/>
              <a:cs typeface="Arial"/>
            </a:endParaRPr>
          </a:p>
          <a:p>
            <a:pPr marL="1083945" indent="-372745">
              <a:lnSpc>
                <a:spcPct val="100000"/>
              </a:lnSpc>
              <a:buChar char="●"/>
              <a:tabLst>
                <a:tab pos="1083945" algn="l"/>
                <a:tab pos="1084580" algn="l"/>
              </a:tabLst>
            </a:pPr>
            <a:r>
              <a:rPr sz="1400" b="1" i="1" dirty="0">
                <a:latin typeface="Arial"/>
                <a:cs typeface="Arial"/>
              </a:rPr>
              <a:t>Man</a:t>
            </a:r>
            <a:endParaRPr sz="1400" dirty="0">
              <a:latin typeface="Arial"/>
              <a:cs typeface="Arial"/>
            </a:endParaRPr>
          </a:p>
          <a:p>
            <a:pPr marL="1083945" indent="-372745">
              <a:lnSpc>
                <a:spcPct val="100000"/>
              </a:lnSpc>
              <a:buChar char="●"/>
              <a:tabLst>
                <a:tab pos="1083945" algn="l"/>
                <a:tab pos="1084580" algn="l"/>
              </a:tabLst>
            </a:pPr>
            <a:r>
              <a:rPr sz="1400" b="1" i="1" spc="-10" dirty="0">
                <a:latin typeface="Arial"/>
                <a:cs typeface="Arial"/>
              </a:rPr>
              <a:t>World</a:t>
            </a:r>
            <a:endParaRPr sz="1400" dirty="0">
              <a:latin typeface="Arial"/>
              <a:cs typeface="Arial"/>
            </a:endParaRPr>
          </a:p>
          <a:p>
            <a:pPr marL="1083945" indent="-372745">
              <a:lnSpc>
                <a:spcPct val="100000"/>
              </a:lnSpc>
              <a:buChar char="●"/>
              <a:tabLst>
                <a:tab pos="1083945" algn="l"/>
                <a:tab pos="1084580" algn="l"/>
              </a:tabLst>
            </a:pPr>
            <a:r>
              <a:rPr sz="1400" b="1" i="1" spc="-5" dirty="0">
                <a:latin typeface="Arial"/>
                <a:cs typeface="Arial"/>
              </a:rPr>
              <a:t>Story</a:t>
            </a:r>
            <a:endParaRPr sz="1400" dirty="0">
              <a:latin typeface="Arial"/>
              <a:cs typeface="Arial"/>
            </a:endParaRPr>
          </a:p>
          <a:p>
            <a:pPr marL="1083945" indent="-372745">
              <a:lnSpc>
                <a:spcPct val="100000"/>
              </a:lnSpc>
              <a:buChar char="●"/>
              <a:tabLst>
                <a:tab pos="1083945" algn="l"/>
                <a:tab pos="1084580" algn="l"/>
              </a:tabLst>
            </a:pPr>
            <a:r>
              <a:rPr sz="1400" b="1" i="1" spc="-5" dirty="0">
                <a:latin typeface="Arial"/>
                <a:cs typeface="Arial"/>
              </a:rPr>
              <a:t>Christmas</a:t>
            </a:r>
            <a:endParaRPr sz="1400" dirty="0">
              <a:latin typeface="Arial"/>
              <a:cs typeface="Arial"/>
            </a:endParaRPr>
          </a:p>
          <a:p>
            <a:pPr marL="1083945" indent="-372745">
              <a:lnSpc>
                <a:spcPct val="100000"/>
              </a:lnSpc>
              <a:buChar char="●"/>
              <a:tabLst>
                <a:tab pos="1083945" algn="l"/>
                <a:tab pos="1084580" algn="l"/>
              </a:tabLst>
            </a:pPr>
            <a:r>
              <a:rPr sz="1400" b="1" i="1" spc="-5" dirty="0">
                <a:latin typeface="Arial"/>
                <a:cs typeface="Arial"/>
              </a:rPr>
              <a:t>Girl</a:t>
            </a:r>
            <a:endParaRPr sz="1400" dirty="0">
              <a:latin typeface="Arial"/>
              <a:cs typeface="Arial"/>
            </a:endParaRPr>
          </a:p>
          <a:p>
            <a:pPr marL="1083945" indent="-372745">
              <a:lnSpc>
                <a:spcPct val="100000"/>
              </a:lnSpc>
              <a:buChar char="●"/>
              <a:tabLst>
                <a:tab pos="1083945" algn="l"/>
                <a:tab pos="1084580" algn="l"/>
              </a:tabLst>
            </a:pPr>
            <a:r>
              <a:rPr sz="1400" b="1" i="1" spc="-5" dirty="0">
                <a:latin typeface="Arial"/>
                <a:cs typeface="Arial"/>
              </a:rPr>
              <a:t>Day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0134" y="3006393"/>
            <a:ext cx="6411955" cy="1993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50786" y="3302343"/>
            <a:ext cx="1093470" cy="677545"/>
          </a:xfrm>
          <a:prstGeom prst="rect">
            <a:avLst/>
          </a:prstGeom>
          <a:solidFill>
            <a:srgbClr val="6D9EEB"/>
          </a:solidFill>
        </p:spPr>
        <p:txBody>
          <a:bodyPr vert="horz" wrap="square" lIns="0" tIns="80645" rIns="0" bIns="0" rtlCol="0">
            <a:spAutoFit/>
          </a:bodyPr>
          <a:lstStyle/>
          <a:p>
            <a:pPr marL="115570" marR="180975" indent="-83820" algn="ctr">
              <a:lnSpc>
                <a:spcPct val="100000"/>
              </a:lnSpc>
              <a:spcBef>
                <a:spcPts val="635"/>
              </a:spcBef>
            </a:pPr>
            <a:r>
              <a:rPr sz="1000" spc="95" dirty="0">
                <a:latin typeface="Times New Roman"/>
                <a:cs typeface="Times New Roman"/>
              </a:rPr>
              <a:t>Why  </a:t>
            </a:r>
            <a:r>
              <a:rPr sz="1200" b="1" spc="-60" dirty="0">
                <a:latin typeface="Verdana"/>
                <a:cs typeface="Verdana"/>
              </a:rPr>
              <a:t>Christmas  </a:t>
            </a:r>
            <a:r>
              <a:rPr sz="1000" spc="105" dirty="0">
                <a:latin typeface="Times New Roman"/>
                <a:cs typeface="Times New Roman"/>
              </a:rPr>
              <a:t>occurred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40" dirty="0">
                <a:latin typeface="Times New Roman"/>
                <a:cs typeface="Times New Roman"/>
              </a:rPr>
              <a:t>?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A7C91D-26AD-4DFC-B776-DEDF6E4BD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49" y="814254"/>
            <a:ext cx="4115374" cy="215070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104" y="44539"/>
            <a:ext cx="8101330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10" dirty="0">
                <a:latin typeface="Verdana" panose="020B0604030504040204" pitchFamily="34" charset="0"/>
                <a:ea typeface="Verdana" panose="020B0604030504040204" pitchFamily="34" charset="0"/>
                <a:cs typeface="Roboto"/>
              </a:rPr>
              <a:t>Barplot </a:t>
            </a:r>
            <a:r>
              <a:rPr sz="3200" i="0" spc="15" dirty="0">
                <a:latin typeface="Verdana" panose="020B0604030504040204" pitchFamily="34" charset="0"/>
                <a:ea typeface="Verdana" panose="020B0604030504040204" pitchFamily="34" charset="0"/>
                <a:cs typeface="Roboto"/>
              </a:rPr>
              <a:t>based on </a:t>
            </a:r>
            <a:r>
              <a:rPr sz="3200" i="0" spc="5" dirty="0">
                <a:latin typeface="Verdana" panose="020B0604030504040204" pitchFamily="34" charset="0"/>
                <a:ea typeface="Verdana" panose="020B0604030504040204" pitchFamily="34" charset="0"/>
                <a:cs typeface="Roboto"/>
              </a:rPr>
              <a:t>release</a:t>
            </a:r>
            <a:r>
              <a:rPr sz="3200" i="0" spc="-125" dirty="0">
                <a:latin typeface="Verdana" panose="020B0604030504040204" pitchFamily="34" charset="0"/>
                <a:ea typeface="Verdana" panose="020B0604030504040204" pitchFamily="34" charset="0"/>
                <a:cs typeface="Roboto"/>
              </a:rPr>
              <a:t> </a:t>
            </a:r>
            <a:r>
              <a:rPr sz="3200" i="0" spc="15" dirty="0">
                <a:latin typeface="Verdana" panose="020B0604030504040204" pitchFamily="34" charset="0"/>
                <a:ea typeface="Verdana" panose="020B0604030504040204" pitchFamily="34" charset="0"/>
                <a:cs typeface="Roboto"/>
              </a:rPr>
              <a:t>month</a:t>
            </a:r>
            <a:endParaRPr sz="3200" i="0" dirty="0">
              <a:latin typeface="Verdana" panose="020B0604030504040204" pitchFamily="34" charset="0"/>
              <a:ea typeface="Verdana" panose="020B0604030504040204" pitchFamily="34" charset="0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814" y="4204782"/>
            <a:ext cx="797221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sz="2000" spc="-5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We </a:t>
            </a:r>
            <a:r>
              <a:rPr sz="20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can say that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December</a:t>
            </a:r>
            <a:r>
              <a:rPr sz="20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is the </a:t>
            </a:r>
            <a:r>
              <a:rPr sz="20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holiday </a:t>
            </a:r>
            <a:r>
              <a:rPr sz="20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season </a:t>
            </a:r>
            <a:r>
              <a:rPr sz="20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it </a:t>
            </a:r>
            <a:r>
              <a:rPr sz="20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also has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Christmas</a:t>
            </a:r>
            <a:r>
              <a:rPr sz="20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, so in that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month</a:t>
            </a:r>
            <a:r>
              <a:rPr sz="20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most </a:t>
            </a:r>
            <a:r>
              <a:rPr sz="20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the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content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got</a:t>
            </a:r>
            <a:r>
              <a:rPr sz="200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uploaded</a:t>
            </a:r>
            <a:r>
              <a:rPr sz="2000" b="1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3FD792-92CB-454C-96D0-13C8D888F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76" y="703722"/>
            <a:ext cx="8351227" cy="334801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8672" y="90180"/>
            <a:ext cx="83318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mic Sans MS"/>
              </a:rPr>
              <a:t>Before </a:t>
            </a:r>
            <a:r>
              <a:rPr sz="1800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mic Sans MS"/>
              </a:rPr>
              <a:t>&amp; </a:t>
            </a:r>
            <a:r>
              <a:rPr sz="1800" b="1" spc="-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mic Sans MS"/>
              </a:rPr>
              <a:t>After Stemming </a:t>
            </a:r>
            <a:r>
              <a:rPr sz="1800" b="1" spc="-1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mic Sans MS"/>
              </a:rPr>
              <a:t>most occurred</a:t>
            </a:r>
            <a:r>
              <a:rPr sz="1800" b="1" spc="15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mic Sans MS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mic Sans MS"/>
              </a:rPr>
              <a:t>words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9997" y="549295"/>
            <a:ext cx="1564005" cy="289560"/>
          </a:xfrm>
          <a:prstGeom prst="rect">
            <a:avLst/>
          </a:prstGeom>
          <a:solidFill>
            <a:srgbClr val="F9CA9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1900" b="1" i="1" spc="-5" dirty="0">
                <a:solidFill>
                  <a:srgbClr val="CC0000"/>
                </a:solidFill>
                <a:latin typeface="Comic Sans MS"/>
                <a:cs typeface="Comic Sans MS"/>
              </a:rPr>
              <a:t>in</a:t>
            </a:r>
            <a:r>
              <a:rPr sz="1900" b="1" i="1" spc="-95" dirty="0">
                <a:solidFill>
                  <a:srgbClr val="CC0000"/>
                </a:solidFill>
                <a:latin typeface="Comic Sans MS"/>
                <a:cs typeface="Comic Sans MS"/>
              </a:rPr>
              <a:t> </a:t>
            </a:r>
            <a:r>
              <a:rPr sz="1900" b="1" i="1" spc="-5" dirty="0">
                <a:solidFill>
                  <a:srgbClr val="CC0000"/>
                </a:solidFill>
                <a:latin typeface="Comic Sans MS"/>
                <a:cs typeface="Comic Sans MS"/>
              </a:rPr>
              <a:t>description</a:t>
            </a:r>
            <a:endParaRPr sz="1900" dirty="0">
              <a:latin typeface="Comic Sans MS"/>
              <a:cs typeface="Comic Sans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EF925E-CC28-612F-FC0F-5EB1F33E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2" y="872357"/>
            <a:ext cx="3941376" cy="3114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544518-81EC-E26B-492E-35B4A4730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262" y="900129"/>
            <a:ext cx="3783721" cy="29391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0D01E7-59CA-B507-7621-48579644A5FB}"/>
              </a:ext>
            </a:extLst>
          </p:cNvPr>
          <p:cNvSpPr txBox="1"/>
          <p:nvPr/>
        </p:nvSpPr>
        <p:spPr>
          <a:xfrm>
            <a:off x="362534" y="4186401"/>
            <a:ext cx="8607972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efore 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stemming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its ranges between 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19700-19800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after stemming its reduced to 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14455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basically Stemming is a technique used 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extract the base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 of the words by removing affixes from them. It is just like cutting down the branches of a tree to its stems.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77" y="57784"/>
            <a:ext cx="833183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mic Sans MS"/>
              </a:rPr>
              <a:t>Before </a:t>
            </a:r>
            <a:r>
              <a:rPr sz="2000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mic Sans MS"/>
              </a:rPr>
              <a:t>&amp; </a:t>
            </a:r>
            <a:r>
              <a:rPr sz="2000" b="1" spc="-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mic Sans MS"/>
              </a:rPr>
              <a:t>After Stemming </a:t>
            </a:r>
            <a:r>
              <a:rPr sz="2000" b="1" spc="-1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mic Sans MS"/>
              </a:rPr>
              <a:t>most occurred</a:t>
            </a:r>
            <a:r>
              <a:rPr sz="2000" b="1" spc="15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mic Sans MS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mic Sans MS"/>
              </a:rPr>
              <a:t>words</a:t>
            </a:r>
            <a:endParaRPr sz="2000" b="1" dirty="0">
              <a:latin typeface="Verdana" panose="020B0604030504040204" pitchFamily="34" charset="0"/>
              <a:ea typeface="Verdana" panose="020B0604030504040204" pitchFamily="34" charset="0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1463" y="542923"/>
            <a:ext cx="1285240" cy="289560"/>
          </a:xfrm>
          <a:prstGeom prst="rect">
            <a:avLst/>
          </a:prstGeom>
          <a:solidFill>
            <a:srgbClr val="F9CA9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1900" b="1" i="1" spc="-5" dirty="0">
                <a:solidFill>
                  <a:srgbClr val="CC0000"/>
                </a:solidFill>
                <a:latin typeface="Comic Sans MS"/>
                <a:cs typeface="Comic Sans MS"/>
              </a:rPr>
              <a:t>in</a:t>
            </a:r>
            <a:r>
              <a:rPr sz="1900" b="1" i="1" spc="-95" dirty="0">
                <a:solidFill>
                  <a:srgbClr val="CC0000"/>
                </a:solidFill>
                <a:latin typeface="Comic Sans MS"/>
                <a:cs typeface="Comic Sans MS"/>
              </a:rPr>
              <a:t> </a:t>
            </a:r>
            <a:r>
              <a:rPr sz="1900" b="1" i="1" spc="-5" dirty="0">
                <a:solidFill>
                  <a:srgbClr val="CC0000"/>
                </a:solidFill>
                <a:latin typeface="Comic Sans MS"/>
                <a:cs typeface="Comic Sans MS"/>
              </a:rPr>
              <a:t>listed_in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99" y="1091397"/>
            <a:ext cx="4108881" cy="318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14190" y="1134272"/>
            <a:ext cx="4388742" cy="3135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16015-EF69-328E-6C85-0FB5BC313787}"/>
              </a:ext>
            </a:extLst>
          </p:cNvPr>
          <p:cNvSpPr txBox="1"/>
          <p:nvPr/>
        </p:nvSpPr>
        <p:spPr>
          <a:xfrm>
            <a:off x="501654" y="4600577"/>
            <a:ext cx="8790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 the inflected words has removed after applying </a:t>
            </a:r>
            <a:r>
              <a:rPr lang="en-US" sz="1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stemming</a:t>
            </a:r>
            <a:r>
              <a:rPr lang="en-US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technique. </a:t>
            </a:r>
            <a:endParaRPr lang="en-US" sz="1400" b="0" i="0" dirty="0"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87" y="109196"/>
            <a:ext cx="8201025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Feature Selection </a:t>
            </a:r>
            <a:r>
              <a:rPr sz="3200" i="0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&amp; </a:t>
            </a:r>
            <a:r>
              <a:rPr sz="32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ML </a:t>
            </a:r>
            <a:r>
              <a:rPr sz="3200" i="0" spc="-10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algo</a:t>
            </a:r>
            <a:r>
              <a:rPr sz="3200" i="0" spc="-90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 </a:t>
            </a:r>
            <a:r>
              <a:rPr sz="32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used</a:t>
            </a:r>
            <a:endParaRPr sz="3200" i="0" dirty="0">
              <a:latin typeface="Verdana" panose="020B0604030504040204" pitchFamily="34" charset="0"/>
              <a:ea typeface="Verdana" panose="020B0604030504040204" pitchFamily="34" charset="0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2089" y="703823"/>
            <a:ext cx="5540893" cy="4439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71475" algn="l"/>
                <a:tab pos="372110" algn="l"/>
              </a:tabLst>
            </a:pPr>
            <a:r>
              <a:rPr sz="17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</a:t>
            </a:r>
            <a:r>
              <a:rPr sz="17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selected 3 </a:t>
            </a:r>
            <a:r>
              <a:rPr sz="17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 </a:t>
            </a:r>
            <a:r>
              <a:rPr sz="17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17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do</a:t>
            </a:r>
            <a:r>
              <a:rPr sz="1700" b="1" spc="-1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700" b="1" spc="-1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CLUSTERING</a:t>
            </a:r>
            <a:endParaRPr sz="20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28675" lvl="1" indent="-36004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828675" algn="l"/>
                <a:tab pos="829310" algn="l"/>
              </a:tabLst>
            </a:pPr>
            <a:r>
              <a:rPr sz="1700" b="1" spc="-5" dirty="0">
                <a:solidFill>
                  <a:srgbClr val="124F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no_of_category</a:t>
            </a:r>
            <a:endParaRPr sz="1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28675" lvl="1" indent="-36004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828675" algn="l"/>
                <a:tab pos="829310" algn="l"/>
              </a:tabLst>
            </a:pPr>
            <a:r>
              <a:rPr sz="1700" b="1" spc="-5" dirty="0">
                <a:solidFill>
                  <a:srgbClr val="124F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Length(description)</a:t>
            </a:r>
            <a:endParaRPr sz="1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28675" lvl="1" indent="-36004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828675" algn="l"/>
                <a:tab pos="829310" algn="l"/>
              </a:tabLst>
            </a:pPr>
            <a:r>
              <a:rPr sz="1700" b="1" spc="-5" dirty="0">
                <a:solidFill>
                  <a:srgbClr val="124F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Length(listed-in)</a:t>
            </a:r>
            <a:endParaRPr sz="1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71475" indent="-359410">
              <a:lnSpc>
                <a:spcPct val="100000"/>
              </a:lnSpc>
              <a:spcBef>
                <a:spcPts val="2040"/>
              </a:spcBef>
              <a:buFont typeface="Wingdings" panose="05000000000000000000" pitchFamily="2" charset="2"/>
              <a:buChar char="Ø"/>
              <a:tabLst>
                <a:tab pos="371475" algn="l"/>
                <a:tab pos="372110" algn="l"/>
              </a:tabLst>
            </a:pPr>
            <a:r>
              <a:rPr sz="17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sz="1700" b="1" spc="-1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STANDARDSCALER</a:t>
            </a:r>
          </a:p>
          <a:p>
            <a:pPr marL="371475" indent="-359410">
              <a:lnSpc>
                <a:spcPct val="100000"/>
              </a:lnSpc>
              <a:spcBef>
                <a:spcPts val="2040"/>
              </a:spcBef>
              <a:buFont typeface="Wingdings" panose="05000000000000000000" pitchFamily="2" charset="2"/>
              <a:buChar char="Ø"/>
              <a:tabLst>
                <a:tab pos="371475" algn="l"/>
                <a:tab pos="372110" algn="l"/>
              </a:tabLst>
            </a:pPr>
            <a:r>
              <a:rPr lang="en-IN" sz="20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K-Means model </a:t>
            </a:r>
            <a:endParaRPr sz="17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71475" indent="-359410">
              <a:lnSpc>
                <a:spcPct val="100000"/>
              </a:lnSpc>
              <a:spcBef>
                <a:spcPts val="2040"/>
              </a:spcBef>
              <a:buFont typeface="Wingdings" panose="05000000000000000000" pitchFamily="2" charset="2"/>
              <a:buChar char="Ø"/>
              <a:tabLst>
                <a:tab pos="371475" algn="l"/>
                <a:tab pos="372110" algn="l"/>
              </a:tabLst>
            </a:pPr>
            <a:r>
              <a:rPr sz="17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</a:t>
            </a:r>
            <a:r>
              <a:rPr lang="en-IN" sz="20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sz="1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  <a:r>
              <a:rPr sz="16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find out best </a:t>
            </a:r>
            <a:r>
              <a:rPr sz="17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sz="1700" b="1" spc="-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endParaRPr sz="17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0255" lvl="1" indent="-285750">
              <a:lnSpc>
                <a:spcPct val="100000"/>
              </a:lnSpc>
              <a:spcBef>
                <a:spcPts val="2035"/>
              </a:spcBef>
              <a:buSzPct val="83333"/>
              <a:buFont typeface="Wingdings" panose="05000000000000000000" pitchFamily="2" charset="2"/>
              <a:buChar char="q"/>
              <a:tabLst>
                <a:tab pos="828675" algn="l"/>
                <a:tab pos="829310" algn="l"/>
              </a:tabLst>
            </a:pPr>
            <a:r>
              <a:rPr sz="1600" b="1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Silhouette</a:t>
            </a:r>
            <a:r>
              <a:rPr sz="1600" b="1" spc="-1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score</a:t>
            </a:r>
            <a:endParaRPr sz="1600" b="1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  <a:p>
            <a:pPr marL="770255" lvl="1" indent="-285750">
              <a:lnSpc>
                <a:spcPct val="100000"/>
              </a:lnSpc>
              <a:spcBef>
                <a:spcPts val="325"/>
              </a:spcBef>
              <a:buSzPct val="83333"/>
              <a:buFont typeface="Wingdings" panose="05000000000000000000" pitchFamily="2" charset="2"/>
              <a:buChar char="q"/>
              <a:tabLst>
                <a:tab pos="828675" algn="l"/>
                <a:tab pos="829310" algn="l"/>
              </a:tabLst>
            </a:pPr>
            <a:r>
              <a:rPr sz="1600" b="1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Elbow</a:t>
            </a:r>
            <a:r>
              <a:rPr sz="1600" b="1" spc="-1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Method</a:t>
            </a:r>
            <a:endParaRPr lang="en-IN" sz="1600" b="1" spc="-5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  <a:p>
            <a:pPr marL="770255" lvl="1" indent="-285750">
              <a:lnSpc>
                <a:spcPct val="100000"/>
              </a:lnSpc>
              <a:spcBef>
                <a:spcPts val="325"/>
              </a:spcBef>
              <a:buSzPct val="83333"/>
              <a:buFont typeface="Wingdings" panose="05000000000000000000" pitchFamily="2" charset="2"/>
              <a:buChar char="q"/>
              <a:tabLst>
                <a:tab pos="828675" algn="l"/>
                <a:tab pos="829310" algn="l"/>
              </a:tabLst>
            </a:pPr>
            <a:r>
              <a:rPr lang="en-IN" sz="1600" b="1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DBSCAN</a:t>
            </a:r>
            <a:endParaRPr sz="1600" b="1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  <a:p>
            <a:pPr marL="770255" lvl="1" indent="-285750">
              <a:lnSpc>
                <a:spcPct val="100000"/>
              </a:lnSpc>
              <a:spcBef>
                <a:spcPts val="325"/>
              </a:spcBef>
              <a:buSzPct val="83333"/>
              <a:buFont typeface="Wingdings" panose="05000000000000000000" pitchFamily="2" charset="2"/>
              <a:buChar char="q"/>
              <a:tabLst>
                <a:tab pos="828675" algn="l"/>
                <a:tab pos="829310" algn="l"/>
              </a:tabLst>
            </a:pPr>
            <a:r>
              <a:rPr sz="1600" b="1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Dendrogram</a:t>
            </a:r>
          </a:p>
          <a:p>
            <a:pPr marL="770255" lvl="1" indent="-285750">
              <a:lnSpc>
                <a:spcPct val="100000"/>
              </a:lnSpc>
              <a:spcBef>
                <a:spcPts val="325"/>
              </a:spcBef>
              <a:buSzPct val="83333"/>
              <a:buFont typeface="Wingdings" panose="05000000000000000000" pitchFamily="2" charset="2"/>
              <a:buChar char="q"/>
              <a:tabLst>
                <a:tab pos="828675" algn="l"/>
                <a:tab pos="829310" algn="l"/>
              </a:tabLst>
            </a:pPr>
            <a:r>
              <a:rPr sz="1600" b="1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Agglomerative</a:t>
            </a:r>
            <a:r>
              <a:rPr lang="en-IN" sz="1600" b="1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Clustering</a:t>
            </a:r>
            <a:endParaRPr sz="1600" b="1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22" y="0"/>
            <a:ext cx="5505917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1. </a:t>
            </a:r>
            <a:r>
              <a:rPr sz="3600" i="0" spc="23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Silhouette</a:t>
            </a:r>
            <a:r>
              <a:rPr sz="3600" i="0" spc="-14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3600" i="0" spc="17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Score</a:t>
            </a:r>
            <a:endParaRPr sz="3600" i="0" dirty="0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146" y="3109435"/>
            <a:ext cx="557255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5" dirty="0">
                <a:solidFill>
                  <a:srgbClr val="C00000"/>
                </a:solidFill>
                <a:latin typeface="Georgia"/>
                <a:cs typeface="Georgia"/>
              </a:rPr>
              <a:t>The value of the silhouette coefﬁcient is between </a:t>
            </a:r>
            <a:r>
              <a:rPr sz="1800" b="1" u="sng" dirty="0">
                <a:solidFill>
                  <a:srgbClr val="C00000"/>
                </a:solidFill>
                <a:latin typeface="Georgia"/>
                <a:cs typeface="Georgia"/>
              </a:rPr>
              <a:t>[-1,</a:t>
            </a:r>
            <a:r>
              <a:rPr sz="1800" b="1" u="sng" spc="-6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800" b="1" u="sng" spc="-5" dirty="0">
                <a:solidFill>
                  <a:srgbClr val="C00000"/>
                </a:solidFill>
                <a:latin typeface="Georgia"/>
                <a:cs typeface="Georgia"/>
              </a:rPr>
              <a:t>1]</a:t>
            </a:r>
            <a:endParaRPr sz="1800" b="1" u="sng" dirty="0">
              <a:solidFill>
                <a:srgbClr val="C00000"/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127" y="3748521"/>
            <a:ext cx="5393055" cy="13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sz="1200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score 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sz="12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sz="12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denotes the best 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meaning that the data point i is very </a:t>
            </a:r>
            <a:r>
              <a:rPr sz="1200" b="1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compact</a:t>
            </a:r>
            <a:r>
              <a:rPr sz="1200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within the </a:t>
            </a:r>
            <a:r>
              <a:rPr sz="12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it belongs and far away </a:t>
            </a:r>
            <a:r>
              <a:rPr sz="1200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2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</a:t>
            </a:r>
            <a:r>
              <a:rPr sz="1200" b="1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clusters.</a:t>
            </a:r>
            <a:endParaRPr lang="en-IN" sz="1200" b="1" spc="-1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>
              <a:lnSpc>
                <a:spcPct val="100000"/>
              </a:lnSpc>
              <a:spcBef>
                <a:spcPts val="100"/>
              </a:spcBef>
              <a:tabLst>
                <a:tab pos="332740" algn="l"/>
                <a:tab pos="333375" algn="l"/>
              </a:tabLst>
            </a:pPr>
            <a:endParaRPr sz="12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32740" indent="-320675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32740" algn="l"/>
                <a:tab pos="333375" algn="l"/>
              </a:tabLst>
            </a:pPr>
            <a:r>
              <a:rPr sz="12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worst value is</a:t>
            </a:r>
            <a:r>
              <a:rPr sz="1200" b="1" spc="-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-1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>
              <a:lnSpc>
                <a:spcPct val="100000"/>
              </a:lnSpc>
              <a:tabLst>
                <a:tab pos="332740" algn="l"/>
                <a:tab pos="333375" algn="l"/>
              </a:tabLst>
            </a:pPr>
            <a:endParaRPr sz="12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70840" indent="-358775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70840" algn="l"/>
                <a:tab pos="371475" algn="l"/>
              </a:tabLst>
            </a:pP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sz="1200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score 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sz="12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denotes </a:t>
            </a:r>
            <a:r>
              <a:rPr sz="1200" b="1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overlapping</a:t>
            </a:r>
            <a:r>
              <a:rPr sz="1200" b="1" spc="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clusters</a:t>
            </a:r>
            <a:endParaRPr sz="12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02" y="1842947"/>
            <a:ext cx="5431155" cy="10362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21310" marR="5080" indent="-309245">
              <a:lnSpc>
                <a:spcPct val="136200"/>
              </a:lnSpc>
              <a:spcBef>
                <a:spcPts val="204"/>
              </a:spcBef>
              <a:buSzPct val="84000"/>
              <a:buFont typeface="Wingdings" panose="05000000000000000000" pitchFamily="2" charset="2"/>
              <a:buChar char="Ø"/>
              <a:tabLst>
                <a:tab pos="321310" algn="l"/>
                <a:tab pos="321945" algn="l"/>
              </a:tabLst>
            </a:pPr>
            <a:r>
              <a:rPr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 intra-cluster distance(a)</a:t>
            </a:r>
            <a:r>
              <a:rPr sz="11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:- Mean distance between the  observation and all other data points in the same</a:t>
            </a:r>
            <a:r>
              <a:rPr sz="1100" spc="-4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cluster.</a:t>
            </a:r>
            <a:endParaRPr lang="en-IN" sz="1100" spc="-5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21310" marR="5080" indent="-309245">
              <a:lnSpc>
                <a:spcPct val="136200"/>
              </a:lnSpc>
              <a:spcBef>
                <a:spcPts val="204"/>
              </a:spcBef>
              <a:buSzPct val="84000"/>
              <a:buFont typeface="Wingdings" panose="05000000000000000000" pitchFamily="2" charset="2"/>
              <a:buChar char="Ø"/>
              <a:tabLst>
                <a:tab pos="321310" algn="l"/>
                <a:tab pos="321945" algn="l"/>
              </a:tabLst>
            </a:pPr>
            <a:r>
              <a:rPr lang="en-IN" sz="11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 nearest-cluster distance</a:t>
            </a:r>
            <a:r>
              <a:rPr lang="en-IN" sz="1100" b="1" spc="-8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1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</a:t>
            </a:r>
            <a:endParaRPr lang="en-IN" sz="11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21310" marR="5080" indent="-309245">
              <a:lnSpc>
                <a:spcPct val="136200"/>
              </a:lnSpc>
              <a:spcBef>
                <a:spcPts val="204"/>
              </a:spcBef>
              <a:buSzPct val="84000"/>
              <a:buFont typeface="Arial"/>
              <a:buChar char="●"/>
              <a:tabLst>
                <a:tab pos="321310" algn="l"/>
                <a:tab pos="321945" algn="l"/>
              </a:tabLst>
            </a:pPr>
            <a:endParaRPr sz="10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43722" y="2405924"/>
            <a:ext cx="194563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:- </a:t>
            </a:r>
            <a:r>
              <a:rPr sz="11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 distance</a:t>
            </a:r>
            <a:r>
              <a:rPr sz="1100" spc="-8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</a:t>
            </a:r>
            <a:endParaRPr sz="11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650" y="2588025"/>
            <a:ext cx="4906010" cy="4580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100"/>
              </a:spcBef>
            </a:pPr>
            <a:r>
              <a:rPr sz="11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observation and all other data points of the next nearest  cluster. This distance can also be called</a:t>
            </a:r>
            <a:r>
              <a:rPr sz="1100" spc="-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</a:t>
            </a:r>
            <a:endParaRPr sz="11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1127" y="956795"/>
            <a:ext cx="2408242" cy="73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12698" y="496564"/>
            <a:ext cx="3303593" cy="44713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1118" y="667502"/>
            <a:ext cx="38306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u="heavy" spc="60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Silhouette </a:t>
            </a:r>
            <a:r>
              <a:rPr sz="1600" b="1" i="1" u="heavy" spc="65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Coefﬁcient</a:t>
            </a:r>
            <a:r>
              <a:rPr sz="1600" b="1" i="1" u="heavy" spc="-70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1600" b="1" i="1" u="heavy" spc="25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Formula</a:t>
            </a:r>
            <a:endParaRPr sz="16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66" y="24924"/>
            <a:ext cx="5571294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2. Elbow</a:t>
            </a:r>
            <a:r>
              <a:rPr sz="3600" i="0" spc="-100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 </a:t>
            </a:r>
            <a:r>
              <a:rPr sz="36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Method</a:t>
            </a:r>
            <a:endParaRPr sz="3600" i="0" dirty="0">
              <a:latin typeface="Verdana" panose="020B0604030504040204" pitchFamily="34" charset="0"/>
              <a:ea typeface="Verdana" panose="020B0604030504040204" pitchFamily="34" charset="0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638" y="3942667"/>
            <a:ext cx="8694724" cy="61976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elbow method runs </a:t>
            </a:r>
            <a:r>
              <a:rPr sz="13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k-</a:t>
            </a:r>
            <a:r>
              <a:rPr sz="13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means clustering </a:t>
            </a:r>
            <a:r>
              <a:rPr sz="13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the dataset for a range of values for k </a:t>
            </a:r>
            <a:r>
              <a:rPr sz="13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(say from 1-15) and then  for each value of </a:t>
            </a:r>
            <a:r>
              <a:rPr sz="13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 computes WCSS value </a:t>
            </a:r>
            <a:r>
              <a:rPr sz="13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By default, the distortion score is computed, the</a:t>
            </a:r>
            <a:r>
              <a:rPr lang="en-IN" sz="13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3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of square  distances</a:t>
            </a:r>
            <a:r>
              <a:rPr sz="13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each point to its assigned center.</a:t>
            </a:r>
          </a:p>
        </p:txBody>
      </p:sp>
      <p:sp>
        <p:nvSpPr>
          <p:cNvPr id="4" name="object 4"/>
          <p:cNvSpPr/>
          <p:nvPr/>
        </p:nvSpPr>
        <p:spPr>
          <a:xfrm>
            <a:off x="379308" y="890952"/>
            <a:ext cx="3860067" cy="2693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766BD-2909-476A-AAA9-429848C84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890952"/>
            <a:ext cx="4192693" cy="269376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05" y="42082"/>
            <a:ext cx="3753694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i="0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3 </a:t>
            </a:r>
            <a:r>
              <a:rPr sz="3400" i="0" spc="-12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 </a:t>
            </a:r>
            <a:r>
              <a:rPr sz="34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Dendrogram</a:t>
            </a:r>
            <a:endParaRPr sz="3400" i="0" dirty="0">
              <a:latin typeface="Verdana" panose="020B0604030504040204" pitchFamily="34" charset="0"/>
              <a:ea typeface="Verdana" panose="020B0604030504040204" pitchFamily="34" charset="0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141" y="4362895"/>
            <a:ext cx="84340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IN" sz="1800" b="1" i="1" spc="-5" dirty="0">
                <a:solidFill>
                  <a:srgbClr val="124F5B"/>
                </a:solidFill>
                <a:latin typeface="Arial"/>
                <a:cs typeface="Arial"/>
              </a:rPr>
              <a:t>As we can see in the </a:t>
            </a:r>
            <a:r>
              <a:rPr lang="en-IN" sz="1800" b="1" i="1" spc="-5" dirty="0">
                <a:solidFill>
                  <a:srgbClr val="C00000"/>
                </a:solidFill>
                <a:latin typeface="Arial"/>
                <a:cs typeface="Arial"/>
              </a:rPr>
              <a:t>dendrogram</a:t>
            </a:r>
            <a:r>
              <a:rPr lang="en-IN" sz="1800" b="1" i="1" spc="-5" dirty="0">
                <a:solidFill>
                  <a:srgbClr val="124F5B"/>
                </a:solidFill>
                <a:latin typeface="Arial"/>
                <a:cs typeface="Arial"/>
              </a:rPr>
              <a:t> that horizontal line is cutting  3 vertical lines so, the number of </a:t>
            </a:r>
            <a:r>
              <a:rPr lang="en-IN" sz="1800" b="1" i="1" spc="-5" dirty="0">
                <a:solidFill>
                  <a:srgbClr val="C00000"/>
                </a:solidFill>
                <a:latin typeface="Arial"/>
                <a:cs typeface="Arial"/>
              </a:rPr>
              <a:t>clusters </a:t>
            </a:r>
            <a:r>
              <a:rPr lang="en-IN" sz="1800" b="1" i="1" spc="-5" dirty="0">
                <a:solidFill>
                  <a:srgbClr val="124F5B"/>
                </a:solidFill>
                <a:latin typeface="Arial"/>
                <a:cs typeface="Arial"/>
              </a:rPr>
              <a:t>we will choose is </a:t>
            </a:r>
            <a:r>
              <a:rPr lang="en-IN" sz="1800" b="1" i="1" spc="-5" dirty="0">
                <a:solidFill>
                  <a:srgbClr val="C00000"/>
                </a:solidFill>
                <a:latin typeface="Arial"/>
                <a:cs typeface="Arial"/>
              </a:rPr>
              <a:t>3.</a:t>
            </a:r>
            <a:r>
              <a:rPr lang="en-IN" sz="1800" b="1" i="1" spc="-5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51741B-2217-404E-B37B-D295EEED5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6" y="714514"/>
            <a:ext cx="6678507" cy="352481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334" y="63050"/>
            <a:ext cx="7343999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0059" algn="l"/>
              </a:tabLst>
            </a:pPr>
            <a:r>
              <a:rPr lang="en-IN" sz="3600" i="0" spc="-135" dirty="0">
                <a:latin typeface="Verdana" panose="020B0604030504040204" pitchFamily="34" charset="0"/>
                <a:ea typeface="Verdana" panose="020B0604030504040204" pitchFamily="34" charset="0"/>
              </a:rPr>
              <a:t>4. </a:t>
            </a:r>
            <a:r>
              <a:rPr sz="3600" i="0" spc="-135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sz="3600" i="0" spc="5" dirty="0">
                <a:latin typeface="Verdana" panose="020B0604030504040204" pitchFamily="34" charset="0"/>
                <a:ea typeface="Verdana" panose="020B0604030504040204" pitchFamily="34" charset="0"/>
              </a:rPr>
              <a:t>AgglomerativeClustering</a:t>
            </a:r>
            <a:endParaRPr sz="3600" i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1174" y="1087497"/>
            <a:ext cx="4078604" cy="296850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750"/>
              </a:spcBef>
            </a:pPr>
            <a:r>
              <a:rPr sz="1400" b="1" i="1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Steps:</a:t>
            </a:r>
            <a:r>
              <a:rPr sz="1400" b="1" i="1" spc="-10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sz="1400" b="1" i="1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-</a:t>
            </a:r>
            <a:endParaRPr sz="1400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  <a:p>
            <a:pPr marL="368300" indent="-335915">
              <a:lnSpc>
                <a:spcPct val="200000"/>
              </a:lnSpc>
              <a:spcBef>
                <a:spcPts val="560"/>
              </a:spcBef>
              <a:buAutoNum type="arabicPeriod"/>
              <a:tabLst>
                <a:tab pos="368300" algn="l"/>
                <a:tab pos="368935" algn="l"/>
              </a:tabLst>
            </a:pP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Each data point is assigned as </a:t>
            </a:r>
            <a:r>
              <a:rPr sz="1200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a 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single</a:t>
            </a:r>
            <a:r>
              <a:rPr sz="1200" spc="-30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cluster.</a:t>
            </a:r>
            <a:endParaRPr sz="1200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  <a:p>
            <a:pPr marL="368300" marR="5080" indent="-354965">
              <a:lnSpc>
                <a:spcPct val="200000"/>
              </a:lnSpc>
              <a:buAutoNum type="arabicPeriod"/>
              <a:tabLst>
                <a:tab pos="368300" algn="l"/>
                <a:tab pos="368935" algn="l"/>
              </a:tabLst>
            </a:pP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Determine the distance measurement and calculate the  distance</a:t>
            </a:r>
            <a:r>
              <a:rPr sz="1200" spc="-10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matrix.</a:t>
            </a:r>
            <a:endParaRPr sz="1200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  <a:p>
            <a:pPr marL="368300" indent="-354330">
              <a:lnSpc>
                <a:spcPct val="200000"/>
              </a:lnSpc>
              <a:spcBef>
                <a:spcPts val="219"/>
              </a:spcBef>
              <a:buAutoNum type="arabicPeriod"/>
              <a:tabLst>
                <a:tab pos="368300" algn="l"/>
                <a:tab pos="368935" algn="l"/>
              </a:tabLst>
            </a:pP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Determine the linkage criteria to merge the</a:t>
            </a:r>
            <a:r>
              <a:rPr sz="1200" spc="-40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clusters.</a:t>
            </a:r>
            <a:endParaRPr sz="1200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  <a:p>
            <a:pPr marL="368300" indent="-356235">
              <a:lnSpc>
                <a:spcPct val="200000"/>
              </a:lnSpc>
              <a:spcBef>
                <a:spcPts val="215"/>
              </a:spcBef>
              <a:buAutoNum type="arabicPeriod"/>
              <a:tabLst>
                <a:tab pos="368300" algn="l"/>
                <a:tab pos="368935" algn="l"/>
              </a:tabLst>
            </a:pP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Update the distance</a:t>
            </a:r>
            <a:r>
              <a:rPr sz="1200" spc="-10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matrix.</a:t>
            </a:r>
            <a:endParaRPr sz="1200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  <a:p>
            <a:pPr marL="368300" marR="126364" indent="-350520">
              <a:lnSpc>
                <a:spcPct val="200000"/>
              </a:lnSpc>
              <a:buAutoNum type="arabicPeriod"/>
              <a:tabLst>
                <a:tab pos="368300" algn="l"/>
                <a:tab pos="368935" algn="l"/>
              </a:tabLst>
            </a:pP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Repeat the process until every data point become one  cluster.</a:t>
            </a:r>
            <a:endParaRPr sz="1200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BE446-F14D-4860-B2E7-0BDA7A208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34" y="1528189"/>
            <a:ext cx="3835666" cy="23897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3524" y="0"/>
            <a:ext cx="3287111" cy="4597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25"/>
              </a:spcBef>
            </a:pPr>
            <a:r>
              <a:rPr lang="en-IN" sz="2800" i="0" spc="-240" dirty="0">
                <a:latin typeface="Verdana" panose="020B0604030504040204" pitchFamily="34" charset="0"/>
                <a:ea typeface="Verdana" panose="020B0604030504040204" pitchFamily="34" charset="0"/>
              </a:rPr>
              <a:t>       </a:t>
            </a:r>
            <a:r>
              <a:rPr sz="2800" i="0" spc="-240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28" y="468053"/>
            <a:ext cx="8972079" cy="4675447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516890" indent="-394335" algn="just">
              <a:lnSpc>
                <a:spcPct val="100000"/>
              </a:lnSpc>
              <a:spcBef>
                <a:spcPts val="350"/>
              </a:spcBef>
              <a:buFont typeface="Wingdings" panose="05000000000000000000" pitchFamily="2" charset="2"/>
              <a:buChar char="Ø"/>
              <a:tabLst>
                <a:tab pos="517525" algn="l"/>
              </a:tabLst>
            </a:pPr>
            <a:r>
              <a:rPr b="1" spc="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</a:t>
            </a:r>
            <a:r>
              <a:rPr b="1" spc="-2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13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b="1" spc="-2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6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cast</a:t>
            </a:r>
            <a:r>
              <a:rPr b="1" spc="-2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contains</a:t>
            </a:r>
            <a:r>
              <a:rPr spc="-1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7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</a:t>
            </a:r>
            <a:r>
              <a:rPr b="1" spc="-2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14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r>
              <a:rPr b="1" spc="-2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9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b="1" spc="-1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9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  <a:r>
              <a:rPr b="1" spc="-2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9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values</a:t>
            </a:r>
            <a:r>
              <a:rPr b="1" spc="-2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7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</a:t>
            </a:r>
            <a:r>
              <a:rPr spc="-1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7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9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9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0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</a:t>
            </a:r>
            <a:r>
              <a:rPr spc="-1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columns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-1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74980" marR="5080" indent="-376555" algn="just">
              <a:lnSpc>
                <a:spcPct val="114999"/>
              </a:lnSpc>
              <a:buFont typeface="Wingdings" panose="05000000000000000000" pitchFamily="2" charset="2"/>
              <a:buChar char="Ø"/>
              <a:tabLst>
                <a:tab pos="475615" algn="l"/>
              </a:tabLst>
            </a:pPr>
            <a:r>
              <a:rPr spc="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spc="9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</a:t>
            </a:r>
            <a:r>
              <a:rPr spc="1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there </a:t>
            </a:r>
            <a:r>
              <a:rPr spc="8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spc="15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</a:t>
            </a:r>
            <a:r>
              <a:rPr spc="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</a:t>
            </a:r>
            <a:r>
              <a:rPr spc="1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</a:t>
            </a:r>
            <a:r>
              <a:rPr spc="1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b="1" spc="1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30.86% </a:t>
            </a:r>
            <a:r>
              <a:rPr b="1" spc="8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includes </a:t>
            </a:r>
            <a:r>
              <a:rPr b="1" spc="4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shows </a:t>
            </a:r>
            <a:r>
              <a:rPr spc="1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remaining  </a:t>
            </a:r>
            <a:r>
              <a:rPr b="1" spc="8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69.14% </a:t>
            </a:r>
            <a:r>
              <a:rPr b="1" spc="5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carries</a:t>
            </a:r>
            <a:r>
              <a:rPr lang="en-IN" b="1" spc="5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-23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7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Movies</a:t>
            </a:r>
            <a:r>
              <a:rPr spc="7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74980" marR="5080" indent="-366395" algn="just">
              <a:lnSpc>
                <a:spcPct val="114999"/>
              </a:lnSpc>
              <a:buClr>
                <a:srgbClr val="143F85"/>
              </a:buClr>
              <a:buFont typeface="Wingdings" panose="05000000000000000000" pitchFamily="2" charset="2"/>
              <a:buChar char="Ø"/>
              <a:tabLst>
                <a:tab pos="534035" algn="l"/>
              </a:tabLst>
            </a:pPr>
            <a:r>
              <a:rPr spc="1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 </a:t>
            </a:r>
            <a:r>
              <a:rPr spc="9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reached </a:t>
            </a:r>
            <a:r>
              <a:rPr spc="1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spc="8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 </a:t>
            </a:r>
            <a:r>
              <a:rPr spc="1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spc="9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</a:t>
            </a:r>
            <a:r>
              <a:rPr spc="8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</a:t>
            </a:r>
            <a:r>
              <a:rPr spc="1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pc="1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 </a:t>
            </a:r>
            <a:r>
              <a:rPr spc="114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added </a:t>
            </a:r>
            <a:r>
              <a:rPr spc="8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 </a:t>
            </a:r>
            <a:r>
              <a:rPr spc="8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years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</a:t>
            </a:r>
            <a:r>
              <a:rPr spc="10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Netﬂix </a:t>
            </a:r>
            <a:r>
              <a:rPr spc="5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 </a:t>
            </a:r>
            <a:r>
              <a:rPr spc="8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focusing</a:t>
            </a:r>
            <a:r>
              <a:rPr spc="1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movies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shows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14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(Fom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9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2016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7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0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0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6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9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Movies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5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8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increased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14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80%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4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  </a:t>
            </a:r>
            <a:r>
              <a:rPr b="1" spc="12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shows</a:t>
            </a:r>
            <a:r>
              <a:rPr spc="-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5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8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increased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7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73%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compare)</a:t>
            </a:r>
            <a:endParaRPr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74980" marR="6350" indent="-381000" algn="just">
              <a:lnSpc>
                <a:spcPct val="114999"/>
              </a:lnSpc>
              <a:buClr>
                <a:srgbClr val="143F85"/>
              </a:buClr>
              <a:buFont typeface="Wingdings" panose="05000000000000000000" pitchFamily="2" charset="2"/>
              <a:buChar char="Ø"/>
              <a:tabLst>
                <a:tab pos="520700" algn="l"/>
              </a:tabLst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pc="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9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insights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7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8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conclude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4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4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4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</a:t>
            </a:r>
            <a:r>
              <a:rPr b="1" spc="3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12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Shows</a:t>
            </a:r>
            <a:r>
              <a:rPr b="1" spc="3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8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released</a:t>
            </a:r>
            <a:r>
              <a:rPr b="1" spc="3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7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2017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7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 </a:t>
            </a:r>
            <a:r>
              <a:rPr b="1" spc="9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Movies </a:t>
            </a:r>
            <a:r>
              <a:rPr b="1" spc="8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b="1" spc="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en-IN" b="1" spc="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-24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1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</a:t>
            </a:r>
            <a:r>
              <a:rPr lang="en-IN" spc="1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74980" marR="6350" indent="-368935" algn="just">
              <a:lnSpc>
                <a:spcPct val="114999"/>
              </a:lnSpc>
              <a:buFont typeface="Wingdings" panose="05000000000000000000" pitchFamily="2" charset="2"/>
              <a:buChar char="Ø"/>
              <a:tabLst>
                <a:tab pos="475615" algn="l"/>
              </a:tabLst>
            </a:pPr>
            <a:r>
              <a:rPr spc="6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</a:t>
            </a:r>
            <a:r>
              <a:rPr spc="10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Netﬂix </a:t>
            </a:r>
            <a:r>
              <a:rPr b="1" spc="2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</a:t>
            </a:r>
            <a:r>
              <a:rPr spc="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0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pc="7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largest </a:t>
            </a:r>
            <a:r>
              <a:rPr spc="14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</a:t>
            </a:r>
            <a:r>
              <a:rPr spc="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pc="9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contents. </a:t>
            </a:r>
            <a:r>
              <a:rPr spc="114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spc="14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</a:t>
            </a:r>
            <a:r>
              <a:rPr spc="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pc="8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countries </a:t>
            </a:r>
            <a:r>
              <a:rPr spc="8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preferred </a:t>
            </a:r>
            <a:r>
              <a:rPr spc="10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pc="8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produce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movies</a:t>
            </a:r>
            <a:r>
              <a:rPr spc="-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shows.</a:t>
            </a:r>
            <a:endParaRPr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6890" indent="-408940" algn="just">
              <a:lnSpc>
                <a:spcPct val="100000"/>
              </a:lnSpc>
              <a:spcBef>
                <a:spcPts val="254"/>
              </a:spcBef>
              <a:buFont typeface="Wingdings" panose="05000000000000000000" pitchFamily="2" charset="2"/>
              <a:buChar char="Ø"/>
              <a:tabLst>
                <a:tab pos="517525" algn="l"/>
              </a:tabLst>
            </a:pPr>
            <a:r>
              <a:rPr spc="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</a:t>
            </a:r>
            <a:r>
              <a:rPr spc="-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7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categories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8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1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</a:t>
            </a:r>
            <a:r>
              <a:rPr b="1" spc="-2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12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movies</a:t>
            </a:r>
            <a:r>
              <a:rPr b="1" spc="-2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12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dramas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9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comedies</a:t>
            </a:r>
            <a:r>
              <a:rPr spc="9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IN" spc="9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6890" indent="-408940" algn="just">
              <a:lnSpc>
                <a:spcPct val="100000"/>
              </a:lnSpc>
              <a:spcBef>
                <a:spcPts val="254"/>
              </a:spcBef>
              <a:buFont typeface="Wingdings" panose="05000000000000000000" pitchFamily="2" charset="2"/>
              <a:buChar char="Ø"/>
              <a:tabLst>
                <a:tab pos="517525" algn="l"/>
              </a:tabLst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largest count of Netflix content is made with a “</a:t>
            </a:r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TV-MA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rating.</a:t>
            </a:r>
            <a:endParaRPr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74980" marR="6985" indent="-377825">
              <a:lnSpc>
                <a:spcPct val="114999"/>
              </a:lnSpc>
              <a:buClr>
                <a:srgbClr val="143F85"/>
              </a:buClr>
              <a:buFont typeface="Wingdings" panose="05000000000000000000" pitchFamily="2" charset="2"/>
              <a:buChar char="Ø"/>
              <a:tabLst>
                <a:tab pos="525780" algn="l"/>
                <a:tab pos="526415" algn="l"/>
              </a:tabLst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pc="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spc="1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</a:t>
            </a:r>
            <a:r>
              <a:rPr spc="8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</a:t>
            </a:r>
            <a:r>
              <a:rPr b="1" spc="8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(NLP</a:t>
            </a:r>
            <a:r>
              <a:rPr spc="8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spc="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spc="10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</a:t>
            </a:r>
            <a:r>
              <a:rPr b="1" spc="9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stop </a:t>
            </a:r>
            <a:r>
              <a:rPr b="1" spc="9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</a:t>
            </a:r>
            <a:r>
              <a:rPr spc="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removed </a:t>
            </a:r>
            <a:r>
              <a:rPr spc="10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punctuations 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pc="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stemming 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spc="7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TF-IDF </a:t>
            </a:r>
            <a:r>
              <a:rPr spc="8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vectorizer </a:t>
            </a:r>
            <a:r>
              <a:rPr spc="1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 </a:t>
            </a:r>
            <a:r>
              <a:rPr lang="en-IN" spc="1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</a:t>
            </a:r>
            <a:r>
              <a:rPr spc="-254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functions of 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NLP.</a:t>
            </a:r>
            <a:endParaRPr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74980" marR="5080" indent="-379730">
              <a:lnSpc>
                <a:spcPct val="114999"/>
              </a:lnSpc>
              <a:buFont typeface="Wingdings" panose="05000000000000000000" pitchFamily="2" charset="2"/>
              <a:buChar char="Ø"/>
              <a:tabLst>
                <a:tab pos="474980" algn="l"/>
                <a:tab pos="475615" algn="l"/>
              </a:tabLst>
            </a:pPr>
            <a:r>
              <a:rPr spc="8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Applied </a:t>
            </a:r>
            <a:r>
              <a:rPr spc="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</a:t>
            </a:r>
            <a:r>
              <a:rPr spc="8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clustering </a:t>
            </a:r>
            <a:r>
              <a:rPr spc="114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models </a:t>
            </a:r>
            <a:r>
              <a:rPr spc="7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 </a:t>
            </a:r>
            <a:r>
              <a:rPr b="1" spc="11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Kmeans</a:t>
            </a:r>
            <a:r>
              <a:rPr spc="1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b="1" spc="6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hierarchical</a:t>
            </a:r>
            <a:r>
              <a:rPr spc="6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b="1" spc="1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Agglomerative </a:t>
            </a:r>
            <a:r>
              <a:rPr b="1" spc="7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clustering</a:t>
            </a:r>
            <a:r>
              <a:rPr spc="7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b="1" spc="3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DBSCAN</a:t>
            </a:r>
            <a:r>
              <a:rPr b="1" spc="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</a:t>
            </a:r>
            <a:r>
              <a:rPr spc="1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spc="-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7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0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got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9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6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0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arrangements.</a:t>
            </a:r>
            <a:endParaRPr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3515" marR="1293495" indent="-171450">
              <a:lnSpc>
                <a:spcPct val="114999"/>
              </a:lnSpc>
              <a:buFont typeface="Wingdings" panose="05000000000000000000" pitchFamily="2" charset="2"/>
              <a:buChar char="Ø"/>
              <a:tabLst>
                <a:tab pos="474980" algn="l"/>
                <a:tab pos="475615" algn="l"/>
              </a:tabLst>
            </a:pPr>
            <a:r>
              <a:rPr lang="en-IN" spc="8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spc="8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applying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8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clustering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0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0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9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0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14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optimal</a:t>
            </a:r>
            <a:r>
              <a:rPr lang="en-IN" spc="114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4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IN" spc="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</a:t>
            </a:r>
            <a:r>
              <a:rPr lang="en-IN" b="1" spc="6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b="1" spc="6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luster</a:t>
            </a:r>
            <a:r>
              <a:rPr b="1" spc="-2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b="1" spc="-2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9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equal</a:t>
            </a:r>
            <a:r>
              <a:rPr b="1" spc="-2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10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b="1" spc="-2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4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IN" spc="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74980" marR="1293495" indent="-462915">
              <a:lnSpc>
                <a:spcPct val="114999"/>
              </a:lnSpc>
              <a:buFont typeface="Wingdings" panose="05000000000000000000" pitchFamily="2" charset="2"/>
              <a:buChar char="Ø"/>
              <a:tabLst>
                <a:tab pos="474980" algn="l"/>
                <a:tab pos="475615" algn="l"/>
              </a:tabLst>
            </a:pPr>
            <a:endParaRPr lang="en-IN" sz="1200" spc="45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8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4219" y="47413"/>
            <a:ext cx="5438124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300" dirty="0">
                <a:latin typeface="Verdana"/>
                <a:cs typeface="Verdana"/>
              </a:rPr>
              <a:t>Problem</a:t>
            </a:r>
            <a:r>
              <a:rPr sz="4000" i="0" spc="-605" dirty="0">
                <a:latin typeface="Verdana"/>
                <a:cs typeface="Verdana"/>
              </a:rPr>
              <a:t> </a:t>
            </a:r>
            <a:r>
              <a:rPr sz="4000" i="0" spc="-380" dirty="0">
                <a:latin typeface="Verdana"/>
                <a:cs typeface="Verdana"/>
              </a:rPr>
              <a:t>Statement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3681" y="1193427"/>
            <a:ext cx="5012266" cy="29067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" algn="just">
              <a:lnSpc>
                <a:spcPct val="135700"/>
              </a:lnSpc>
              <a:spcBef>
                <a:spcPts val="100"/>
              </a:spcBef>
            </a:pP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dataset consists of tv </a:t>
            </a:r>
            <a:r>
              <a:rPr sz="1400" b="1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shows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sz="14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movies </a:t>
            </a:r>
            <a:r>
              <a:rPr sz="1400" b="1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</a:t>
            </a:r>
            <a:r>
              <a:rPr sz="14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Netﬂix 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of 2019. The dataset is collected from </a:t>
            </a:r>
            <a:r>
              <a:rPr sz="14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Flixable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is a  third-party </a:t>
            </a:r>
            <a:r>
              <a:rPr sz="14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Netﬂix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</a:t>
            </a:r>
            <a:r>
              <a:rPr sz="14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engine.</a:t>
            </a:r>
          </a:p>
          <a:p>
            <a:pPr marL="12700" marR="5080" algn="just">
              <a:lnSpc>
                <a:spcPct val="135700"/>
              </a:lnSpc>
            </a:pP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2018, </a:t>
            </a:r>
            <a:r>
              <a:rPr sz="1400" b="1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released an interesting report which </a:t>
            </a:r>
            <a:r>
              <a:rPr sz="1400" b="1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shows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the  number of TV </a:t>
            </a:r>
            <a:r>
              <a:rPr sz="1400" b="1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shows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</a:t>
            </a:r>
            <a:r>
              <a:rPr sz="14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Netﬂix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 nearly tripled since 2010.</a:t>
            </a:r>
            <a:r>
              <a:rPr lang="en-IN" sz="1400" b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streaming </a:t>
            </a:r>
            <a:r>
              <a:rPr sz="1400" b="1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service’s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</a:t>
            </a:r>
            <a:r>
              <a:rPr sz="14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movies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 decreased by  more than 2,000 titles since 2010, while its number of TV </a:t>
            </a:r>
            <a:r>
              <a:rPr sz="1400" b="1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shows 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 nearly tripled. It will be interesting to </a:t>
            </a:r>
            <a:r>
              <a:rPr sz="14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explore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all other  insights can be obtained from the same</a:t>
            </a:r>
            <a:r>
              <a:rPr sz="1400" b="1"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dataset.</a:t>
            </a:r>
          </a:p>
        </p:txBody>
      </p:sp>
      <p:sp>
        <p:nvSpPr>
          <p:cNvPr id="4" name="object 4"/>
          <p:cNvSpPr/>
          <p:nvPr/>
        </p:nvSpPr>
        <p:spPr>
          <a:xfrm>
            <a:off x="152399" y="1060947"/>
            <a:ext cx="3777842" cy="3171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304" y="189186"/>
            <a:ext cx="6432331" cy="5212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25"/>
              </a:spcBef>
            </a:pPr>
            <a:r>
              <a:rPr lang="en-IN" sz="2800" i="0" spc="-24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sz="3200" i="0" spc="-24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Conclusion</a:t>
            </a:r>
            <a:r>
              <a:rPr lang="en-IN" sz="3200" i="0" spc="-24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Continue.</a:t>
            </a:r>
            <a:endParaRPr sz="3200" i="0" spc="-24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960" y="948901"/>
            <a:ext cx="8972079" cy="37096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516890" indent="-394335" algn="just">
              <a:lnSpc>
                <a:spcPct val="150000"/>
              </a:lnSpc>
              <a:spcBef>
                <a:spcPts val="350"/>
              </a:spcBef>
              <a:buFont typeface="Wingdings" panose="05000000000000000000" pitchFamily="2" charset="2"/>
              <a:buChar char="Ø"/>
              <a:tabLst>
                <a:tab pos="517525" algn="l"/>
              </a:tabLst>
            </a:pP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It's clear that Netflix has grown over the years. We can see it from the data that the company took certain approaches in their </a:t>
            </a:r>
            <a:r>
              <a:rPr lang="en-US" b="1" spc="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marketing strategy </a:t>
            </a: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break into new markets around the world. </a:t>
            </a:r>
          </a:p>
          <a:p>
            <a:pPr marL="516890" indent="-394335" algn="just">
              <a:lnSpc>
                <a:spcPct val="150000"/>
              </a:lnSpc>
              <a:spcBef>
                <a:spcPts val="350"/>
              </a:spcBef>
              <a:buFont typeface="Wingdings" panose="05000000000000000000" pitchFamily="2" charset="2"/>
              <a:buChar char="Ø"/>
              <a:tabLst>
                <a:tab pos="517525" algn="l"/>
              </a:tabLst>
            </a:pP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an article from Business Insider, </a:t>
            </a:r>
            <a:r>
              <a:rPr lang="en-US" b="1" spc="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Netflix</a:t>
            </a: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had about </a:t>
            </a:r>
            <a:r>
              <a:rPr lang="en-US" b="1" spc="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158 million </a:t>
            </a: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subscribers worldwide with </a:t>
            </a:r>
            <a:r>
              <a:rPr lang="en-US" b="1" spc="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60 million from the US </a:t>
            </a: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almost </a:t>
            </a:r>
            <a:r>
              <a:rPr lang="en-US" b="1" spc="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98 million </a:t>
            </a: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internationally. Netflix's original subscriber base was based solely in the </a:t>
            </a:r>
            <a:r>
              <a:rPr lang="en-US" b="1" spc="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United States </a:t>
            </a: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following its IPO. </a:t>
            </a:r>
          </a:p>
          <a:p>
            <a:pPr marL="516890" indent="-394335" algn="just">
              <a:lnSpc>
                <a:spcPct val="150000"/>
              </a:lnSpc>
              <a:spcBef>
                <a:spcPts val="350"/>
              </a:spcBef>
              <a:buFont typeface="Wingdings" panose="05000000000000000000" pitchFamily="2" charset="2"/>
              <a:buChar char="Ø"/>
              <a:tabLst>
                <a:tab pos="517525" algn="l"/>
              </a:tabLst>
            </a:pPr>
            <a:r>
              <a:rPr lang="en-US" b="1" spc="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 Movies </a:t>
            </a: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genre that is mostly in Netflix.</a:t>
            </a:r>
          </a:p>
          <a:p>
            <a:pPr marL="516890" indent="-394335" algn="just">
              <a:lnSpc>
                <a:spcPct val="150000"/>
              </a:lnSpc>
              <a:spcBef>
                <a:spcPts val="350"/>
              </a:spcBef>
              <a:buFont typeface="Wingdings" panose="05000000000000000000" pitchFamily="2" charset="2"/>
              <a:buChar char="Ø"/>
              <a:tabLst>
                <a:tab pos="517525" algn="l"/>
              </a:tabLst>
            </a:pP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large part of its success was due to the decision to </a:t>
            </a:r>
            <a:r>
              <a:rPr lang="en-US" b="1" spc="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expand</a:t>
            </a: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en-US" b="1" spc="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 markets</a:t>
            </a: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The popular markets prioritizes what content the company will release. In this case, we can see that a good amount </a:t>
            </a:r>
            <a:r>
              <a:rPr lang="en-US" b="1" spc="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international movies and TV shows </a:t>
            </a: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were added over the years as part of Netflix's global expansion.</a:t>
            </a:r>
            <a:endParaRPr lang="en-IN" sz="1200" spc="45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71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A65BE5-9426-4ABB-9766-CE560F044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94" y="285750"/>
            <a:ext cx="6534612" cy="3867150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A5DD502A-3F63-4A34-BF75-EEEFC70DC423}"/>
              </a:ext>
            </a:extLst>
          </p:cNvPr>
          <p:cNvSpPr txBox="1"/>
          <p:nvPr/>
        </p:nvSpPr>
        <p:spPr>
          <a:xfrm>
            <a:off x="6400800" y="4400550"/>
            <a:ext cx="25908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sng" spc="-4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Team</a:t>
            </a:r>
            <a:r>
              <a:rPr sz="2200" b="1" u="sng" spc="-8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lang="en-US" sz="2200" b="1" u="sng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GodSpeed</a:t>
            </a:r>
            <a:r>
              <a:rPr lang="en-US" sz="2200" b="1" u="sng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  <a:sym typeface="Wingdings" panose="05000000000000000000" pitchFamily="2" charset="2"/>
              </a:rPr>
              <a:t></a:t>
            </a:r>
            <a:endParaRPr sz="2200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947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6999" y="0"/>
            <a:ext cx="4708525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10" dirty="0">
                <a:latin typeface="Georgia"/>
                <a:cs typeface="Georgia"/>
              </a:rPr>
              <a:t>Data</a:t>
            </a:r>
            <a:r>
              <a:rPr sz="4000" i="0" spc="-100" dirty="0">
                <a:latin typeface="Georgia"/>
                <a:cs typeface="Georgia"/>
              </a:rPr>
              <a:t> </a:t>
            </a:r>
            <a:r>
              <a:rPr sz="4000" i="0" spc="-5" dirty="0">
                <a:latin typeface="Georgia"/>
                <a:cs typeface="Georgia"/>
              </a:rPr>
              <a:t>Summary</a:t>
            </a:r>
            <a:endParaRPr sz="4000" i="0" dirty="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3523" y="595799"/>
            <a:ext cx="3557904" cy="335280"/>
          </a:xfrm>
          <a:custGeom>
            <a:avLst/>
            <a:gdLst/>
            <a:ahLst/>
            <a:cxnLst/>
            <a:rect l="l" t="t" r="r" b="b"/>
            <a:pathLst>
              <a:path w="3557904" h="335280">
                <a:moveTo>
                  <a:pt x="3557618" y="335279"/>
                </a:moveTo>
                <a:lnTo>
                  <a:pt x="0" y="335279"/>
                </a:lnTo>
                <a:lnTo>
                  <a:pt x="0" y="0"/>
                </a:lnTo>
                <a:lnTo>
                  <a:pt x="3557618" y="0"/>
                </a:lnTo>
                <a:lnTo>
                  <a:pt x="3557618" y="3352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7039" y="641201"/>
            <a:ext cx="6089227" cy="4324261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SzPct val="104761"/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600" b="1" spc="5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show_id </a:t>
            </a:r>
            <a:r>
              <a:rPr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:</a:t>
            </a:r>
            <a:r>
              <a:rPr sz="2000" b="1" i="1" spc="-484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lang="en-IN" sz="2000" b="1" i="1" spc="-484" dirty="0">
                <a:solidFill>
                  <a:srgbClr val="741A46"/>
                </a:solidFill>
                <a:latin typeface="Trebuchet MS"/>
                <a:cs typeface="Trebuchet MS"/>
              </a:rPr>
              <a:t>   </a:t>
            </a:r>
            <a:r>
              <a:rPr sz="1050" b="1" spc="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Unique </a:t>
            </a:r>
            <a:r>
              <a:rPr sz="105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</a:t>
            </a:r>
            <a:r>
              <a:rPr sz="1050" b="1" spc="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sz="105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Movie </a:t>
            </a:r>
            <a:r>
              <a:rPr sz="1050" b="1" spc="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sz="1050" b="1" spc="-4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 </a:t>
            </a:r>
            <a:r>
              <a:rPr sz="1050" b="1" spc="1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</a:t>
            </a:r>
            <a:endParaRPr sz="105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9575" indent="-38989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600" b="1" spc="-8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type</a:t>
            </a:r>
            <a:r>
              <a:rPr sz="2000" b="1" i="1" spc="-85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: </a:t>
            </a:r>
            <a:r>
              <a:rPr lang="en-IN"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1050" b="1" spc="6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sz="105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 </a:t>
            </a:r>
            <a:r>
              <a:rPr sz="1050" b="1" spc="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TV</a:t>
            </a:r>
            <a:r>
              <a:rPr sz="1050" b="1" spc="-16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50" b="1" spc="1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</a:t>
            </a:r>
            <a:endParaRPr sz="105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9575" indent="-38989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600" b="1" spc="-9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title</a:t>
            </a:r>
            <a:r>
              <a:rPr sz="2000" b="1" i="1" spc="-95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: </a:t>
            </a:r>
            <a:r>
              <a:rPr lang="en-IN"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1100" b="1" spc="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</a:t>
            </a:r>
            <a:r>
              <a:rPr sz="1100" b="1" spc="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the </a:t>
            </a:r>
            <a:r>
              <a:rPr sz="11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 </a:t>
            </a:r>
            <a:r>
              <a:rPr sz="1100" b="1" spc="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sz="1100" b="1" spc="-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</a:t>
            </a:r>
            <a:r>
              <a:rPr sz="1100" b="1" spc="-2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b="1" spc="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</a:t>
            </a:r>
            <a:endParaRPr sz="11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9575" indent="-389890">
              <a:lnSpc>
                <a:spcPct val="100000"/>
              </a:lnSpc>
              <a:spcBef>
                <a:spcPts val="38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600" b="1" spc="-5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director</a:t>
            </a:r>
            <a:r>
              <a:rPr sz="2000" b="1" i="1" spc="-55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: </a:t>
            </a:r>
            <a:r>
              <a:rPr lang="en-IN"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1200" b="1" spc="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 </a:t>
            </a:r>
            <a:r>
              <a:rPr sz="1200" b="1" spc="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1200" b="1" spc="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200" b="1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</a:t>
            </a:r>
          </a:p>
          <a:p>
            <a:pPr marL="409575" indent="-38989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600" b="1" spc="-8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cast </a:t>
            </a:r>
            <a:r>
              <a:rPr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: </a:t>
            </a:r>
            <a:r>
              <a:rPr lang="en-IN"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1200" b="1" spc="1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Actors involved </a:t>
            </a:r>
            <a:r>
              <a:rPr sz="1200" b="1" spc="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sz="1200" b="1" spc="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2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 </a:t>
            </a:r>
            <a:r>
              <a:rPr sz="1200" b="1" spc="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sz="1200" b="1" spc="-229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spc="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</a:t>
            </a:r>
            <a:endParaRPr sz="12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9575" indent="-389890">
              <a:lnSpc>
                <a:spcPct val="100000"/>
              </a:lnSpc>
              <a:spcBef>
                <a:spcPts val="38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600" b="1" spc="-1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country</a:t>
            </a:r>
            <a:r>
              <a:rPr sz="2000" b="1" i="1" spc="-370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: </a:t>
            </a:r>
            <a:r>
              <a:rPr lang="en-IN"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1200" b="1" spc="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Country </a:t>
            </a:r>
            <a:r>
              <a:rPr sz="1200" b="1" spc="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the </a:t>
            </a:r>
            <a:r>
              <a:rPr sz="12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 </a:t>
            </a:r>
            <a:r>
              <a:rPr sz="1200" b="1" spc="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sz="1200" b="1" spc="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</a:t>
            </a:r>
            <a:r>
              <a:rPr sz="1200" b="1" spc="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 </a:t>
            </a:r>
            <a:r>
              <a:rPr sz="12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produced</a:t>
            </a:r>
          </a:p>
          <a:p>
            <a:pPr marL="409575" indent="-389890">
              <a:lnSpc>
                <a:spcPct val="100000"/>
              </a:lnSpc>
              <a:spcBef>
                <a:spcPts val="38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600" b="1" spc="-1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date_added </a:t>
            </a:r>
            <a:r>
              <a:rPr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: </a:t>
            </a:r>
            <a:r>
              <a:rPr lang="en-IN"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1200" b="1" spc="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 </a:t>
            </a:r>
            <a:r>
              <a:rPr sz="1200" b="1" spc="5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sz="1200" b="1" spc="-25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spc="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 </a:t>
            </a:r>
            <a:r>
              <a:rPr sz="1200" b="1" spc="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added on </a:t>
            </a:r>
            <a:r>
              <a:rPr sz="1200" b="1" spc="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Netﬂix</a:t>
            </a:r>
            <a:endParaRPr sz="12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9575" indent="-38989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600" b="1" spc="-4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release_year </a:t>
            </a:r>
            <a:r>
              <a:rPr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: </a:t>
            </a:r>
            <a:r>
              <a:rPr lang="en-IN"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1200" b="1" spc="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Actual </a:t>
            </a:r>
            <a:r>
              <a:rPr sz="1200" b="1" spc="-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 </a:t>
            </a:r>
            <a:r>
              <a:rPr sz="1200" b="1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year </a:t>
            </a:r>
            <a:r>
              <a:rPr sz="1200" b="1" spc="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1200" b="1" spc="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2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 </a:t>
            </a:r>
            <a:r>
              <a:rPr sz="1200" b="1" spc="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sz="1200" b="1" spc="-26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spc="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</a:t>
            </a:r>
            <a:endParaRPr sz="12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9575" indent="-389890">
              <a:lnSpc>
                <a:spcPct val="100000"/>
              </a:lnSpc>
              <a:spcBef>
                <a:spcPts val="38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600" b="1" spc="-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rating</a:t>
            </a:r>
            <a:r>
              <a:rPr sz="2000" b="1" i="1" spc="-325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: </a:t>
            </a:r>
            <a:r>
              <a:rPr lang="en-IN"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1200" b="1" spc="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 </a:t>
            </a:r>
            <a:r>
              <a:rPr sz="1200" b="1" spc="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Rating </a:t>
            </a:r>
            <a:r>
              <a:rPr sz="1200" b="1" spc="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1200" b="1" spc="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2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 </a:t>
            </a:r>
            <a:r>
              <a:rPr sz="1200" b="1" spc="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sz="1200" b="1" spc="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</a:t>
            </a:r>
            <a:endParaRPr sz="12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9575" indent="-38989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6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duration</a:t>
            </a:r>
            <a:r>
              <a:rPr sz="2000" b="1" i="1" spc="-465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:</a:t>
            </a:r>
            <a:r>
              <a:rPr lang="en-IN"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1200" b="1" spc="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</a:t>
            </a:r>
            <a:r>
              <a:rPr sz="1200" b="1" spc="1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Duration </a:t>
            </a:r>
            <a:r>
              <a:rPr sz="1200" b="1" spc="114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sz="1200" b="1" spc="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minutes </a:t>
            </a:r>
            <a:r>
              <a:rPr sz="1200" b="1" spc="1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</a:t>
            </a:r>
            <a:r>
              <a:rPr sz="1200" b="1" spc="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</a:t>
            </a:r>
            <a:r>
              <a:rPr sz="1200" b="1" spc="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1200" b="1"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seasons</a:t>
            </a:r>
            <a:endParaRPr sz="12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9575" indent="-389890">
              <a:lnSpc>
                <a:spcPct val="100000"/>
              </a:lnSpc>
              <a:spcBef>
                <a:spcPts val="38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600" b="1" spc="-1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listed_in</a:t>
            </a:r>
            <a:r>
              <a:rPr sz="1600" b="1" spc="-1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lang="en-IN"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:</a:t>
            </a:r>
            <a:r>
              <a:rPr sz="2000" b="1" i="1" spc="-265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lang="en-IN" sz="2000" b="1" i="1" spc="-265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1200" b="1" spc="-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Genre</a:t>
            </a:r>
            <a:r>
              <a:rPr lang="en-IN" sz="1200" b="1" spc="-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sz="1200" b="1" spc="-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sz="12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9575" indent="-389890">
              <a:lnSpc>
                <a:spcPct val="100000"/>
              </a:lnSpc>
              <a:spcBef>
                <a:spcPts val="38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600" b="1" spc="-4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description</a:t>
            </a:r>
            <a:r>
              <a:rPr sz="2000" b="1" i="1" spc="-45" dirty="0">
                <a:solidFill>
                  <a:srgbClr val="741A46"/>
                </a:solidFill>
                <a:latin typeface="Trebuchet MS"/>
                <a:cs typeface="Trebuchet MS"/>
              </a:rPr>
              <a:t>: </a:t>
            </a:r>
            <a:r>
              <a:rPr lang="en-IN" sz="2000" b="1" i="1" spc="-45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200" b="1" spc="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  <a:r>
              <a:rPr sz="1200" b="1" spc="-15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spc="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</a:t>
            </a:r>
            <a:endParaRPr sz="13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2653" y="144281"/>
            <a:ext cx="596011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245" dirty="0">
                <a:latin typeface="Verdana"/>
                <a:cs typeface="Verdana"/>
              </a:rPr>
              <a:t>Basic </a:t>
            </a:r>
            <a:r>
              <a:rPr sz="4000" i="0" spc="-330" dirty="0">
                <a:latin typeface="Verdana"/>
                <a:cs typeface="Verdana"/>
              </a:rPr>
              <a:t>Data</a:t>
            </a:r>
            <a:r>
              <a:rPr sz="4000" i="0" spc="-670" dirty="0">
                <a:latin typeface="Verdana"/>
                <a:cs typeface="Verdana"/>
              </a:rPr>
              <a:t> </a:t>
            </a:r>
            <a:r>
              <a:rPr sz="4000" i="0" spc="-180" dirty="0">
                <a:latin typeface="Verdana"/>
                <a:cs typeface="Verdana"/>
              </a:rPr>
              <a:t>Exploration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740" y="896260"/>
            <a:ext cx="873252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dataset has </a:t>
            </a:r>
            <a:r>
              <a:rPr sz="15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7787 observations </a:t>
            </a:r>
            <a:r>
              <a:rPr sz="15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sz="15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r>
              <a:rPr sz="15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5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features(columns).</a:t>
            </a:r>
            <a:endParaRPr sz="15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6235" indent="-344170">
              <a:lnSpc>
                <a:spcPct val="100000"/>
              </a:lnSpc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dataset consists of eleven textual columns and one </a:t>
            </a:r>
            <a:r>
              <a:rPr sz="15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numeric column(‘release_year’</a:t>
            </a:r>
            <a:r>
              <a:rPr sz="1500" b="1"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5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356235" indent="-344170">
              <a:lnSpc>
                <a:spcPct val="100000"/>
              </a:lnSpc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Duplicate</a:t>
            </a:r>
            <a:r>
              <a:rPr sz="1500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5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values.</a:t>
            </a:r>
            <a:endParaRPr sz="15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8682" y="2456570"/>
            <a:ext cx="3651617" cy="557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25805" y="1703320"/>
            <a:ext cx="3651617" cy="3309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3551" y="0"/>
            <a:ext cx="5474209" cy="825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85" dirty="0"/>
              <a:t>EDA</a:t>
            </a:r>
            <a:r>
              <a:rPr sz="5200" spc="-865" dirty="0"/>
              <a:t> </a:t>
            </a:r>
            <a:r>
              <a:rPr sz="2800" b="0" i="0" spc="170" dirty="0">
                <a:latin typeface="Times New Roman"/>
                <a:cs typeface="Times New Roman"/>
              </a:rPr>
              <a:t>(Checking </a:t>
            </a:r>
            <a:r>
              <a:rPr sz="2800" b="0" i="0" spc="220" dirty="0">
                <a:latin typeface="Times New Roman"/>
                <a:cs typeface="Times New Roman"/>
              </a:rPr>
              <a:t>NaN </a:t>
            </a:r>
            <a:r>
              <a:rPr sz="2800" b="0" i="0" spc="190" dirty="0">
                <a:latin typeface="Times New Roman"/>
                <a:cs typeface="Times New Roman"/>
              </a:rPr>
              <a:t>values)</a:t>
            </a:r>
            <a:endParaRPr sz="2800" i="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3624" y="1229533"/>
            <a:ext cx="251206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321310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124F5B"/>
                </a:solidFill>
                <a:latin typeface="Arial"/>
                <a:cs typeface="Arial"/>
              </a:rPr>
              <a:t>Null values present</a:t>
            </a:r>
            <a:r>
              <a:rPr sz="1400" b="1" spc="-85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Arial"/>
                <a:cs typeface="Arial"/>
              </a:rPr>
              <a:t>in  </a:t>
            </a:r>
            <a:r>
              <a:rPr sz="1400" b="1" dirty="0">
                <a:solidFill>
                  <a:srgbClr val="124F5B"/>
                </a:solidFill>
                <a:latin typeface="Arial"/>
                <a:cs typeface="Arial"/>
              </a:rPr>
              <a:t>this</a:t>
            </a:r>
            <a:r>
              <a:rPr sz="1400" b="1" spc="-15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Arial"/>
                <a:cs typeface="Arial"/>
              </a:rPr>
              <a:t>columns</a:t>
            </a:r>
            <a:endParaRPr sz="1400" dirty="0">
              <a:latin typeface="Arial"/>
              <a:cs typeface="Arial"/>
            </a:endParaRPr>
          </a:p>
          <a:p>
            <a:pPr marL="805815" lvl="1" indent="-337185">
              <a:lnSpc>
                <a:spcPct val="10000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spc="145" dirty="0">
                <a:solidFill>
                  <a:srgbClr val="124F5B"/>
                </a:solidFill>
                <a:latin typeface="Times New Roman"/>
                <a:cs typeface="Times New Roman"/>
              </a:rPr>
              <a:t>director</a:t>
            </a:r>
            <a:endParaRPr sz="1400" dirty="0">
              <a:latin typeface="Times New Roman"/>
              <a:cs typeface="Times New Roman"/>
            </a:endParaRPr>
          </a:p>
          <a:p>
            <a:pPr marL="805815" lvl="1" indent="-337185">
              <a:lnSpc>
                <a:spcPct val="10000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spc="150" dirty="0">
                <a:solidFill>
                  <a:srgbClr val="124F5B"/>
                </a:solidFill>
                <a:latin typeface="Times New Roman"/>
                <a:cs typeface="Times New Roman"/>
              </a:rPr>
              <a:t>cast</a:t>
            </a:r>
            <a:endParaRPr sz="1400" dirty="0">
              <a:latin typeface="Times New Roman"/>
              <a:cs typeface="Times New Roman"/>
            </a:endParaRPr>
          </a:p>
          <a:p>
            <a:pPr marL="805815" lvl="1" indent="-337185">
              <a:lnSpc>
                <a:spcPct val="10000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spc="155" dirty="0">
                <a:solidFill>
                  <a:srgbClr val="124F5B"/>
                </a:solidFill>
                <a:latin typeface="Times New Roman"/>
                <a:cs typeface="Times New Roman"/>
              </a:rPr>
              <a:t>country</a:t>
            </a:r>
            <a:endParaRPr sz="1400" dirty="0">
              <a:latin typeface="Times New Roman"/>
              <a:cs typeface="Times New Roman"/>
            </a:endParaRPr>
          </a:p>
          <a:p>
            <a:pPr marL="805815" lvl="1" indent="-337185">
              <a:lnSpc>
                <a:spcPct val="10000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spc="140" dirty="0">
                <a:solidFill>
                  <a:srgbClr val="124F5B"/>
                </a:solidFill>
                <a:latin typeface="Times New Roman"/>
                <a:cs typeface="Times New Roman"/>
              </a:rPr>
              <a:t>Rating</a:t>
            </a:r>
            <a:endParaRPr sz="1400" dirty="0">
              <a:latin typeface="Times New Roman"/>
              <a:cs typeface="Times New Roman"/>
            </a:endParaRPr>
          </a:p>
          <a:p>
            <a:pPr marL="348615" marR="5080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124F5B"/>
                </a:solidFill>
                <a:latin typeface="Arial"/>
                <a:cs typeface="Arial"/>
              </a:rPr>
              <a:t>No missing value</a:t>
            </a:r>
            <a:r>
              <a:rPr sz="1400" b="1" spc="-85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Arial"/>
                <a:cs typeface="Arial"/>
              </a:rPr>
              <a:t>present  in </a:t>
            </a:r>
            <a:r>
              <a:rPr sz="1400" b="1" dirty="0">
                <a:solidFill>
                  <a:srgbClr val="124F5B"/>
                </a:solidFill>
                <a:latin typeface="Arial"/>
                <a:cs typeface="Arial"/>
              </a:rPr>
              <a:t>this</a:t>
            </a:r>
            <a:r>
              <a:rPr sz="1400" b="1" spc="-15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Arial"/>
                <a:cs typeface="Arial"/>
              </a:rPr>
              <a:t>columns</a:t>
            </a:r>
            <a:endParaRPr sz="1400" dirty="0">
              <a:latin typeface="Arial"/>
              <a:cs typeface="Arial"/>
            </a:endParaRPr>
          </a:p>
          <a:p>
            <a:pPr marL="805815" lvl="1" indent="-337185">
              <a:lnSpc>
                <a:spcPct val="10000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spc="200" dirty="0">
                <a:solidFill>
                  <a:srgbClr val="124F5B"/>
                </a:solidFill>
                <a:latin typeface="Times New Roman"/>
                <a:cs typeface="Times New Roman"/>
              </a:rPr>
              <a:t>show_id</a:t>
            </a:r>
            <a:endParaRPr sz="1400" dirty="0">
              <a:latin typeface="Times New Roman"/>
              <a:cs typeface="Times New Roman"/>
            </a:endParaRPr>
          </a:p>
          <a:p>
            <a:pPr marL="805815" lvl="1" indent="-337185">
              <a:lnSpc>
                <a:spcPct val="10000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spc="150" dirty="0">
                <a:solidFill>
                  <a:srgbClr val="124F5B"/>
                </a:solidFill>
                <a:latin typeface="Times New Roman"/>
                <a:cs typeface="Times New Roman"/>
              </a:rPr>
              <a:t>type</a:t>
            </a:r>
            <a:endParaRPr sz="1400" dirty="0">
              <a:latin typeface="Times New Roman"/>
              <a:cs typeface="Times New Roman"/>
            </a:endParaRPr>
          </a:p>
          <a:p>
            <a:pPr marL="805815" lvl="1" indent="-337185">
              <a:lnSpc>
                <a:spcPct val="10000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spc="130" dirty="0">
                <a:solidFill>
                  <a:srgbClr val="124F5B"/>
                </a:solidFill>
                <a:latin typeface="Times New Roman"/>
                <a:cs typeface="Times New Roman"/>
              </a:rPr>
              <a:t>title</a:t>
            </a:r>
            <a:endParaRPr sz="1400" dirty="0">
              <a:latin typeface="Times New Roman"/>
              <a:cs typeface="Times New Roman"/>
            </a:endParaRPr>
          </a:p>
          <a:p>
            <a:pPr marL="805815" lvl="1" indent="-337185">
              <a:lnSpc>
                <a:spcPct val="10000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spc="190" dirty="0">
                <a:solidFill>
                  <a:srgbClr val="124F5B"/>
                </a:solidFill>
                <a:latin typeface="Times New Roman"/>
                <a:cs typeface="Times New Roman"/>
              </a:rPr>
              <a:t>date_added</a:t>
            </a:r>
            <a:endParaRPr sz="1400" dirty="0">
              <a:latin typeface="Times New Roman"/>
              <a:cs typeface="Times New Roman"/>
            </a:endParaRPr>
          </a:p>
          <a:p>
            <a:pPr marL="805815" lvl="1" indent="-337185">
              <a:lnSpc>
                <a:spcPct val="10000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spc="170" dirty="0">
                <a:solidFill>
                  <a:srgbClr val="124F5B"/>
                </a:solidFill>
                <a:latin typeface="Times New Roman"/>
                <a:cs typeface="Times New Roman"/>
              </a:rPr>
              <a:t>release_year</a:t>
            </a:r>
            <a:endParaRPr sz="1400" dirty="0">
              <a:latin typeface="Times New Roman"/>
              <a:cs typeface="Times New Roman"/>
            </a:endParaRPr>
          </a:p>
          <a:p>
            <a:pPr marL="805815" lvl="1" indent="-337185">
              <a:lnSpc>
                <a:spcPct val="10000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spc="165" dirty="0">
                <a:solidFill>
                  <a:srgbClr val="124F5B"/>
                </a:solidFill>
                <a:latin typeface="Times New Roman"/>
                <a:cs typeface="Times New Roman"/>
              </a:rPr>
              <a:t>duration</a:t>
            </a:r>
            <a:endParaRPr sz="1400" dirty="0">
              <a:latin typeface="Times New Roman"/>
              <a:cs typeface="Times New Roman"/>
            </a:endParaRPr>
          </a:p>
          <a:p>
            <a:pPr marL="805815" lvl="1" indent="-337185">
              <a:lnSpc>
                <a:spcPct val="10000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spc="175" dirty="0">
                <a:solidFill>
                  <a:srgbClr val="124F5B"/>
                </a:solidFill>
                <a:latin typeface="Times New Roman"/>
                <a:cs typeface="Times New Roman"/>
              </a:rPr>
              <a:t>listed_in</a:t>
            </a:r>
            <a:endParaRPr sz="1400" dirty="0">
              <a:latin typeface="Times New Roman"/>
              <a:cs typeface="Times New Roman"/>
            </a:endParaRPr>
          </a:p>
          <a:p>
            <a:pPr marL="805815" lvl="1" indent="-337185">
              <a:lnSpc>
                <a:spcPct val="10000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spc="145" dirty="0">
                <a:solidFill>
                  <a:srgbClr val="124F5B"/>
                </a:solidFill>
                <a:latin typeface="Times New Roman"/>
                <a:cs typeface="Times New Roman"/>
              </a:rPr>
              <a:t>description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69251-EEA4-45F3-9DC5-CF711404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6" y="1229533"/>
            <a:ext cx="6138633" cy="3439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311E-54C7-4807-91E7-47A9A2FC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38" y="184894"/>
            <a:ext cx="8520600" cy="572700"/>
          </a:xfrm>
        </p:spPr>
        <p:txBody>
          <a:bodyPr/>
          <a:lstStyle/>
          <a:p>
            <a:r>
              <a:rPr lang="en-US" sz="3200" i="0" dirty="0">
                <a:solidFill>
                  <a:srgbClr val="C00000"/>
                </a:solidFill>
                <a:latin typeface="Roboto" panose="020B0604020202020204" pitchFamily="2" charset="0"/>
              </a:rPr>
              <a:t>D</a:t>
            </a:r>
            <a:r>
              <a:rPr lang="en-US" sz="3200" b="1" i="0" dirty="0">
                <a:solidFill>
                  <a:srgbClr val="C00000"/>
                </a:solidFill>
                <a:effectLst/>
                <a:latin typeface="Roboto" panose="020B0604020202020204" pitchFamily="2" charset="0"/>
              </a:rPr>
              <a:t>istribution of </a:t>
            </a:r>
            <a:r>
              <a:rPr lang="en-US" sz="3200" b="1" i="0" dirty="0" err="1">
                <a:solidFill>
                  <a:srgbClr val="C00000"/>
                </a:solidFill>
                <a:effectLst/>
                <a:latin typeface="Roboto" panose="020B0604020202020204" pitchFamily="2" charset="0"/>
              </a:rPr>
              <a:t>NaN</a:t>
            </a:r>
            <a:r>
              <a:rPr lang="en-US" sz="3200" b="1" i="0" dirty="0">
                <a:solidFill>
                  <a:srgbClr val="C00000"/>
                </a:solidFill>
                <a:effectLst/>
                <a:latin typeface="Roboto" panose="020B0604020202020204" pitchFamily="2" charset="0"/>
              </a:rPr>
              <a:t> values in this dataset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EE4F9-834B-479F-AF46-D3079B96A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06131"/>
          </a:xfrm>
        </p:spPr>
        <p:txBody>
          <a:bodyPr/>
          <a:lstStyle/>
          <a:p>
            <a:pPr marL="114300" indent="0">
              <a:buNone/>
            </a:pPr>
            <a:endParaRPr lang="en-US" sz="18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114300" indent="0">
              <a:buNone/>
            </a:pPr>
            <a:endParaRPr lang="en-US" sz="1800" i="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114300" indent="0">
              <a:buNone/>
            </a:pPr>
            <a:endParaRPr lang="en-US" sz="18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114300" indent="0">
              <a:buNone/>
            </a:pPr>
            <a:endParaRPr lang="en-US" sz="1800" i="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114300" indent="0">
              <a:buNone/>
            </a:pPr>
            <a:endParaRPr lang="en-US" sz="18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114300" indent="0">
              <a:buNone/>
            </a:pPr>
            <a:endParaRPr lang="en-US" sz="1800" i="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114300" indent="0">
              <a:buNone/>
            </a:pPr>
            <a:endParaRPr lang="en-US" sz="18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114300" indent="0">
              <a:buNone/>
            </a:pPr>
            <a:endParaRPr lang="en-US" sz="18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114300" indent="0">
              <a:buNone/>
            </a:pPr>
            <a:endParaRPr lang="en-US" sz="1800" i="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114300" indent="0">
              <a:buNone/>
            </a:pPr>
            <a:endParaRPr lang="en-US" sz="18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114300" indent="0">
              <a:buNone/>
            </a:pP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So from above bar graph its clear that </a:t>
            </a:r>
            <a:r>
              <a:rPr lang="en-US" sz="1800" b="1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director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 and </a:t>
            </a:r>
            <a:r>
              <a:rPr lang="en-US" sz="1800" b="1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cast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 contains large number of null values followed by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country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date_added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.</a:t>
            </a:r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8EEAE-F5B0-4A4B-BB5E-F631784C0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40" y="1031230"/>
            <a:ext cx="7669553" cy="308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4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339" y="0"/>
            <a:ext cx="4252074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5" dirty="0">
                <a:latin typeface="Georgia"/>
                <a:cs typeface="Georgia"/>
              </a:rPr>
              <a:t>Data</a:t>
            </a:r>
            <a:r>
              <a:rPr sz="4000" i="0" spc="-90" dirty="0">
                <a:latin typeface="Georgia"/>
                <a:cs typeface="Georgia"/>
              </a:rPr>
              <a:t> </a:t>
            </a:r>
            <a:r>
              <a:rPr sz="4000" i="0" spc="-5" dirty="0">
                <a:latin typeface="Georgia"/>
                <a:cs typeface="Georgia"/>
              </a:rPr>
              <a:t>Cleaning</a:t>
            </a:r>
            <a:endParaRPr sz="4000" i="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358" y="737326"/>
            <a:ext cx="8585332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  <a:tab pos="356870" algn="l"/>
              </a:tabLst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Removing unnecessary 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columns </a:t>
            </a:r>
            <a:r>
              <a:rPr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</a:t>
            </a:r>
            <a:r>
              <a:rPr b="1" spc="-26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</a:t>
            </a:r>
            <a:r>
              <a:rPr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','</a:t>
            </a:r>
            <a:r>
              <a:rPr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cast</a:t>
            </a:r>
            <a:r>
              <a:rPr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endParaRPr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6235" indent="-336550">
              <a:lnSpc>
                <a:spcPct val="100000"/>
              </a:lnSpc>
              <a:spcBef>
                <a:spcPts val="25"/>
              </a:spcBef>
              <a:buChar char="●"/>
              <a:tabLst>
                <a:tab pos="356235" algn="l"/>
                <a:tab pos="356870" algn="l"/>
              </a:tabLst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Dropping all the NaN 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containing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date_added observations</a:t>
            </a:r>
            <a:r>
              <a:rPr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(Only 10 observations</a:t>
            </a:r>
            <a:r>
              <a:rPr lang="en-IN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 there</a:t>
            </a:r>
            <a:r>
              <a:rPr b="1" spc="-5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356235" indent="-344170">
              <a:lnSpc>
                <a:spcPct val="100000"/>
              </a:lnSpc>
              <a:spcBef>
                <a:spcPts val="835"/>
              </a:spcBef>
              <a:buChar char="●"/>
              <a:tabLst>
                <a:tab pos="356235" algn="l"/>
                <a:tab pos="356870" algn="l"/>
              </a:tabLst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Created </a:t>
            </a:r>
            <a:r>
              <a:rPr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spc="-1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columns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13435" lvl="1" indent="-344805">
              <a:lnSpc>
                <a:spcPct val="100000"/>
              </a:lnSpc>
              <a:spcBef>
                <a:spcPts val="900"/>
              </a:spcBef>
              <a:buChar char="○"/>
              <a:tabLst>
                <a:tab pos="813435" algn="l"/>
                <a:tab pos="814069" algn="l"/>
              </a:tabLst>
            </a:pPr>
            <a:r>
              <a:rPr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No_of_categories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</a:t>
            </a:r>
            <a:r>
              <a:rPr spc="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i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listed_in</a:t>
            </a:r>
            <a:endParaRPr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13435" indent="-344805">
              <a:lnSpc>
                <a:spcPct val="100000"/>
              </a:lnSpc>
              <a:spcBef>
                <a:spcPts val="900"/>
              </a:spcBef>
              <a:buChar char="○"/>
              <a:tabLst>
                <a:tab pos="813435" algn="l"/>
                <a:tab pos="814069" algn="l"/>
              </a:tabLst>
            </a:pPr>
            <a:r>
              <a:rPr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Date_added_month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date_added</a:t>
            </a:r>
            <a:endParaRPr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10967" y="1813044"/>
            <a:ext cx="3696892" cy="227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452" y="4185114"/>
            <a:ext cx="8915407" cy="686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95" y="0"/>
            <a:ext cx="7351572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2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Production </a:t>
            </a:r>
            <a:r>
              <a:rPr sz="3200" i="0" spc="-5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Yearly</a:t>
            </a:r>
            <a:r>
              <a:rPr sz="3200" i="0" spc="-26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3200" i="0" spc="-1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Growth</a:t>
            </a:r>
            <a:endParaRPr sz="3200" i="0" dirty="0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778" y="3802608"/>
            <a:ext cx="890644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 on the timeline above, we can conclude that the popular streaming platform started gaining traction after </a:t>
            </a:r>
          </a:p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1200" b="1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2013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Since then, the amount of content added has been increasing significantly. 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 growth in the number </a:t>
            </a:r>
            <a:r>
              <a:rPr lang="en-US" sz="1200" b="1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movies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on Netflix much </a:t>
            </a:r>
            <a:r>
              <a:rPr lang="en-US" sz="1200" b="1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than that on </a:t>
            </a:r>
            <a:r>
              <a:rPr lang="en-US" sz="1200" b="1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 shows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About </a:t>
            </a:r>
            <a:r>
              <a:rPr lang="en-US" sz="1200" b="1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1,300 new movies 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were added in both 2018 and 2019. Besides we know that Netflix has increasingly focused on movies rather than Tv shows in recent years.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A1E98-049A-43EF-A92A-352173966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19" y="707822"/>
            <a:ext cx="7283669" cy="29655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1816</Words>
  <Application>Microsoft Office PowerPoint</Application>
  <PresentationFormat>On-screen Show (16:9)</PresentationFormat>
  <Paragraphs>193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Georgia</vt:lpstr>
      <vt:lpstr>Times New Roman</vt:lpstr>
      <vt:lpstr>Verdana</vt:lpstr>
      <vt:lpstr>Wingdings</vt:lpstr>
      <vt:lpstr>Arial</vt:lpstr>
      <vt:lpstr>Trebuchet MS</vt:lpstr>
      <vt:lpstr>Roboto</vt:lpstr>
      <vt:lpstr>Tahoma</vt:lpstr>
      <vt:lpstr>Courier New</vt:lpstr>
      <vt:lpstr>Comic Sans MS</vt:lpstr>
      <vt:lpstr>Simple Light</vt:lpstr>
      <vt:lpstr>Capstone Project - 4</vt:lpstr>
      <vt:lpstr>Table Of Contents</vt:lpstr>
      <vt:lpstr>Problem Statement</vt:lpstr>
      <vt:lpstr>Data Summary</vt:lpstr>
      <vt:lpstr>Basic Data Exploration</vt:lpstr>
      <vt:lpstr>EDA (Checking NaN values)</vt:lpstr>
      <vt:lpstr>Distribution of NaN values in this dataset </vt:lpstr>
      <vt:lpstr>Data Cleaning</vt:lpstr>
      <vt:lpstr>Production Yearly Growth</vt:lpstr>
      <vt:lpstr>Checking and treating Outliers.</vt:lpstr>
      <vt:lpstr>Type of shows with visualisation</vt:lpstr>
      <vt:lpstr>Countries producing most number of contents</vt:lpstr>
      <vt:lpstr>Categories present in each content</vt:lpstr>
      <vt:lpstr>Top 10 Category For Contents</vt:lpstr>
      <vt:lpstr>Density plot for movies</vt:lpstr>
      <vt:lpstr>Density plot for TV shows</vt:lpstr>
      <vt:lpstr>Ratings for Movies &amp; TV Shows </vt:lpstr>
      <vt:lpstr>TOP Content Based On Rating</vt:lpstr>
      <vt:lpstr>Word Cloud</vt:lpstr>
      <vt:lpstr>Applying WordCloud on Title</vt:lpstr>
      <vt:lpstr>Barplot based on release month</vt:lpstr>
      <vt:lpstr>PowerPoint Presentation</vt:lpstr>
      <vt:lpstr>PowerPoint Presentation</vt:lpstr>
      <vt:lpstr>Feature Selection &amp; ML algo used</vt:lpstr>
      <vt:lpstr>1. Silhouette Score</vt:lpstr>
      <vt:lpstr>2. Elbow Method</vt:lpstr>
      <vt:lpstr>3  Dendrogram</vt:lpstr>
      <vt:lpstr>4.  AgglomerativeClustering</vt:lpstr>
      <vt:lpstr>       Conclusion</vt:lpstr>
      <vt:lpstr>    Conclusion Continue.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- 4</dc:title>
  <dc:creator>Akash Jaiswal</dc:creator>
  <cp:lastModifiedBy>kanika.raj2022@outlook.com</cp:lastModifiedBy>
  <cp:revision>40</cp:revision>
  <dcterms:modified xsi:type="dcterms:W3CDTF">2022-05-05T16:25:47Z</dcterms:modified>
</cp:coreProperties>
</file>