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1" r:id="rId2"/>
  </p:sldMasterIdLst>
  <p:notesMasterIdLst>
    <p:notesMasterId r:id="rId20"/>
  </p:notesMasterIdLst>
  <p:handoutMasterIdLst>
    <p:handoutMasterId r:id="rId21"/>
  </p:handoutMasterIdLst>
  <p:sldIdLst>
    <p:sldId id="256" r:id="rId3"/>
    <p:sldId id="366" r:id="rId4"/>
    <p:sldId id="411" r:id="rId5"/>
    <p:sldId id="412" r:id="rId6"/>
    <p:sldId id="347" r:id="rId7"/>
    <p:sldId id="391" r:id="rId8"/>
    <p:sldId id="2139118335" r:id="rId9"/>
    <p:sldId id="417" r:id="rId10"/>
    <p:sldId id="419" r:id="rId11"/>
    <p:sldId id="420" r:id="rId12"/>
    <p:sldId id="421" r:id="rId13"/>
    <p:sldId id="427" r:id="rId14"/>
    <p:sldId id="422" r:id="rId15"/>
    <p:sldId id="423" r:id="rId16"/>
    <p:sldId id="425" r:id="rId17"/>
    <p:sldId id="426" r:id="rId18"/>
    <p:sldId id="252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028">
          <p15:clr>
            <a:srgbClr val="A4A3A4"/>
          </p15:clr>
        </p15:guide>
        <p15:guide id="4" pos="17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81D"/>
    <a:srgbClr val="5F6062"/>
    <a:srgbClr val="0079DB"/>
    <a:srgbClr val="DC7B1F"/>
    <a:srgbClr val="000000"/>
    <a:srgbClr val="FFFFFF"/>
    <a:srgbClr val="231F20"/>
    <a:srgbClr val="D8D8D8"/>
    <a:srgbClr val="FF0066"/>
    <a:srgbClr val="F5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6A605D-1807-4E4A-A192-C4DD17C44690}" v="4" dt="2021-02-21T14:54:34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4" autoAdjust="0"/>
    <p:restoredTop sz="94615" autoAdjust="0"/>
  </p:normalViewPr>
  <p:slideViewPr>
    <p:cSldViewPr snapToGrid="0">
      <p:cViewPr varScale="1">
        <p:scale>
          <a:sx n="87" d="100"/>
          <a:sy n="87" d="100"/>
        </p:scale>
        <p:origin x="1301" y="46"/>
      </p:cViewPr>
      <p:guideLst>
        <p:guide orient="horz" pos="2160"/>
        <p:guide pos="2880"/>
        <p:guide pos="1028"/>
        <p:guide pos="17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498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ir" userId="d073211e-bde2-4977-8d22-f97b56bf99b2" providerId="ADAL" clId="{A56A605D-1807-4E4A-A192-C4DD17C44690}"/>
    <pc:docChg chg="custSel addSld delSld modSld sldOrd">
      <pc:chgData name="Mihir" userId="d073211e-bde2-4977-8d22-f97b56bf99b2" providerId="ADAL" clId="{A56A605D-1807-4E4A-A192-C4DD17C44690}" dt="2021-02-22T03:44:11.005" v="97" actId="20577"/>
      <pc:docMkLst>
        <pc:docMk/>
      </pc:docMkLst>
      <pc:sldChg chg="addSp delSp modSp mod">
        <pc:chgData name="Mihir" userId="d073211e-bde2-4977-8d22-f97b56bf99b2" providerId="ADAL" clId="{A56A605D-1807-4E4A-A192-C4DD17C44690}" dt="2021-02-22T03:44:11.005" v="97" actId="20577"/>
        <pc:sldMkLst>
          <pc:docMk/>
          <pc:sldMk cId="2194141960" sldId="256"/>
        </pc:sldMkLst>
        <pc:spChg chg="mod">
          <ac:chgData name="Mihir" userId="d073211e-bde2-4977-8d22-f97b56bf99b2" providerId="ADAL" clId="{A56A605D-1807-4E4A-A192-C4DD17C44690}" dt="2021-02-22T03:44:11.005" v="97" actId="20577"/>
          <ac:spMkLst>
            <pc:docMk/>
            <pc:sldMk cId="2194141960" sldId="256"/>
            <ac:spMk id="3" creationId="{00000000-0000-0000-0000-000000000000}"/>
          </ac:spMkLst>
        </pc:spChg>
        <pc:grpChg chg="del">
          <ac:chgData name="Mihir" userId="d073211e-bde2-4977-8d22-f97b56bf99b2" providerId="ADAL" clId="{A56A605D-1807-4E4A-A192-C4DD17C44690}" dt="2021-02-21T14:48:07.967" v="1" actId="478"/>
          <ac:grpSpMkLst>
            <pc:docMk/>
            <pc:sldMk cId="2194141960" sldId="256"/>
            <ac:grpSpMk id="15" creationId="{00000000-0000-0000-0000-000000000000}"/>
          </ac:grpSpMkLst>
        </pc:grpChg>
        <pc:picChg chg="add mod">
          <ac:chgData name="Mihir" userId="d073211e-bde2-4977-8d22-f97b56bf99b2" providerId="ADAL" clId="{A56A605D-1807-4E4A-A192-C4DD17C44690}" dt="2021-02-21T14:48:08.573" v="2"/>
          <ac:picMkLst>
            <pc:docMk/>
            <pc:sldMk cId="2194141960" sldId="256"/>
            <ac:picMk id="9" creationId="{69F6D9E6-57FC-45C0-BD6A-B505FF0251CF}"/>
          </ac:picMkLst>
        </pc:picChg>
      </pc:sldChg>
      <pc:sldChg chg="del">
        <pc:chgData name="Mihir" userId="d073211e-bde2-4977-8d22-f97b56bf99b2" providerId="ADAL" clId="{A56A605D-1807-4E4A-A192-C4DD17C44690}" dt="2021-02-21T14:48:48.693" v="4" actId="47"/>
        <pc:sldMkLst>
          <pc:docMk/>
          <pc:sldMk cId="1193391115" sldId="276"/>
        </pc:sldMkLst>
      </pc:sldChg>
      <pc:sldChg chg="modSp mod">
        <pc:chgData name="Mihir" userId="d073211e-bde2-4977-8d22-f97b56bf99b2" providerId="ADAL" clId="{A56A605D-1807-4E4A-A192-C4DD17C44690}" dt="2021-02-21T14:58:40.140" v="47" actId="20577"/>
        <pc:sldMkLst>
          <pc:docMk/>
          <pc:sldMk cId="2898883601" sldId="366"/>
        </pc:sldMkLst>
        <pc:spChg chg="mod">
          <ac:chgData name="Mihir" userId="d073211e-bde2-4977-8d22-f97b56bf99b2" providerId="ADAL" clId="{A56A605D-1807-4E4A-A192-C4DD17C44690}" dt="2021-02-21T14:58:40.140" v="47" actId="20577"/>
          <ac:spMkLst>
            <pc:docMk/>
            <pc:sldMk cId="2898883601" sldId="366"/>
            <ac:spMk id="2" creationId="{00000000-0000-0000-0000-000000000000}"/>
          </ac:spMkLst>
        </pc:spChg>
      </pc:sldChg>
      <pc:sldChg chg="del">
        <pc:chgData name="Mihir" userId="d073211e-bde2-4977-8d22-f97b56bf99b2" providerId="ADAL" clId="{A56A605D-1807-4E4A-A192-C4DD17C44690}" dt="2021-02-21T14:52:23.964" v="8" actId="47"/>
        <pc:sldMkLst>
          <pc:docMk/>
          <pc:sldMk cId="1036915857" sldId="413"/>
        </pc:sldMkLst>
      </pc:sldChg>
      <pc:sldChg chg="del">
        <pc:chgData name="Mihir" userId="d073211e-bde2-4977-8d22-f97b56bf99b2" providerId="ADAL" clId="{A56A605D-1807-4E4A-A192-C4DD17C44690}" dt="2021-02-21T14:52:11.368" v="6" actId="47"/>
        <pc:sldMkLst>
          <pc:docMk/>
          <pc:sldMk cId="1529195474" sldId="414"/>
        </pc:sldMkLst>
      </pc:sldChg>
      <pc:sldChg chg="del">
        <pc:chgData name="Mihir" userId="d073211e-bde2-4977-8d22-f97b56bf99b2" providerId="ADAL" clId="{A56A605D-1807-4E4A-A192-C4DD17C44690}" dt="2021-02-21T14:52:14.035" v="7" actId="47"/>
        <pc:sldMkLst>
          <pc:docMk/>
          <pc:sldMk cId="2482909437" sldId="416"/>
        </pc:sldMkLst>
      </pc:sldChg>
      <pc:sldChg chg="del">
        <pc:chgData name="Mihir" userId="d073211e-bde2-4977-8d22-f97b56bf99b2" providerId="ADAL" clId="{A56A605D-1807-4E4A-A192-C4DD17C44690}" dt="2021-02-21T14:52:09.032" v="5" actId="47"/>
        <pc:sldMkLst>
          <pc:docMk/>
          <pc:sldMk cId="2024315399" sldId="418"/>
        </pc:sldMkLst>
      </pc:sldChg>
      <pc:sldChg chg="modSp add mod">
        <pc:chgData name="Mihir" userId="d073211e-bde2-4977-8d22-f97b56bf99b2" providerId="ADAL" clId="{A56A605D-1807-4E4A-A192-C4DD17C44690}" dt="2021-02-21T15:01:02.486" v="89" actId="20577"/>
        <pc:sldMkLst>
          <pc:docMk/>
          <pc:sldMk cId="3748981171" sldId="2521"/>
        </pc:sldMkLst>
        <pc:spChg chg="mod">
          <ac:chgData name="Mihir" userId="d073211e-bde2-4977-8d22-f97b56bf99b2" providerId="ADAL" clId="{A56A605D-1807-4E4A-A192-C4DD17C44690}" dt="2021-02-21T15:01:02.486" v="89" actId="20577"/>
          <ac:spMkLst>
            <pc:docMk/>
            <pc:sldMk cId="3748981171" sldId="2521"/>
            <ac:spMk id="4" creationId="{5D1D0598-72C7-49AD-A937-7816E2E39DEB}"/>
          </ac:spMkLst>
        </pc:spChg>
      </pc:sldChg>
      <pc:sldChg chg="delSp modSp add mod ord">
        <pc:chgData name="Mihir" userId="d073211e-bde2-4977-8d22-f97b56bf99b2" providerId="ADAL" clId="{A56A605D-1807-4E4A-A192-C4DD17C44690}" dt="2021-02-21T14:59:53.975" v="85" actId="14100"/>
        <pc:sldMkLst>
          <pc:docMk/>
          <pc:sldMk cId="1578032575" sldId="2139118335"/>
        </pc:sldMkLst>
        <pc:spChg chg="mod">
          <ac:chgData name="Mihir" userId="d073211e-bde2-4977-8d22-f97b56bf99b2" providerId="ADAL" clId="{A56A605D-1807-4E4A-A192-C4DD17C44690}" dt="2021-02-21T14:54:34.198" v="9"/>
          <ac:spMkLst>
            <pc:docMk/>
            <pc:sldMk cId="1578032575" sldId="2139118335"/>
            <ac:spMk id="2" creationId="{03CADCD5-B943-46B3-A364-17F752B33EAA}"/>
          </ac:spMkLst>
        </pc:spChg>
        <pc:spChg chg="del">
          <ac:chgData name="Mihir" userId="d073211e-bde2-4977-8d22-f97b56bf99b2" providerId="ADAL" clId="{A56A605D-1807-4E4A-A192-C4DD17C44690}" dt="2021-02-21T14:59:47.859" v="83" actId="478"/>
          <ac:spMkLst>
            <pc:docMk/>
            <pc:sldMk cId="1578032575" sldId="2139118335"/>
            <ac:spMk id="8" creationId="{29967A8E-7294-4F40-9A58-51ADE4BDB8D6}"/>
          </ac:spMkLst>
        </pc:spChg>
        <pc:spChg chg="del">
          <ac:chgData name="Mihir" userId="d073211e-bde2-4977-8d22-f97b56bf99b2" providerId="ADAL" clId="{A56A605D-1807-4E4A-A192-C4DD17C44690}" dt="2021-02-21T14:59:45.847" v="82" actId="478"/>
          <ac:spMkLst>
            <pc:docMk/>
            <pc:sldMk cId="1578032575" sldId="2139118335"/>
            <ac:spMk id="18" creationId="{EA6B2987-2384-4177-8F10-60E7D0C501AC}"/>
          </ac:spMkLst>
        </pc:spChg>
        <pc:spChg chg="del mod">
          <ac:chgData name="Mihir" userId="d073211e-bde2-4977-8d22-f97b56bf99b2" providerId="ADAL" clId="{A56A605D-1807-4E4A-A192-C4DD17C44690}" dt="2021-02-21T14:55:01.014" v="13" actId="478"/>
          <ac:spMkLst>
            <pc:docMk/>
            <pc:sldMk cId="1578032575" sldId="2139118335"/>
            <ac:spMk id="71" creationId="{0F5CA3EF-50D8-4430-8C55-8AB99AA21058}"/>
          </ac:spMkLst>
        </pc:spChg>
        <pc:spChg chg="mod">
          <ac:chgData name="Mihir" userId="d073211e-bde2-4977-8d22-f97b56bf99b2" providerId="ADAL" clId="{A56A605D-1807-4E4A-A192-C4DD17C44690}" dt="2021-02-21T14:59:06.204" v="81" actId="1035"/>
          <ac:spMkLst>
            <pc:docMk/>
            <pc:sldMk cId="1578032575" sldId="2139118335"/>
            <ac:spMk id="4098" creationId="{94139586-7D8F-4CEC-B098-3DE497AD5BA2}"/>
          </ac:spMkLst>
        </pc:spChg>
        <pc:picChg chg="mod">
          <ac:chgData name="Mihir" userId="d073211e-bde2-4977-8d22-f97b56bf99b2" providerId="ADAL" clId="{A56A605D-1807-4E4A-A192-C4DD17C44690}" dt="2021-02-21T14:59:53.975" v="85" actId="14100"/>
          <ac:picMkLst>
            <pc:docMk/>
            <pc:sldMk cId="1578032575" sldId="2139118335"/>
            <ac:picMk id="4" creationId="{277C4490-0212-4822-8DAA-3DECA407D61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10C0E-43C4-4C6B-ADC3-72FEA0A55427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700">
                <a:solidFill>
                  <a:schemeClr val="bg2"/>
                </a:solidFill>
              </a:rPr>
              <a:t>© 2014 Teradata</a:t>
            </a:r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53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EA1FF-4A34-4477-ABDE-9C72F8F54362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2014 Teradata</a:t>
            </a:r>
          </a:p>
        </p:txBody>
      </p:sp>
    </p:spTree>
    <p:extLst>
      <p:ext uri="{BB962C8B-B14F-4D97-AF65-F5344CB8AC3E}">
        <p14:creationId xmlns:p14="http://schemas.microsoft.com/office/powerpoint/2010/main" val="39025879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9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4504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</p:spTree>
    <p:extLst>
      <p:ext uri="{BB962C8B-B14F-4D97-AF65-F5344CB8AC3E}">
        <p14:creationId xmlns:p14="http://schemas.microsoft.com/office/powerpoint/2010/main" val="373906937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70" y="777240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2209800"/>
            <a:ext cx="4878730" cy="411480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0" y="76200"/>
            <a:ext cx="1371600" cy="62484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Case Study Logo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</p:spTree>
    <p:extLst>
      <p:ext uri="{BB962C8B-B14F-4D97-AF65-F5344CB8AC3E}">
        <p14:creationId xmlns:p14="http://schemas.microsoft.com/office/powerpoint/2010/main" val="246090344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70" y="164592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1536192"/>
            <a:ext cx="4878730" cy="4791456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</p:spTree>
    <p:extLst>
      <p:ext uri="{BB962C8B-B14F-4D97-AF65-F5344CB8AC3E}">
        <p14:creationId xmlns:p14="http://schemas.microsoft.com/office/powerpoint/2010/main" val="27175739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3196340"/>
            <a:ext cx="9144000" cy="465320"/>
          </a:xfrm>
          <a:solidFill>
            <a:schemeClr val="bg1"/>
          </a:solidFill>
        </p:spPr>
        <p:txBody>
          <a:bodyPr lIns="457200" tIns="45720" rIns="457200" bIns="4572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3418" y="6556248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42535" y="6591604"/>
            <a:ext cx="2658930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</p:spTree>
    <p:extLst>
      <p:ext uri="{BB962C8B-B14F-4D97-AF65-F5344CB8AC3E}">
        <p14:creationId xmlns:p14="http://schemas.microsoft.com/office/powerpoint/2010/main" val="347106531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dirty="0"/>
              <a:t>© 2014 Teradata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gray">
          <a:xfrm>
            <a:off x="2742406" y="3015457"/>
            <a:ext cx="3659188" cy="827087"/>
            <a:chOff x="1728" y="1805"/>
            <a:chExt cx="2305" cy="521"/>
          </a:xfrm>
          <a:solidFill>
            <a:schemeClr val="accent1"/>
          </a:solidFill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77464" y="6575539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53418" y="6557507"/>
            <a:ext cx="133050" cy="1308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79342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6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6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6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3EF3F-EF38-499C-B5CE-A065A0A5A9A4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9DAD8F-EB59-48DF-B844-68C95117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33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2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800600" y="1216152"/>
            <a:ext cx="3886200" cy="5009648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800600" y="265176"/>
            <a:ext cx="38862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99060" y="6522720"/>
            <a:ext cx="236220" cy="236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43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8716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532" y="1600200"/>
            <a:ext cx="5241131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395492"/>
            <a:ext cx="78867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1A50F-18DA-BB46-847F-5CC3413F022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4086253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9D4D-1D72-4F02-88D1-5932BCE2D14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7689-39DD-4593-AA12-029B1A9D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79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9D4D-1D72-4F02-88D1-5932BCE2D14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7689-39DD-4593-AA12-029B1A9D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01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9D4D-1D72-4F02-88D1-5932BCE2D14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7689-39DD-4593-AA12-029B1A9D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1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9D4D-1D72-4F02-88D1-5932BCE2D14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7689-39DD-4593-AA12-029B1A9D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70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9D4D-1D72-4F02-88D1-5932BCE2D14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7689-39DD-4593-AA12-029B1A9D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461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9D4D-1D72-4F02-88D1-5932BCE2D14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7689-39DD-4593-AA12-029B1A9D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91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9D4D-1D72-4F02-88D1-5932BCE2D14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7689-39DD-4593-AA12-029B1A9D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9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9D4D-1D72-4F02-88D1-5932BCE2D14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7689-39DD-4593-AA12-029B1A9D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7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9D4D-1D72-4F02-88D1-5932BCE2D14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7689-39DD-4593-AA12-029B1A9D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373"/>
            <a:ext cx="8229600" cy="494814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2014 Teradata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</p:spTree>
    <p:extLst>
      <p:ext uri="{BB962C8B-B14F-4D97-AF65-F5344CB8AC3E}">
        <p14:creationId xmlns:p14="http://schemas.microsoft.com/office/powerpoint/2010/main" val="1728525797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9D4D-1D72-4F02-88D1-5932BCE2D14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7689-39DD-4593-AA12-029B1A9D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9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9D4D-1D72-4F02-88D1-5932BCE2D14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7689-39DD-4593-AA12-029B1A9D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6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216152"/>
            <a:ext cx="3886200" cy="464998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372"/>
            <a:ext cx="3886200" cy="4955827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19618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216371"/>
            <a:ext cx="3886200" cy="4930709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373"/>
            <a:ext cx="3886200" cy="4930708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892461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372"/>
            <a:ext cx="2438400" cy="4937989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0" y="1216372"/>
            <a:ext cx="2438400" cy="4937989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216372"/>
            <a:ext cx="2438400" cy="4937989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080029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216372"/>
            <a:ext cx="2438400" cy="470247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372"/>
            <a:ext cx="5334000" cy="4978689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4419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0" y="1216372"/>
            <a:ext cx="2438400" cy="469859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1216372"/>
            <a:ext cx="5334000" cy="4972656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370559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© 2014 Teradata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944525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6372"/>
            <a:ext cx="8229600" cy="49558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styles: Standard bullet</a:t>
            </a:r>
          </a:p>
          <a:p>
            <a:pPr lvl="1"/>
            <a:r>
              <a:rPr lang="en-US" dirty="0"/>
              <a:t>Second level: Sub bullet</a:t>
            </a:r>
          </a:p>
          <a:p>
            <a:pPr lvl="2"/>
            <a:r>
              <a:rPr lang="en-US" dirty="0"/>
              <a:t>Third level: Tertiary bullet</a:t>
            </a:r>
          </a:p>
          <a:p>
            <a:pPr lvl="3"/>
            <a:r>
              <a:rPr lang="en-US" dirty="0"/>
              <a:t>Fourth level: Body copy</a:t>
            </a:r>
          </a:p>
          <a:p>
            <a:pPr lvl="4"/>
            <a:r>
              <a:rPr lang="en-US" dirty="0"/>
              <a:t>Fifth level: Main Heading</a:t>
            </a:r>
          </a:p>
          <a:p>
            <a:pPr lvl="5"/>
            <a:r>
              <a:rPr lang="en-US" dirty="0"/>
              <a:t>Sixth level: Subheading</a:t>
            </a:r>
          </a:p>
          <a:p>
            <a:pPr lvl="6"/>
            <a:r>
              <a:rPr lang="en-US" dirty="0"/>
              <a:t>Seventh level: Tertiary heading</a:t>
            </a:r>
          </a:p>
          <a:p>
            <a:pPr lvl="7"/>
            <a:r>
              <a:rPr lang="en-US" dirty="0"/>
              <a:t>Eighth level: Numbered lists</a:t>
            </a:r>
          </a:p>
          <a:p>
            <a:pPr lvl="8"/>
            <a:r>
              <a:rPr lang="en-US" dirty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2014 Teradata</a:t>
            </a:r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"/>
          <p:cNvGrpSpPr>
            <a:grpSpLocks noChangeAspect="1"/>
          </p:cNvGrpSpPr>
          <p:nvPr/>
        </p:nvGrpSpPr>
        <p:grpSpPr bwMode="auto">
          <a:xfrm>
            <a:off x="7772400" y="6477418"/>
            <a:ext cx="914400" cy="204717"/>
            <a:chOff x="5137" y="4139"/>
            <a:chExt cx="335" cy="75"/>
          </a:xfrm>
          <a:solidFill>
            <a:schemeClr val="accent1"/>
          </a:solidFill>
        </p:grpSpPr>
        <p:sp>
          <p:nvSpPr>
            <p:cNvPr id="4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457200" y="166952"/>
            <a:ext cx="8229600" cy="701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7" r:id="rId2"/>
    <p:sldLayoutId id="2147483650" r:id="rId3"/>
    <p:sldLayoutId id="2147483658" r:id="rId4"/>
    <p:sldLayoutId id="2147483709" r:id="rId5"/>
    <p:sldLayoutId id="2147483659" r:id="rId6"/>
    <p:sldLayoutId id="2147483662" r:id="rId7"/>
    <p:sldLayoutId id="2147483663" r:id="rId8"/>
    <p:sldLayoutId id="2147483654" r:id="rId9"/>
    <p:sldLayoutId id="2147483655" r:id="rId10"/>
    <p:sldLayoutId id="2147483670" r:id="rId11"/>
    <p:sldLayoutId id="2147483710" r:id="rId12"/>
    <p:sldLayoutId id="2147483660" r:id="rId13"/>
    <p:sldLayoutId id="2147483661" r:id="rId14"/>
    <p:sldLayoutId id="2147483726" r:id="rId15"/>
    <p:sldLayoutId id="2147483728" r:id="rId16"/>
    <p:sldLayoutId id="2147483729" r:id="rId17"/>
    <p:sldLayoutId id="2147483745" r:id="rId18"/>
    <p:sldLayoutId id="2147483746" r:id="rId19"/>
    <p:sldLayoutId id="2147483747" r:id="rId20"/>
  </p:sldLayoutIdLst>
  <p:transition spd="med">
    <p:fade/>
  </p:transition>
  <p:hf sldNum="0"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-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89D4D-1D72-4F02-88D1-5932BCE2D14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7689-39DD-4593-AA12-029B1A9D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radata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TL-1011_4-3_PPT-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" y="0"/>
            <a:ext cx="9136833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2444886"/>
            <a:ext cx="9144000" cy="1968231"/>
          </a:xfrm>
        </p:spPr>
        <p:txBody>
          <a:bodyPr/>
          <a:lstStyle/>
          <a:p>
            <a:r>
              <a:rPr lang="en-US" dirty="0" err="1"/>
              <a:t>Datastage</a:t>
            </a:r>
            <a:r>
              <a:rPr lang="en-US" dirty="0"/>
              <a:t> Basics Training - Overall Architecture</a:t>
            </a:r>
          </a:p>
          <a:p>
            <a:pPr lvl="2"/>
            <a:r>
              <a:rPr lang="en-US" dirty="0"/>
              <a:t>Mihir </a:t>
            </a:r>
            <a:r>
              <a:rPr lang="en-US" dirty="0" err="1"/>
              <a:t>kumar,</a:t>
            </a:r>
            <a:r>
              <a:rPr lang="en-US" dirty="0"/>
              <a:t> </a:t>
            </a:r>
            <a:r>
              <a:rPr lang="en-IN" dirty="0"/>
              <a:t>Sr. Lead Data Engineer</a:t>
            </a:r>
          </a:p>
          <a:p>
            <a:pPr lvl="2"/>
            <a:r>
              <a:rPr lang="en-US" dirty="0"/>
              <a:t>Sumit Jain, Sr. Data Engineer</a:t>
            </a:r>
          </a:p>
          <a:p>
            <a:pPr lvl="2"/>
            <a:r>
              <a:rPr lang="en-US" dirty="0"/>
              <a:t>Sudipta Sarkar, Sr. </a:t>
            </a:r>
            <a:r>
              <a:rPr lang="en-IN" dirty="0"/>
              <a:t>Data Engineering Specialist</a:t>
            </a:r>
          </a:p>
          <a:p>
            <a:pPr lvl="2"/>
            <a:r>
              <a:rPr lang="en-IN" dirty="0"/>
              <a:t>Neha Chaudhari, Data Engineering Specialist</a:t>
            </a:r>
            <a:endParaRPr lang="en-US" dirty="0"/>
          </a:p>
          <a:p>
            <a:pPr lvl="3"/>
            <a:r>
              <a:rPr lang="en-US" dirty="0"/>
              <a:t>22-Feb-2021</a:t>
            </a:r>
          </a:p>
        </p:txBody>
      </p:sp>
      <p:pic>
        <p:nvPicPr>
          <p:cNvPr id="9" name="Picture 8">
            <a:hlinkClick r:id="rId3"/>
            <a:extLst>
              <a:ext uri="{FF2B5EF4-FFF2-40B4-BE49-F238E27FC236}">
                <a16:creationId xmlns:a16="http://schemas.microsoft.com/office/drawing/2014/main" id="{69F6D9E6-57FC-45C0-BD6A-B505FF0251C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84" y="165831"/>
            <a:ext cx="1717675" cy="42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14196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834"/>
            <a:ext cx="8229600" cy="449994"/>
          </a:xfrm>
        </p:spPr>
        <p:txBody>
          <a:bodyPr/>
          <a:lstStyle/>
          <a:p>
            <a:r>
              <a:rPr lang="en-US" dirty="0"/>
              <a:t>Client Tier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6539"/>
            <a:ext cx="8229600" cy="2992071"/>
          </a:xfrm>
        </p:spPr>
        <p:txBody>
          <a:bodyPr>
            <a:normAutofit/>
          </a:bodyPr>
          <a:lstStyle/>
          <a:p>
            <a:r>
              <a:rPr lang="en-IN" dirty="0"/>
              <a:t>IBM </a:t>
            </a:r>
            <a:r>
              <a:rPr lang="en-IN" dirty="0" err="1"/>
              <a:t>InfoSphere</a:t>
            </a:r>
            <a:r>
              <a:rPr lang="en-IN" dirty="0"/>
              <a:t> </a:t>
            </a:r>
            <a:r>
              <a:rPr lang="en-IN" dirty="0" err="1"/>
              <a:t>DataStage</a:t>
            </a:r>
            <a:r>
              <a:rPr lang="en-IN" dirty="0"/>
              <a:t> and </a:t>
            </a:r>
            <a:r>
              <a:rPr lang="en-IN" dirty="0" err="1"/>
              <a:t>QualityStage</a:t>
            </a:r>
            <a:r>
              <a:rPr lang="en-IN" dirty="0"/>
              <a:t> clients</a:t>
            </a:r>
          </a:p>
          <a:p>
            <a:r>
              <a:rPr lang="en-IN" dirty="0"/>
              <a:t>Administrator, Designer, and Director</a:t>
            </a:r>
          </a:p>
          <a:p>
            <a:r>
              <a:rPr lang="en-IN" b="1" dirty="0"/>
              <a:t>Administrative clients</a:t>
            </a:r>
          </a:p>
          <a:p>
            <a:pPr lvl="1"/>
            <a:r>
              <a:rPr lang="en-US" dirty="0"/>
              <a:t>Project defaults, add/delete project</a:t>
            </a:r>
          </a:p>
          <a:p>
            <a:pPr lvl="1"/>
            <a:r>
              <a:rPr lang="en-US" dirty="0"/>
              <a:t>User and group privileges</a:t>
            </a:r>
            <a:endParaRPr lang="en-IN" dirty="0"/>
          </a:p>
          <a:p>
            <a:r>
              <a:rPr lang="en-IN" b="1" dirty="0"/>
              <a:t>User clients</a:t>
            </a:r>
          </a:p>
          <a:p>
            <a:pPr lvl="1"/>
            <a:r>
              <a:rPr lang="en-IN" dirty="0"/>
              <a:t> creating, managing, and designing jobs</a:t>
            </a:r>
          </a:p>
          <a:p>
            <a:pPr lvl="1"/>
            <a:r>
              <a:rPr lang="en-IN" dirty="0"/>
              <a:t>validating, running, scheduling and monitoring jobs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4515" y="3767764"/>
            <a:ext cx="8229600" cy="4482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Server tiers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4347" y="4383904"/>
            <a:ext cx="8229600" cy="207197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71450" algn="l" defTabSz="914400" rtl="0" eaLnBrk="1" latinLnBrk="0" hangingPunct="1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" indent="-22860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9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Services tier</a:t>
            </a:r>
            <a:endParaRPr lang="en-IN" dirty="0"/>
          </a:p>
          <a:p>
            <a:pPr lvl="1"/>
            <a:r>
              <a:rPr lang="en-IN" dirty="0"/>
              <a:t>includes both common and product-specific services</a:t>
            </a:r>
          </a:p>
          <a:p>
            <a:pPr marL="228600" lvl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800" b="1" dirty="0"/>
              <a:t>Repository tier</a:t>
            </a:r>
          </a:p>
          <a:p>
            <a:pPr lvl="1"/>
            <a:r>
              <a:rPr lang="en-IN" dirty="0"/>
              <a:t>store all IBM Information Server product module objects</a:t>
            </a:r>
          </a:p>
          <a:p>
            <a:pPr marL="228600" lvl="2" indent="-228600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800" b="1" dirty="0"/>
              <a:t>Engine tier</a:t>
            </a:r>
          </a:p>
          <a:p>
            <a:pPr lvl="1"/>
            <a:r>
              <a:rPr lang="en-IN" dirty="0"/>
              <a:t>This is the parallel runtime engine that executes the IBM Information Server tasks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01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 </a:t>
            </a:r>
            <a:r>
              <a:rPr lang="en-US" altLang="en-US" dirty="0" err="1"/>
              <a:t>DataStage</a:t>
            </a:r>
            <a:r>
              <a:rPr lang="en-US" altLang="en-US" dirty="0"/>
              <a:t>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 marL="0" lvl="1" indent="0">
              <a:lnSpc>
                <a:spcPct val="80000"/>
              </a:lnSpc>
              <a:buNone/>
            </a:pPr>
            <a:r>
              <a:rPr lang="en-US" altLang="en-US" sz="2000" b="1" dirty="0"/>
              <a:t>Project </a:t>
            </a:r>
          </a:p>
          <a:p>
            <a:pPr marL="342900" lvl="1" indent="-342900">
              <a:lnSpc>
                <a:spcPct val="80000"/>
              </a:lnSpc>
            </a:pPr>
            <a:r>
              <a:rPr lang="en-US" altLang="en-US" sz="1900" dirty="0"/>
              <a:t>Usually created for each application (or version of an application, e.g. Test,  </a:t>
            </a:r>
            <a:r>
              <a:rPr lang="en-US" altLang="en-US" sz="1900" dirty="0" err="1"/>
              <a:t>Dev</a:t>
            </a:r>
            <a:r>
              <a:rPr lang="en-US" altLang="en-US" sz="1900" dirty="0"/>
              <a:t>, etc.)</a:t>
            </a:r>
          </a:p>
          <a:p>
            <a:pPr marL="342900" lvl="1" indent="-342900">
              <a:lnSpc>
                <a:spcPct val="80000"/>
              </a:lnSpc>
            </a:pPr>
            <a:r>
              <a:rPr lang="en-US" altLang="en-US" sz="1900" dirty="0"/>
              <a:t>Multiple projects can exist on a single server box</a:t>
            </a:r>
          </a:p>
          <a:p>
            <a:pPr marL="342900" lvl="1" indent="-342900">
              <a:lnSpc>
                <a:spcPct val="80000"/>
              </a:lnSpc>
            </a:pPr>
            <a:r>
              <a:rPr lang="en-US" altLang="en-US" sz="1900" dirty="0"/>
              <a:t>Consists of </a:t>
            </a:r>
            <a:r>
              <a:rPr lang="en-US" altLang="en-US" sz="1900" dirty="0" err="1"/>
              <a:t>DataStage</a:t>
            </a:r>
            <a:r>
              <a:rPr lang="en-US" altLang="en-US" sz="1900" dirty="0"/>
              <a:t> Server &amp; Parallel Jobs</a:t>
            </a:r>
          </a:p>
          <a:p>
            <a:pPr marL="342900" lvl="2" indent="-342900">
              <a:lnSpc>
                <a:spcPct val="80000"/>
              </a:lnSpc>
            </a:pPr>
            <a:r>
              <a:rPr lang="en-US" altLang="en-US" sz="1900" dirty="0"/>
              <a:t>Pre-built components (Stages, Functions, etc.)</a:t>
            </a:r>
          </a:p>
          <a:p>
            <a:pPr marL="342900" lvl="2" indent="-342900">
              <a:lnSpc>
                <a:spcPct val="80000"/>
              </a:lnSpc>
            </a:pPr>
            <a:r>
              <a:rPr lang="en-US" altLang="en-US" sz="1900" dirty="0"/>
              <a:t>User-defined components</a:t>
            </a:r>
          </a:p>
          <a:p>
            <a:pPr marL="342900" lvl="2" indent="-342900">
              <a:lnSpc>
                <a:spcPct val="80000"/>
              </a:lnSpc>
            </a:pPr>
            <a:r>
              <a:rPr lang="en-US" altLang="en-US" sz="1900" dirty="0"/>
              <a:t>User Roles &amp; Privileges set at this level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900" dirty="0"/>
          </a:p>
          <a:p>
            <a:pPr marL="0" lvl="2" indent="0">
              <a:lnSpc>
                <a:spcPct val="80000"/>
              </a:lnSpc>
              <a:buNone/>
            </a:pPr>
            <a:r>
              <a:rPr lang="en-US" sz="2000" b="1" dirty="0"/>
              <a:t>Job</a:t>
            </a:r>
          </a:p>
          <a:p>
            <a:pPr marL="342900" lvl="2" indent="-342900">
              <a:lnSpc>
                <a:spcPct val="80000"/>
              </a:lnSpc>
            </a:pPr>
            <a:r>
              <a:rPr lang="en-US" sz="1900" dirty="0"/>
              <a:t>Design objects and compiled program elements that connect to sources</a:t>
            </a:r>
          </a:p>
          <a:p>
            <a:pPr marL="342900" lvl="2" indent="-342900">
              <a:lnSpc>
                <a:spcPct val="80000"/>
              </a:lnSpc>
            </a:pPr>
            <a:r>
              <a:rPr lang="en-US" sz="1900" dirty="0"/>
              <a:t>Extract and transform data and then output it to a target </a:t>
            </a:r>
          </a:p>
          <a:p>
            <a:pPr marL="342900" lvl="2" indent="-342900">
              <a:lnSpc>
                <a:spcPct val="80000"/>
              </a:lnSpc>
            </a:pPr>
            <a:r>
              <a:rPr lang="en-US" sz="1900" dirty="0"/>
              <a:t>Job types include parallel jobs, sequence jobs, server jobs</a:t>
            </a:r>
            <a:endParaRPr lang="en-US" altLang="en-US" sz="1900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54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&amp; Jobs</a:t>
            </a:r>
          </a:p>
        </p:txBody>
      </p:sp>
      <p:pic>
        <p:nvPicPr>
          <p:cNvPr id="5" name="Picture 3" descr="C:\Users\AB185101\Documents\Datastage\Riyadh_Training\project_job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30" y="1252084"/>
            <a:ext cx="5380037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9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Logon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239000" cy="474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627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DataStage</a:t>
            </a:r>
            <a:r>
              <a:rPr lang="en-US" dirty="0"/>
              <a:t> Administrator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58348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199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DataStage</a:t>
            </a:r>
            <a:r>
              <a:rPr lang="en-US" dirty="0"/>
              <a:t> Designer</a:t>
            </a:r>
          </a:p>
        </p:txBody>
      </p:sp>
      <p:pic>
        <p:nvPicPr>
          <p:cNvPr id="6656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3820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508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Director Client Overview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280920" cy="4789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1979712" y="620688"/>
            <a:ext cx="1409700" cy="705833"/>
          </a:xfrm>
          <a:prstGeom prst="wedgeRoundRectCallout">
            <a:avLst>
              <a:gd name="adj1" fmla="val -80922"/>
              <a:gd name="adj2" fmla="val 136346"/>
              <a:gd name="adj3" fmla="val 16667"/>
            </a:avLst>
          </a:prstGeom>
          <a:solidFill>
            <a:srgbClr val="A1B7B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Job Log view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355976" y="636901"/>
            <a:ext cx="1132816" cy="845987"/>
          </a:xfrm>
          <a:prstGeom prst="wedgeRoundRectCallout">
            <a:avLst>
              <a:gd name="adj1" fmla="val -182852"/>
              <a:gd name="adj2" fmla="val 100355"/>
              <a:gd name="adj3" fmla="val 16667"/>
            </a:avLst>
          </a:prstGeom>
          <a:solidFill>
            <a:srgbClr val="A1B7B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Run selected job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608004" y="3238690"/>
            <a:ext cx="1409700" cy="705833"/>
          </a:xfrm>
          <a:prstGeom prst="wedgeRoundRectCallout">
            <a:avLst>
              <a:gd name="adj1" fmla="val -229384"/>
              <a:gd name="adj2" fmla="val 113859"/>
              <a:gd name="adj3" fmla="val 16667"/>
            </a:avLst>
          </a:prstGeom>
          <a:solidFill>
            <a:srgbClr val="A1B7B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Verdana" pitchFamily="34" charset="0"/>
              </a:rPr>
              <a:t>Select a job to view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32808" y="620687"/>
            <a:ext cx="1409700" cy="705833"/>
          </a:xfrm>
          <a:prstGeom prst="wedgeRoundRectCallout">
            <a:avLst>
              <a:gd name="adj1" fmla="val 15777"/>
              <a:gd name="adj2" fmla="val 136346"/>
              <a:gd name="adj3" fmla="val 16667"/>
            </a:avLst>
          </a:prstGeom>
          <a:solidFill>
            <a:srgbClr val="A1B7B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Job Status view</a:t>
            </a:r>
          </a:p>
        </p:txBody>
      </p:sp>
    </p:spTree>
    <p:extLst>
      <p:ext uri="{BB962C8B-B14F-4D97-AF65-F5344CB8AC3E}">
        <p14:creationId xmlns:p14="http://schemas.microsoft.com/office/powerpoint/2010/main" val="980942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D0598-72C7-49AD-A937-7816E2E39DEB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134" y="5859938"/>
            <a:ext cx="2112254" cy="347431"/>
          </a:xfrm>
        </p:spPr>
        <p:txBody>
          <a:bodyPr/>
          <a:lstStyle/>
          <a:p>
            <a:r>
              <a:rPr lang="en-US" dirty="0"/>
              <a:t>©2021 Teradata</a:t>
            </a:r>
          </a:p>
        </p:txBody>
      </p:sp>
      <p:pic>
        <p:nvPicPr>
          <p:cNvPr id="1026" name="Picture 2" descr="Q&amp;A">
            <a:extLst>
              <a:ext uri="{FF2B5EF4-FFF2-40B4-BE49-F238E27FC236}">
                <a16:creationId xmlns:a16="http://schemas.microsoft.com/office/drawing/2014/main" id="{EB73FE8E-FCA7-487B-8079-10D50D457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56" y="1653779"/>
            <a:ext cx="5500688" cy="355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98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57800" y="1205266"/>
            <a:ext cx="3886200" cy="5009648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The Traditional Data warehouse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Teradata UDA Architecture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ETL/ELT Process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IBM </a:t>
            </a:r>
            <a:r>
              <a:rPr lang="en-US" dirty="0" err="1">
                <a:solidFill>
                  <a:srgbClr val="002060"/>
                </a:solidFill>
                <a:latin typeface="Calibri" pitchFamily="34" charset="0"/>
              </a:rPr>
              <a:t>InfoSphere</a:t>
            </a:r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 Architecture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IBM </a:t>
            </a:r>
            <a:r>
              <a:rPr lang="en-US" dirty="0" err="1">
                <a:solidFill>
                  <a:srgbClr val="002060"/>
                </a:solidFill>
                <a:latin typeface="Calibri" pitchFamily="34" charset="0"/>
              </a:rPr>
              <a:t>InfoSphere</a:t>
            </a:r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" pitchFamily="34" charset="0"/>
              </a:rPr>
              <a:t>Datastage</a:t>
            </a:r>
            <a:endParaRPr lang="en-US" dirty="0">
              <a:solidFill>
                <a:srgbClr val="00206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5400" y="297833"/>
            <a:ext cx="3886200" cy="701731"/>
          </a:xfrm>
        </p:spPr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2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72" y="0"/>
            <a:ext cx="50262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88360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Traditional Data warehouse</a:t>
            </a:r>
          </a:p>
        </p:txBody>
      </p:sp>
      <p:pic>
        <p:nvPicPr>
          <p:cNvPr id="5" name="Picture 2" descr="Beautiful Data Warehouse Definition #3 Etl Data Flow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340768"/>
            <a:ext cx="792088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1474" y="5871913"/>
            <a:ext cx="8467726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</a:pPr>
            <a:r>
              <a:rPr lang="en-US" b="1" dirty="0">
                <a:solidFill>
                  <a:srgbClr val="231F20"/>
                </a:solidFill>
              </a:rPr>
              <a:t>A central enterprise wide database that contains information extracted from operational systems</a:t>
            </a:r>
          </a:p>
        </p:txBody>
      </p:sp>
    </p:spTree>
    <p:extLst>
      <p:ext uri="{BB962C8B-B14F-4D97-AF65-F5344CB8AC3E}">
        <p14:creationId xmlns:p14="http://schemas.microsoft.com/office/powerpoint/2010/main" val="138181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1258"/>
            <a:ext cx="9144000" cy="5235483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87683"/>
          </a:xfrm>
        </p:spPr>
        <p:txBody>
          <a:bodyPr/>
          <a:lstStyle/>
          <a:p>
            <a:r>
              <a:rPr lang="en-US" dirty="0"/>
              <a:t>Teradata UDA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0650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Extracting</a:t>
            </a:r>
            <a:r>
              <a:rPr lang="en-IN" dirty="0"/>
              <a:t> the data from source systems (SAP, ERP, other </a:t>
            </a:r>
            <a:r>
              <a:rPr lang="en-IN" dirty="0" err="1"/>
              <a:t>oprational</a:t>
            </a:r>
            <a:r>
              <a:rPr lang="en-IN" dirty="0"/>
              <a:t> systems), data from different source systems is converted into one consolidated data warehouse format which is ready for transformation processing</a:t>
            </a:r>
          </a:p>
          <a:p>
            <a:endParaRPr lang="en-IN" dirty="0"/>
          </a:p>
          <a:p>
            <a:r>
              <a:rPr lang="en-IN" b="1" dirty="0"/>
              <a:t>Transforming</a:t>
            </a:r>
            <a:r>
              <a:rPr lang="en-IN" dirty="0"/>
              <a:t> the data may involve the following tasks:</a:t>
            </a:r>
          </a:p>
          <a:p>
            <a:pPr lvl="1"/>
            <a:r>
              <a:rPr lang="en-IN" sz="1800" dirty="0"/>
              <a:t> applying business rules (so-called derivations, e.g., calculating new measures and dimensions),</a:t>
            </a:r>
          </a:p>
          <a:p>
            <a:pPr lvl="1"/>
            <a:r>
              <a:rPr lang="en-IN" sz="1800" dirty="0"/>
              <a:t>  cleaning (e.g., mapping NULL to 0 or "Male" to "M" and "Female" to "F" etc.),</a:t>
            </a:r>
          </a:p>
          <a:p>
            <a:pPr lvl="1"/>
            <a:r>
              <a:rPr lang="en-IN" sz="1800" dirty="0"/>
              <a:t>  filtering (e.g., selecting only certain columns to load),</a:t>
            </a:r>
          </a:p>
          <a:p>
            <a:pPr lvl="1"/>
            <a:r>
              <a:rPr lang="en-IN" sz="1800" dirty="0"/>
              <a:t>  splitting a column into multiple columns and vice versa,</a:t>
            </a:r>
          </a:p>
          <a:p>
            <a:pPr lvl="1"/>
            <a:endParaRPr lang="en-US" dirty="0"/>
          </a:p>
          <a:p>
            <a:pPr marL="228600" lvl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800" b="1" dirty="0"/>
              <a:t>Loading </a:t>
            </a:r>
            <a:r>
              <a:rPr lang="en-IN" sz="1800" dirty="0"/>
              <a:t>the data into a data warehouse or data repository for other reporting applications</a:t>
            </a:r>
          </a:p>
          <a:p>
            <a:endParaRPr lang="en-IN" dirty="0"/>
          </a:p>
        </p:txBody>
      </p:sp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ETL/ELT Process</a:t>
            </a:r>
          </a:p>
        </p:txBody>
      </p:sp>
    </p:spTree>
    <p:extLst>
      <p:ext uri="{BB962C8B-B14F-4D97-AF65-F5344CB8AC3E}">
        <p14:creationId xmlns:p14="http://schemas.microsoft.com/office/powerpoint/2010/main" val="374044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Integration(DI) Provided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SzTx/>
              <a:buFontTx/>
              <a:buChar char="•"/>
            </a:pPr>
            <a:r>
              <a:rPr lang="en-US" altLang="en-US" dirty="0"/>
              <a:t>Graphical data flow definition interfaces for easy development</a:t>
            </a:r>
          </a:p>
          <a:p>
            <a:pPr lvl="1">
              <a:lnSpc>
                <a:spcPct val="150000"/>
              </a:lnSpc>
              <a:buSzTx/>
              <a:buFontTx/>
              <a:buChar char="•"/>
            </a:pPr>
            <a:r>
              <a:rPr lang="en-US" altLang="en-US" dirty="0"/>
              <a:t>ODBC connectivity to standard databases</a:t>
            </a:r>
          </a:p>
          <a:p>
            <a:pPr lvl="1">
              <a:lnSpc>
                <a:spcPct val="150000"/>
              </a:lnSpc>
              <a:buSzTx/>
              <a:buFontTx/>
              <a:buChar char="•"/>
            </a:pPr>
            <a:r>
              <a:rPr lang="en-US" altLang="en-US" dirty="0"/>
              <a:t>Metadata import &amp; export from standard databases</a:t>
            </a:r>
          </a:p>
          <a:p>
            <a:pPr lvl="1">
              <a:lnSpc>
                <a:spcPct val="150000"/>
              </a:lnSpc>
              <a:buSzTx/>
              <a:buFontTx/>
              <a:buChar char="•"/>
            </a:pPr>
            <a:r>
              <a:rPr lang="en-US" altLang="en-US" dirty="0"/>
              <a:t>Inbuilt standard functions &amp; transformations – e.g. date, aggregate, sort, etc.</a:t>
            </a:r>
          </a:p>
          <a:p>
            <a:pPr lvl="1">
              <a:lnSpc>
                <a:spcPct val="150000"/>
              </a:lnSpc>
              <a:buSzTx/>
              <a:buFontTx/>
              <a:buChar char="•"/>
            </a:pPr>
            <a:r>
              <a:rPr lang="en-US" altLang="en-US" dirty="0"/>
              <a:t>Options for sharing or reusing developed components</a:t>
            </a:r>
          </a:p>
          <a:p>
            <a:pPr lvl="1">
              <a:lnSpc>
                <a:spcPct val="150000"/>
              </a:lnSpc>
              <a:buSzTx/>
              <a:buFontTx/>
              <a:buChar char="•"/>
            </a:pPr>
            <a:r>
              <a:rPr lang="en-US" altLang="en-US" dirty="0"/>
              <a:t>Facility to call external routines or write custom code for complex requirement</a:t>
            </a:r>
          </a:p>
          <a:p>
            <a:pPr lvl="1">
              <a:lnSpc>
                <a:spcPct val="150000"/>
              </a:lnSpc>
              <a:buSzTx/>
              <a:buFontTx/>
              <a:buChar char="•"/>
            </a:pPr>
            <a:r>
              <a:rPr lang="en-US" altLang="en-US" dirty="0"/>
              <a:t>Run-time support for monitoring the data flow and reading message logs</a:t>
            </a:r>
          </a:p>
          <a:p>
            <a:pPr lvl="1">
              <a:lnSpc>
                <a:spcPct val="150000"/>
              </a:lnSpc>
              <a:buSzTx/>
              <a:buFontTx/>
              <a:buChar char="•"/>
            </a:pPr>
            <a:r>
              <a:rPr lang="en-US" altLang="en-US" dirty="0"/>
              <a:t>Scheduling options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08" y="4968973"/>
            <a:ext cx="4716235" cy="184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6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7C4490-0212-4822-8DAA-3DECA407D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2" y="1949520"/>
            <a:ext cx="6348046" cy="4598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98" name="Rectangle 2">
            <a:extLst>
              <a:ext uri="{FF2B5EF4-FFF2-40B4-BE49-F238E27FC236}">
                <a16:creationId xmlns:a16="http://schemas.microsoft.com/office/drawing/2014/main" id="{94139586-7D8F-4CEC-B098-3DE497AD5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0612" y="668322"/>
            <a:ext cx="7886700" cy="536471"/>
          </a:xfrm>
        </p:spPr>
        <p:txBody>
          <a:bodyPr anchor="b">
            <a:normAutofit/>
          </a:bodyPr>
          <a:lstStyle/>
          <a:p>
            <a:r>
              <a:rPr lang="en-US" alt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</a:t>
            </a:r>
            <a:r>
              <a:rPr lang="en-US" altLang="en-US" dirty="0"/>
              <a:t> </a:t>
            </a:r>
            <a:r>
              <a:rPr lang="en-US" altLang="en-US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IS 11.7</a:t>
            </a: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03CADCD5-B943-46B3-A364-17F752B33EA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r>
              <a:rPr lang="en-US"/>
              <a:t>©2020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3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Design jobs for Extraction, Transformation, and Loading (ETL) </a:t>
            </a:r>
          </a:p>
          <a:p>
            <a:pPr>
              <a:lnSpc>
                <a:spcPct val="200000"/>
              </a:lnSpc>
            </a:pPr>
            <a:r>
              <a:rPr lang="en-US" dirty="0"/>
              <a:t>Ideal tool for data integration projects – such as, data warehouses, data marts, and system migrations </a:t>
            </a:r>
          </a:p>
          <a:p>
            <a:pPr>
              <a:lnSpc>
                <a:spcPct val="200000"/>
              </a:lnSpc>
            </a:pPr>
            <a:r>
              <a:rPr lang="en-US" dirty="0"/>
              <a:t>Import, export, create, and manage metadata for use within jobs </a:t>
            </a:r>
          </a:p>
          <a:p>
            <a:pPr>
              <a:lnSpc>
                <a:spcPct val="200000"/>
              </a:lnSpc>
            </a:pPr>
            <a:r>
              <a:rPr lang="en-US" dirty="0"/>
              <a:t>Schedule, run, and monitor jobs all within </a:t>
            </a:r>
            <a:r>
              <a:rPr lang="en-US" dirty="0" err="1"/>
              <a:t>DataStage</a:t>
            </a:r>
            <a:r>
              <a:rPr lang="en-US" dirty="0"/>
              <a:t> </a:t>
            </a:r>
          </a:p>
          <a:p>
            <a:pPr>
              <a:lnSpc>
                <a:spcPct val="200000"/>
              </a:lnSpc>
            </a:pPr>
            <a:r>
              <a:rPr lang="en-US" dirty="0"/>
              <a:t>Administer your </a:t>
            </a:r>
            <a:r>
              <a:rPr lang="en-US" dirty="0" err="1"/>
              <a:t>DataStage</a:t>
            </a:r>
            <a:r>
              <a:rPr lang="en-US" dirty="0"/>
              <a:t> development and execution environments </a:t>
            </a:r>
          </a:p>
          <a:p>
            <a:pPr>
              <a:lnSpc>
                <a:spcPct val="200000"/>
              </a:lnSpc>
            </a:pPr>
            <a:r>
              <a:rPr lang="en-US" dirty="0"/>
              <a:t>Create batch (controlling) jobs </a:t>
            </a:r>
          </a:p>
        </p:txBody>
      </p:sp>
      <p:sp>
        <p:nvSpPr>
          <p:cNvPr id="614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err="1"/>
              <a:t>InfoSphere</a:t>
            </a:r>
            <a:r>
              <a:rPr lang="en-US" dirty="0"/>
              <a:t> </a:t>
            </a:r>
            <a:r>
              <a:rPr lang="en-US" dirty="0" err="1"/>
              <a:t>DataStage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5250724"/>
            <a:ext cx="3322320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9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InfoSphere</a:t>
            </a:r>
            <a:r>
              <a:rPr lang="en-US" dirty="0"/>
              <a:t> </a:t>
            </a:r>
            <a:r>
              <a:rPr lang="en-US" dirty="0" err="1"/>
              <a:t>DataStage</a:t>
            </a:r>
            <a:r>
              <a:rPr lang="en-US" dirty="0"/>
              <a:t> Clients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rgbClr val="FFC000"/>
              </a:buClr>
            </a:pPr>
            <a:endParaRPr lang="en-US" b="1" dirty="0"/>
          </a:p>
          <a:p>
            <a:pPr>
              <a:buClr>
                <a:srgbClr val="FFC000"/>
              </a:buClr>
            </a:pPr>
            <a:endParaRPr lang="en-US" b="1" dirty="0"/>
          </a:p>
          <a:p>
            <a:pPr>
              <a:buClr>
                <a:srgbClr val="FFC000"/>
              </a:buClr>
            </a:pPr>
            <a:endParaRPr lang="en-US" b="1" dirty="0"/>
          </a:p>
          <a:p>
            <a:pPr>
              <a:buClr>
                <a:srgbClr val="FFC000"/>
              </a:buClr>
            </a:pPr>
            <a:r>
              <a:rPr lang="en-US" b="1" dirty="0"/>
              <a:t>Designer</a:t>
            </a:r>
            <a:r>
              <a:rPr lang="en-US" dirty="0"/>
              <a:t> – interface used to create </a:t>
            </a:r>
            <a:r>
              <a:rPr lang="en-US" dirty="0" err="1"/>
              <a:t>DataStage</a:t>
            </a:r>
            <a:r>
              <a:rPr lang="en-US" dirty="0"/>
              <a:t> applications (jobs)</a:t>
            </a:r>
          </a:p>
          <a:p>
            <a:pPr>
              <a:buClr>
                <a:srgbClr val="FFC000"/>
              </a:buClr>
            </a:pPr>
            <a:r>
              <a:rPr lang="en-US" b="1" dirty="0"/>
              <a:t>Director</a:t>
            </a:r>
            <a:r>
              <a:rPr lang="en-US" dirty="0"/>
              <a:t> – interface used to validate, schedule, run and monitor </a:t>
            </a:r>
            <a:r>
              <a:rPr lang="en-US" dirty="0" err="1"/>
              <a:t>DataStage</a:t>
            </a:r>
            <a:r>
              <a:rPr lang="en-US" dirty="0"/>
              <a:t> sequences</a:t>
            </a:r>
          </a:p>
          <a:p>
            <a:pPr>
              <a:buClr>
                <a:srgbClr val="FFC000"/>
              </a:buClr>
            </a:pPr>
            <a:r>
              <a:rPr lang="en-US" b="1" dirty="0"/>
              <a:t>Administrator</a:t>
            </a:r>
            <a:r>
              <a:rPr lang="en-US" dirty="0"/>
              <a:t> –interface used for administrative tasks (setting up users; logging, creating and moving projects; setting up criteria for purging records)</a:t>
            </a:r>
          </a:p>
          <a:p>
            <a:endParaRPr lang="en-IN" dirty="0"/>
          </a:p>
        </p:txBody>
      </p:sp>
      <p:pic>
        <p:nvPicPr>
          <p:cNvPr id="4" name="Picture 1" descr="InfoSphere DataStage cli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1447800"/>
            <a:ext cx="7264271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1840"/>
      </p:ext>
    </p:extLst>
  </p:cSld>
  <p:clrMapOvr>
    <a:masterClrMapping/>
  </p:clrMapOvr>
</p:sld>
</file>

<file path=ppt/theme/theme1.xml><?xml version="1.0" encoding="utf-8"?>
<a:theme xmlns:a="http://schemas.openxmlformats.org/drawingml/2006/main" name="TDC_PPT_Branded_1014-full">
  <a:themeElements>
    <a:clrScheme name="TeradataPPT2014 3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TDC_PPT_Branded_1014-full</Template>
  <TotalTime>1100</TotalTime>
  <Words>623</Words>
  <Application>Microsoft Office PowerPoint</Application>
  <PresentationFormat>On-screen Show (4:3)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Verdana</vt:lpstr>
      <vt:lpstr>TDC_PPT_Branded_1014-full</vt:lpstr>
      <vt:lpstr>Custom Design</vt:lpstr>
      <vt:lpstr>PowerPoint Presentation</vt:lpstr>
      <vt:lpstr>Module Objectives</vt:lpstr>
      <vt:lpstr>The Traditional Data warehouse</vt:lpstr>
      <vt:lpstr>Teradata UDA Architecture</vt:lpstr>
      <vt:lpstr>ETL/ELT Process</vt:lpstr>
      <vt:lpstr>Data Integration(DI) Provided Features</vt:lpstr>
      <vt:lpstr>Architecture of IS 11.7</vt:lpstr>
      <vt:lpstr>IBM InfoSphere DataStage</vt:lpstr>
      <vt:lpstr>InfoSphere DataStage Clients</vt:lpstr>
      <vt:lpstr>Client Tier</vt:lpstr>
      <vt:lpstr>Key DataStage Components</vt:lpstr>
      <vt:lpstr>Project &amp; Jobs</vt:lpstr>
      <vt:lpstr>Client Logon</vt:lpstr>
      <vt:lpstr>DataStage Administrator</vt:lpstr>
      <vt:lpstr>DataStage Designer</vt:lpstr>
      <vt:lpstr>Director Client Overview </vt:lpstr>
      <vt:lpstr>PowerPoint Presentation</vt:lpstr>
    </vt:vector>
  </TitlesOfParts>
  <Company>Teradata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Bagarka, Abhishek</dc:creator>
  <cp:lastModifiedBy>Mihir</cp:lastModifiedBy>
  <cp:revision>40</cp:revision>
  <dcterms:created xsi:type="dcterms:W3CDTF">2016-09-21T10:56:01Z</dcterms:created>
  <dcterms:modified xsi:type="dcterms:W3CDTF">2021-02-22T03:44:16Z</dcterms:modified>
</cp:coreProperties>
</file>