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4" r:id="rId2"/>
    <p:sldId id="278" r:id="rId3"/>
    <p:sldId id="415" r:id="rId4"/>
    <p:sldId id="414" r:id="rId5"/>
    <p:sldId id="417" r:id="rId6"/>
    <p:sldId id="345" r:id="rId7"/>
    <p:sldId id="348" r:id="rId8"/>
    <p:sldId id="349" r:id="rId9"/>
    <p:sldId id="350" r:id="rId10"/>
    <p:sldId id="351" r:id="rId11"/>
    <p:sldId id="352" r:id="rId12"/>
    <p:sldId id="354" r:id="rId13"/>
    <p:sldId id="355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442" autoAdjust="0"/>
    <p:restoredTop sz="94615" autoAdjust="0"/>
  </p:normalViewPr>
  <p:slideViewPr>
    <p:cSldViewPr snapToGrid="0">
      <p:cViewPr varScale="1">
        <p:scale>
          <a:sx n="63" d="100"/>
          <a:sy n="63" d="100"/>
        </p:scale>
        <p:origin x="608" y="64"/>
      </p:cViewPr>
      <p:guideLst>
        <p:guide orient="horz" pos="2160"/>
        <p:guide pos="2880"/>
        <p:guide pos="1028"/>
        <p:guide pos="1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Case Study Logo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/>
              <a:t>© 2014 Teradata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3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216152"/>
            <a:ext cx="3886200" cy="5009648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9060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A80C09-D175-42DA-98EE-E7F06B866195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E864DE-C158-497F-A006-6D279D52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8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3"/>
            <a:ext cx="8229600" cy="494814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2014 Teradata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35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35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3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16152"/>
            <a:ext cx="3886200" cy="46499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3886200" cy="4955827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3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16371"/>
            <a:ext cx="3886200" cy="49307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3"/>
            <a:ext cx="3886200" cy="493070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16372"/>
            <a:ext cx="2438400" cy="470247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5334000" cy="49786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16372"/>
            <a:ext cx="2438400" cy="46985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16372"/>
            <a:ext cx="5334000" cy="497265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6372"/>
            <a:ext cx="8229600" cy="4955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styles: Standard bullet</a:t>
            </a:r>
          </a:p>
          <a:p>
            <a:pPr lvl="1"/>
            <a:r>
              <a:rPr lang="en-US" dirty="0"/>
              <a:t>Second level: Sub bullet</a:t>
            </a:r>
          </a:p>
          <a:p>
            <a:pPr lvl="2"/>
            <a:r>
              <a:rPr lang="en-US" dirty="0"/>
              <a:t>Third level: Tertiary bullet</a:t>
            </a:r>
          </a:p>
          <a:p>
            <a:pPr lvl="3"/>
            <a:r>
              <a:rPr lang="en-US" dirty="0"/>
              <a:t>Fourth level: Body copy</a:t>
            </a:r>
          </a:p>
          <a:p>
            <a:pPr lvl="4"/>
            <a:r>
              <a:rPr lang="en-US" dirty="0"/>
              <a:t>Fifth level: Main Heading</a:t>
            </a:r>
          </a:p>
          <a:p>
            <a:pPr lvl="5"/>
            <a:r>
              <a:rPr lang="en-US" dirty="0"/>
              <a:t>Sixth level: Subheading</a:t>
            </a:r>
          </a:p>
          <a:p>
            <a:pPr lvl="6"/>
            <a:r>
              <a:rPr lang="en-US" dirty="0"/>
              <a:t>Seventh level: Tertiary heading</a:t>
            </a:r>
          </a:p>
          <a:p>
            <a:pPr lvl="7"/>
            <a:r>
              <a:rPr lang="en-US" dirty="0"/>
              <a:t>Eighth level: Numbered lists</a:t>
            </a:r>
          </a:p>
          <a:p>
            <a:pPr lvl="8"/>
            <a:r>
              <a:rPr lang="en-US" dirty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2014 Teradata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7772400" y="64774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4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50" r:id="rId3"/>
    <p:sldLayoutId id="2147483658" r:id="rId4"/>
    <p:sldLayoutId id="2147483709" r:id="rId5"/>
    <p:sldLayoutId id="2147483659" r:id="rId6"/>
    <p:sldLayoutId id="2147483662" r:id="rId7"/>
    <p:sldLayoutId id="2147483663" r:id="rId8"/>
    <p:sldLayoutId id="2147483654" r:id="rId9"/>
    <p:sldLayoutId id="2147483655" r:id="rId10"/>
    <p:sldLayoutId id="2147483670" r:id="rId11"/>
    <p:sldLayoutId id="2147483710" r:id="rId12"/>
    <p:sldLayoutId id="2147483660" r:id="rId13"/>
    <p:sldLayoutId id="2147483661" r:id="rId14"/>
    <p:sldLayoutId id="2147483711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9" r:id="rId44"/>
  </p:sldLayoutIdLst>
  <p:transition spd="med">
    <p:fade/>
  </p:transition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TL-1012_4-3_PPT-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" y="0"/>
            <a:ext cx="9136833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2873465"/>
            <a:ext cx="9144000" cy="1111073"/>
          </a:xfrm>
        </p:spPr>
        <p:txBody>
          <a:bodyPr/>
          <a:lstStyle/>
          <a:p>
            <a:r>
              <a:rPr lang="en-US" dirty="0" err="1"/>
              <a:t>Datastage</a:t>
            </a:r>
            <a:r>
              <a:rPr lang="en-US" dirty="0"/>
              <a:t> Basics Training - File Processing Stages</a:t>
            </a:r>
          </a:p>
          <a:p>
            <a:pPr lvl="2"/>
            <a:r>
              <a:rPr lang="en-US" dirty="0"/>
              <a:t>Sudipta Sarkar, GDC Consultant</a:t>
            </a:r>
          </a:p>
          <a:p>
            <a:pPr lvl="3"/>
            <a:r>
              <a:rPr lang="en-US"/>
              <a:t>21-Dec-2018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0"/>
            <a:ext cx="2438400" cy="914400"/>
            <a:chOff x="609600" y="152400"/>
            <a:chExt cx="2438400" cy="914400"/>
          </a:xfrm>
        </p:grpSpPr>
        <p:sp>
          <p:nvSpPr>
            <p:cNvPr id="12" name="Rectangle 11"/>
            <p:cNvSpPr/>
            <p:nvPr/>
          </p:nvSpPr>
          <p:spPr bwMode="gray">
            <a:xfrm>
              <a:off x="609600" y="152400"/>
              <a:ext cx="2438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1146517" y="457866"/>
              <a:ext cx="1362335" cy="305001"/>
              <a:chOff x="5137" y="4139"/>
              <a:chExt cx="335" cy="75"/>
            </a:xfrm>
            <a:solidFill>
              <a:schemeClr val="bg1"/>
            </a:solidFill>
          </p:grpSpPr>
          <p:sp>
            <p:nvSpPr>
              <p:cNvPr id="14" name="Freeform 5"/>
              <p:cNvSpPr>
                <a:spLocks noEditPoints="1"/>
              </p:cNvSpPr>
              <p:nvPr/>
            </p:nvSpPr>
            <p:spPr bwMode="auto">
              <a:xfrm>
                <a:off x="5137" y="4139"/>
                <a:ext cx="324" cy="75"/>
              </a:xfrm>
              <a:custGeom>
                <a:avLst/>
                <a:gdLst>
                  <a:gd name="T0" fmla="*/ 660 w 3745"/>
                  <a:gd name="T1" fmla="*/ 0 h 863"/>
                  <a:gd name="T2" fmla="*/ 0 w 3745"/>
                  <a:gd name="T3" fmla="*/ 73 h 863"/>
                  <a:gd name="T4" fmla="*/ 292 w 3745"/>
                  <a:gd name="T5" fmla="*/ 804 h 863"/>
                  <a:gd name="T6" fmla="*/ 399 w 3745"/>
                  <a:gd name="T7" fmla="*/ 863 h 863"/>
                  <a:gd name="T8" fmla="*/ 637 w 3745"/>
                  <a:gd name="T9" fmla="*/ 73 h 863"/>
                  <a:gd name="T10" fmla="*/ 660 w 3745"/>
                  <a:gd name="T11" fmla="*/ 0 h 863"/>
                  <a:gd name="T12" fmla="*/ 2673 w 3745"/>
                  <a:gd name="T13" fmla="*/ 181 h 863"/>
                  <a:gd name="T14" fmla="*/ 2408 w 3745"/>
                  <a:gd name="T15" fmla="*/ 768 h 863"/>
                  <a:gd name="T16" fmla="*/ 2522 w 3745"/>
                  <a:gd name="T17" fmla="*/ 729 h 863"/>
                  <a:gd name="T18" fmla="*/ 2698 w 3745"/>
                  <a:gd name="T19" fmla="*/ 596 h 863"/>
                  <a:gd name="T20" fmla="*/ 2590 w 3745"/>
                  <a:gd name="T21" fmla="*/ 533 h 863"/>
                  <a:gd name="T22" fmla="*/ 2812 w 3745"/>
                  <a:gd name="T23" fmla="*/ 729 h 863"/>
                  <a:gd name="T24" fmla="*/ 2941 w 3745"/>
                  <a:gd name="T25" fmla="*/ 768 h 863"/>
                  <a:gd name="T26" fmla="*/ 2673 w 3745"/>
                  <a:gd name="T27" fmla="*/ 181 h 863"/>
                  <a:gd name="T28" fmla="*/ 3529 w 3745"/>
                  <a:gd name="T29" fmla="*/ 203 h 863"/>
                  <a:gd name="T30" fmla="*/ 3425 w 3745"/>
                  <a:gd name="T31" fmla="*/ 203 h 863"/>
                  <a:gd name="T32" fmla="*/ 3252 w 3745"/>
                  <a:gd name="T33" fmla="*/ 768 h 863"/>
                  <a:gd name="T34" fmla="*/ 3374 w 3745"/>
                  <a:gd name="T35" fmla="*/ 596 h 863"/>
                  <a:gd name="T36" fmla="*/ 3483 w 3745"/>
                  <a:gd name="T37" fmla="*/ 533 h 863"/>
                  <a:gd name="T38" fmla="*/ 3473 w 3745"/>
                  <a:gd name="T39" fmla="*/ 310 h 863"/>
                  <a:gd name="T40" fmla="*/ 3695 w 3745"/>
                  <a:gd name="T41" fmla="*/ 768 h 863"/>
                  <a:gd name="T42" fmla="*/ 3529 w 3745"/>
                  <a:gd name="T43" fmla="*/ 203 h 863"/>
                  <a:gd name="T44" fmla="*/ 1655 w 3745"/>
                  <a:gd name="T45" fmla="*/ 181 h 863"/>
                  <a:gd name="T46" fmla="*/ 1603 w 3745"/>
                  <a:gd name="T47" fmla="*/ 203 h 863"/>
                  <a:gd name="T48" fmla="*/ 1247 w 3745"/>
                  <a:gd name="T49" fmla="*/ 515 h 863"/>
                  <a:gd name="T50" fmla="*/ 1374 w 3745"/>
                  <a:gd name="T51" fmla="*/ 336 h 863"/>
                  <a:gd name="T52" fmla="*/ 969 w 3745"/>
                  <a:gd name="T53" fmla="*/ 189 h 863"/>
                  <a:gd name="T54" fmla="*/ 737 w 3745"/>
                  <a:gd name="T55" fmla="*/ 704 h 863"/>
                  <a:gd name="T56" fmla="*/ 625 w 3745"/>
                  <a:gd name="T57" fmla="*/ 488 h 863"/>
                  <a:gd name="T58" fmla="*/ 816 w 3745"/>
                  <a:gd name="T59" fmla="*/ 424 h 863"/>
                  <a:gd name="T60" fmla="*/ 625 w 3745"/>
                  <a:gd name="T61" fmla="*/ 253 h 863"/>
                  <a:gd name="T62" fmla="*/ 897 w 3745"/>
                  <a:gd name="T63" fmla="*/ 189 h 863"/>
                  <a:gd name="T64" fmla="*/ 520 w 3745"/>
                  <a:gd name="T65" fmla="*/ 590 h 863"/>
                  <a:gd name="T66" fmla="*/ 1074 w 3745"/>
                  <a:gd name="T67" fmla="*/ 766 h 863"/>
                  <a:gd name="T68" fmla="*/ 1149 w 3745"/>
                  <a:gd name="T69" fmla="*/ 253 h 863"/>
                  <a:gd name="T70" fmla="*/ 1271 w 3745"/>
                  <a:gd name="T71" fmla="*/ 387 h 863"/>
                  <a:gd name="T72" fmla="*/ 1110 w 3745"/>
                  <a:gd name="T73" fmla="*/ 461 h 863"/>
                  <a:gd name="T74" fmla="*/ 1338 w 3745"/>
                  <a:gd name="T75" fmla="*/ 768 h 863"/>
                  <a:gd name="T76" fmla="*/ 1505 w 3745"/>
                  <a:gd name="T77" fmla="*/ 729 h 863"/>
                  <a:gd name="T78" fmla="*/ 1680 w 3745"/>
                  <a:gd name="T79" fmla="*/ 596 h 863"/>
                  <a:gd name="T80" fmla="*/ 1573 w 3745"/>
                  <a:gd name="T81" fmla="*/ 533 h 863"/>
                  <a:gd name="T82" fmla="*/ 1795 w 3745"/>
                  <a:gd name="T83" fmla="*/ 729 h 863"/>
                  <a:gd name="T84" fmla="*/ 1923 w 3745"/>
                  <a:gd name="T85" fmla="*/ 768 h 863"/>
                  <a:gd name="T86" fmla="*/ 1655 w 3745"/>
                  <a:gd name="T87" fmla="*/ 181 h 863"/>
                  <a:gd name="T88" fmla="*/ 2304 w 3745"/>
                  <a:gd name="T89" fmla="*/ 530 h 863"/>
                  <a:gd name="T90" fmla="*/ 2068 w 3745"/>
                  <a:gd name="T91" fmla="*/ 704 h 863"/>
                  <a:gd name="T92" fmla="*/ 2159 w 3745"/>
                  <a:gd name="T93" fmla="*/ 253 h 863"/>
                  <a:gd name="T94" fmla="*/ 2304 w 3745"/>
                  <a:gd name="T95" fmla="*/ 530 h 863"/>
                  <a:gd name="T96" fmla="*/ 2409 w 3745"/>
                  <a:gd name="T97" fmla="*/ 432 h 863"/>
                  <a:gd name="T98" fmla="*/ 2159 w 3745"/>
                  <a:gd name="T99" fmla="*/ 189 h 863"/>
                  <a:gd name="T100" fmla="*/ 1963 w 3745"/>
                  <a:gd name="T101" fmla="*/ 709 h 863"/>
                  <a:gd name="T102" fmla="*/ 2159 w 3745"/>
                  <a:gd name="T103" fmla="*/ 768 h 863"/>
                  <a:gd name="T104" fmla="*/ 2409 w 3745"/>
                  <a:gd name="T105" fmla="*/ 530 h 863"/>
                  <a:gd name="T106" fmla="*/ 2409 w 3745"/>
                  <a:gd name="T107" fmla="*/ 432 h 863"/>
                  <a:gd name="T108" fmla="*/ 3332 w 3745"/>
                  <a:gd name="T109" fmla="*/ 190 h 863"/>
                  <a:gd name="T110" fmla="*/ 2831 w 3745"/>
                  <a:gd name="T111" fmla="*/ 254 h 863"/>
                  <a:gd name="T112" fmla="*/ 3028 w 3745"/>
                  <a:gd name="T113" fmla="*/ 710 h 863"/>
                  <a:gd name="T114" fmla="*/ 3135 w 3745"/>
                  <a:gd name="T115" fmla="*/ 768 h 863"/>
                  <a:gd name="T116" fmla="*/ 3313 w 3745"/>
                  <a:gd name="T117" fmla="*/ 254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45" h="863">
                    <a:moveTo>
                      <a:pt x="660" y="0"/>
                    </a:moveTo>
                    <a:lnTo>
                      <a:pt x="660" y="0"/>
                    </a:lnTo>
                    <a:lnTo>
                      <a:pt x="22" y="0"/>
                    </a:lnTo>
                    <a:lnTo>
                      <a:pt x="0" y="73"/>
                    </a:lnTo>
                    <a:lnTo>
                      <a:pt x="292" y="73"/>
                    </a:lnTo>
                    <a:lnTo>
                      <a:pt x="292" y="804"/>
                    </a:lnTo>
                    <a:cubicBezTo>
                      <a:pt x="292" y="843"/>
                      <a:pt x="316" y="863"/>
                      <a:pt x="360" y="863"/>
                    </a:cubicBezTo>
                    <a:lnTo>
                      <a:pt x="399" y="863"/>
                    </a:lnTo>
                    <a:lnTo>
                      <a:pt x="399" y="73"/>
                    </a:lnTo>
                    <a:lnTo>
                      <a:pt x="637" y="73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2673" y="181"/>
                    </a:moveTo>
                    <a:lnTo>
                      <a:pt x="2673" y="181"/>
                    </a:lnTo>
                    <a:cubicBezTo>
                      <a:pt x="2647" y="181"/>
                      <a:pt x="2626" y="190"/>
                      <a:pt x="2621" y="203"/>
                    </a:cubicBezTo>
                    <a:lnTo>
                      <a:pt x="2408" y="768"/>
                    </a:lnTo>
                    <a:lnTo>
                      <a:pt x="2448" y="768"/>
                    </a:lnTo>
                    <a:cubicBezTo>
                      <a:pt x="2491" y="768"/>
                      <a:pt x="2509" y="764"/>
                      <a:pt x="2522" y="729"/>
                    </a:cubicBezTo>
                    <a:lnTo>
                      <a:pt x="2570" y="596"/>
                    </a:lnTo>
                    <a:lnTo>
                      <a:pt x="2698" y="596"/>
                    </a:lnTo>
                    <a:lnTo>
                      <a:pt x="2679" y="533"/>
                    </a:lnTo>
                    <a:lnTo>
                      <a:pt x="2590" y="533"/>
                    </a:lnTo>
                    <a:lnTo>
                      <a:pt x="2669" y="310"/>
                    </a:lnTo>
                    <a:lnTo>
                      <a:pt x="2812" y="729"/>
                    </a:lnTo>
                    <a:cubicBezTo>
                      <a:pt x="2824" y="764"/>
                      <a:pt x="2845" y="768"/>
                      <a:pt x="2891" y="768"/>
                    </a:cubicBezTo>
                    <a:lnTo>
                      <a:pt x="2941" y="768"/>
                    </a:lnTo>
                    <a:lnTo>
                      <a:pt x="2725" y="203"/>
                    </a:lnTo>
                    <a:cubicBezTo>
                      <a:pt x="2720" y="190"/>
                      <a:pt x="2697" y="181"/>
                      <a:pt x="2673" y="181"/>
                    </a:cubicBezTo>
                    <a:close/>
                    <a:moveTo>
                      <a:pt x="3529" y="203"/>
                    </a:moveTo>
                    <a:lnTo>
                      <a:pt x="3529" y="203"/>
                    </a:lnTo>
                    <a:cubicBezTo>
                      <a:pt x="3524" y="190"/>
                      <a:pt x="3501" y="181"/>
                      <a:pt x="3477" y="181"/>
                    </a:cubicBezTo>
                    <a:cubicBezTo>
                      <a:pt x="3451" y="181"/>
                      <a:pt x="3430" y="190"/>
                      <a:pt x="3425" y="203"/>
                    </a:cubicBezTo>
                    <a:lnTo>
                      <a:pt x="3212" y="768"/>
                    </a:lnTo>
                    <a:lnTo>
                      <a:pt x="3252" y="768"/>
                    </a:lnTo>
                    <a:cubicBezTo>
                      <a:pt x="3294" y="768"/>
                      <a:pt x="3313" y="764"/>
                      <a:pt x="3326" y="729"/>
                    </a:cubicBezTo>
                    <a:lnTo>
                      <a:pt x="3374" y="596"/>
                    </a:lnTo>
                    <a:lnTo>
                      <a:pt x="3502" y="596"/>
                    </a:lnTo>
                    <a:lnTo>
                      <a:pt x="3483" y="533"/>
                    </a:lnTo>
                    <a:lnTo>
                      <a:pt x="3394" y="533"/>
                    </a:lnTo>
                    <a:lnTo>
                      <a:pt x="3473" y="310"/>
                    </a:lnTo>
                    <a:lnTo>
                      <a:pt x="3616" y="729"/>
                    </a:lnTo>
                    <a:cubicBezTo>
                      <a:pt x="3628" y="764"/>
                      <a:pt x="3649" y="768"/>
                      <a:pt x="3695" y="768"/>
                    </a:cubicBezTo>
                    <a:lnTo>
                      <a:pt x="3745" y="768"/>
                    </a:lnTo>
                    <a:lnTo>
                      <a:pt x="3529" y="203"/>
                    </a:lnTo>
                    <a:lnTo>
                      <a:pt x="3529" y="203"/>
                    </a:lnTo>
                    <a:close/>
                    <a:moveTo>
                      <a:pt x="1655" y="181"/>
                    </a:moveTo>
                    <a:lnTo>
                      <a:pt x="1655" y="181"/>
                    </a:lnTo>
                    <a:cubicBezTo>
                      <a:pt x="1630" y="181"/>
                      <a:pt x="1608" y="190"/>
                      <a:pt x="1603" y="203"/>
                    </a:cubicBezTo>
                    <a:lnTo>
                      <a:pt x="1399" y="746"/>
                    </a:lnTo>
                    <a:lnTo>
                      <a:pt x="1247" y="515"/>
                    </a:lnTo>
                    <a:cubicBezTo>
                      <a:pt x="1327" y="501"/>
                      <a:pt x="1374" y="459"/>
                      <a:pt x="1374" y="387"/>
                    </a:cubicBezTo>
                    <a:lnTo>
                      <a:pt x="1374" y="336"/>
                    </a:lnTo>
                    <a:cubicBezTo>
                      <a:pt x="1374" y="232"/>
                      <a:pt x="1277" y="189"/>
                      <a:pt x="1149" y="189"/>
                    </a:cubicBezTo>
                    <a:lnTo>
                      <a:pt x="969" y="189"/>
                    </a:lnTo>
                    <a:lnTo>
                      <a:pt x="969" y="704"/>
                    </a:lnTo>
                    <a:lnTo>
                      <a:pt x="737" y="704"/>
                    </a:lnTo>
                    <a:cubicBezTo>
                      <a:pt x="646" y="704"/>
                      <a:pt x="625" y="684"/>
                      <a:pt x="625" y="590"/>
                    </a:cubicBezTo>
                    <a:lnTo>
                      <a:pt x="625" y="488"/>
                    </a:lnTo>
                    <a:lnTo>
                      <a:pt x="797" y="488"/>
                    </a:lnTo>
                    <a:lnTo>
                      <a:pt x="816" y="424"/>
                    </a:lnTo>
                    <a:lnTo>
                      <a:pt x="625" y="424"/>
                    </a:lnTo>
                    <a:lnTo>
                      <a:pt x="625" y="253"/>
                    </a:lnTo>
                    <a:lnTo>
                      <a:pt x="878" y="253"/>
                    </a:lnTo>
                    <a:lnTo>
                      <a:pt x="897" y="189"/>
                    </a:lnTo>
                    <a:lnTo>
                      <a:pt x="520" y="189"/>
                    </a:lnTo>
                    <a:lnTo>
                      <a:pt x="520" y="590"/>
                    </a:lnTo>
                    <a:cubicBezTo>
                      <a:pt x="520" y="724"/>
                      <a:pt x="552" y="768"/>
                      <a:pt x="735" y="768"/>
                    </a:cubicBezTo>
                    <a:lnTo>
                      <a:pt x="1074" y="766"/>
                    </a:lnTo>
                    <a:lnTo>
                      <a:pt x="1074" y="253"/>
                    </a:lnTo>
                    <a:lnTo>
                      <a:pt x="1149" y="253"/>
                    </a:lnTo>
                    <a:cubicBezTo>
                      <a:pt x="1230" y="253"/>
                      <a:pt x="1271" y="282"/>
                      <a:pt x="1271" y="337"/>
                    </a:cubicBezTo>
                    <a:lnTo>
                      <a:pt x="1271" y="387"/>
                    </a:lnTo>
                    <a:cubicBezTo>
                      <a:pt x="1271" y="443"/>
                      <a:pt x="1220" y="461"/>
                      <a:pt x="1157" y="461"/>
                    </a:cubicBezTo>
                    <a:lnTo>
                      <a:pt x="1110" y="461"/>
                    </a:lnTo>
                    <a:lnTo>
                      <a:pt x="1269" y="733"/>
                    </a:lnTo>
                    <a:cubicBezTo>
                      <a:pt x="1287" y="765"/>
                      <a:pt x="1296" y="768"/>
                      <a:pt x="1338" y="768"/>
                    </a:cubicBezTo>
                    <a:lnTo>
                      <a:pt x="1430" y="768"/>
                    </a:lnTo>
                    <a:cubicBezTo>
                      <a:pt x="1473" y="768"/>
                      <a:pt x="1492" y="764"/>
                      <a:pt x="1505" y="729"/>
                    </a:cubicBezTo>
                    <a:lnTo>
                      <a:pt x="1552" y="596"/>
                    </a:lnTo>
                    <a:lnTo>
                      <a:pt x="1680" y="596"/>
                    </a:lnTo>
                    <a:lnTo>
                      <a:pt x="1661" y="533"/>
                    </a:lnTo>
                    <a:lnTo>
                      <a:pt x="1573" y="533"/>
                    </a:lnTo>
                    <a:lnTo>
                      <a:pt x="1652" y="310"/>
                    </a:lnTo>
                    <a:lnTo>
                      <a:pt x="1795" y="729"/>
                    </a:lnTo>
                    <a:cubicBezTo>
                      <a:pt x="1807" y="764"/>
                      <a:pt x="1827" y="768"/>
                      <a:pt x="1873" y="768"/>
                    </a:cubicBezTo>
                    <a:lnTo>
                      <a:pt x="1923" y="768"/>
                    </a:lnTo>
                    <a:lnTo>
                      <a:pt x="1707" y="203"/>
                    </a:lnTo>
                    <a:cubicBezTo>
                      <a:pt x="1702" y="190"/>
                      <a:pt x="1679" y="181"/>
                      <a:pt x="1655" y="181"/>
                    </a:cubicBezTo>
                    <a:close/>
                    <a:moveTo>
                      <a:pt x="2304" y="530"/>
                    </a:moveTo>
                    <a:lnTo>
                      <a:pt x="2304" y="530"/>
                    </a:lnTo>
                    <a:cubicBezTo>
                      <a:pt x="2304" y="647"/>
                      <a:pt x="2266" y="704"/>
                      <a:pt x="2162" y="704"/>
                    </a:cubicBezTo>
                    <a:lnTo>
                      <a:pt x="2068" y="704"/>
                    </a:lnTo>
                    <a:lnTo>
                      <a:pt x="2068" y="253"/>
                    </a:lnTo>
                    <a:lnTo>
                      <a:pt x="2159" y="253"/>
                    </a:lnTo>
                    <a:cubicBezTo>
                      <a:pt x="2266" y="253"/>
                      <a:pt x="2304" y="316"/>
                      <a:pt x="2304" y="433"/>
                    </a:cubicBezTo>
                    <a:lnTo>
                      <a:pt x="2304" y="530"/>
                    </a:lnTo>
                    <a:lnTo>
                      <a:pt x="2304" y="530"/>
                    </a:lnTo>
                    <a:close/>
                    <a:moveTo>
                      <a:pt x="2409" y="432"/>
                    </a:moveTo>
                    <a:lnTo>
                      <a:pt x="2409" y="432"/>
                    </a:lnTo>
                    <a:cubicBezTo>
                      <a:pt x="2409" y="270"/>
                      <a:pt x="2326" y="189"/>
                      <a:pt x="2159" y="189"/>
                    </a:cubicBezTo>
                    <a:lnTo>
                      <a:pt x="1963" y="189"/>
                    </a:lnTo>
                    <a:lnTo>
                      <a:pt x="1963" y="709"/>
                    </a:lnTo>
                    <a:cubicBezTo>
                      <a:pt x="1963" y="748"/>
                      <a:pt x="1984" y="768"/>
                      <a:pt x="2029" y="768"/>
                    </a:cubicBezTo>
                    <a:lnTo>
                      <a:pt x="2159" y="768"/>
                    </a:lnTo>
                    <a:lnTo>
                      <a:pt x="2180" y="767"/>
                    </a:lnTo>
                    <a:cubicBezTo>
                      <a:pt x="2337" y="761"/>
                      <a:pt x="2409" y="693"/>
                      <a:pt x="2409" y="530"/>
                    </a:cubicBezTo>
                    <a:lnTo>
                      <a:pt x="2409" y="432"/>
                    </a:lnTo>
                    <a:lnTo>
                      <a:pt x="2409" y="432"/>
                    </a:lnTo>
                    <a:close/>
                    <a:moveTo>
                      <a:pt x="3332" y="190"/>
                    </a:moveTo>
                    <a:lnTo>
                      <a:pt x="3332" y="190"/>
                    </a:lnTo>
                    <a:lnTo>
                      <a:pt x="2851" y="190"/>
                    </a:lnTo>
                    <a:lnTo>
                      <a:pt x="2831" y="254"/>
                    </a:lnTo>
                    <a:lnTo>
                      <a:pt x="3028" y="254"/>
                    </a:lnTo>
                    <a:lnTo>
                      <a:pt x="3028" y="710"/>
                    </a:lnTo>
                    <a:cubicBezTo>
                      <a:pt x="3028" y="749"/>
                      <a:pt x="3052" y="768"/>
                      <a:pt x="3096" y="768"/>
                    </a:cubicBezTo>
                    <a:lnTo>
                      <a:pt x="3135" y="768"/>
                    </a:lnTo>
                    <a:lnTo>
                      <a:pt x="3135" y="254"/>
                    </a:lnTo>
                    <a:lnTo>
                      <a:pt x="3313" y="254"/>
                    </a:lnTo>
                    <a:lnTo>
                      <a:pt x="3332" y="19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5464" y="4197"/>
                <a:ext cx="8" cy="9"/>
              </a:xfrm>
              <a:custGeom>
                <a:avLst/>
                <a:gdLst>
                  <a:gd name="T0" fmla="*/ 59 w 99"/>
                  <a:gd name="T1" fmla="*/ 30 h 98"/>
                  <a:gd name="T2" fmla="*/ 59 w 99"/>
                  <a:gd name="T3" fmla="*/ 30 h 98"/>
                  <a:gd name="T4" fmla="*/ 47 w 99"/>
                  <a:gd name="T5" fmla="*/ 28 h 98"/>
                  <a:gd name="T6" fmla="*/ 39 w 99"/>
                  <a:gd name="T7" fmla="*/ 28 h 98"/>
                  <a:gd name="T8" fmla="*/ 39 w 99"/>
                  <a:gd name="T9" fmla="*/ 48 h 98"/>
                  <a:gd name="T10" fmla="*/ 48 w 99"/>
                  <a:gd name="T11" fmla="*/ 48 h 98"/>
                  <a:gd name="T12" fmla="*/ 57 w 99"/>
                  <a:gd name="T13" fmla="*/ 46 h 98"/>
                  <a:gd name="T14" fmla="*/ 63 w 99"/>
                  <a:gd name="T15" fmla="*/ 38 h 98"/>
                  <a:gd name="T16" fmla="*/ 59 w 99"/>
                  <a:gd name="T17" fmla="*/ 30 h 98"/>
                  <a:gd name="T18" fmla="*/ 49 w 99"/>
                  <a:gd name="T19" fmla="*/ 22 h 98"/>
                  <a:gd name="T20" fmla="*/ 49 w 99"/>
                  <a:gd name="T21" fmla="*/ 22 h 98"/>
                  <a:gd name="T22" fmla="*/ 63 w 99"/>
                  <a:gd name="T23" fmla="*/ 23 h 98"/>
                  <a:gd name="T24" fmla="*/ 72 w 99"/>
                  <a:gd name="T25" fmla="*/ 37 h 98"/>
                  <a:gd name="T26" fmla="*/ 66 w 99"/>
                  <a:gd name="T27" fmla="*/ 48 h 98"/>
                  <a:gd name="T28" fmla="*/ 59 w 99"/>
                  <a:gd name="T29" fmla="*/ 51 h 98"/>
                  <a:gd name="T30" fmla="*/ 68 w 99"/>
                  <a:gd name="T31" fmla="*/ 56 h 98"/>
                  <a:gd name="T32" fmla="*/ 71 w 99"/>
                  <a:gd name="T33" fmla="*/ 64 h 98"/>
                  <a:gd name="T34" fmla="*/ 71 w 99"/>
                  <a:gd name="T35" fmla="*/ 68 h 98"/>
                  <a:gd name="T36" fmla="*/ 71 w 99"/>
                  <a:gd name="T37" fmla="*/ 72 h 98"/>
                  <a:gd name="T38" fmla="*/ 72 w 99"/>
                  <a:gd name="T39" fmla="*/ 75 h 98"/>
                  <a:gd name="T40" fmla="*/ 72 w 99"/>
                  <a:gd name="T41" fmla="*/ 76 h 98"/>
                  <a:gd name="T42" fmla="*/ 63 w 99"/>
                  <a:gd name="T43" fmla="*/ 76 h 98"/>
                  <a:gd name="T44" fmla="*/ 63 w 99"/>
                  <a:gd name="T45" fmla="*/ 75 h 98"/>
                  <a:gd name="T46" fmla="*/ 63 w 99"/>
                  <a:gd name="T47" fmla="*/ 75 h 98"/>
                  <a:gd name="T48" fmla="*/ 62 w 99"/>
                  <a:gd name="T49" fmla="*/ 73 h 98"/>
                  <a:gd name="T50" fmla="*/ 62 w 99"/>
                  <a:gd name="T51" fmla="*/ 69 h 98"/>
                  <a:gd name="T52" fmla="*/ 57 w 99"/>
                  <a:gd name="T53" fmla="*/ 56 h 98"/>
                  <a:gd name="T54" fmla="*/ 47 w 99"/>
                  <a:gd name="T55" fmla="*/ 54 h 98"/>
                  <a:gd name="T56" fmla="*/ 39 w 99"/>
                  <a:gd name="T57" fmla="*/ 54 h 98"/>
                  <a:gd name="T58" fmla="*/ 39 w 99"/>
                  <a:gd name="T59" fmla="*/ 76 h 98"/>
                  <a:gd name="T60" fmla="*/ 30 w 99"/>
                  <a:gd name="T61" fmla="*/ 76 h 98"/>
                  <a:gd name="T62" fmla="*/ 30 w 99"/>
                  <a:gd name="T63" fmla="*/ 22 h 98"/>
                  <a:gd name="T64" fmla="*/ 49 w 99"/>
                  <a:gd name="T65" fmla="*/ 22 h 98"/>
                  <a:gd name="T66" fmla="*/ 49 w 99"/>
                  <a:gd name="T67" fmla="*/ 22 h 98"/>
                  <a:gd name="T68" fmla="*/ 20 w 99"/>
                  <a:gd name="T69" fmla="*/ 19 h 98"/>
                  <a:gd name="T70" fmla="*/ 20 w 99"/>
                  <a:gd name="T71" fmla="*/ 19 h 98"/>
                  <a:gd name="T72" fmla="*/ 7 w 99"/>
                  <a:gd name="T73" fmla="*/ 49 h 98"/>
                  <a:gd name="T74" fmla="*/ 20 w 99"/>
                  <a:gd name="T75" fmla="*/ 79 h 98"/>
                  <a:gd name="T76" fmla="*/ 50 w 99"/>
                  <a:gd name="T77" fmla="*/ 92 h 98"/>
                  <a:gd name="T78" fmla="*/ 80 w 99"/>
                  <a:gd name="T79" fmla="*/ 79 h 98"/>
                  <a:gd name="T80" fmla="*/ 92 w 99"/>
                  <a:gd name="T81" fmla="*/ 49 h 98"/>
                  <a:gd name="T82" fmla="*/ 80 w 99"/>
                  <a:gd name="T83" fmla="*/ 19 h 98"/>
                  <a:gd name="T84" fmla="*/ 50 w 99"/>
                  <a:gd name="T85" fmla="*/ 6 h 98"/>
                  <a:gd name="T86" fmla="*/ 20 w 99"/>
                  <a:gd name="T87" fmla="*/ 19 h 98"/>
                  <a:gd name="T88" fmla="*/ 85 w 99"/>
                  <a:gd name="T89" fmla="*/ 84 h 98"/>
                  <a:gd name="T90" fmla="*/ 85 w 99"/>
                  <a:gd name="T91" fmla="*/ 84 h 98"/>
                  <a:gd name="T92" fmla="*/ 50 w 99"/>
                  <a:gd name="T93" fmla="*/ 98 h 98"/>
                  <a:gd name="T94" fmla="*/ 15 w 99"/>
                  <a:gd name="T95" fmla="*/ 84 h 98"/>
                  <a:gd name="T96" fmla="*/ 0 w 99"/>
                  <a:gd name="T97" fmla="*/ 49 h 98"/>
                  <a:gd name="T98" fmla="*/ 15 w 99"/>
                  <a:gd name="T99" fmla="*/ 14 h 98"/>
                  <a:gd name="T100" fmla="*/ 50 w 99"/>
                  <a:gd name="T101" fmla="*/ 0 h 98"/>
                  <a:gd name="T102" fmla="*/ 85 w 99"/>
                  <a:gd name="T103" fmla="*/ 14 h 98"/>
                  <a:gd name="T104" fmla="*/ 99 w 99"/>
                  <a:gd name="T105" fmla="*/ 49 h 98"/>
                  <a:gd name="T106" fmla="*/ 85 w 99"/>
                  <a:gd name="T107" fmla="*/ 8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9" h="98">
                    <a:moveTo>
                      <a:pt x="59" y="30"/>
                    </a:moveTo>
                    <a:lnTo>
                      <a:pt x="59" y="30"/>
                    </a:lnTo>
                    <a:cubicBezTo>
                      <a:pt x="57" y="29"/>
                      <a:pt x="53" y="28"/>
                      <a:pt x="47" y="28"/>
                    </a:cubicBezTo>
                    <a:lnTo>
                      <a:pt x="39" y="28"/>
                    </a:lnTo>
                    <a:lnTo>
                      <a:pt x="39" y="48"/>
                    </a:lnTo>
                    <a:lnTo>
                      <a:pt x="48" y="48"/>
                    </a:lnTo>
                    <a:cubicBezTo>
                      <a:pt x="52" y="48"/>
                      <a:pt x="55" y="47"/>
                      <a:pt x="57" y="46"/>
                    </a:cubicBezTo>
                    <a:cubicBezTo>
                      <a:pt x="61" y="45"/>
                      <a:pt x="63" y="42"/>
                      <a:pt x="63" y="38"/>
                    </a:cubicBezTo>
                    <a:cubicBezTo>
                      <a:pt x="63" y="34"/>
                      <a:pt x="61" y="31"/>
                      <a:pt x="59" y="30"/>
                    </a:cubicBezTo>
                    <a:close/>
                    <a:moveTo>
                      <a:pt x="49" y="22"/>
                    </a:moveTo>
                    <a:lnTo>
                      <a:pt x="49" y="22"/>
                    </a:lnTo>
                    <a:cubicBezTo>
                      <a:pt x="55" y="22"/>
                      <a:pt x="60" y="22"/>
                      <a:pt x="63" y="23"/>
                    </a:cubicBezTo>
                    <a:cubicBezTo>
                      <a:pt x="69" y="26"/>
                      <a:pt x="72" y="30"/>
                      <a:pt x="72" y="37"/>
                    </a:cubicBezTo>
                    <a:cubicBezTo>
                      <a:pt x="72" y="42"/>
                      <a:pt x="70" y="46"/>
                      <a:pt x="66" y="48"/>
                    </a:cubicBezTo>
                    <a:cubicBezTo>
                      <a:pt x="65" y="49"/>
                      <a:pt x="62" y="50"/>
                      <a:pt x="59" y="51"/>
                    </a:cubicBezTo>
                    <a:cubicBezTo>
                      <a:pt x="63" y="51"/>
                      <a:pt x="66" y="53"/>
                      <a:pt x="68" y="56"/>
                    </a:cubicBezTo>
                    <a:cubicBezTo>
                      <a:pt x="70" y="59"/>
                      <a:pt x="71" y="62"/>
                      <a:pt x="71" y="64"/>
                    </a:cubicBezTo>
                    <a:lnTo>
                      <a:pt x="71" y="68"/>
                    </a:lnTo>
                    <a:cubicBezTo>
                      <a:pt x="71" y="69"/>
                      <a:pt x="71" y="71"/>
                      <a:pt x="71" y="72"/>
                    </a:cubicBezTo>
                    <a:cubicBezTo>
                      <a:pt x="71" y="74"/>
                      <a:pt x="71" y="75"/>
                      <a:pt x="72" y="75"/>
                    </a:cubicBezTo>
                    <a:lnTo>
                      <a:pt x="72" y="76"/>
                    </a:lnTo>
                    <a:lnTo>
                      <a:pt x="63" y="76"/>
                    </a:lnTo>
                    <a:cubicBezTo>
                      <a:pt x="63" y="76"/>
                      <a:pt x="63" y="75"/>
                      <a:pt x="63" y="75"/>
                    </a:cubicBezTo>
                    <a:cubicBezTo>
                      <a:pt x="63" y="75"/>
                      <a:pt x="63" y="75"/>
                      <a:pt x="63" y="75"/>
                    </a:cubicBezTo>
                    <a:lnTo>
                      <a:pt x="62" y="73"/>
                    </a:lnTo>
                    <a:lnTo>
                      <a:pt x="62" y="69"/>
                    </a:lnTo>
                    <a:cubicBezTo>
                      <a:pt x="62" y="62"/>
                      <a:pt x="61" y="58"/>
                      <a:pt x="57" y="56"/>
                    </a:cubicBezTo>
                    <a:cubicBezTo>
                      <a:pt x="55" y="55"/>
                      <a:pt x="52" y="54"/>
                      <a:pt x="47" y="54"/>
                    </a:cubicBezTo>
                    <a:lnTo>
                      <a:pt x="39" y="54"/>
                    </a:lnTo>
                    <a:lnTo>
                      <a:pt x="39" y="76"/>
                    </a:lnTo>
                    <a:lnTo>
                      <a:pt x="30" y="76"/>
                    </a:lnTo>
                    <a:lnTo>
                      <a:pt x="30" y="22"/>
                    </a:lnTo>
                    <a:lnTo>
                      <a:pt x="49" y="22"/>
                    </a:lnTo>
                    <a:lnTo>
                      <a:pt x="49" y="22"/>
                    </a:lnTo>
                    <a:close/>
                    <a:moveTo>
                      <a:pt x="20" y="19"/>
                    </a:moveTo>
                    <a:lnTo>
                      <a:pt x="20" y="19"/>
                    </a:lnTo>
                    <a:cubicBezTo>
                      <a:pt x="11" y="27"/>
                      <a:pt x="7" y="37"/>
                      <a:pt x="7" y="49"/>
                    </a:cubicBezTo>
                    <a:cubicBezTo>
                      <a:pt x="7" y="61"/>
                      <a:pt x="11" y="71"/>
                      <a:pt x="20" y="79"/>
                    </a:cubicBezTo>
                    <a:cubicBezTo>
                      <a:pt x="28" y="87"/>
                      <a:pt x="38" y="92"/>
                      <a:pt x="50" y="92"/>
                    </a:cubicBezTo>
                    <a:cubicBezTo>
                      <a:pt x="61" y="92"/>
                      <a:pt x="71" y="87"/>
                      <a:pt x="80" y="79"/>
                    </a:cubicBezTo>
                    <a:cubicBezTo>
                      <a:pt x="88" y="71"/>
                      <a:pt x="92" y="61"/>
                      <a:pt x="92" y="49"/>
                    </a:cubicBezTo>
                    <a:cubicBezTo>
                      <a:pt x="92" y="37"/>
                      <a:pt x="88" y="27"/>
                      <a:pt x="80" y="19"/>
                    </a:cubicBezTo>
                    <a:cubicBezTo>
                      <a:pt x="71" y="10"/>
                      <a:pt x="61" y="6"/>
                      <a:pt x="50" y="6"/>
                    </a:cubicBezTo>
                    <a:cubicBezTo>
                      <a:pt x="38" y="6"/>
                      <a:pt x="28" y="10"/>
                      <a:pt x="20" y="19"/>
                    </a:cubicBezTo>
                    <a:close/>
                    <a:moveTo>
                      <a:pt x="85" y="84"/>
                    </a:moveTo>
                    <a:lnTo>
                      <a:pt x="85" y="84"/>
                    </a:lnTo>
                    <a:cubicBezTo>
                      <a:pt x="75" y="94"/>
                      <a:pt x="63" y="98"/>
                      <a:pt x="50" y="98"/>
                    </a:cubicBezTo>
                    <a:cubicBezTo>
                      <a:pt x="36" y="98"/>
                      <a:pt x="24" y="94"/>
                      <a:pt x="15" y="84"/>
                    </a:cubicBezTo>
                    <a:cubicBezTo>
                      <a:pt x="5" y="74"/>
                      <a:pt x="0" y="63"/>
                      <a:pt x="0" y="49"/>
                    </a:cubicBezTo>
                    <a:cubicBezTo>
                      <a:pt x="0" y="35"/>
                      <a:pt x="5" y="24"/>
                      <a:pt x="15" y="14"/>
                    </a:cubicBezTo>
                    <a:cubicBezTo>
                      <a:pt x="24" y="4"/>
                      <a:pt x="36" y="0"/>
                      <a:pt x="50" y="0"/>
                    </a:cubicBezTo>
                    <a:cubicBezTo>
                      <a:pt x="63" y="0"/>
                      <a:pt x="75" y="4"/>
                      <a:pt x="85" y="14"/>
                    </a:cubicBezTo>
                    <a:cubicBezTo>
                      <a:pt x="94" y="24"/>
                      <a:pt x="99" y="35"/>
                      <a:pt x="99" y="49"/>
                    </a:cubicBezTo>
                    <a:cubicBezTo>
                      <a:pt x="99" y="63"/>
                      <a:pt x="94" y="74"/>
                      <a:pt x="85" y="8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879504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4279" y="1005398"/>
            <a:ext cx="45095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Stage Type		: File Stage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Input Link Count	: Single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Output Link Count	: Single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Reject Link Count	: Single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7" y="3172857"/>
            <a:ext cx="699135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5008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EE Framework processes only datasets </a:t>
            </a:r>
          </a:p>
          <a:p>
            <a:r>
              <a:rPr lang="en-US" dirty="0"/>
              <a:t>For files other than datasets, such as sequential flat files, import and export operations are done </a:t>
            </a:r>
          </a:p>
          <a:p>
            <a:r>
              <a:rPr lang="en-US" dirty="0"/>
              <a:t>Import and export OSH operators are generated by Sequential and Complex Flat File stages </a:t>
            </a:r>
          </a:p>
          <a:p>
            <a:r>
              <a:rPr lang="en-US" dirty="0"/>
              <a:t>During import or export </a:t>
            </a:r>
            <a:r>
              <a:rPr lang="en-US" dirty="0" err="1"/>
              <a:t>DataStage</a:t>
            </a:r>
            <a:r>
              <a:rPr lang="en-US" dirty="0"/>
              <a:t> performs format translations </a:t>
            </a:r>
          </a:p>
          <a:p>
            <a:pPr lvl="1"/>
            <a:r>
              <a:rPr lang="en-US" dirty="0"/>
              <a:t>into, or out of, the EE internal format </a:t>
            </a:r>
          </a:p>
          <a:p>
            <a:r>
              <a:rPr lang="en-US" dirty="0"/>
              <a:t>Internally, the format of data is described by schemas </a:t>
            </a:r>
          </a:p>
          <a:p>
            <a:r>
              <a:rPr lang="en-US" dirty="0"/>
              <a:t>     Like Table Definitions </a:t>
            </a:r>
          </a:p>
          <a:p>
            <a:endParaRPr lang="en-US" dirty="0"/>
          </a:p>
        </p:txBody>
      </p:sp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Sequential Data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2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2971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Normally executes in sequential mode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Executes in parallel when reading multiple files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Can use multiple readers within a node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Reads chunks of a single file in parallel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stage needs to be told: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file is divided into rows (record format)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row is divided into columns (column format) </a:t>
            </a:r>
          </a:p>
        </p:txBody>
      </p:sp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Sequential File Stage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31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/>
              <a:t>One input link </a:t>
            </a:r>
          </a:p>
          <a:p>
            <a:r>
              <a:rPr lang="en-US" dirty="0"/>
              <a:t>One stream output link </a:t>
            </a:r>
          </a:p>
          <a:p>
            <a:r>
              <a:rPr lang="en-US" dirty="0"/>
              <a:t>Optionally, one reject link </a:t>
            </a:r>
          </a:p>
          <a:p>
            <a:pPr marL="0" indent="0">
              <a:buNone/>
            </a:pPr>
            <a:r>
              <a:rPr lang="en-US" dirty="0"/>
              <a:t>Will reject any records not matching metadata in the column definitions </a:t>
            </a:r>
          </a:p>
          <a:p>
            <a:r>
              <a:rPr lang="en-US" dirty="0"/>
              <a:t>Example: You specify three columns separated by commas, but the row that`s read had no commas in it </a:t>
            </a:r>
          </a:p>
        </p:txBody>
      </p:sp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File Stage Rules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45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Source Columns Tab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314231"/>
            <a:ext cx="7467600" cy="504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295400" y="5055577"/>
            <a:ext cx="3657600" cy="507023"/>
          </a:xfrm>
          <a:prstGeom prst="wedgeRoundRectCallout">
            <a:avLst>
              <a:gd name="adj1" fmla="val 88496"/>
              <a:gd name="adj2" fmla="val 135274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Save as a New Table Definition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96000" y="3533665"/>
            <a:ext cx="1447800" cy="609600"/>
          </a:xfrm>
          <a:prstGeom prst="wedgeRoundRectCallout">
            <a:avLst>
              <a:gd name="adj1" fmla="val 59329"/>
              <a:gd name="adj2" fmla="val -28128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Data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4267200"/>
            <a:ext cx="2743200" cy="609600"/>
          </a:xfrm>
          <a:prstGeom prst="wedgeRoundRectCallout">
            <a:avLst>
              <a:gd name="adj1" fmla="val 68799"/>
              <a:gd name="adj2" fmla="val 23794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Table Definition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7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Input Sequential Stage Properties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3907"/>
            <a:ext cx="80010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505200" y="1676400"/>
            <a:ext cx="1447800" cy="609600"/>
          </a:xfrm>
          <a:prstGeom prst="wedgeRoundRectCallout">
            <a:avLst>
              <a:gd name="adj1" fmla="val -181157"/>
              <a:gd name="adj2" fmla="val -3898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 Tab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15000" y="1348154"/>
            <a:ext cx="1676400" cy="609600"/>
          </a:xfrm>
          <a:prstGeom prst="wedgeRoundRectCallout">
            <a:avLst>
              <a:gd name="adj1" fmla="val -131875"/>
              <a:gd name="adj2" fmla="val 178327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to Access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10200" y="3276600"/>
            <a:ext cx="2901462" cy="609600"/>
          </a:xfrm>
          <a:prstGeom prst="wedgeRoundRectCallout">
            <a:avLst>
              <a:gd name="adj1" fmla="val -118853"/>
              <a:gd name="adj2" fmla="val -5628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Column Name First Row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79659" y="5181600"/>
            <a:ext cx="2736482" cy="838200"/>
          </a:xfrm>
          <a:prstGeom prst="wedgeRoundRectCallout">
            <a:avLst>
              <a:gd name="adj1" fmla="val 121261"/>
              <a:gd name="adj2" fmla="val -10121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 to add more file having same format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3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266700" y="381000"/>
            <a:ext cx="8229600" cy="516466"/>
          </a:xfrm>
        </p:spPr>
        <p:txBody>
          <a:bodyPr>
            <a:normAutofit/>
          </a:bodyPr>
          <a:lstStyle/>
          <a:p>
            <a:r>
              <a:rPr lang="en-US" dirty="0"/>
              <a:t>Format Tab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086600" cy="514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889738" y="3637532"/>
            <a:ext cx="1981200" cy="609600"/>
          </a:xfrm>
          <a:prstGeom prst="wedgeRoundRectCallout">
            <a:avLst>
              <a:gd name="adj1" fmla="val -81698"/>
              <a:gd name="adj2" fmla="val -12814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Column Format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962400" y="1752600"/>
            <a:ext cx="2209800" cy="533400"/>
          </a:xfrm>
          <a:prstGeom prst="wedgeRoundRectCallout">
            <a:avLst>
              <a:gd name="adj1" fmla="val -128607"/>
              <a:gd name="adj2" fmla="val 125154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Record Format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61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Reading using a File Pattern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2210"/>
            <a:ext cx="7696201" cy="470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705600" y="1222131"/>
            <a:ext cx="1981201" cy="533400"/>
          </a:xfrm>
          <a:prstGeom prst="wedgeRoundRectCallout">
            <a:avLst>
              <a:gd name="adj1" fmla="val -17303"/>
              <a:gd name="adj2" fmla="val 19768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 wild cards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48046" y="3581400"/>
            <a:ext cx="2209800" cy="533400"/>
          </a:xfrm>
          <a:prstGeom prst="wedgeRoundRectCallout">
            <a:avLst>
              <a:gd name="adj1" fmla="val -100490"/>
              <a:gd name="adj2" fmla="val -147374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File pattern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8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16466"/>
          </a:xfrm>
        </p:spPr>
        <p:txBody>
          <a:bodyPr>
            <a:normAutofit/>
          </a:bodyPr>
          <a:lstStyle/>
          <a:p>
            <a:r>
              <a:rPr lang="en-US" dirty="0"/>
              <a:t>Properties – Multiple Readers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9238"/>
            <a:ext cx="7391400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216269" y="4800600"/>
            <a:ext cx="3505200" cy="681037"/>
          </a:xfrm>
          <a:prstGeom prst="wedgeRoundRectCallout">
            <a:avLst>
              <a:gd name="adj1" fmla="val 59471"/>
              <a:gd name="adj2" fmla="val -72574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Multiple readers option allow  you to set number of readers per node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4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Stage as Target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2800" cy="459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62600" y="3630031"/>
            <a:ext cx="2209800" cy="533400"/>
          </a:xfrm>
          <a:prstGeom prst="wedgeRoundRectCallout">
            <a:avLst>
              <a:gd name="adj1" fmla="val -142930"/>
              <a:gd name="adj2" fmla="val -9462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Append / Overwrite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1333500"/>
            <a:ext cx="1166446" cy="533400"/>
          </a:xfrm>
          <a:prstGeom prst="wedgeRoundRectCallout">
            <a:avLst>
              <a:gd name="adj1" fmla="val -189937"/>
              <a:gd name="adj2" fmla="val 83395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3140" y="1216152"/>
            <a:ext cx="3886200" cy="5009648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Parallel Job Stages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Group 1-&gt; File Stages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Group 2-&gt; Processing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4156" y="265176"/>
            <a:ext cx="3886200" cy="70173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51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65832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Reject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Reject mode = </a:t>
            </a:r>
          </a:p>
          <a:p>
            <a:pPr lvl="1"/>
            <a:r>
              <a:rPr lang="en-US" dirty="0"/>
              <a:t>Continue: Continue reading records </a:t>
            </a:r>
          </a:p>
          <a:p>
            <a:pPr lvl="1"/>
            <a:r>
              <a:rPr lang="en-US" dirty="0"/>
              <a:t>Fail: Abort job </a:t>
            </a:r>
          </a:p>
          <a:p>
            <a:pPr lvl="1"/>
            <a:r>
              <a:rPr lang="en-US" dirty="0"/>
              <a:t>Output: Send down output link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a source stage </a:t>
            </a:r>
          </a:p>
          <a:p>
            <a:pPr lvl="1"/>
            <a:r>
              <a:rPr lang="en-US" dirty="0"/>
              <a:t>All records not matching the metadata (column definitions) are rejected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a target stage </a:t>
            </a:r>
          </a:p>
          <a:p>
            <a:pPr lvl="1"/>
            <a:r>
              <a:rPr lang="en-US" dirty="0"/>
              <a:t>All records that fail to be written for any reason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Rejected records consist of one column, </a:t>
            </a:r>
            <a:r>
              <a:rPr lang="en-US" dirty="0" err="1"/>
              <a:t>datatype</a:t>
            </a:r>
            <a:r>
              <a:rPr lang="en-US" dirty="0"/>
              <a:t> = raw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85" y="1828800"/>
            <a:ext cx="30384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486400" y="5105400"/>
            <a:ext cx="2362200" cy="533400"/>
          </a:xfrm>
          <a:prstGeom prst="wedgeRoundRectCallout">
            <a:avLst>
              <a:gd name="adj1" fmla="val -3972"/>
              <a:gd name="adj2" fmla="val -380340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Reject Mode Property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65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Import format and column definitions from sequential files </a:t>
            </a:r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Import relational table column definitions </a:t>
            </a:r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Imported as “Table Definitions” </a:t>
            </a:r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Table definitions can be loaded into job stages</a:t>
            </a:r>
          </a:p>
        </p:txBody>
      </p:sp>
      <p:sp>
        <p:nvSpPr>
          <p:cNvPr id="962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Import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64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In Manager, click Import&gt;Table Definitions&gt;Sequential File Definitions </a:t>
            </a:r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Select directory containing sequential file and then the file </a:t>
            </a:r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Select Manager category </a:t>
            </a:r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Examined format and column definitions and edit is necessary </a:t>
            </a:r>
          </a:p>
        </p:txBody>
      </p:sp>
      <p:sp>
        <p:nvSpPr>
          <p:cNvPr id="972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File Import Procedure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02114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14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Sequential Metadata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895350"/>
            <a:ext cx="6086475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85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Import Window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663" y="957263"/>
            <a:ext cx="51466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60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Format</a:t>
            </a: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50" y="1190625"/>
            <a:ext cx="74549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814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Column Name and Types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2255838"/>
            <a:ext cx="737552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9" name="Rounded Rectangular Callout 2"/>
          <p:cNvSpPr>
            <a:spLocks noChangeArrowheads="1"/>
          </p:cNvSpPr>
          <p:nvPr/>
        </p:nvSpPr>
        <p:spPr bwMode="auto">
          <a:xfrm>
            <a:off x="884238" y="4876800"/>
            <a:ext cx="4267200" cy="838200"/>
          </a:xfrm>
          <a:prstGeom prst="wedgeRoundRectCallout">
            <a:avLst>
              <a:gd name="adj1" fmla="val -39514"/>
              <a:gd name="adj2" fmla="val -24799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2200">
                <a:latin typeface="Verdana" pitchFamily="34" charset="0"/>
              </a:rPr>
              <a:t>Double Click to define extended properties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24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Properties Window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325" y="912813"/>
            <a:ext cx="5743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3" name="Rounded Rectangular Callout 5"/>
          <p:cNvSpPr>
            <a:spLocks noChangeArrowheads="1"/>
          </p:cNvSpPr>
          <p:nvPr/>
        </p:nvSpPr>
        <p:spPr bwMode="auto">
          <a:xfrm>
            <a:off x="5867400" y="2870200"/>
            <a:ext cx="3154363" cy="419100"/>
          </a:xfrm>
          <a:prstGeom prst="wedgeRoundRectCallout">
            <a:avLst>
              <a:gd name="adj1" fmla="val -102338"/>
              <a:gd name="adj2" fmla="val 115648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2200">
                <a:latin typeface="Verdana" pitchFamily="34" charset="0"/>
              </a:rPr>
              <a:t>Properties Category</a:t>
            </a:r>
          </a:p>
        </p:txBody>
      </p:sp>
      <p:sp>
        <p:nvSpPr>
          <p:cNvPr id="102404" name="Rounded Rectangular Callout 6"/>
          <p:cNvSpPr>
            <a:spLocks noChangeArrowheads="1"/>
          </p:cNvSpPr>
          <p:nvPr/>
        </p:nvSpPr>
        <p:spPr bwMode="auto">
          <a:xfrm>
            <a:off x="990600" y="5399088"/>
            <a:ext cx="3001963" cy="533400"/>
          </a:xfrm>
          <a:prstGeom prst="wedgeRoundRectCallout">
            <a:avLst>
              <a:gd name="adj1" fmla="val 96028"/>
              <a:gd name="adj2" fmla="val -168870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2200">
                <a:latin typeface="Verdana" pitchFamily="34" charset="0"/>
              </a:rPr>
              <a:t>Available Properties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18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Definition General Tab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7963" y="1239838"/>
            <a:ext cx="6188075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Rounded Rectangular Callout 5"/>
          <p:cNvSpPr>
            <a:spLocks noChangeArrowheads="1"/>
          </p:cNvSpPr>
          <p:nvPr/>
        </p:nvSpPr>
        <p:spPr bwMode="auto">
          <a:xfrm>
            <a:off x="269875" y="4551363"/>
            <a:ext cx="1600200" cy="782637"/>
          </a:xfrm>
          <a:prstGeom prst="wedgeRoundRectCallout">
            <a:avLst>
              <a:gd name="adj1" fmla="val 41157"/>
              <a:gd name="adj2" fmla="val -332648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2200">
                <a:latin typeface="Verdana" pitchFamily="34" charset="0"/>
              </a:rPr>
              <a:t>Top Level Category</a:t>
            </a:r>
          </a:p>
        </p:txBody>
      </p:sp>
      <p:sp>
        <p:nvSpPr>
          <p:cNvPr id="103428" name="Rounded Rectangular Callout 6"/>
          <p:cNvSpPr>
            <a:spLocks noChangeArrowheads="1"/>
          </p:cNvSpPr>
          <p:nvPr/>
        </p:nvSpPr>
        <p:spPr bwMode="auto">
          <a:xfrm>
            <a:off x="6553200" y="3810000"/>
            <a:ext cx="2590800" cy="741363"/>
          </a:xfrm>
          <a:prstGeom prst="wedgeRoundRectCallout">
            <a:avLst>
              <a:gd name="adj1" fmla="val -42884"/>
              <a:gd name="adj2" fmla="val -24944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2200">
                <a:latin typeface="Verdana" pitchFamily="34" charset="0"/>
              </a:rPr>
              <a:t>Secondary Level </a:t>
            </a:r>
          </a:p>
          <a:p>
            <a:pPr eaLnBrk="0" hangingPunct="0"/>
            <a:r>
              <a:rPr lang="en-US" sz="2200">
                <a:latin typeface="Verdana" pitchFamily="34" charset="0"/>
              </a:rPr>
              <a:t>Category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4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Definition Column Tab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0788" y="2239963"/>
            <a:ext cx="67024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44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722" y="1149540"/>
            <a:ext cx="70012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Parallel jobs have a large number of stages available which are arranged in groups in the tool palette.</a:t>
            </a:r>
          </a:p>
          <a:p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File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Processing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Development/Debug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Restructure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Real Time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Database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00700" y="388176"/>
            <a:ext cx="5742432" cy="877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JOB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3486041595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Definition Parallel Tab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1343025"/>
            <a:ext cx="79883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83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Definition Format Tab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266825"/>
            <a:ext cx="70580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08" y="413131"/>
            <a:ext cx="879240" cy="8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3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Palette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10" y="918244"/>
            <a:ext cx="4045371" cy="553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28" y="940277"/>
            <a:ext cx="4075184" cy="548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75103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3140" y="1216152"/>
            <a:ext cx="3886200" cy="5009648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Sequential File Stage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4156" y="265176"/>
            <a:ext cx="3886200" cy="701731"/>
          </a:xfrm>
        </p:spPr>
        <p:txBody>
          <a:bodyPr/>
          <a:lstStyle/>
          <a:p>
            <a:r>
              <a:rPr lang="en-US" dirty="0"/>
              <a:t>Group 1 -&gt; File Stages</a:t>
            </a:r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5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51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86923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3432" y="1075576"/>
            <a:ext cx="469685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Stage Type		: File Stage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Input Link Count	: Single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Output Link Count	: Single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4347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30360"/>
            <a:ext cx="60579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61321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 (Framework) file </a:t>
            </a:r>
          </a:p>
          <a:p>
            <a:r>
              <a:rPr lang="en-US" dirty="0"/>
              <a:t>Preserves partitioning </a:t>
            </a:r>
          </a:p>
          <a:p>
            <a:r>
              <a:rPr lang="en-US" dirty="0"/>
              <a:t>Component dataset files are written to on each partition </a:t>
            </a:r>
          </a:p>
          <a:p>
            <a:pPr marL="342900" lvl="1" indent="0">
              <a:buNone/>
            </a:pPr>
            <a:r>
              <a:rPr lang="en-US" dirty="0"/>
              <a:t>Suffixed by .ds </a:t>
            </a:r>
          </a:p>
          <a:p>
            <a:r>
              <a:rPr lang="en-US" dirty="0"/>
              <a:t>Referred to by a header file </a:t>
            </a:r>
          </a:p>
          <a:p>
            <a:r>
              <a:rPr lang="en-US" dirty="0"/>
              <a:t>Managed by Data Set Management utility from GUI (Manager, Designer, Director) </a:t>
            </a:r>
          </a:p>
          <a:p>
            <a:r>
              <a:rPr lang="en-US" dirty="0"/>
              <a:t>Represents persistent data </a:t>
            </a:r>
          </a:p>
          <a:p>
            <a:r>
              <a:rPr lang="en-US" dirty="0"/>
              <a:t>Key to good performance in set of linked jobs </a:t>
            </a:r>
          </a:p>
          <a:p>
            <a:r>
              <a:rPr lang="en-US" dirty="0"/>
              <a:t>No import / export conversions are needed </a:t>
            </a:r>
          </a:p>
          <a:p>
            <a:r>
              <a:rPr lang="en-US" dirty="0"/>
              <a:t>No repartitioning needed </a:t>
            </a:r>
          </a:p>
        </p:txBody>
      </p:sp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Dataset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638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4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Accessed using </a:t>
            </a:r>
            <a:r>
              <a:rPr lang="en-US" dirty="0" err="1"/>
              <a:t>DataSet</a:t>
            </a:r>
            <a:r>
              <a:rPr lang="en-US" dirty="0"/>
              <a:t> Stage. </a:t>
            </a:r>
          </a:p>
          <a:p>
            <a:endParaRPr lang="en-US" dirty="0"/>
          </a:p>
          <a:p>
            <a:r>
              <a:rPr lang="en-US" dirty="0"/>
              <a:t>Two parts: </a:t>
            </a:r>
          </a:p>
          <a:p>
            <a:pPr marL="857250" lvl="1" indent="-457200"/>
            <a:r>
              <a:rPr lang="en-US" dirty="0"/>
              <a:t>Descriptor file: </a:t>
            </a:r>
          </a:p>
          <a:p>
            <a:pPr lvl="2" indent="-342900"/>
            <a:r>
              <a:rPr lang="en-US" dirty="0"/>
              <a:t>contains metadata, data location, but NOT the data itself </a:t>
            </a:r>
          </a:p>
          <a:p>
            <a:pPr marL="0" indent="0" algn="r">
              <a:buNone/>
            </a:pPr>
            <a:r>
              <a:rPr lang="en-US" b="1" dirty="0"/>
              <a:t> </a:t>
            </a:r>
          </a:p>
          <a:p>
            <a:pPr marL="1257300" lvl="3" indent="0">
              <a:buNone/>
            </a:pPr>
            <a:r>
              <a:rPr lang="en-US" sz="2300" b="1" dirty="0"/>
              <a:t>record ( </a:t>
            </a:r>
          </a:p>
          <a:p>
            <a:pPr marL="1714500" lvl="4" indent="0">
              <a:buNone/>
            </a:pPr>
            <a:r>
              <a:rPr lang="en-US" sz="2300" b="1" dirty="0" err="1"/>
              <a:t>partno</a:t>
            </a:r>
            <a:r>
              <a:rPr lang="en-US" sz="2300" b="1" dirty="0"/>
              <a:t>: int32; </a:t>
            </a:r>
            <a:endParaRPr lang="en-US" sz="2300" dirty="0"/>
          </a:p>
          <a:p>
            <a:pPr marL="1714500" lvl="4" indent="0">
              <a:buNone/>
            </a:pPr>
            <a:r>
              <a:rPr lang="en-US" sz="2300" b="1" dirty="0"/>
              <a:t>description: string; </a:t>
            </a:r>
            <a:endParaRPr lang="en-US" sz="2300" dirty="0"/>
          </a:p>
          <a:p>
            <a:pPr marL="1714500" lvl="4" indent="0">
              <a:buNone/>
            </a:pPr>
            <a:r>
              <a:rPr lang="en-US" sz="2300" b="1" dirty="0"/>
              <a:t>) </a:t>
            </a:r>
            <a:endParaRPr lang="en-US" sz="2300" dirty="0"/>
          </a:p>
          <a:p>
            <a:pPr lvl="1"/>
            <a:endParaRPr lang="en-US" dirty="0"/>
          </a:p>
          <a:p>
            <a:pPr lvl="1"/>
            <a:r>
              <a:rPr lang="en-US" dirty="0"/>
              <a:t>Data file(s) </a:t>
            </a:r>
          </a:p>
          <a:p>
            <a:pPr lvl="2" indent="-342900"/>
            <a:r>
              <a:rPr lang="en-US" dirty="0"/>
              <a:t>contain the data </a:t>
            </a:r>
          </a:p>
          <a:p>
            <a:pPr lvl="2" indent="-342900"/>
            <a:r>
              <a:rPr lang="en-US" dirty="0"/>
              <a:t>multiple Unix files (one per node), accessible in parallel </a:t>
            </a:r>
          </a:p>
          <a:p>
            <a:pPr marL="800100" lvl="2" indent="0">
              <a:buNone/>
            </a:pPr>
            <a:endParaRPr lang="en-US" dirty="0"/>
          </a:p>
          <a:p>
            <a:pPr marL="1714500" lvl="4" indent="0">
              <a:buNone/>
            </a:pPr>
            <a:r>
              <a:rPr lang="en-US" sz="2300" b="1" dirty="0"/>
              <a:t>node1:/local/disk1/… </a:t>
            </a:r>
          </a:p>
          <a:p>
            <a:pPr marL="1714500" lvl="4" indent="0">
              <a:buNone/>
            </a:pPr>
            <a:r>
              <a:rPr lang="en-US" sz="2300" b="1" dirty="0"/>
              <a:t>node2:/local/disk2/… </a:t>
            </a:r>
          </a:p>
        </p:txBody>
      </p:sp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Persistent Dataset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31" y="477398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17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Occurs on import </a:t>
            </a:r>
          </a:p>
          <a:p>
            <a:pPr marL="400050" lvl="1" indent="0">
              <a:buNone/>
            </a:pPr>
            <a:r>
              <a:rPr lang="en-US" dirty="0"/>
              <a:t>From sequential files or file sets </a:t>
            </a:r>
          </a:p>
          <a:p>
            <a:pPr marL="400050" lvl="1" indent="0">
              <a:buNone/>
            </a:pPr>
            <a:r>
              <a:rPr lang="en-US" dirty="0"/>
              <a:t>From RDBMS </a:t>
            </a:r>
          </a:p>
          <a:p>
            <a:r>
              <a:rPr lang="en-US" dirty="0"/>
              <a:t>Occurs on export </a:t>
            </a:r>
          </a:p>
          <a:p>
            <a:pPr marL="400050" lvl="1" indent="0">
              <a:buNone/>
            </a:pPr>
            <a:r>
              <a:rPr lang="en-US" dirty="0"/>
              <a:t>From datasets to file sets or sequential files </a:t>
            </a:r>
          </a:p>
          <a:p>
            <a:pPr marL="400050" lvl="1" indent="0">
              <a:buNone/>
            </a:pPr>
            <a:r>
              <a:rPr lang="en-US" dirty="0"/>
              <a:t>From datasets to RDBMS </a:t>
            </a:r>
          </a:p>
          <a:p>
            <a:r>
              <a:rPr lang="en-US" dirty="0" err="1"/>
              <a:t>DataStage</a:t>
            </a:r>
            <a:r>
              <a:rPr lang="en-US" dirty="0"/>
              <a:t> engine is most efficient when processing internally formatted records (i.e. datasets) </a:t>
            </a:r>
          </a:p>
        </p:txBody>
      </p:sp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Translation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31" y="477398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276938"/>
      </p:ext>
    </p:extLst>
  </p:cSld>
  <p:clrMapOvr>
    <a:masterClrMapping/>
  </p:clrMapOvr>
</p:sld>
</file>

<file path=ppt/theme/theme1.xml><?xml version="1.0" encoding="utf-8"?>
<a:theme xmlns:a="http://schemas.openxmlformats.org/drawingml/2006/main" name="TDC_PPT_Branded_1014-full">
  <a:themeElements>
    <a:clrScheme name="TeradataPPT2014 3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TDC_PPT_Branded_1014-full</Template>
  <TotalTime>1850</TotalTime>
  <Words>738</Words>
  <Application>Microsoft Office PowerPoint</Application>
  <PresentationFormat>On-screen Show (4:3)</PresentationFormat>
  <Paragraphs>159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Verdana</vt:lpstr>
      <vt:lpstr>Wingdings</vt:lpstr>
      <vt:lpstr>TDC_PPT_Branded_1014-full</vt:lpstr>
      <vt:lpstr>PowerPoint Presentation</vt:lpstr>
      <vt:lpstr>Agenda</vt:lpstr>
      <vt:lpstr>PowerPoint Presentation</vt:lpstr>
      <vt:lpstr>Snapshot of Palette</vt:lpstr>
      <vt:lpstr>Group 1 -&gt; File Stages</vt:lpstr>
      <vt:lpstr>DATASET</vt:lpstr>
      <vt:lpstr>Dataset</vt:lpstr>
      <vt:lpstr>Persistent Dataset</vt:lpstr>
      <vt:lpstr>Data Translation</vt:lpstr>
      <vt:lpstr>SEQUENTIAL FILE</vt:lpstr>
      <vt:lpstr>Framework and Sequential Data </vt:lpstr>
      <vt:lpstr>Features of Sequential File Stage </vt:lpstr>
      <vt:lpstr>Sequential File Stage Rules </vt:lpstr>
      <vt:lpstr>Sequential Source Columns Tab </vt:lpstr>
      <vt:lpstr>Input Sequential Stage Properties </vt:lpstr>
      <vt:lpstr>Format Tab</vt:lpstr>
      <vt:lpstr>Reading using a File Pattern</vt:lpstr>
      <vt:lpstr>Properties – Multiple Readers</vt:lpstr>
      <vt:lpstr>Sequential Stage as Target</vt:lpstr>
      <vt:lpstr>Reject Link</vt:lpstr>
      <vt:lpstr>Metadata Import</vt:lpstr>
      <vt:lpstr>Sequential File Import Procedure</vt:lpstr>
      <vt:lpstr>Importing Sequential Metadata</vt:lpstr>
      <vt:lpstr>Sequential Import Window</vt:lpstr>
      <vt:lpstr>Specify Format</vt:lpstr>
      <vt:lpstr>Specify Column Name and Types</vt:lpstr>
      <vt:lpstr>Extended Properties Window</vt:lpstr>
      <vt:lpstr>Table Definition General Tab</vt:lpstr>
      <vt:lpstr>Tab Definition Column Tab</vt:lpstr>
      <vt:lpstr>Tab Definition Parallel Tab</vt:lpstr>
      <vt:lpstr>Tab Definition Format Tab</vt:lpstr>
    </vt:vector>
  </TitlesOfParts>
  <Company>Teradata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Sudipta</dc:creator>
  <cp:lastModifiedBy>Sarkar, Sudipta</cp:lastModifiedBy>
  <cp:revision>54</cp:revision>
  <dcterms:created xsi:type="dcterms:W3CDTF">2016-09-21T11:18:56Z</dcterms:created>
  <dcterms:modified xsi:type="dcterms:W3CDTF">2021-02-24T07:33:54Z</dcterms:modified>
</cp:coreProperties>
</file>