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344" r:id="rId2"/>
    <p:sldId id="278" r:id="rId3"/>
    <p:sldId id="415" r:id="rId4"/>
    <p:sldId id="414" r:id="rId5"/>
    <p:sldId id="417" r:id="rId6"/>
    <p:sldId id="345" r:id="rId7"/>
    <p:sldId id="348" r:id="rId8"/>
    <p:sldId id="349" r:id="rId9"/>
    <p:sldId id="350" r:id="rId10"/>
    <p:sldId id="351" r:id="rId11"/>
    <p:sldId id="352" r:id="rId12"/>
    <p:sldId id="354" r:id="rId13"/>
    <p:sldId id="355" r:id="rId14"/>
    <p:sldId id="357" r:id="rId15"/>
    <p:sldId id="358" r:id="rId16"/>
    <p:sldId id="359" r:id="rId17"/>
    <p:sldId id="360" r:id="rId18"/>
    <p:sldId id="361" r:id="rId19"/>
    <p:sldId id="362" r:id="rId20"/>
    <p:sldId id="363" r:id="rId21"/>
    <p:sldId id="403" r:id="rId22"/>
    <p:sldId id="404" r:id="rId23"/>
    <p:sldId id="405" r:id="rId24"/>
    <p:sldId id="406" r:id="rId25"/>
    <p:sldId id="407" r:id="rId26"/>
    <p:sldId id="408" r:id="rId27"/>
    <p:sldId id="409" r:id="rId28"/>
    <p:sldId id="410" r:id="rId29"/>
    <p:sldId id="411" r:id="rId30"/>
    <p:sldId id="412" r:id="rId31"/>
    <p:sldId id="413" r:id="rId32"/>
    <p:sldId id="418" r:id="rId33"/>
    <p:sldId id="364" r:id="rId34"/>
    <p:sldId id="365"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5" r:id="rId52"/>
    <p:sldId id="386" r:id="rId53"/>
    <p:sldId id="387" r:id="rId54"/>
    <p:sldId id="388" r:id="rId55"/>
    <p:sldId id="389" r:id="rId56"/>
    <p:sldId id="391" r:id="rId57"/>
    <p:sldId id="392" r:id="rId58"/>
    <p:sldId id="393" r:id="rId59"/>
    <p:sldId id="394" r:id="rId60"/>
    <p:sldId id="395" r:id="rId61"/>
    <p:sldId id="396" r:id="rId62"/>
    <p:sldId id="397" r:id="rId63"/>
    <p:sldId id="398" r:id="rId64"/>
    <p:sldId id="400" r:id="rId65"/>
    <p:sldId id="401"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 id="435" r:id="rId83"/>
    <p:sldId id="436" r:id="rId84"/>
    <p:sldId id="437" r:id="rId85"/>
    <p:sldId id="438" r:id="rId86"/>
    <p:sldId id="439" r:id="rId87"/>
    <p:sldId id="440" r:id="rId88"/>
    <p:sldId id="27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028">
          <p15:clr>
            <a:srgbClr val="A4A3A4"/>
          </p15:clr>
        </p15:guide>
        <p15:guide id="4" pos="17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442" autoAdjust="0"/>
    <p:restoredTop sz="94615" autoAdjust="0"/>
  </p:normalViewPr>
  <p:slideViewPr>
    <p:cSldViewPr snapToGrid="0">
      <p:cViewPr>
        <p:scale>
          <a:sx n="100" d="100"/>
          <a:sy n="100" d="100"/>
        </p:scale>
        <p:origin x="-584" y="-824"/>
      </p:cViewPr>
      <p:guideLst>
        <p:guide orient="horz" pos="2160"/>
        <p:guide pos="2880"/>
        <p:guide pos="1028"/>
        <p:guide pos="1764"/>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3/15/2020</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a:solidFill>
                  <a:schemeClr val="bg2"/>
                </a:solidFill>
              </a:rPr>
              <a:t>© 2014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3/15/2020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a:t>© 2014 Teradata</a:t>
            </a:r>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r>
              <a:rPr lang="en-US">
                <a:latin typeface="Times" pitchFamily="18" charset="0"/>
              </a:rPr>
              <a:t>It copies multiple input data sets to a single output data set. </a:t>
            </a:r>
          </a:p>
          <a:p>
            <a:r>
              <a:rPr lang="en-US">
                <a:latin typeface="Times" pitchFamily="18" charset="0"/>
              </a:rPr>
              <a:t>This operation is useful for combining separate data sets into a single large data set. </a:t>
            </a:r>
          </a:p>
          <a:p>
            <a:r>
              <a:rPr lang="en-US">
                <a:latin typeface="Times" pitchFamily="18" charset="0"/>
              </a:rPr>
              <a:t>The stage can have any number of input links and a single output link. </a:t>
            </a:r>
          </a:p>
          <a:p>
            <a:endParaRPr lang="en-US">
              <a:latin typeface="Times" pitchFamily="18" charset="0"/>
            </a:endParaRPr>
          </a:p>
          <a:p>
            <a:r>
              <a:rPr lang="en-US">
                <a:latin typeface="Times" pitchFamily="18" charset="0"/>
              </a:rPr>
              <a:t>The Funnel stage can operate in one of three modes: </a:t>
            </a:r>
          </a:p>
          <a:p>
            <a:r>
              <a:rPr lang="en-US">
                <a:latin typeface="Times" pitchFamily="18" charset="0"/>
              </a:rPr>
              <a:t>1] Continuous Funnel : combines the records of the input data in no guaranteed order. It takes one record from each input link in turn. If data is not available on an input link, the stage skips to the next link rather than waiting.</a:t>
            </a:r>
          </a:p>
          <a:p>
            <a:r>
              <a:rPr lang="en-US">
                <a:latin typeface="Times" pitchFamily="18" charset="0"/>
              </a:rPr>
              <a:t>2] Sort Funnel : combines the input records in the order defined by the value(s) of one or more key columns and the order of the output records is determined by these sorting keys.</a:t>
            </a:r>
          </a:p>
          <a:p>
            <a:r>
              <a:rPr lang="en-US">
                <a:latin typeface="Times" pitchFamily="18" charset="0"/>
              </a:rPr>
              <a:t>3] Sequence : copies all records from the first input data set to the output data set, then all the records from the second input data set, and so 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16"/>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994117" y="305466"/>
            <a:ext cx="1362335" cy="30500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a:t>© 2014 Teradata</a:t>
            </a:r>
            <a:endParaRPr lang="en-US" dirty="0"/>
          </a:p>
        </p:txBody>
      </p:sp>
      <p:sp>
        <p:nvSpPr>
          <p:cNvPr id="7"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373906937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777240"/>
            <a:ext cx="5335930" cy="11430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
        <p:nvSpPr>
          <p:cNvPr id="5" name="Footer Placeholder 4"/>
          <p:cNvSpPr>
            <a:spLocks noGrp="1"/>
          </p:cNvSpPr>
          <p:nvPr>
            <p:ph type="ftr" sz="quarter" idx="10"/>
          </p:nvPr>
        </p:nvSpPr>
        <p:spPr bwMode="gray"/>
        <p:txBody>
          <a:bodyPr/>
          <a:lstStyle/>
          <a:p>
            <a:r>
              <a:rPr lang="en-US"/>
              <a:t>© 2014 Teradata</a:t>
            </a:r>
            <a:endParaRPr lang="en-US" dirty="0"/>
          </a:p>
        </p:txBody>
      </p:sp>
      <p:sp>
        <p:nvSpPr>
          <p:cNvPr id="6" name="Picture Placeholder 4"/>
          <p:cNvSpPr>
            <a:spLocks noGrp="1"/>
          </p:cNvSpPr>
          <p:nvPr>
            <p:ph type="pic" sz="quarter" idx="14"/>
          </p:nvPr>
        </p:nvSpPr>
        <p:spPr>
          <a:xfrm>
            <a:off x="0" y="0"/>
            <a:ext cx="3257550" cy="6858000"/>
          </a:xfrm>
        </p:spPr>
        <p:txBody>
          <a:bodyPr anchor="t">
            <a:normAutofit/>
          </a:bodyPr>
          <a:lstStyle>
            <a:lvl1pPr marL="0" indent="0" algn="ctr">
              <a:buFontTx/>
              <a:buNone/>
              <a:defRPr sz="1400"/>
            </a:lvl1pPr>
          </a:lstStyle>
          <a:p>
            <a:r>
              <a:rPr lang="en-US"/>
              <a:t>Click icon to add picture</a:t>
            </a:r>
            <a:endParaRPr lang="en-US" dirty="0"/>
          </a:p>
        </p:txBody>
      </p:sp>
      <p:sp>
        <p:nvSpPr>
          <p:cNvPr id="10" name="Content Placeholder 2"/>
          <p:cNvSpPr>
            <a:spLocks noGrp="1"/>
          </p:cNvSpPr>
          <p:nvPr>
            <p:ph idx="12"/>
          </p:nvPr>
        </p:nvSpPr>
        <p:spPr bwMode="gray">
          <a:xfrm>
            <a:off x="3808070" y="2209800"/>
            <a:ext cx="4878730" cy="411480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4" name="Picture Placeholder 3"/>
          <p:cNvSpPr>
            <a:spLocks noGrp="1"/>
          </p:cNvSpPr>
          <p:nvPr>
            <p:ph type="pic" sz="quarter" idx="18" hasCustomPrompt="1"/>
          </p:nvPr>
        </p:nvSpPr>
        <p:spPr>
          <a:xfrm>
            <a:off x="3810000" y="76200"/>
            <a:ext cx="1371600" cy="624840"/>
          </a:xfrm>
        </p:spPr>
        <p:txBody>
          <a:bodyPr anchor="ctr">
            <a:normAutofit/>
          </a:bodyPr>
          <a:lstStyle>
            <a:lvl1pPr marL="0" indent="0" algn="ctr">
              <a:buFontTx/>
              <a:buNone/>
              <a:defRPr sz="900" baseline="0">
                <a:solidFill>
                  <a:schemeClr val="tx1"/>
                </a:solidFill>
              </a:defRPr>
            </a:lvl1pPr>
          </a:lstStyle>
          <a:p>
            <a:r>
              <a:rPr lang="en-US" dirty="0"/>
              <a:t>Insert Case Study Logo</a:t>
            </a:r>
          </a:p>
        </p:txBody>
      </p:sp>
      <p:sp>
        <p:nvSpPr>
          <p:cNvPr id="13" name="Text Placeholder 15"/>
          <p:cNvSpPr>
            <a:spLocks noGrp="1"/>
          </p:cNvSpPr>
          <p:nvPr>
            <p:ph type="body" sz="quarter" idx="19" hasCustomPrompt="1"/>
          </p:nvPr>
        </p:nvSpPr>
        <p:spPr bwMode="gray">
          <a:xfrm>
            <a:off x="1504566" y="6591604"/>
            <a:ext cx="1733709" cy="141581"/>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246090344"/>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64592"/>
            <a:ext cx="5335930" cy="11430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Click To Edit Master Text Styles</a:t>
            </a:r>
          </a:p>
        </p:txBody>
      </p:sp>
      <p:sp>
        <p:nvSpPr>
          <p:cNvPr id="5" name="Footer Placeholder 4"/>
          <p:cNvSpPr>
            <a:spLocks noGrp="1"/>
          </p:cNvSpPr>
          <p:nvPr>
            <p:ph type="ftr" sz="quarter" idx="10"/>
          </p:nvPr>
        </p:nvSpPr>
        <p:spPr bwMode="gray"/>
        <p:txBody>
          <a:bodyPr/>
          <a:lstStyle/>
          <a:p>
            <a:r>
              <a:rPr lang="en-US"/>
              <a:t>© 2014 Teradata</a:t>
            </a:r>
            <a:endParaRPr lang="en-US" dirty="0"/>
          </a:p>
        </p:txBody>
      </p:sp>
      <p:sp>
        <p:nvSpPr>
          <p:cNvPr id="6" name="Picture Placeholder 4"/>
          <p:cNvSpPr>
            <a:spLocks noGrp="1"/>
          </p:cNvSpPr>
          <p:nvPr>
            <p:ph type="pic" sz="quarter" idx="14"/>
          </p:nvPr>
        </p:nvSpPr>
        <p:spPr>
          <a:xfrm>
            <a:off x="0" y="0"/>
            <a:ext cx="3257550" cy="6858000"/>
          </a:xfrm>
        </p:spPr>
        <p:txBody>
          <a:bodyPr anchor="t">
            <a:normAutofit/>
          </a:bodyPr>
          <a:lstStyle>
            <a:lvl1pPr marL="0" indent="0" algn="ctr">
              <a:buFontTx/>
              <a:buNone/>
              <a:defRPr sz="1400"/>
            </a:lvl1pPr>
          </a:lstStyle>
          <a:p>
            <a:r>
              <a:rPr lang="en-US"/>
              <a:t>Click icon to add picture</a:t>
            </a:r>
            <a:endParaRPr lang="en-US" dirty="0"/>
          </a:p>
        </p:txBody>
      </p:sp>
      <p:sp>
        <p:nvSpPr>
          <p:cNvPr id="10" name="Content Placeholder 2"/>
          <p:cNvSpPr>
            <a:spLocks noGrp="1"/>
          </p:cNvSpPr>
          <p:nvPr>
            <p:ph idx="12"/>
          </p:nvPr>
        </p:nvSpPr>
        <p:spPr bwMode="gray">
          <a:xfrm>
            <a:off x="3808070" y="1536192"/>
            <a:ext cx="4878730" cy="47914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3" name="Text Placeholder 15"/>
          <p:cNvSpPr>
            <a:spLocks noGrp="1"/>
          </p:cNvSpPr>
          <p:nvPr>
            <p:ph type="body" sz="quarter" idx="19" hasCustomPrompt="1"/>
          </p:nvPr>
        </p:nvSpPr>
        <p:spPr bwMode="gray">
          <a:xfrm>
            <a:off x="1504566" y="6591604"/>
            <a:ext cx="1733709" cy="141581"/>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27175739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a:t>© 2014 Teradata</a:t>
            </a:r>
            <a:endParaRPr lang="en-US" dirty="0"/>
          </a:p>
        </p:txBody>
      </p:sp>
      <p:sp>
        <p:nvSpPr>
          <p:cNvPr id="7" name="Text Placeholder 9"/>
          <p:cNvSpPr>
            <a:spLocks noGrp="1"/>
          </p:cNvSpPr>
          <p:nvPr>
            <p:ph type="body" sz="quarter" idx="11" hasCustomPrompt="1"/>
          </p:nvPr>
        </p:nvSpPr>
        <p:spPr bwMode="gray">
          <a:xfrm>
            <a:off x="0" y="3196340"/>
            <a:ext cx="9144000" cy="465320"/>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a:t>Click To Edit Master Text Styles</a:t>
            </a:r>
          </a:p>
        </p:txBody>
      </p:sp>
      <p:sp>
        <p:nvSpPr>
          <p:cNvPr id="8" name="TextBox 7"/>
          <p:cNvSpPr txBox="1"/>
          <p:nvPr userDrawn="1"/>
        </p:nvSpPr>
        <p:spPr>
          <a:xfrm>
            <a:off x="153418" y="6556248"/>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6591604"/>
            <a:ext cx="2658930"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347106531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dirty="0"/>
              <a:t>© 2014 Teradata</a:t>
            </a:r>
          </a:p>
        </p:txBody>
      </p:sp>
      <p:grpSp>
        <p:nvGrpSpPr>
          <p:cNvPr id="2" name="Group 4"/>
          <p:cNvGrpSpPr>
            <a:grpSpLocks noChangeAspect="1"/>
          </p:cNvGrpSpPr>
          <p:nvPr userDrawn="1"/>
        </p:nvGrpSpPr>
        <p:grpSpPr bwMode="gray">
          <a:xfrm>
            <a:off x="2742406" y="3015457"/>
            <a:ext cx="3659188" cy="827087"/>
            <a:chOff x="1728" y="1805"/>
            <a:chExt cx="2305" cy="521"/>
          </a:xfrm>
          <a:solidFill>
            <a:schemeClr val="accent1"/>
          </a:solidFill>
        </p:grpSpPr>
        <p:sp>
          <p:nvSpPr>
            <p:cNvPr id="6" name="Freeform 5"/>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userDrawn="1"/>
        </p:nvSpPr>
        <p:spPr>
          <a:xfrm>
            <a:off x="177464" y="6575539"/>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8"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0" name="TextBox 9"/>
          <p:cNvSpPr txBox="1"/>
          <p:nvPr userDrawn="1"/>
        </p:nvSpPr>
        <p:spPr>
          <a:xfrm>
            <a:off x="153418" y="6557507"/>
            <a:ext cx="133050"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Tree>
    <p:extLst>
      <p:ext uri="{BB962C8B-B14F-4D97-AF65-F5344CB8AC3E}">
        <p14:creationId xmlns:p14="http://schemas.microsoft.com/office/powerpoint/2010/main" val="5956793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subtitle style</a:t>
            </a:r>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035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subtitle style</a:t>
            </a:r>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03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500964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6"/>
          <p:cNvSpPr>
            <a:spLocks noGrp="1"/>
          </p:cNvSpPr>
          <p:nvPr>
            <p:ph type="title" hasCustomPrompt="1"/>
          </p:nvPr>
        </p:nvSpPr>
        <p:spPr bwMode="gray">
          <a:xfrm>
            <a:off x="4800600" y="265176"/>
            <a:ext cx="3886200" cy="701731"/>
          </a:xfrm>
          <a:prstGeom prst="rect">
            <a:avLst/>
          </a:prstGeom>
        </p:spPr>
        <p:txBody>
          <a:bodyPr/>
          <a:lstStyle>
            <a:lvl1pPr>
              <a:defRPr/>
            </a:lvl1pPr>
          </a:lstStyle>
          <a:p>
            <a:r>
              <a:rPr lang="en-US" dirty="0"/>
              <a:t>Click To Edit Master </a:t>
            </a:r>
            <a:br>
              <a:rPr lang="en-US" dirty="0"/>
            </a:br>
            <a:r>
              <a:rPr lang="en-US" dirty="0"/>
              <a:t>Title Style</a:t>
            </a:r>
          </a:p>
        </p:txBody>
      </p:sp>
      <p:sp>
        <p:nvSpPr>
          <p:cNvPr id="6" name="Rectangle 5"/>
          <p:cNvSpPr/>
          <p:nvPr userDrawn="1"/>
        </p:nvSpPr>
        <p:spPr>
          <a:xfrm>
            <a:off x="99060" y="6522720"/>
            <a:ext cx="236220" cy="236220"/>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a:solidFill>
                <a:prstClr val="white"/>
              </a:solidFill>
            </a:endParaRPr>
          </a:p>
        </p:txBody>
      </p:sp>
      <p:sp>
        <p:nvSpPr>
          <p:cNvPr id="5" name="Picture Placeholder 4"/>
          <p:cNvSpPr>
            <a:spLocks noGrp="1"/>
          </p:cNvSpPr>
          <p:nvPr>
            <p:ph type="pic" sz="quarter" idx="13"/>
          </p:nvPr>
        </p:nvSpPr>
        <p:spPr>
          <a:xfrm>
            <a:off x="0" y="0"/>
            <a:ext cx="4343400" cy="6858000"/>
          </a:xfrm>
        </p:spPr>
        <p:txBody>
          <a:bodyPr anchor="t">
            <a:normAutofit/>
          </a:bodyPr>
          <a:lstStyle>
            <a:lvl1pPr marL="0" indent="0" algn="ctr">
              <a:buFontTx/>
              <a:buNone/>
              <a:defRPr sz="1400"/>
            </a:lvl1pPr>
          </a:lstStyle>
          <a:p>
            <a:r>
              <a:rPr lang="en-US"/>
              <a:t>Click icon to add picture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CA80C09-D175-42DA-98EE-E7F06B866195}" type="datetime1">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7E864DE-C158-497F-A006-6D279D52CD7D}" type="slidenum">
              <a:rPr lang="en-US" smtClean="0"/>
              <a:t>‹#›</a:t>
            </a:fld>
            <a:endParaRPr lang="en-US"/>
          </a:p>
        </p:txBody>
      </p:sp>
    </p:spTree>
    <p:extLst>
      <p:ext uri="{BB962C8B-B14F-4D97-AF65-F5344CB8AC3E}">
        <p14:creationId xmlns:p14="http://schemas.microsoft.com/office/powerpoint/2010/main" val="1769458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3"/>
            <a:ext cx="8229600" cy="4948144"/>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a:t>© 2014 Teradata</a:t>
            </a:r>
          </a:p>
        </p:txBody>
      </p:sp>
      <p:sp>
        <p:nvSpPr>
          <p:cNvPr id="9"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Tree>
    <p:extLst>
      <p:ext uri="{BB962C8B-B14F-4D97-AF65-F5344CB8AC3E}">
        <p14:creationId xmlns:p14="http://schemas.microsoft.com/office/powerpoint/2010/main" val="1728525797"/>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3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subtitle style</a:t>
            </a:r>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035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4649984"/>
          </a:xfrm>
        </p:spPr>
        <p:txBody>
          <a:bodyPr/>
          <a:lstStyle/>
          <a:p>
            <a:r>
              <a:rPr lang="en-US"/>
              <a:t>Click icon to add picture</a:t>
            </a:r>
            <a:endParaRPr lang="en-US" dirty="0"/>
          </a:p>
        </p:txBody>
      </p:sp>
      <p:sp>
        <p:nvSpPr>
          <p:cNvPr id="3" name="Content Placeholder 2"/>
          <p:cNvSpPr>
            <a:spLocks noGrp="1"/>
          </p:cNvSpPr>
          <p:nvPr>
            <p:ph idx="1"/>
          </p:nvPr>
        </p:nvSpPr>
        <p:spPr bwMode="gray">
          <a:xfrm>
            <a:off x="457200" y="1216372"/>
            <a:ext cx="3886200" cy="4955827"/>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9"/>
          <p:cNvSpPr>
            <a:spLocks noGrp="1"/>
          </p:cNvSpPr>
          <p:nvPr>
            <p:ph type="ftr" sz="quarter" idx="12"/>
          </p:nvPr>
        </p:nvSpPr>
        <p:spPr bwMode="gray"/>
        <p:txBody>
          <a:bodyPr/>
          <a:lstStyle/>
          <a:p>
            <a:r>
              <a:rPr lang="en-US"/>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1332196183"/>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4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subtitle style</a:t>
            </a:r>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035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5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subtitle style</a:t>
            </a:r>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035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371"/>
            <a:ext cx="3886200" cy="49307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p:nvPr>
        </p:nvSpPr>
        <p:spPr bwMode="gray">
          <a:xfrm>
            <a:off x="457200" y="1216373"/>
            <a:ext cx="3886200" cy="493070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9"/>
          <p:cNvSpPr>
            <a:spLocks noGrp="1"/>
          </p:cNvSpPr>
          <p:nvPr>
            <p:ph type="ftr" sz="quarter" idx="12"/>
          </p:nvPr>
        </p:nvSpPr>
        <p:spPr bwMode="gray"/>
        <p:txBody>
          <a:bodyPr/>
          <a:lstStyle/>
          <a:p>
            <a:r>
              <a:rPr lang="en-US"/>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4238924616"/>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6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subtitle style</a:t>
            </a:r>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160353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bwMode="gray">
          <a:xfrm>
            <a:off x="33528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bwMode="gray">
          <a:xfrm>
            <a:off x="62484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3"/>
          </p:nvPr>
        </p:nvSpPr>
        <p:spPr bwMode="gray"/>
        <p:txBody>
          <a:bodyPr/>
          <a:lstStyle/>
          <a:p>
            <a:r>
              <a:rPr lang="en-US"/>
              <a:t>© 2014 Teradata</a:t>
            </a:r>
            <a:endParaRPr lang="en-US" dirty="0"/>
          </a:p>
        </p:txBody>
      </p:sp>
      <p:sp>
        <p:nvSpPr>
          <p:cNvPr id="13"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8"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3120800298"/>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102136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54013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42816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561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372"/>
            <a:ext cx="2438400" cy="4702471"/>
          </a:xfrm>
        </p:spPr>
        <p:txBody>
          <a:bodyPr/>
          <a:lstStyle/>
          <a:p>
            <a:r>
              <a:rPr lang="en-US"/>
              <a:t>Click icon to add picture</a:t>
            </a:r>
          </a:p>
        </p:txBody>
      </p:sp>
      <p:sp>
        <p:nvSpPr>
          <p:cNvPr id="3" name="Content Placeholder 2"/>
          <p:cNvSpPr>
            <a:spLocks noGrp="1"/>
          </p:cNvSpPr>
          <p:nvPr>
            <p:ph idx="1"/>
          </p:nvPr>
        </p:nvSpPr>
        <p:spPr bwMode="gray">
          <a:xfrm>
            <a:off x="457200" y="1216372"/>
            <a:ext cx="5334000" cy="49786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3"/>
          </p:nvPr>
        </p:nvSpPr>
        <p:spPr bwMode="gray"/>
        <p:txBody>
          <a:bodyPr/>
          <a:lstStyle/>
          <a:p>
            <a:r>
              <a:rPr lang="en-US"/>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356744195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372"/>
            <a:ext cx="2438400" cy="4698595"/>
          </a:xfrm>
        </p:spPr>
        <p:txBody>
          <a:bodyPr/>
          <a:lstStyle/>
          <a:p>
            <a:r>
              <a:rPr lang="en-US"/>
              <a:t>Click icon to add picture</a:t>
            </a:r>
          </a:p>
        </p:txBody>
      </p:sp>
      <p:sp>
        <p:nvSpPr>
          <p:cNvPr id="15" name="Content Placeholder 2"/>
          <p:cNvSpPr>
            <a:spLocks noGrp="1"/>
          </p:cNvSpPr>
          <p:nvPr>
            <p:ph idx="12"/>
          </p:nvPr>
        </p:nvSpPr>
        <p:spPr bwMode="gray">
          <a:xfrm>
            <a:off x="3352800" y="1216372"/>
            <a:ext cx="5334000" cy="49726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3"/>
          </p:nvPr>
        </p:nvSpPr>
        <p:spPr bwMode="gray"/>
        <p:txBody>
          <a:bodyPr/>
          <a:lstStyle/>
          <a:p>
            <a:r>
              <a:rPr lang="en-US"/>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237137055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a:t>#Insert Hashtag</a:t>
            </a:r>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a:t>Click To Edit Master Title Style</a:t>
            </a:r>
          </a:p>
        </p:txBody>
      </p:sp>
    </p:spTree>
    <p:extLst>
      <p:ext uri="{BB962C8B-B14F-4D97-AF65-F5344CB8AC3E}">
        <p14:creationId xmlns:p14="http://schemas.microsoft.com/office/powerpoint/2010/main" val="245944525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6372"/>
            <a:ext cx="8229600" cy="4955829"/>
          </a:xfrm>
          <a:prstGeom prst="rect">
            <a:avLst/>
          </a:prstGeom>
        </p:spPr>
        <p:txBody>
          <a:bodyPr vert="horz" lIns="0" tIns="0" rIns="0" bIns="0" rtlCol="0">
            <a:noAutofit/>
          </a:bodyPr>
          <a:lstStyle/>
          <a:p>
            <a:pPr lvl="0"/>
            <a:r>
              <a:rPr lang="en-US" dirty="0"/>
              <a:t>Click to edit Master text styles: Standard bullet</a:t>
            </a:r>
          </a:p>
          <a:p>
            <a:pPr lvl="1"/>
            <a:r>
              <a:rPr lang="en-US" dirty="0"/>
              <a:t>Second level: Sub bullet</a:t>
            </a:r>
          </a:p>
          <a:p>
            <a:pPr lvl="2"/>
            <a:r>
              <a:rPr lang="en-US" dirty="0"/>
              <a:t>Third level: Tertiary bullet</a:t>
            </a:r>
          </a:p>
          <a:p>
            <a:pPr lvl="3"/>
            <a:r>
              <a:rPr lang="en-US" dirty="0"/>
              <a:t>Fourth level: Body copy</a:t>
            </a:r>
          </a:p>
          <a:p>
            <a:pPr lvl="4"/>
            <a:r>
              <a:rPr lang="en-US" dirty="0"/>
              <a:t>Fifth level: Main Heading</a:t>
            </a:r>
          </a:p>
          <a:p>
            <a:pPr lvl="5"/>
            <a:r>
              <a:rPr lang="en-US" dirty="0"/>
              <a:t>Sixth level: Subheading</a:t>
            </a:r>
          </a:p>
          <a:p>
            <a:pPr lvl="6"/>
            <a:r>
              <a:rPr lang="en-US" dirty="0"/>
              <a:t>Seventh level: Tertiary heading</a:t>
            </a:r>
          </a:p>
          <a:p>
            <a:pPr lvl="7"/>
            <a:r>
              <a:rPr lang="en-US" dirty="0"/>
              <a:t>Eighth level: Numbered lists</a:t>
            </a:r>
          </a:p>
          <a:p>
            <a:pPr lvl="8"/>
            <a:r>
              <a:rPr lang="en-US" dirty="0"/>
              <a:t>Ninth level: Source</a:t>
            </a:r>
          </a:p>
        </p:txBody>
      </p:sp>
      <p:sp>
        <p:nvSpPr>
          <p:cNvPr id="25" name="Footer Placeholder 24"/>
          <p:cNvSpPr>
            <a:spLocks noGrp="1"/>
          </p:cNvSpPr>
          <p:nvPr>
            <p:ph type="ftr" sz="quarter" idx="3"/>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a:t>© 2014 Teradata</a:t>
            </a:r>
          </a:p>
        </p:txBody>
      </p:sp>
      <p:grpSp>
        <p:nvGrpSpPr>
          <p:cNvPr id="21" name="Group 20" hidden="1"/>
          <p:cNvGrpSpPr/>
          <p:nvPr/>
        </p:nvGrpSpPr>
        <p:grpSpPr>
          <a:xfrm>
            <a:off x="0" y="0"/>
            <a:ext cx="9144000" cy="68580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6477418"/>
            <a:ext cx="914400" cy="204717"/>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6952"/>
            <a:ext cx="8229600" cy="701731"/>
          </a:xfrm>
          <a:prstGeom prst="rect">
            <a:avLst/>
          </a:prstGeom>
        </p:spPr>
        <p:txBody>
          <a:bodyPr vert="horz" lIns="0" tIns="0" rIns="0" bIns="0" rtlCol="0" anchor="b" anchorCtr="0">
            <a:noAutofit/>
          </a:bodyPr>
          <a:lstStyle/>
          <a:p>
            <a:r>
              <a:rPr lang="en-US"/>
              <a:t>Click to edit Master title style</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667" r:id="rId2"/>
    <p:sldLayoutId id="2147483650" r:id="rId3"/>
    <p:sldLayoutId id="2147483658" r:id="rId4"/>
    <p:sldLayoutId id="2147483709" r:id="rId5"/>
    <p:sldLayoutId id="2147483659" r:id="rId6"/>
    <p:sldLayoutId id="2147483662" r:id="rId7"/>
    <p:sldLayoutId id="2147483663" r:id="rId8"/>
    <p:sldLayoutId id="2147483654" r:id="rId9"/>
    <p:sldLayoutId id="2147483655" r:id="rId10"/>
    <p:sldLayoutId id="2147483670" r:id="rId11"/>
    <p:sldLayoutId id="2147483710" r:id="rId12"/>
    <p:sldLayoutId id="2147483660" r:id="rId13"/>
    <p:sldLayoutId id="2147483661" r:id="rId14"/>
    <p:sldLayoutId id="2147483711" r:id="rId15"/>
    <p:sldLayoutId id="2147483714" r:id="rId16"/>
    <p:sldLayoutId id="2147483715" r:id="rId17"/>
    <p:sldLayoutId id="2147483716" r:id="rId18"/>
    <p:sldLayoutId id="2147483717" r:id="rId19"/>
    <p:sldLayoutId id="2147483718" r:id="rId20"/>
    <p:sldLayoutId id="2147483720" r:id="rId21"/>
    <p:sldLayoutId id="2147483721"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 id="2147483742" r:id="rId41"/>
    <p:sldLayoutId id="2147483743" r:id="rId42"/>
    <p:sldLayoutId id="2147483744" r:id="rId43"/>
    <p:sldLayoutId id="2147483745" r:id="rId44"/>
    <p:sldLayoutId id="2147483746" r:id="rId45"/>
    <p:sldLayoutId id="2147483747" r:id="rId46"/>
    <p:sldLayoutId id="2147483748" r:id="rId47"/>
    <p:sldLayoutId id="2147483749" r:id="rId48"/>
    <p:sldLayoutId id="2147483750" r:id="rId49"/>
    <p:sldLayoutId id="2147483751" r:id="rId50"/>
    <p:sldLayoutId id="2147483752" r:id="rId51"/>
    <p:sldLayoutId id="2147483753" r:id="rId52"/>
    <p:sldLayoutId id="2147483754" r:id="rId53"/>
    <p:sldLayoutId id="2147483755" r:id="rId54"/>
    <p:sldLayoutId id="2147483756" r:id="rId55"/>
    <p:sldLayoutId id="2147483757" r:id="rId56"/>
    <p:sldLayoutId id="2147483758" r:id="rId57"/>
    <p:sldLayoutId id="2147483759" r:id="rId58"/>
    <p:sldLayoutId id="2147483761" r:id="rId59"/>
    <p:sldLayoutId id="2147483762" r:id="rId60"/>
    <p:sldLayoutId id="2147483763" r:id="rId61"/>
    <p:sldLayoutId id="2147483764" r:id="rId62"/>
    <p:sldLayoutId id="2147483765" r:id="rId63"/>
  </p:sldLayoutIdLst>
  <p:transition spd="med">
    <p:fade/>
  </p:transition>
  <p:hf sldNum="0" hdr="0" dt="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4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png"/><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44.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3.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slideLayout" Target="../slideLayouts/slideLayout55.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7.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59.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1.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62.xml"/><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4.png"/><Relationship Id="rId1" Type="http://schemas.openxmlformats.org/officeDocument/2006/relationships/slideLayout" Target="../slideLayouts/slideLayout62.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slideLayout" Target="../slideLayouts/slideLayout6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7.png"/><Relationship Id="rId1" Type="http://schemas.openxmlformats.org/officeDocument/2006/relationships/slideLayout" Target="../slideLayouts/slideLayout62.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3.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0.png"/><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1.png"/><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2.xml"/></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6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2.xml"/></Relationships>
</file>

<file path=ppt/slides/_rels/slide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6.png"/><Relationship Id="rId1" Type="http://schemas.openxmlformats.org/officeDocument/2006/relationships/slideLayout" Target="../slideLayouts/slideLayout62.xml"/></Relationships>
</file>

<file path=ppt/slides/_rels/slide8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7.png"/><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8.png"/><Relationship Id="rId1" Type="http://schemas.openxmlformats.org/officeDocument/2006/relationships/slideLayout" Target="../slideLayouts/slideLayout62.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UTL-1012_4-3_PPT-title.jpg"/>
          <p:cNvPicPr>
            <a:picLocks noChangeAspect="1"/>
          </p:cNvPicPr>
          <p:nvPr/>
        </p:nvPicPr>
        <p:blipFill>
          <a:blip r:embed="rId2"/>
          <a:stretch>
            <a:fillRect/>
          </a:stretch>
        </p:blipFill>
        <p:spPr>
          <a:xfrm>
            <a:off x="3583" y="0"/>
            <a:ext cx="9136833" cy="6858000"/>
          </a:xfrm>
          <a:prstGeom prst="rect">
            <a:avLst/>
          </a:prstGeom>
        </p:spPr>
      </p:pic>
      <p:sp>
        <p:nvSpPr>
          <p:cNvPr id="5" name="Text Placeholder 4"/>
          <p:cNvSpPr>
            <a:spLocks noGrp="1"/>
          </p:cNvSpPr>
          <p:nvPr>
            <p:ph type="body" sz="quarter" idx="10"/>
          </p:nvPr>
        </p:nvSpPr>
        <p:spPr>
          <a:xfrm>
            <a:off x="0" y="2873465"/>
            <a:ext cx="9144000" cy="1111073"/>
          </a:xfrm>
        </p:spPr>
        <p:txBody>
          <a:bodyPr/>
          <a:lstStyle/>
          <a:p>
            <a:r>
              <a:rPr lang="en-US" dirty="0" err="1"/>
              <a:t>Datastage</a:t>
            </a:r>
            <a:r>
              <a:rPr lang="en-US" dirty="0"/>
              <a:t> Basics Training - File Processing Stages</a:t>
            </a:r>
          </a:p>
          <a:p>
            <a:pPr lvl="2"/>
            <a:r>
              <a:rPr lang="en-US" dirty="0"/>
              <a:t>Sudipta Sarkar, GDC Consultant</a:t>
            </a:r>
          </a:p>
          <a:p>
            <a:pPr lvl="3"/>
            <a:r>
              <a:rPr lang="en-US"/>
              <a:t>21-Dec-2018</a:t>
            </a:r>
            <a:endParaRPr lang="en-US" dirty="0"/>
          </a:p>
        </p:txBody>
      </p:sp>
      <p:grpSp>
        <p:nvGrpSpPr>
          <p:cNvPr id="11" name="Group 10"/>
          <p:cNvGrpSpPr/>
          <p:nvPr/>
        </p:nvGrpSpPr>
        <p:grpSpPr>
          <a:xfrm>
            <a:off x="457200" y="0"/>
            <a:ext cx="2438400" cy="914400"/>
            <a:chOff x="609600" y="152400"/>
            <a:chExt cx="2438400" cy="914400"/>
          </a:xfrm>
        </p:grpSpPr>
        <p:sp>
          <p:nvSpPr>
            <p:cNvPr id="12" name="Rectangle 11"/>
            <p:cNvSpPr/>
            <p:nvPr/>
          </p:nvSpPr>
          <p:spPr bwMode="gray">
            <a:xfrm>
              <a:off x="609600" y="15240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4"/>
            <p:cNvGrpSpPr>
              <a:grpSpLocks noChangeAspect="1"/>
            </p:cNvGrpSpPr>
            <p:nvPr/>
          </p:nvGrpSpPr>
          <p:grpSpPr bwMode="auto">
            <a:xfrm>
              <a:off x="1146517" y="457866"/>
              <a:ext cx="1362335" cy="305001"/>
              <a:chOff x="5137" y="4139"/>
              <a:chExt cx="335" cy="75"/>
            </a:xfrm>
            <a:solidFill>
              <a:schemeClr val="bg1"/>
            </a:solidFill>
          </p:grpSpPr>
          <p:sp>
            <p:nvSpPr>
              <p:cNvPr id="14" name="Freeform 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418795042"/>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type="body" sz="quarter" idx="15"/>
          </p:nvPr>
        </p:nvSpPr>
        <p:spPr/>
        <p:txBody>
          <a:bodyPr/>
          <a:lstStyle/>
          <a:p>
            <a:pPr eaLnBrk="1" hangingPunct="1">
              <a:lnSpc>
                <a:spcPct val="150000"/>
              </a:lnSpc>
              <a:spcBef>
                <a:spcPct val="0"/>
              </a:spcBef>
              <a:buFont typeface="Arial" charset="0"/>
              <a:buChar char="•"/>
            </a:pPr>
            <a:endParaRPr lang="en-US" dirty="0">
              <a:solidFill>
                <a:srgbClr val="002060"/>
              </a:solidFill>
            </a:endParaRPr>
          </a:p>
          <a:p>
            <a:pPr marL="0" indent="0" eaLnBrk="1" hangingPunct="1">
              <a:lnSpc>
                <a:spcPct val="150000"/>
              </a:lnSpc>
              <a:spcBef>
                <a:spcPct val="0"/>
              </a:spcBef>
              <a:buNone/>
            </a:pPr>
            <a:endParaRPr lang="en-US" dirty="0">
              <a:solidFill>
                <a:srgbClr val="002060"/>
              </a:solidFill>
            </a:endParaRPr>
          </a:p>
        </p:txBody>
      </p:sp>
      <p:sp>
        <p:nvSpPr>
          <p:cNvPr id="22530" name="Title 2"/>
          <p:cNvSpPr>
            <a:spLocks noGrp="1"/>
          </p:cNvSpPr>
          <p:nvPr>
            <p:ph type="title"/>
          </p:nvPr>
        </p:nvSpPr>
        <p:spPr/>
        <p:txBody>
          <a:bodyPr/>
          <a:lstStyle/>
          <a:p>
            <a:r>
              <a:rPr lang="en-US" dirty="0"/>
              <a:t>SEQUENTIAL FILE</a:t>
            </a:r>
          </a:p>
        </p:txBody>
      </p:sp>
      <p:sp>
        <p:nvSpPr>
          <p:cNvPr id="2" name="Rectangle 1"/>
          <p:cNvSpPr/>
          <p:nvPr/>
        </p:nvSpPr>
        <p:spPr>
          <a:xfrm>
            <a:off x="1924279" y="1005398"/>
            <a:ext cx="4509571" cy="1754326"/>
          </a:xfrm>
          <a:prstGeom prst="rect">
            <a:avLst/>
          </a:prstGeom>
        </p:spPr>
        <p:txBody>
          <a:bodyPr wrap="square">
            <a:spAutoFit/>
          </a:bodyPr>
          <a:lstStyle/>
          <a:p>
            <a:pPr marL="285750" indent="-285750">
              <a:lnSpc>
                <a:spcPct val="150000"/>
              </a:lnSpc>
              <a:spcBef>
                <a:spcPct val="0"/>
              </a:spcBef>
              <a:buFont typeface="Wingdings" panose="05000000000000000000" pitchFamily="2" charset="2"/>
              <a:buChar char="Ø"/>
            </a:pPr>
            <a:r>
              <a:rPr lang="en-US" dirty="0">
                <a:solidFill>
                  <a:srgbClr val="002060"/>
                </a:solidFill>
              </a:rPr>
              <a:t>Stage Type		: File Stage</a:t>
            </a:r>
          </a:p>
          <a:p>
            <a:pPr marL="285750" indent="-285750">
              <a:lnSpc>
                <a:spcPct val="150000"/>
              </a:lnSpc>
              <a:spcBef>
                <a:spcPct val="0"/>
              </a:spcBef>
              <a:buFont typeface="Wingdings" panose="05000000000000000000" pitchFamily="2" charset="2"/>
              <a:buChar char="Ø"/>
            </a:pPr>
            <a:r>
              <a:rPr lang="en-US" dirty="0">
                <a:solidFill>
                  <a:srgbClr val="002060"/>
                </a:solidFill>
              </a:rPr>
              <a:t>Input Link Count	: Single</a:t>
            </a:r>
          </a:p>
          <a:p>
            <a:pPr marL="285750" indent="-285750">
              <a:lnSpc>
                <a:spcPct val="150000"/>
              </a:lnSpc>
              <a:spcBef>
                <a:spcPct val="0"/>
              </a:spcBef>
              <a:buFont typeface="Wingdings" panose="05000000000000000000" pitchFamily="2" charset="2"/>
              <a:buChar char="Ø"/>
            </a:pPr>
            <a:r>
              <a:rPr lang="en-US" dirty="0">
                <a:solidFill>
                  <a:srgbClr val="002060"/>
                </a:solidFill>
              </a:rPr>
              <a:t>Output Link Count	: Single</a:t>
            </a:r>
          </a:p>
          <a:p>
            <a:pPr marL="285750" indent="-285750">
              <a:lnSpc>
                <a:spcPct val="150000"/>
              </a:lnSpc>
              <a:spcBef>
                <a:spcPct val="0"/>
              </a:spcBef>
              <a:buFont typeface="Wingdings" panose="05000000000000000000" pitchFamily="2" charset="2"/>
              <a:buChar char="Ø"/>
            </a:pPr>
            <a:r>
              <a:rPr lang="en-US" dirty="0">
                <a:solidFill>
                  <a:srgbClr val="002060"/>
                </a:solidFill>
              </a:rPr>
              <a:t>Reject Link Count	: Single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17" y="3172857"/>
            <a:ext cx="6991350"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5008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p:txBody>
          <a:bodyPr>
            <a:normAutofit/>
          </a:bodyPr>
          <a:lstStyle/>
          <a:p>
            <a:r>
              <a:rPr lang="en-US" dirty="0"/>
              <a:t>The EE Framework processes only datasets </a:t>
            </a:r>
          </a:p>
          <a:p>
            <a:r>
              <a:rPr lang="en-US" dirty="0"/>
              <a:t>For files other than datasets, such as sequential flat files, import and export operations are done </a:t>
            </a:r>
          </a:p>
          <a:p>
            <a:r>
              <a:rPr lang="en-US" dirty="0"/>
              <a:t>Import and export OSH operators are generated by Sequential and Complex Flat File stages </a:t>
            </a:r>
          </a:p>
          <a:p>
            <a:r>
              <a:rPr lang="en-US" dirty="0"/>
              <a:t>During import or export </a:t>
            </a:r>
            <a:r>
              <a:rPr lang="en-US" dirty="0" err="1"/>
              <a:t>DataStage</a:t>
            </a:r>
            <a:r>
              <a:rPr lang="en-US" dirty="0"/>
              <a:t> performs format translations </a:t>
            </a:r>
          </a:p>
          <a:p>
            <a:pPr lvl="1"/>
            <a:r>
              <a:rPr lang="en-US" dirty="0"/>
              <a:t>into, or out of, the EE internal format </a:t>
            </a:r>
          </a:p>
          <a:p>
            <a:r>
              <a:rPr lang="en-US" dirty="0"/>
              <a:t>Internally, the format of data is described by schemas </a:t>
            </a:r>
          </a:p>
          <a:p>
            <a:r>
              <a:rPr lang="en-US" dirty="0"/>
              <a:t>     Like Table Definitions </a:t>
            </a:r>
          </a:p>
          <a:p>
            <a:endParaRPr lang="en-US" dirty="0"/>
          </a:p>
        </p:txBody>
      </p:sp>
      <p:sp>
        <p:nvSpPr>
          <p:cNvPr id="23554" name="Title 2"/>
          <p:cNvSpPr>
            <a:spLocks noGrp="1"/>
          </p:cNvSpPr>
          <p:nvPr>
            <p:ph type="title"/>
          </p:nvPr>
        </p:nvSpPr>
        <p:spPr/>
        <p:txBody>
          <a:bodyPr>
            <a:normAutofit/>
          </a:bodyPr>
          <a:lstStyle/>
          <a:p>
            <a:r>
              <a:rPr lang="en-US" dirty="0"/>
              <a:t>Framework and Sequential Data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2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a:xfrm>
            <a:off x="381000" y="1524000"/>
            <a:ext cx="8229600" cy="2971800"/>
          </a:xfrm>
        </p:spPr>
        <p:txBody>
          <a:bodyPr>
            <a:noAutofit/>
          </a:bodyPr>
          <a:lstStyle/>
          <a:p>
            <a:pPr>
              <a:lnSpc>
                <a:spcPct val="150000"/>
              </a:lnSpc>
            </a:pPr>
            <a:r>
              <a:rPr lang="en-US" sz="2400" dirty="0"/>
              <a:t>Normally executes in sequential mode </a:t>
            </a:r>
          </a:p>
          <a:p>
            <a:pPr>
              <a:lnSpc>
                <a:spcPct val="150000"/>
              </a:lnSpc>
            </a:pPr>
            <a:r>
              <a:rPr lang="en-US" sz="2400" dirty="0"/>
              <a:t>Executes in parallel when reading multiple files </a:t>
            </a:r>
          </a:p>
          <a:p>
            <a:pPr>
              <a:lnSpc>
                <a:spcPct val="150000"/>
              </a:lnSpc>
            </a:pPr>
            <a:r>
              <a:rPr lang="en-US" sz="2400" dirty="0"/>
              <a:t>Can use multiple readers within a node </a:t>
            </a:r>
          </a:p>
          <a:p>
            <a:pPr>
              <a:lnSpc>
                <a:spcPct val="150000"/>
              </a:lnSpc>
            </a:pPr>
            <a:r>
              <a:rPr lang="en-US" sz="2400" dirty="0"/>
              <a:t>Reads chunks of a single file in parallel </a:t>
            </a:r>
          </a:p>
          <a:p>
            <a:pPr>
              <a:lnSpc>
                <a:spcPct val="150000"/>
              </a:lnSpc>
            </a:pPr>
            <a:r>
              <a:rPr lang="en-US" sz="2400" dirty="0"/>
              <a:t>The stage needs to be told: </a:t>
            </a:r>
          </a:p>
          <a:p>
            <a:pPr lvl="1">
              <a:lnSpc>
                <a:spcPct val="150000"/>
              </a:lnSpc>
            </a:pPr>
            <a:r>
              <a:rPr lang="en-US" sz="2000" dirty="0"/>
              <a:t>How file is divided into rows (record format) </a:t>
            </a:r>
          </a:p>
          <a:p>
            <a:pPr lvl="1">
              <a:lnSpc>
                <a:spcPct val="150000"/>
              </a:lnSpc>
            </a:pPr>
            <a:r>
              <a:rPr lang="en-US" sz="2000" dirty="0"/>
              <a:t>How row is divided into columns (column format) </a:t>
            </a:r>
          </a:p>
        </p:txBody>
      </p:sp>
      <p:sp>
        <p:nvSpPr>
          <p:cNvPr id="23554" name="Title 2"/>
          <p:cNvSpPr>
            <a:spLocks noGrp="1"/>
          </p:cNvSpPr>
          <p:nvPr>
            <p:ph type="title"/>
          </p:nvPr>
        </p:nvSpPr>
        <p:spPr/>
        <p:txBody>
          <a:bodyPr>
            <a:normAutofit/>
          </a:bodyPr>
          <a:lstStyle/>
          <a:p>
            <a:r>
              <a:rPr lang="en-US" dirty="0"/>
              <a:t>Features of Sequential File Stage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31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a:xfrm>
            <a:off x="457200" y="1447800"/>
            <a:ext cx="8229600" cy="2971800"/>
          </a:xfrm>
        </p:spPr>
        <p:txBody>
          <a:bodyPr>
            <a:normAutofit/>
          </a:bodyPr>
          <a:lstStyle/>
          <a:p>
            <a:r>
              <a:rPr lang="en-US" dirty="0"/>
              <a:t>One input link </a:t>
            </a:r>
          </a:p>
          <a:p>
            <a:r>
              <a:rPr lang="en-US" dirty="0"/>
              <a:t>One stream output link </a:t>
            </a:r>
          </a:p>
          <a:p>
            <a:r>
              <a:rPr lang="en-US" dirty="0"/>
              <a:t>Optionally, one reject link </a:t>
            </a:r>
          </a:p>
          <a:p>
            <a:pPr marL="0" indent="0">
              <a:buNone/>
            </a:pPr>
            <a:r>
              <a:rPr lang="en-US" dirty="0"/>
              <a:t>Will reject any records not matching metadata in the column definitions </a:t>
            </a:r>
          </a:p>
          <a:p>
            <a:r>
              <a:rPr lang="en-US" dirty="0"/>
              <a:t>Example: You specify three columns separated by commas, but the row that`s read had no commas in it </a:t>
            </a:r>
          </a:p>
        </p:txBody>
      </p:sp>
      <p:sp>
        <p:nvSpPr>
          <p:cNvPr id="23554" name="Title 2"/>
          <p:cNvSpPr>
            <a:spLocks noGrp="1"/>
          </p:cNvSpPr>
          <p:nvPr>
            <p:ph type="title"/>
          </p:nvPr>
        </p:nvSpPr>
        <p:spPr/>
        <p:txBody>
          <a:bodyPr>
            <a:normAutofit/>
          </a:bodyPr>
          <a:lstStyle/>
          <a:p>
            <a:r>
              <a:rPr lang="en-US" dirty="0"/>
              <a:t>Sequential File Stage Rules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45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Sequential Source Columns Tab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31" y="1314231"/>
            <a:ext cx="7467600" cy="504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295400" y="5055577"/>
            <a:ext cx="3657600" cy="507023"/>
          </a:xfrm>
          <a:prstGeom prst="wedgeRoundRectCallout">
            <a:avLst>
              <a:gd name="adj1" fmla="val 88496"/>
              <a:gd name="adj2" fmla="val 13527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Save as a New Table Definition</a:t>
            </a:r>
          </a:p>
        </p:txBody>
      </p:sp>
      <p:sp>
        <p:nvSpPr>
          <p:cNvPr id="6" name="Rounded Rectangular Callout 5"/>
          <p:cNvSpPr/>
          <p:nvPr/>
        </p:nvSpPr>
        <p:spPr>
          <a:xfrm>
            <a:off x="6096000" y="3533665"/>
            <a:ext cx="1447800" cy="609600"/>
          </a:xfrm>
          <a:prstGeom prst="wedgeRoundRectCallout">
            <a:avLst>
              <a:gd name="adj1" fmla="val 59329"/>
              <a:gd name="adj2" fmla="val -28128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View Data</a:t>
            </a:r>
          </a:p>
        </p:txBody>
      </p:sp>
      <p:sp>
        <p:nvSpPr>
          <p:cNvPr id="7" name="Rounded Rectangular Callout 6"/>
          <p:cNvSpPr/>
          <p:nvPr/>
        </p:nvSpPr>
        <p:spPr>
          <a:xfrm>
            <a:off x="4343400" y="4267200"/>
            <a:ext cx="2743200" cy="609600"/>
          </a:xfrm>
          <a:prstGeom prst="wedgeRoundRectCallout">
            <a:avLst>
              <a:gd name="adj1" fmla="val 68799"/>
              <a:gd name="adj2" fmla="val 237941"/>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View Table Definition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77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Autofit/>
          </a:bodyPr>
          <a:lstStyle/>
          <a:p>
            <a:r>
              <a:rPr lang="en-US" dirty="0"/>
              <a:t>Input Sequential Stage Properties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63907"/>
            <a:ext cx="80010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3505200" y="1676400"/>
            <a:ext cx="1447800" cy="609600"/>
          </a:xfrm>
          <a:prstGeom prst="wedgeRoundRectCallout">
            <a:avLst>
              <a:gd name="adj1" fmla="val -181157"/>
              <a:gd name="adj2" fmla="val -38982"/>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 Tab</a:t>
            </a:r>
          </a:p>
        </p:txBody>
      </p:sp>
      <p:sp>
        <p:nvSpPr>
          <p:cNvPr id="6" name="Rounded Rectangular Callout 5"/>
          <p:cNvSpPr/>
          <p:nvPr/>
        </p:nvSpPr>
        <p:spPr>
          <a:xfrm>
            <a:off x="5715000" y="1348154"/>
            <a:ext cx="1676400" cy="609600"/>
          </a:xfrm>
          <a:prstGeom prst="wedgeRoundRectCallout">
            <a:avLst>
              <a:gd name="adj1" fmla="val -131875"/>
              <a:gd name="adj2" fmla="val 178327"/>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File to Access</a:t>
            </a:r>
          </a:p>
        </p:txBody>
      </p:sp>
      <p:sp>
        <p:nvSpPr>
          <p:cNvPr id="7" name="Rounded Rectangular Callout 6"/>
          <p:cNvSpPr/>
          <p:nvPr/>
        </p:nvSpPr>
        <p:spPr>
          <a:xfrm>
            <a:off x="5410200" y="3276600"/>
            <a:ext cx="2901462" cy="609600"/>
          </a:xfrm>
          <a:prstGeom prst="wedgeRoundRectCallout">
            <a:avLst>
              <a:gd name="adj1" fmla="val -118853"/>
              <a:gd name="adj2" fmla="val -5628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Column Name First Row</a:t>
            </a:r>
          </a:p>
        </p:txBody>
      </p:sp>
      <p:sp>
        <p:nvSpPr>
          <p:cNvPr id="8" name="Rounded Rectangular Callout 7"/>
          <p:cNvSpPr/>
          <p:nvPr/>
        </p:nvSpPr>
        <p:spPr>
          <a:xfrm>
            <a:off x="879659" y="5181600"/>
            <a:ext cx="2736482" cy="838200"/>
          </a:xfrm>
          <a:prstGeom prst="wedgeRoundRectCallout">
            <a:avLst>
              <a:gd name="adj1" fmla="val 121261"/>
              <a:gd name="adj2" fmla="val -10121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Click to add more file having same format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13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266700" y="381000"/>
            <a:ext cx="8229600" cy="516466"/>
          </a:xfrm>
        </p:spPr>
        <p:txBody>
          <a:bodyPr>
            <a:normAutofit/>
          </a:bodyPr>
          <a:lstStyle/>
          <a:p>
            <a:r>
              <a:rPr lang="en-US" dirty="0"/>
              <a:t>Format Tab</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086600" cy="514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2889738" y="3637532"/>
            <a:ext cx="1981200" cy="609600"/>
          </a:xfrm>
          <a:prstGeom prst="wedgeRoundRectCallout">
            <a:avLst>
              <a:gd name="adj1" fmla="val -81698"/>
              <a:gd name="adj2" fmla="val -128142"/>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Column Format</a:t>
            </a:r>
          </a:p>
        </p:txBody>
      </p:sp>
      <p:sp>
        <p:nvSpPr>
          <p:cNvPr id="7" name="Rounded Rectangular Callout 6"/>
          <p:cNvSpPr/>
          <p:nvPr/>
        </p:nvSpPr>
        <p:spPr>
          <a:xfrm>
            <a:off x="3962400" y="1752600"/>
            <a:ext cx="2209800" cy="533400"/>
          </a:xfrm>
          <a:prstGeom prst="wedgeRoundRectCallout">
            <a:avLst>
              <a:gd name="adj1" fmla="val -128607"/>
              <a:gd name="adj2" fmla="val 12515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Record Format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61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457200"/>
            <a:ext cx="8229600" cy="609600"/>
          </a:xfrm>
        </p:spPr>
        <p:txBody>
          <a:bodyPr>
            <a:normAutofit/>
          </a:bodyPr>
          <a:lstStyle/>
          <a:p>
            <a:r>
              <a:rPr lang="en-US" dirty="0"/>
              <a:t>Reading using a File Pattern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2210"/>
            <a:ext cx="7696201" cy="470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705600" y="1222131"/>
            <a:ext cx="1981201" cy="533400"/>
          </a:xfrm>
          <a:prstGeom prst="wedgeRoundRectCallout">
            <a:avLst>
              <a:gd name="adj1" fmla="val -17303"/>
              <a:gd name="adj2" fmla="val 197682"/>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 wild cards</a:t>
            </a:r>
          </a:p>
        </p:txBody>
      </p:sp>
      <p:sp>
        <p:nvSpPr>
          <p:cNvPr id="6" name="Rounded Rectangular Callout 5"/>
          <p:cNvSpPr/>
          <p:nvPr/>
        </p:nvSpPr>
        <p:spPr>
          <a:xfrm>
            <a:off x="6348046" y="3581400"/>
            <a:ext cx="2209800" cy="533400"/>
          </a:xfrm>
          <a:prstGeom prst="wedgeRoundRectCallout">
            <a:avLst>
              <a:gd name="adj1" fmla="val -100490"/>
              <a:gd name="adj2" fmla="val -14737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Select File pattern</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38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457200" y="304800"/>
            <a:ext cx="8229600" cy="516466"/>
          </a:xfrm>
        </p:spPr>
        <p:txBody>
          <a:bodyPr>
            <a:normAutofit/>
          </a:bodyPr>
          <a:lstStyle/>
          <a:p>
            <a:r>
              <a:rPr lang="en-US" dirty="0"/>
              <a:t>Properties – Multiple Readers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19238"/>
            <a:ext cx="739140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216269" y="4800600"/>
            <a:ext cx="3505200" cy="681037"/>
          </a:xfrm>
          <a:prstGeom prst="wedgeRoundRectCallout">
            <a:avLst>
              <a:gd name="adj1" fmla="val 59471"/>
              <a:gd name="adj2" fmla="val -7257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Multiple readers option allow  you to set number of readers per node </a:t>
            </a:r>
            <a:endParaRPr lang="en-US" b="1" dirty="0">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4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Sequential Stage as Target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162800" cy="459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5562600" y="3630031"/>
            <a:ext cx="2209800" cy="533400"/>
          </a:xfrm>
          <a:prstGeom prst="wedgeRoundRectCallout">
            <a:avLst>
              <a:gd name="adj1" fmla="val -142930"/>
              <a:gd name="adj2" fmla="val -94626"/>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Append / Overwrite</a:t>
            </a:r>
          </a:p>
        </p:txBody>
      </p:sp>
      <p:sp>
        <p:nvSpPr>
          <p:cNvPr id="7" name="Rounded Rectangular Callout 6"/>
          <p:cNvSpPr/>
          <p:nvPr/>
        </p:nvSpPr>
        <p:spPr>
          <a:xfrm>
            <a:off x="3505200" y="1333500"/>
            <a:ext cx="1166446" cy="533400"/>
          </a:xfrm>
          <a:prstGeom prst="wedgeRoundRectCallout">
            <a:avLst>
              <a:gd name="adj1" fmla="val -189937"/>
              <a:gd name="adj2" fmla="val 83395"/>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53140" y="1216152"/>
            <a:ext cx="3886200" cy="5009648"/>
          </a:xfrm>
        </p:spPr>
        <p:txBody>
          <a:bodyPr/>
          <a:lstStyle/>
          <a:p>
            <a:pPr marL="285750" lvl="5" indent="-285750">
              <a:buFont typeface="Arial" panose="020B0604020202020204" pitchFamily="34" charset="0"/>
              <a:buChar char="•"/>
            </a:pPr>
            <a:endParaRPr lang="en-US" dirty="0">
              <a:solidFill>
                <a:schemeClr val="tx1"/>
              </a:solidFill>
            </a:endParaRPr>
          </a:p>
          <a:p>
            <a:pPr marL="285750" lvl="5" indent="-285750">
              <a:buFont typeface="Arial" panose="020B0604020202020204" pitchFamily="34" charset="0"/>
              <a:buChar char="•"/>
            </a:pPr>
            <a:r>
              <a:rPr lang="en-US" dirty="0">
                <a:solidFill>
                  <a:schemeClr val="tx1"/>
                </a:solidFill>
              </a:rPr>
              <a:t>Parallel Job Stages</a:t>
            </a:r>
          </a:p>
          <a:p>
            <a:pPr marL="285750" lvl="5" indent="-285750">
              <a:buFont typeface="Arial" panose="020B0604020202020204" pitchFamily="34" charset="0"/>
              <a:buChar char="•"/>
            </a:pPr>
            <a:r>
              <a:rPr lang="en-US" dirty="0">
                <a:solidFill>
                  <a:schemeClr val="tx1"/>
                </a:solidFill>
              </a:rPr>
              <a:t>Group 1-&gt; File Stages</a:t>
            </a:r>
          </a:p>
          <a:p>
            <a:pPr marL="285750" lvl="3" indent="-285750">
              <a:buFont typeface="Arial" panose="020B0604020202020204" pitchFamily="34" charset="0"/>
              <a:buChar char="•"/>
            </a:pPr>
            <a:r>
              <a:rPr lang="en-US" dirty="0"/>
              <a:t>Group 2-&gt; Processing Stages</a:t>
            </a:r>
          </a:p>
        </p:txBody>
      </p:sp>
      <p:sp>
        <p:nvSpPr>
          <p:cNvPr id="4" name="Title 3"/>
          <p:cNvSpPr>
            <a:spLocks noGrp="1"/>
          </p:cNvSpPr>
          <p:nvPr>
            <p:ph type="title"/>
          </p:nvPr>
        </p:nvSpPr>
        <p:spPr>
          <a:xfrm>
            <a:off x="5164156" y="265176"/>
            <a:ext cx="3886200" cy="701731"/>
          </a:xfrm>
        </p:spPr>
        <p:txBody>
          <a:bodyPr/>
          <a:lstStyle/>
          <a:p>
            <a:r>
              <a:rPr lang="en-US" dirty="0"/>
              <a:t>Agenda</a:t>
            </a: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512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76583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Reject Link</a:t>
            </a:r>
          </a:p>
        </p:txBody>
      </p:sp>
      <p:sp>
        <p:nvSpPr>
          <p:cNvPr id="2" name="Rectangle 1"/>
          <p:cNvSpPr/>
          <p:nvPr/>
        </p:nvSpPr>
        <p:spPr>
          <a:xfrm>
            <a:off x="762000" y="1582341"/>
            <a:ext cx="4572000" cy="3693319"/>
          </a:xfrm>
          <a:prstGeom prst="rect">
            <a:avLst/>
          </a:prstGeom>
        </p:spPr>
        <p:txBody>
          <a:bodyPr>
            <a:spAutoFit/>
          </a:bodyPr>
          <a:lstStyle/>
          <a:p>
            <a:endParaRPr lang="en-US" dirty="0"/>
          </a:p>
          <a:p>
            <a:pPr marL="285750" indent="-285750">
              <a:buFont typeface="Arial" pitchFamily="34" charset="0"/>
              <a:buChar char="•"/>
            </a:pPr>
            <a:r>
              <a:rPr lang="en-US" dirty="0"/>
              <a:t>Reject mode = </a:t>
            </a:r>
          </a:p>
          <a:p>
            <a:pPr lvl="1"/>
            <a:r>
              <a:rPr lang="en-US" dirty="0"/>
              <a:t>Continue: Continue reading records </a:t>
            </a:r>
          </a:p>
          <a:p>
            <a:pPr lvl="1"/>
            <a:r>
              <a:rPr lang="en-US" dirty="0"/>
              <a:t>Fail: Abort job </a:t>
            </a:r>
          </a:p>
          <a:p>
            <a:pPr lvl="1"/>
            <a:r>
              <a:rPr lang="en-US" dirty="0"/>
              <a:t>Output: Send down output link </a:t>
            </a:r>
          </a:p>
          <a:p>
            <a:pPr marL="285750" indent="-285750">
              <a:buFont typeface="Arial" pitchFamily="34" charset="0"/>
              <a:buChar char="•"/>
            </a:pPr>
            <a:r>
              <a:rPr lang="en-US" dirty="0"/>
              <a:t>In a source stage </a:t>
            </a:r>
          </a:p>
          <a:p>
            <a:pPr lvl="1"/>
            <a:r>
              <a:rPr lang="en-US" dirty="0"/>
              <a:t>All records not matching the metadata (column definitions) are rejected </a:t>
            </a:r>
          </a:p>
          <a:p>
            <a:pPr marL="285750" indent="-285750">
              <a:buFont typeface="Arial" pitchFamily="34" charset="0"/>
              <a:buChar char="•"/>
            </a:pPr>
            <a:r>
              <a:rPr lang="en-US" dirty="0"/>
              <a:t>In a target stage </a:t>
            </a:r>
          </a:p>
          <a:p>
            <a:pPr lvl="1"/>
            <a:r>
              <a:rPr lang="en-US" dirty="0"/>
              <a:t>All records that fail to be written for any reason </a:t>
            </a:r>
          </a:p>
          <a:p>
            <a:pPr marL="285750" indent="-285750">
              <a:buFont typeface="Arial" pitchFamily="34" charset="0"/>
              <a:buChar char="•"/>
            </a:pPr>
            <a:r>
              <a:rPr lang="en-US" dirty="0"/>
              <a:t>Rejected records consist of one column, </a:t>
            </a:r>
            <a:r>
              <a:rPr lang="en-US" dirty="0" err="1"/>
              <a:t>datatype</a:t>
            </a:r>
            <a:r>
              <a:rPr lang="en-US" dirty="0"/>
              <a:t> = raw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985" y="1828800"/>
            <a:ext cx="30384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5486400" y="5105400"/>
            <a:ext cx="2362200" cy="533400"/>
          </a:xfrm>
          <a:prstGeom prst="wedgeRoundRectCallout">
            <a:avLst>
              <a:gd name="adj1" fmla="val -3972"/>
              <a:gd name="adj2" fmla="val -380340"/>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Reject Mode Property</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650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1"/>
          <p:cNvSpPr>
            <a:spLocks noGrp="1"/>
          </p:cNvSpPr>
          <p:nvPr>
            <p:ph idx="1"/>
          </p:nvPr>
        </p:nvSpPr>
        <p:spPr/>
        <p:txBody>
          <a:bodyPr/>
          <a:lstStyle/>
          <a:p>
            <a:endParaRPr lang="en-US"/>
          </a:p>
          <a:p>
            <a:r>
              <a:rPr lang="en-US"/>
              <a:t>Import format and column definitions from sequential files </a:t>
            </a:r>
          </a:p>
          <a:p>
            <a:pPr>
              <a:buFont typeface="Arial" charset="0"/>
              <a:buNone/>
            </a:pPr>
            <a:endParaRPr lang="en-US"/>
          </a:p>
          <a:p>
            <a:r>
              <a:rPr lang="en-US"/>
              <a:t>Import relational table column definitions </a:t>
            </a:r>
          </a:p>
          <a:p>
            <a:pPr>
              <a:buFont typeface="Arial" charset="0"/>
              <a:buNone/>
            </a:pPr>
            <a:endParaRPr lang="en-US"/>
          </a:p>
          <a:p>
            <a:r>
              <a:rPr lang="en-US"/>
              <a:t>Imported as “Table Definitions” </a:t>
            </a:r>
          </a:p>
          <a:p>
            <a:pPr>
              <a:buFont typeface="Arial" charset="0"/>
              <a:buNone/>
            </a:pPr>
            <a:endParaRPr lang="en-US"/>
          </a:p>
          <a:p>
            <a:r>
              <a:rPr lang="en-US"/>
              <a:t>Table definitions can be loaded into job stages</a:t>
            </a:r>
          </a:p>
        </p:txBody>
      </p:sp>
      <p:sp>
        <p:nvSpPr>
          <p:cNvPr id="96258" name="Title 2"/>
          <p:cNvSpPr>
            <a:spLocks noGrp="1"/>
          </p:cNvSpPr>
          <p:nvPr>
            <p:ph type="title"/>
          </p:nvPr>
        </p:nvSpPr>
        <p:spPr/>
        <p:txBody>
          <a:bodyPr/>
          <a:lstStyle/>
          <a:p>
            <a:r>
              <a:rPr lang="en-US" dirty="0"/>
              <a:t>Metadata Import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64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Content Placeholder 1"/>
          <p:cNvSpPr>
            <a:spLocks noGrp="1"/>
          </p:cNvSpPr>
          <p:nvPr>
            <p:ph idx="1"/>
          </p:nvPr>
        </p:nvSpPr>
        <p:spPr/>
        <p:txBody>
          <a:bodyPr/>
          <a:lstStyle/>
          <a:p>
            <a:endParaRPr lang="en-US"/>
          </a:p>
          <a:p>
            <a:r>
              <a:rPr lang="en-US"/>
              <a:t>In Manager, click Import&gt;Table Definitions&gt;Sequential File Definitions </a:t>
            </a:r>
          </a:p>
          <a:p>
            <a:pPr>
              <a:buFont typeface="Arial" charset="0"/>
              <a:buNone/>
            </a:pPr>
            <a:endParaRPr lang="en-US"/>
          </a:p>
          <a:p>
            <a:r>
              <a:rPr lang="en-US"/>
              <a:t>Select directory containing sequential file and then the file </a:t>
            </a:r>
          </a:p>
          <a:p>
            <a:pPr>
              <a:buFont typeface="Arial" charset="0"/>
              <a:buNone/>
            </a:pPr>
            <a:endParaRPr lang="en-US"/>
          </a:p>
          <a:p>
            <a:r>
              <a:rPr lang="en-US"/>
              <a:t>Select Manager category </a:t>
            </a:r>
          </a:p>
          <a:p>
            <a:pPr>
              <a:buFont typeface="Arial" charset="0"/>
              <a:buNone/>
            </a:pPr>
            <a:endParaRPr lang="en-US"/>
          </a:p>
          <a:p>
            <a:r>
              <a:rPr lang="en-US"/>
              <a:t>Examined format and column definitions and edit is necessary </a:t>
            </a:r>
          </a:p>
        </p:txBody>
      </p:sp>
      <p:sp>
        <p:nvSpPr>
          <p:cNvPr id="97282" name="Title 2"/>
          <p:cNvSpPr>
            <a:spLocks noGrp="1"/>
          </p:cNvSpPr>
          <p:nvPr>
            <p:ph type="title"/>
          </p:nvPr>
        </p:nvSpPr>
        <p:spPr/>
        <p:txBody>
          <a:bodyPr/>
          <a:lstStyle/>
          <a:p>
            <a:r>
              <a:rPr lang="en-US" dirty="0"/>
              <a:t>Sequential File Import Procedure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008" y="402114"/>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14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2"/>
          <p:cNvSpPr>
            <a:spLocks noGrp="1"/>
          </p:cNvSpPr>
          <p:nvPr>
            <p:ph type="title"/>
          </p:nvPr>
        </p:nvSpPr>
        <p:spPr/>
        <p:txBody>
          <a:bodyPr/>
          <a:lstStyle/>
          <a:p>
            <a:r>
              <a:rPr lang="en-US" dirty="0"/>
              <a:t>Importing Sequential Metadata</a:t>
            </a:r>
          </a:p>
        </p:txBody>
      </p:sp>
      <p:pic>
        <p:nvPicPr>
          <p:cNvPr id="98307" name="Picture 2"/>
          <p:cNvPicPr>
            <a:picLocks noChangeAspect="1" noChangeArrowheads="1"/>
          </p:cNvPicPr>
          <p:nvPr/>
        </p:nvPicPr>
        <p:blipFill>
          <a:blip r:embed="rId2"/>
          <a:srcRect/>
          <a:stretch>
            <a:fillRect/>
          </a:stretch>
        </p:blipFill>
        <p:spPr bwMode="auto">
          <a:xfrm>
            <a:off x="1528763" y="895350"/>
            <a:ext cx="6086475" cy="530225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85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2"/>
          <p:cNvSpPr>
            <a:spLocks noGrp="1"/>
          </p:cNvSpPr>
          <p:nvPr>
            <p:ph type="title"/>
          </p:nvPr>
        </p:nvSpPr>
        <p:spPr/>
        <p:txBody>
          <a:bodyPr/>
          <a:lstStyle/>
          <a:p>
            <a:r>
              <a:rPr lang="en-US" dirty="0"/>
              <a:t>Sequential Import Window</a:t>
            </a:r>
          </a:p>
        </p:txBody>
      </p:sp>
      <p:pic>
        <p:nvPicPr>
          <p:cNvPr id="99331" name="Picture 2"/>
          <p:cNvPicPr>
            <a:picLocks noChangeAspect="1" noChangeArrowheads="1"/>
          </p:cNvPicPr>
          <p:nvPr/>
        </p:nvPicPr>
        <p:blipFill>
          <a:blip r:embed="rId2"/>
          <a:srcRect/>
          <a:stretch>
            <a:fillRect/>
          </a:stretch>
        </p:blipFill>
        <p:spPr bwMode="auto">
          <a:xfrm>
            <a:off x="1998663" y="957263"/>
            <a:ext cx="5146675" cy="494347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60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2"/>
          <p:cNvSpPr>
            <a:spLocks noGrp="1"/>
          </p:cNvSpPr>
          <p:nvPr>
            <p:ph type="title"/>
          </p:nvPr>
        </p:nvSpPr>
        <p:spPr/>
        <p:txBody>
          <a:bodyPr/>
          <a:lstStyle/>
          <a:p>
            <a:r>
              <a:rPr lang="en-US" dirty="0"/>
              <a:t>Specify Format</a:t>
            </a:r>
          </a:p>
        </p:txBody>
      </p:sp>
      <p:pic>
        <p:nvPicPr>
          <p:cNvPr id="100355" name="Picture 2"/>
          <p:cNvPicPr>
            <a:picLocks noChangeAspect="1" noChangeArrowheads="1"/>
          </p:cNvPicPr>
          <p:nvPr/>
        </p:nvPicPr>
        <p:blipFill>
          <a:blip r:embed="rId2"/>
          <a:srcRect/>
          <a:stretch>
            <a:fillRect/>
          </a:stretch>
        </p:blipFill>
        <p:spPr bwMode="auto">
          <a:xfrm>
            <a:off x="844550" y="1190625"/>
            <a:ext cx="7454900" cy="4476750"/>
          </a:xfrm>
          <a:prstGeom prst="rect">
            <a:avLst/>
          </a:prstGeom>
          <a:noFill/>
          <a:ln w="9525">
            <a:noFill/>
            <a:miter lim="800000"/>
            <a:headEnd/>
            <a:tailEnd/>
          </a:ln>
        </p:spPr>
      </p:pic>
    </p:spTree>
    <p:extLst>
      <p:ext uri="{BB962C8B-B14F-4D97-AF65-F5344CB8AC3E}">
        <p14:creationId xmlns:p14="http://schemas.microsoft.com/office/powerpoint/2010/main" val="2148146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2"/>
          <p:cNvSpPr>
            <a:spLocks noGrp="1"/>
          </p:cNvSpPr>
          <p:nvPr>
            <p:ph type="title"/>
          </p:nvPr>
        </p:nvSpPr>
        <p:spPr/>
        <p:txBody>
          <a:bodyPr/>
          <a:lstStyle/>
          <a:p>
            <a:r>
              <a:rPr lang="en-US" dirty="0"/>
              <a:t>Specify Column Name and Types</a:t>
            </a:r>
          </a:p>
        </p:txBody>
      </p:sp>
      <p:pic>
        <p:nvPicPr>
          <p:cNvPr id="101378" name="Picture 2"/>
          <p:cNvPicPr>
            <a:picLocks noChangeAspect="1" noChangeArrowheads="1"/>
          </p:cNvPicPr>
          <p:nvPr/>
        </p:nvPicPr>
        <p:blipFill>
          <a:blip r:embed="rId2"/>
          <a:srcRect/>
          <a:stretch>
            <a:fillRect/>
          </a:stretch>
        </p:blipFill>
        <p:spPr bwMode="auto">
          <a:xfrm>
            <a:off x="884238" y="2255838"/>
            <a:ext cx="7375525" cy="2346325"/>
          </a:xfrm>
          <a:prstGeom prst="rect">
            <a:avLst/>
          </a:prstGeom>
          <a:noFill/>
          <a:ln w="9525">
            <a:noFill/>
            <a:miter lim="800000"/>
            <a:headEnd/>
            <a:tailEnd/>
          </a:ln>
        </p:spPr>
      </p:pic>
      <p:sp>
        <p:nvSpPr>
          <p:cNvPr id="101379" name="Rounded Rectangular Callout 2"/>
          <p:cNvSpPr>
            <a:spLocks noChangeArrowheads="1"/>
          </p:cNvSpPr>
          <p:nvPr/>
        </p:nvSpPr>
        <p:spPr bwMode="auto">
          <a:xfrm>
            <a:off x="884238" y="4876800"/>
            <a:ext cx="4267200" cy="838200"/>
          </a:xfrm>
          <a:prstGeom prst="wedgeRoundRectCallout">
            <a:avLst>
              <a:gd name="adj1" fmla="val -39514"/>
              <a:gd name="adj2" fmla="val -247991"/>
              <a:gd name="adj3" fmla="val 16667"/>
            </a:avLst>
          </a:prstGeom>
          <a:solidFill>
            <a:srgbClr val="FFFF00"/>
          </a:solidFill>
          <a:ln w="9525" algn="ctr">
            <a:solidFill>
              <a:schemeClr val="tx1"/>
            </a:solidFill>
            <a:round/>
            <a:headEnd/>
            <a:tailEnd/>
          </a:ln>
        </p:spPr>
        <p:txBody>
          <a:bodyPr/>
          <a:lstStyle/>
          <a:p>
            <a:pPr eaLnBrk="0" hangingPunct="0"/>
            <a:r>
              <a:rPr lang="en-US" sz="2200">
                <a:latin typeface="Verdana" pitchFamily="34" charset="0"/>
              </a:rPr>
              <a:t>Double Click to define extended properties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32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2"/>
          <p:cNvSpPr>
            <a:spLocks noGrp="1"/>
          </p:cNvSpPr>
          <p:nvPr>
            <p:ph type="title"/>
          </p:nvPr>
        </p:nvSpPr>
        <p:spPr/>
        <p:txBody>
          <a:bodyPr/>
          <a:lstStyle/>
          <a:p>
            <a:r>
              <a:rPr lang="en-US" dirty="0"/>
              <a:t>Extended Properties Window</a:t>
            </a:r>
          </a:p>
        </p:txBody>
      </p:sp>
      <p:pic>
        <p:nvPicPr>
          <p:cNvPr id="102402" name="Picture 2"/>
          <p:cNvPicPr>
            <a:picLocks noChangeAspect="1" noChangeArrowheads="1"/>
          </p:cNvPicPr>
          <p:nvPr/>
        </p:nvPicPr>
        <p:blipFill>
          <a:blip r:embed="rId2"/>
          <a:srcRect/>
          <a:stretch>
            <a:fillRect/>
          </a:stretch>
        </p:blipFill>
        <p:spPr bwMode="auto">
          <a:xfrm>
            <a:off x="1711325" y="912813"/>
            <a:ext cx="5743575" cy="4333875"/>
          </a:xfrm>
          <a:prstGeom prst="rect">
            <a:avLst/>
          </a:prstGeom>
          <a:noFill/>
          <a:ln w="9525">
            <a:noFill/>
            <a:miter lim="800000"/>
            <a:headEnd/>
            <a:tailEnd/>
          </a:ln>
        </p:spPr>
      </p:pic>
      <p:sp>
        <p:nvSpPr>
          <p:cNvPr id="102403" name="Rounded Rectangular Callout 5"/>
          <p:cNvSpPr>
            <a:spLocks noChangeArrowheads="1"/>
          </p:cNvSpPr>
          <p:nvPr/>
        </p:nvSpPr>
        <p:spPr bwMode="auto">
          <a:xfrm>
            <a:off x="5867400" y="2870200"/>
            <a:ext cx="3154363" cy="419100"/>
          </a:xfrm>
          <a:prstGeom prst="wedgeRoundRectCallout">
            <a:avLst>
              <a:gd name="adj1" fmla="val -102338"/>
              <a:gd name="adj2" fmla="val 115648"/>
              <a:gd name="adj3" fmla="val 16667"/>
            </a:avLst>
          </a:prstGeom>
          <a:solidFill>
            <a:srgbClr val="FFFF00"/>
          </a:solidFill>
          <a:ln w="9525" algn="ctr">
            <a:solidFill>
              <a:schemeClr val="tx1"/>
            </a:solidFill>
            <a:round/>
            <a:headEnd/>
            <a:tailEnd/>
          </a:ln>
        </p:spPr>
        <p:txBody>
          <a:bodyPr/>
          <a:lstStyle/>
          <a:p>
            <a:pPr eaLnBrk="0" hangingPunct="0"/>
            <a:r>
              <a:rPr lang="en-US" sz="2200">
                <a:latin typeface="Verdana" pitchFamily="34" charset="0"/>
              </a:rPr>
              <a:t>Properties Category</a:t>
            </a:r>
          </a:p>
        </p:txBody>
      </p:sp>
      <p:sp>
        <p:nvSpPr>
          <p:cNvPr id="102404" name="Rounded Rectangular Callout 6"/>
          <p:cNvSpPr>
            <a:spLocks noChangeArrowheads="1"/>
          </p:cNvSpPr>
          <p:nvPr/>
        </p:nvSpPr>
        <p:spPr bwMode="auto">
          <a:xfrm>
            <a:off x="990600" y="5399088"/>
            <a:ext cx="3001963" cy="533400"/>
          </a:xfrm>
          <a:prstGeom prst="wedgeRoundRectCallout">
            <a:avLst>
              <a:gd name="adj1" fmla="val 96028"/>
              <a:gd name="adj2" fmla="val -168870"/>
              <a:gd name="adj3" fmla="val 16667"/>
            </a:avLst>
          </a:prstGeom>
          <a:solidFill>
            <a:srgbClr val="FFFF00"/>
          </a:solidFill>
          <a:ln w="9525" algn="ctr">
            <a:solidFill>
              <a:schemeClr val="tx1"/>
            </a:solidFill>
            <a:round/>
            <a:headEnd/>
            <a:tailEnd/>
          </a:ln>
        </p:spPr>
        <p:txBody>
          <a:bodyPr/>
          <a:lstStyle/>
          <a:p>
            <a:pPr eaLnBrk="0" hangingPunct="0"/>
            <a:r>
              <a:rPr lang="en-US" sz="2200">
                <a:latin typeface="Verdana" pitchFamily="34" charset="0"/>
              </a:rPr>
              <a:t>Available Properties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183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2"/>
          <p:cNvSpPr>
            <a:spLocks noGrp="1"/>
          </p:cNvSpPr>
          <p:nvPr>
            <p:ph type="title"/>
          </p:nvPr>
        </p:nvSpPr>
        <p:spPr/>
        <p:txBody>
          <a:bodyPr/>
          <a:lstStyle/>
          <a:p>
            <a:r>
              <a:rPr lang="en-US" dirty="0"/>
              <a:t>Table Definition General Tab</a:t>
            </a:r>
          </a:p>
        </p:txBody>
      </p:sp>
      <p:pic>
        <p:nvPicPr>
          <p:cNvPr id="103426" name="Picture 2"/>
          <p:cNvPicPr>
            <a:picLocks noChangeAspect="1" noChangeArrowheads="1"/>
          </p:cNvPicPr>
          <p:nvPr/>
        </p:nvPicPr>
        <p:blipFill>
          <a:blip r:embed="rId2"/>
          <a:srcRect/>
          <a:stretch>
            <a:fillRect/>
          </a:stretch>
        </p:blipFill>
        <p:spPr bwMode="auto">
          <a:xfrm>
            <a:off x="1477963" y="1239838"/>
            <a:ext cx="6188075" cy="4378325"/>
          </a:xfrm>
          <a:prstGeom prst="rect">
            <a:avLst/>
          </a:prstGeom>
          <a:noFill/>
          <a:ln w="9525">
            <a:noFill/>
            <a:miter lim="800000"/>
            <a:headEnd/>
            <a:tailEnd/>
          </a:ln>
        </p:spPr>
      </p:pic>
      <p:sp>
        <p:nvSpPr>
          <p:cNvPr id="103427" name="Rounded Rectangular Callout 5"/>
          <p:cNvSpPr>
            <a:spLocks noChangeArrowheads="1"/>
          </p:cNvSpPr>
          <p:nvPr/>
        </p:nvSpPr>
        <p:spPr bwMode="auto">
          <a:xfrm>
            <a:off x="269875" y="4551363"/>
            <a:ext cx="1600200" cy="782637"/>
          </a:xfrm>
          <a:prstGeom prst="wedgeRoundRectCallout">
            <a:avLst>
              <a:gd name="adj1" fmla="val 41157"/>
              <a:gd name="adj2" fmla="val -332648"/>
              <a:gd name="adj3" fmla="val 16667"/>
            </a:avLst>
          </a:prstGeom>
          <a:solidFill>
            <a:srgbClr val="FFFF00"/>
          </a:solidFill>
          <a:ln w="9525" algn="ctr">
            <a:solidFill>
              <a:schemeClr val="tx1"/>
            </a:solidFill>
            <a:round/>
            <a:headEnd/>
            <a:tailEnd/>
          </a:ln>
        </p:spPr>
        <p:txBody>
          <a:bodyPr/>
          <a:lstStyle/>
          <a:p>
            <a:pPr eaLnBrk="0" hangingPunct="0"/>
            <a:r>
              <a:rPr lang="en-US" sz="2200">
                <a:latin typeface="Verdana" pitchFamily="34" charset="0"/>
              </a:rPr>
              <a:t>Top Level Category</a:t>
            </a:r>
          </a:p>
        </p:txBody>
      </p:sp>
      <p:sp>
        <p:nvSpPr>
          <p:cNvPr id="103428" name="Rounded Rectangular Callout 6"/>
          <p:cNvSpPr>
            <a:spLocks noChangeArrowheads="1"/>
          </p:cNvSpPr>
          <p:nvPr/>
        </p:nvSpPr>
        <p:spPr bwMode="auto">
          <a:xfrm>
            <a:off x="6553200" y="3810000"/>
            <a:ext cx="2590800" cy="741363"/>
          </a:xfrm>
          <a:prstGeom prst="wedgeRoundRectCallout">
            <a:avLst>
              <a:gd name="adj1" fmla="val -42884"/>
              <a:gd name="adj2" fmla="val -249449"/>
              <a:gd name="adj3" fmla="val 16667"/>
            </a:avLst>
          </a:prstGeom>
          <a:solidFill>
            <a:srgbClr val="FFFF00"/>
          </a:solidFill>
          <a:ln w="9525" algn="ctr">
            <a:solidFill>
              <a:schemeClr val="tx1"/>
            </a:solidFill>
            <a:round/>
            <a:headEnd/>
            <a:tailEnd/>
          </a:ln>
        </p:spPr>
        <p:txBody>
          <a:bodyPr/>
          <a:lstStyle/>
          <a:p>
            <a:pPr eaLnBrk="0" hangingPunct="0"/>
            <a:r>
              <a:rPr lang="en-US" sz="2200">
                <a:latin typeface="Verdana" pitchFamily="34" charset="0"/>
              </a:rPr>
              <a:t>Secondary Level </a:t>
            </a:r>
          </a:p>
          <a:p>
            <a:pPr eaLnBrk="0" hangingPunct="0"/>
            <a:r>
              <a:rPr lang="en-US" sz="2200">
                <a:latin typeface="Verdana" pitchFamily="34" charset="0"/>
              </a:rPr>
              <a:t>Category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440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2"/>
          <p:cNvSpPr>
            <a:spLocks noGrp="1"/>
          </p:cNvSpPr>
          <p:nvPr>
            <p:ph type="title"/>
          </p:nvPr>
        </p:nvSpPr>
        <p:spPr/>
        <p:txBody>
          <a:bodyPr/>
          <a:lstStyle/>
          <a:p>
            <a:r>
              <a:rPr lang="en-US" dirty="0"/>
              <a:t>Tab Definition Column Tab</a:t>
            </a:r>
          </a:p>
        </p:txBody>
      </p:sp>
      <p:pic>
        <p:nvPicPr>
          <p:cNvPr id="104450" name="Picture 2"/>
          <p:cNvPicPr>
            <a:picLocks noChangeAspect="1" noChangeArrowheads="1"/>
          </p:cNvPicPr>
          <p:nvPr/>
        </p:nvPicPr>
        <p:blipFill>
          <a:blip r:embed="rId2"/>
          <a:srcRect/>
          <a:stretch>
            <a:fillRect/>
          </a:stretch>
        </p:blipFill>
        <p:spPr bwMode="auto">
          <a:xfrm>
            <a:off x="1220788" y="2239963"/>
            <a:ext cx="6702425" cy="237807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44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8722" y="1149540"/>
            <a:ext cx="7001219" cy="4801314"/>
          </a:xfrm>
          <a:prstGeom prst="rect">
            <a:avLst/>
          </a:prstGeom>
        </p:spPr>
        <p:txBody>
          <a:bodyPr wrap="square">
            <a:spAutoFit/>
          </a:bodyPr>
          <a:lstStyle/>
          <a:p>
            <a:r>
              <a:rPr lang="en-US" dirty="0"/>
              <a:t>Parallel jobs have a large number of stages available which are arranged in groups in the tool palette.</a:t>
            </a:r>
          </a:p>
          <a:p>
            <a:endParaRPr lang="en-US" dirty="0"/>
          </a:p>
          <a:p>
            <a:pPr lvl="1">
              <a:lnSpc>
                <a:spcPct val="150000"/>
              </a:lnSpc>
              <a:buFont typeface="Wingdings" pitchFamily="2" charset="2"/>
              <a:buChar char="Ø"/>
            </a:pPr>
            <a:r>
              <a:rPr lang="en-US" sz="2800" dirty="0"/>
              <a:t>File</a:t>
            </a:r>
          </a:p>
          <a:p>
            <a:pPr lvl="1">
              <a:lnSpc>
                <a:spcPct val="150000"/>
              </a:lnSpc>
              <a:buFont typeface="Wingdings" pitchFamily="2" charset="2"/>
              <a:buChar char="Ø"/>
            </a:pPr>
            <a:r>
              <a:rPr lang="en-US" sz="2800" dirty="0"/>
              <a:t>Processing</a:t>
            </a:r>
          </a:p>
          <a:p>
            <a:pPr lvl="1">
              <a:lnSpc>
                <a:spcPct val="150000"/>
              </a:lnSpc>
              <a:buFont typeface="Wingdings" pitchFamily="2" charset="2"/>
              <a:buChar char="Ø"/>
            </a:pPr>
            <a:r>
              <a:rPr lang="en-US" sz="2800" dirty="0"/>
              <a:t>Development/Debug</a:t>
            </a:r>
          </a:p>
          <a:p>
            <a:pPr lvl="1">
              <a:lnSpc>
                <a:spcPct val="150000"/>
              </a:lnSpc>
              <a:buFont typeface="Wingdings" pitchFamily="2" charset="2"/>
              <a:buChar char="Ø"/>
            </a:pPr>
            <a:r>
              <a:rPr lang="en-US" sz="2800" dirty="0"/>
              <a:t>Restructure</a:t>
            </a:r>
          </a:p>
          <a:p>
            <a:pPr lvl="1">
              <a:lnSpc>
                <a:spcPct val="150000"/>
              </a:lnSpc>
              <a:buFont typeface="Wingdings" pitchFamily="2" charset="2"/>
              <a:buChar char="Ø"/>
            </a:pPr>
            <a:r>
              <a:rPr lang="en-US" sz="2800" dirty="0"/>
              <a:t>Real Time</a:t>
            </a:r>
          </a:p>
          <a:p>
            <a:pPr lvl="1">
              <a:lnSpc>
                <a:spcPct val="150000"/>
              </a:lnSpc>
              <a:buFont typeface="Wingdings" pitchFamily="2" charset="2"/>
              <a:buChar char="Ø"/>
            </a:pPr>
            <a:r>
              <a:rPr lang="en-US" sz="2800" dirty="0"/>
              <a:t>Database</a:t>
            </a:r>
          </a:p>
        </p:txBody>
      </p:sp>
      <p:sp>
        <p:nvSpPr>
          <p:cNvPr id="5" name="Title 2"/>
          <p:cNvSpPr txBox="1">
            <a:spLocks/>
          </p:cNvSpPr>
          <p:nvPr/>
        </p:nvSpPr>
        <p:spPr>
          <a:xfrm>
            <a:off x="700700" y="388176"/>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PARALLEL</a:t>
            </a:r>
            <a:r>
              <a:rPr lang="en-US" dirty="0">
                <a:solidFill>
                  <a:srgbClr val="FFC000"/>
                </a:solidFill>
              </a:rPr>
              <a:t> </a:t>
            </a:r>
            <a:r>
              <a:rPr lang="en-US" dirty="0"/>
              <a:t>JOB</a:t>
            </a:r>
            <a:r>
              <a:rPr lang="en-US" dirty="0">
                <a:solidFill>
                  <a:srgbClr val="FFC000"/>
                </a:solidFill>
              </a:rPr>
              <a:t> </a:t>
            </a:r>
            <a:r>
              <a:rPr lang="en-US" dirty="0"/>
              <a:t>STAGES</a:t>
            </a:r>
          </a:p>
        </p:txBody>
      </p:sp>
    </p:spTree>
    <p:extLst>
      <p:ext uri="{BB962C8B-B14F-4D97-AF65-F5344CB8AC3E}">
        <p14:creationId xmlns:p14="http://schemas.microsoft.com/office/powerpoint/2010/main" val="348604159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2"/>
          <p:cNvSpPr>
            <a:spLocks noGrp="1"/>
          </p:cNvSpPr>
          <p:nvPr>
            <p:ph type="title"/>
          </p:nvPr>
        </p:nvSpPr>
        <p:spPr/>
        <p:txBody>
          <a:bodyPr/>
          <a:lstStyle/>
          <a:p>
            <a:r>
              <a:rPr lang="en-US" dirty="0"/>
              <a:t>Tab Definition Parallel Tab</a:t>
            </a:r>
          </a:p>
        </p:txBody>
      </p:sp>
      <p:pic>
        <p:nvPicPr>
          <p:cNvPr id="105474" name="Picture 2"/>
          <p:cNvPicPr>
            <a:picLocks noChangeAspect="1" noChangeArrowheads="1"/>
          </p:cNvPicPr>
          <p:nvPr/>
        </p:nvPicPr>
        <p:blipFill>
          <a:blip r:embed="rId2"/>
          <a:srcRect/>
          <a:stretch>
            <a:fillRect/>
          </a:stretch>
        </p:blipFill>
        <p:spPr bwMode="auto">
          <a:xfrm>
            <a:off x="577850" y="1343025"/>
            <a:ext cx="7988300" cy="417195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831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2"/>
          <p:cNvSpPr>
            <a:spLocks noGrp="1"/>
          </p:cNvSpPr>
          <p:nvPr>
            <p:ph type="title"/>
          </p:nvPr>
        </p:nvSpPr>
        <p:spPr/>
        <p:txBody>
          <a:bodyPr/>
          <a:lstStyle/>
          <a:p>
            <a:r>
              <a:rPr lang="en-US" dirty="0"/>
              <a:t>Tab Definition Format Tab</a:t>
            </a:r>
          </a:p>
        </p:txBody>
      </p:sp>
      <p:pic>
        <p:nvPicPr>
          <p:cNvPr id="106498" name="Picture 2"/>
          <p:cNvPicPr>
            <a:picLocks noChangeAspect="1" noChangeArrowheads="1"/>
          </p:cNvPicPr>
          <p:nvPr/>
        </p:nvPicPr>
        <p:blipFill>
          <a:blip r:embed="rId2"/>
          <a:srcRect/>
          <a:stretch>
            <a:fillRect/>
          </a:stretch>
        </p:blipFill>
        <p:spPr bwMode="auto">
          <a:xfrm>
            <a:off x="1042988" y="1266825"/>
            <a:ext cx="7058025" cy="432435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08" y="413131"/>
            <a:ext cx="879240" cy="86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302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53140" y="1216152"/>
            <a:ext cx="3886200" cy="5009648"/>
          </a:xfrm>
        </p:spPr>
        <p:txBody>
          <a:bodyPr/>
          <a:lstStyle/>
          <a:p>
            <a:pPr marL="285750" lvl="5" indent="-285750">
              <a:buFont typeface="Arial" panose="020B0604020202020204" pitchFamily="34" charset="0"/>
              <a:buChar char="•"/>
            </a:pPr>
            <a:endParaRPr lang="en-US" dirty="0">
              <a:solidFill>
                <a:schemeClr val="tx1"/>
              </a:solidFill>
            </a:endParaRPr>
          </a:p>
          <a:p>
            <a:pPr marL="285750" lvl="5" indent="-285750">
              <a:buFont typeface="Arial" panose="020B0604020202020204" pitchFamily="34" charset="0"/>
              <a:buChar char="•"/>
            </a:pPr>
            <a:r>
              <a:rPr lang="en-US" dirty="0">
                <a:solidFill>
                  <a:schemeClr val="tx1"/>
                </a:solidFill>
              </a:rPr>
              <a:t>Transformer</a:t>
            </a:r>
          </a:p>
          <a:p>
            <a:pPr marL="285750" lvl="5" indent="-285750">
              <a:buFont typeface="Arial" panose="020B0604020202020204" pitchFamily="34" charset="0"/>
              <a:buChar char="•"/>
            </a:pPr>
            <a:r>
              <a:rPr lang="en-US" dirty="0">
                <a:solidFill>
                  <a:schemeClr val="tx1"/>
                </a:solidFill>
              </a:rPr>
              <a:t>Aggregator</a:t>
            </a:r>
          </a:p>
          <a:p>
            <a:pPr marL="285750" lvl="5" indent="-285750">
              <a:buFont typeface="Arial" panose="020B0604020202020204" pitchFamily="34" charset="0"/>
              <a:buChar char="•"/>
            </a:pPr>
            <a:r>
              <a:rPr lang="en-US" dirty="0">
                <a:solidFill>
                  <a:schemeClr val="tx1"/>
                </a:solidFill>
              </a:rPr>
              <a:t>Join</a:t>
            </a:r>
          </a:p>
          <a:p>
            <a:pPr marL="285750" lvl="5" indent="-285750">
              <a:buFont typeface="Arial" panose="020B0604020202020204" pitchFamily="34" charset="0"/>
              <a:buChar char="•"/>
            </a:pPr>
            <a:r>
              <a:rPr lang="en-US" dirty="0">
                <a:solidFill>
                  <a:schemeClr val="tx1"/>
                </a:solidFill>
              </a:rPr>
              <a:t>Merge</a:t>
            </a:r>
          </a:p>
          <a:p>
            <a:pPr marL="285750" lvl="5" indent="-285750">
              <a:buFont typeface="Arial" panose="020B0604020202020204" pitchFamily="34" charset="0"/>
              <a:buChar char="•"/>
            </a:pPr>
            <a:r>
              <a:rPr lang="en-US" dirty="0">
                <a:solidFill>
                  <a:schemeClr val="tx1"/>
                </a:solidFill>
              </a:rPr>
              <a:t>Copy</a:t>
            </a:r>
          </a:p>
          <a:p>
            <a:pPr marL="285750" lvl="5" indent="-285750">
              <a:buFont typeface="Arial" panose="020B0604020202020204" pitchFamily="34" charset="0"/>
              <a:buChar char="•"/>
            </a:pPr>
            <a:r>
              <a:rPr lang="en-US" dirty="0">
                <a:solidFill>
                  <a:schemeClr val="tx1"/>
                </a:solidFill>
              </a:rPr>
              <a:t>Funnel</a:t>
            </a:r>
          </a:p>
          <a:p>
            <a:pPr marL="285750" lvl="5" indent="-285750">
              <a:buFont typeface="Arial" panose="020B0604020202020204" pitchFamily="34" charset="0"/>
              <a:buChar char="•"/>
            </a:pPr>
            <a:r>
              <a:rPr lang="en-US" dirty="0">
                <a:solidFill>
                  <a:schemeClr val="tx1"/>
                </a:solidFill>
              </a:rPr>
              <a:t>Filter</a:t>
            </a:r>
          </a:p>
          <a:p>
            <a:pPr marL="285750" lvl="5" indent="-285750">
              <a:buFont typeface="Arial" panose="020B0604020202020204" pitchFamily="34" charset="0"/>
              <a:buChar char="•"/>
            </a:pPr>
            <a:r>
              <a:rPr lang="en-US" dirty="0">
                <a:solidFill>
                  <a:schemeClr val="tx1"/>
                </a:solidFill>
              </a:rPr>
              <a:t>Remove Duplicates</a:t>
            </a:r>
          </a:p>
          <a:p>
            <a:pPr marL="285750" lvl="5" indent="-285750">
              <a:buFont typeface="Arial" panose="020B0604020202020204" pitchFamily="34" charset="0"/>
              <a:buChar char="•"/>
            </a:pPr>
            <a:r>
              <a:rPr lang="en-US" dirty="0">
                <a:solidFill>
                  <a:schemeClr val="tx1"/>
                </a:solidFill>
              </a:rPr>
              <a:t>Sort</a:t>
            </a:r>
          </a:p>
          <a:p>
            <a:pPr marL="0" indent="0">
              <a:buNone/>
            </a:pPr>
            <a:endParaRPr lang="en-US" dirty="0"/>
          </a:p>
        </p:txBody>
      </p:sp>
      <p:sp>
        <p:nvSpPr>
          <p:cNvPr id="4" name="Title 3"/>
          <p:cNvSpPr>
            <a:spLocks noGrp="1"/>
          </p:cNvSpPr>
          <p:nvPr>
            <p:ph type="title"/>
          </p:nvPr>
        </p:nvSpPr>
        <p:spPr>
          <a:xfrm>
            <a:off x="5164156" y="265176"/>
            <a:ext cx="3886200" cy="701731"/>
          </a:xfrm>
        </p:spPr>
        <p:txBody>
          <a:bodyPr/>
          <a:lstStyle/>
          <a:p>
            <a:r>
              <a:rPr lang="en-US" dirty="0"/>
              <a:t>Group 2 -&gt; Processing Stages</a:t>
            </a: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32</a:t>
            </a:fld>
            <a:endParaRPr lang="en-US" sz="850" dirty="0">
              <a:solidFill>
                <a:schemeClr val="bg2">
                  <a:lumMod val="50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512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34954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idx="1"/>
          </p:nvPr>
        </p:nvSpPr>
        <p:spPr>
          <a:xfrm>
            <a:off x="1955494" y="1029088"/>
            <a:ext cx="4698694" cy="1923434"/>
          </a:xfrm>
        </p:spPr>
        <p:txBody>
          <a:bodyPr/>
          <a:lstStyle/>
          <a:p>
            <a:pPr eaLnBrk="1" hangingPunct="1">
              <a:lnSpc>
                <a:spcPct val="150000"/>
              </a:lnSpc>
              <a:spcBef>
                <a:spcPct val="0"/>
              </a:spcBef>
              <a:buFont typeface="Arial" charset="0"/>
              <a:buChar char="•"/>
            </a:pPr>
            <a:r>
              <a:rPr lang="en-US" dirty="0">
                <a:solidFill>
                  <a:srgbClr val="002060"/>
                </a:solidFill>
              </a:rPr>
              <a:t>Stage Type		: Processing</a:t>
            </a:r>
          </a:p>
          <a:p>
            <a:pPr eaLnBrk="1" hangingPunct="1">
              <a:lnSpc>
                <a:spcPct val="150000"/>
              </a:lnSpc>
              <a:spcBef>
                <a:spcPct val="0"/>
              </a:spcBef>
              <a:buFont typeface="Arial" charset="0"/>
              <a:buChar char="•"/>
            </a:pPr>
            <a:r>
              <a:rPr lang="en-US" dirty="0">
                <a:solidFill>
                  <a:srgbClr val="002060"/>
                </a:solidFill>
              </a:rPr>
              <a:t>Input Link Count	: Single</a:t>
            </a:r>
          </a:p>
          <a:p>
            <a:pPr eaLnBrk="1" hangingPunct="1">
              <a:lnSpc>
                <a:spcPct val="150000"/>
              </a:lnSpc>
              <a:spcBef>
                <a:spcPct val="0"/>
              </a:spcBef>
              <a:buFont typeface="Arial" charset="0"/>
              <a:buChar char="•"/>
            </a:pPr>
            <a:r>
              <a:rPr lang="en-US" dirty="0">
                <a:solidFill>
                  <a:srgbClr val="002060"/>
                </a:solidFill>
              </a:rPr>
              <a:t>Output Link Count	: Multiple</a:t>
            </a:r>
          </a:p>
          <a:p>
            <a:pPr eaLnBrk="1" hangingPunct="1">
              <a:lnSpc>
                <a:spcPct val="150000"/>
              </a:lnSpc>
              <a:spcBef>
                <a:spcPct val="0"/>
              </a:spcBef>
              <a:buFont typeface="Arial" charset="0"/>
              <a:buChar char="•"/>
            </a:pPr>
            <a:r>
              <a:rPr lang="en-US" dirty="0">
                <a:solidFill>
                  <a:srgbClr val="002060"/>
                </a:solidFill>
              </a:rPr>
              <a:t>Reject Link Count	: Single</a:t>
            </a:r>
          </a:p>
        </p:txBody>
      </p:sp>
      <p:sp>
        <p:nvSpPr>
          <p:cNvPr id="22530" name="Title 2"/>
          <p:cNvSpPr>
            <a:spLocks noGrp="1"/>
          </p:cNvSpPr>
          <p:nvPr>
            <p:ph type="title"/>
          </p:nvPr>
        </p:nvSpPr>
        <p:spPr/>
        <p:txBody>
          <a:bodyPr/>
          <a:lstStyle/>
          <a:p>
            <a:r>
              <a:rPr lang="en-US" dirty="0"/>
              <a:t>TRANSFORMER</a:t>
            </a:r>
          </a:p>
        </p:txBody>
      </p:sp>
      <p:sp>
        <p:nvSpPr>
          <p:cNvPr id="2" name="Text Placeholder 1"/>
          <p:cNvSpPr>
            <a:spLocks noGrp="1"/>
          </p:cNvSpPr>
          <p:nvPr>
            <p:ph type="body" sz="quarter" idx="15"/>
          </p:nvPr>
        </p:nvSpPr>
        <p:spPr/>
        <p:txBody>
          <a:bodyPr/>
          <a:lstStyle/>
          <a:p>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819" y="3675044"/>
            <a:ext cx="6705600" cy="3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2681" y="489734"/>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464462"/>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Transformer Stage</a:t>
            </a:r>
          </a:p>
        </p:txBody>
      </p:sp>
      <p:sp>
        <p:nvSpPr>
          <p:cNvPr id="2" name="Rectangle 1"/>
          <p:cNvSpPr/>
          <p:nvPr/>
        </p:nvSpPr>
        <p:spPr>
          <a:xfrm>
            <a:off x="762000" y="1582341"/>
            <a:ext cx="8001000" cy="4154984"/>
          </a:xfrm>
          <a:prstGeom prst="rect">
            <a:avLst/>
          </a:prstGeom>
        </p:spPr>
        <p:txBody>
          <a:bodyPr wrap="square">
            <a:spAutoFit/>
          </a:bodyPr>
          <a:lstStyle/>
          <a:p>
            <a:r>
              <a:rPr lang="en-US" sz="2400" dirty="0"/>
              <a:t>The Transformer Editor enables you to perform the following operations on a Transformer stage:</a:t>
            </a:r>
          </a:p>
          <a:p>
            <a:endParaRPr lang="en-US" sz="2400" dirty="0"/>
          </a:p>
          <a:p>
            <a:pPr marL="342900" indent="-342900">
              <a:buFont typeface="Arial" pitchFamily="34" charset="0"/>
              <a:buChar char="•"/>
            </a:pPr>
            <a:r>
              <a:rPr lang="en-US" sz="2400" dirty="0"/>
              <a:t>Create new columns on a link</a:t>
            </a:r>
          </a:p>
          <a:p>
            <a:pPr marL="342900" indent="-342900">
              <a:buFont typeface="Arial" pitchFamily="34" charset="0"/>
              <a:buChar char="•"/>
            </a:pPr>
            <a:r>
              <a:rPr lang="en-US" sz="2400" dirty="0"/>
              <a:t>Delete columns from within a link</a:t>
            </a:r>
          </a:p>
          <a:p>
            <a:pPr marL="342900" indent="-342900">
              <a:buFont typeface="Arial" pitchFamily="34" charset="0"/>
              <a:buChar char="•"/>
            </a:pPr>
            <a:r>
              <a:rPr lang="en-US" sz="2400" dirty="0"/>
              <a:t>Move columns within a link</a:t>
            </a:r>
          </a:p>
          <a:p>
            <a:pPr marL="342900" indent="-342900">
              <a:buFont typeface="Arial" pitchFamily="34" charset="0"/>
              <a:buChar char="•"/>
            </a:pPr>
            <a:r>
              <a:rPr lang="en-US" sz="2400" dirty="0"/>
              <a:t>Edit column meta data</a:t>
            </a:r>
          </a:p>
          <a:p>
            <a:pPr marL="342900" indent="-342900">
              <a:buFont typeface="Arial" pitchFamily="34" charset="0"/>
              <a:buChar char="•"/>
            </a:pPr>
            <a:r>
              <a:rPr lang="en-US" sz="2400" dirty="0"/>
              <a:t>Define output column derivations</a:t>
            </a:r>
          </a:p>
          <a:p>
            <a:pPr marL="342900" indent="-342900">
              <a:buFont typeface="Arial" pitchFamily="34" charset="0"/>
              <a:buChar char="•"/>
            </a:pPr>
            <a:r>
              <a:rPr lang="en-US" sz="2400" dirty="0"/>
              <a:t>Define link constraints and handle rejects</a:t>
            </a:r>
          </a:p>
          <a:p>
            <a:pPr marL="342900" indent="-342900">
              <a:buFont typeface="Arial" pitchFamily="34" charset="0"/>
              <a:buChar char="•"/>
            </a:pPr>
            <a:r>
              <a:rPr lang="en-US" sz="2400" dirty="0"/>
              <a:t>Specify the order in which links are processed</a:t>
            </a:r>
          </a:p>
          <a:p>
            <a:pPr marL="342900" indent="-342900">
              <a:buFont typeface="Arial" pitchFamily="34" charset="0"/>
              <a:buChar char="•"/>
            </a:pPr>
            <a:r>
              <a:rPr lang="en-US" sz="2400" dirty="0"/>
              <a:t>Define local stage variables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0498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Inside the Transformer Stage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41615"/>
            <a:ext cx="7610475"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711654" y="4022271"/>
            <a:ext cx="1879146" cy="549729"/>
          </a:xfrm>
          <a:prstGeom prst="wedgeRoundRectCallout">
            <a:avLst>
              <a:gd name="adj1" fmla="val 135749"/>
              <a:gd name="adj2" fmla="val -89877"/>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Derivation / Mappings</a:t>
            </a:r>
          </a:p>
        </p:txBody>
      </p:sp>
      <p:sp>
        <p:nvSpPr>
          <p:cNvPr id="7" name="Rounded Rectangular Callout 6"/>
          <p:cNvSpPr/>
          <p:nvPr/>
        </p:nvSpPr>
        <p:spPr>
          <a:xfrm>
            <a:off x="700768" y="3409950"/>
            <a:ext cx="1694088" cy="323850"/>
          </a:xfrm>
          <a:prstGeom prst="wedgeRoundRectCallout">
            <a:avLst>
              <a:gd name="adj1" fmla="val 157313"/>
              <a:gd name="adj2" fmla="val -168575"/>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Constraints</a:t>
            </a:r>
          </a:p>
        </p:txBody>
      </p:sp>
      <p:sp>
        <p:nvSpPr>
          <p:cNvPr id="8" name="Rounded Rectangular Callout 7"/>
          <p:cNvSpPr/>
          <p:nvPr/>
        </p:nvSpPr>
        <p:spPr>
          <a:xfrm>
            <a:off x="228599" y="941615"/>
            <a:ext cx="2166257" cy="429985"/>
          </a:xfrm>
          <a:prstGeom prst="wedgeRoundRectCallout">
            <a:avLst>
              <a:gd name="adj1" fmla="val 56397"/>
              <a:gd name="adj2" fmla="val 16659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Columns</a:t>
            </a:r>
          </a:p>
        </p:txBody>
      </p:sp>
      <p:sp>
        <p:nvSpPr>
          <p:cNvPr id="9" name="Rounded Rectangular Callout 8"/>
          <p:cNvSpPr/>
          <p:nvPr/>
        </p:nvSpPr>
        <p:spPr>
          <a:xfrm>
            <a:off x="7467600" y="2286000"/>
            <a:ext cx="2362200" cy="457200"/>
          </a:xfrm>
          <a:prstGeom prst="wedgeRoundRectCallout">
            <a:avLst>
              <a:gd name="adj1" fmla="val -62037"/>
              <a:gd name="adj2" fmla="val 156395"/>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 Columns</a:t>
            </a:r>
          </a:p>
        </p:txBody>
      </p:sp>
      <p:sp>
        <p:nvSpPr>
          <p:cNvPr id="10" name="Rounded Rectangular Callout 9"/>
          <p:cNvSpPr/>
          <p:nvPr/>
        </p:nvSpPr>
        <p:spPr>
          <a:xfrm>
            <a:off x="6814457" y="990600"/>
            <a:ext cx="2253343" cy="381000"/>
          </a:xfrm>
          <a:prstGeom prst="wedgeRoundRectCallout">
            <a:avLst>
              <a:gd name="adj1" fmla="val -25631"/>
              <a:gd name="adj2" fmla="val 17884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Stage Variables</a:t>
            </a:r>
          </a:p>
        </p:txBody>
      </p:sp>
      <p:sp>
        <p:nvSpPr>
          <p:cNvPr id="11" name="Rounded Rectangular Callout 10"/>
          <p:cNvSpPr/>
          <p:nvPr/>
        </p:nvSpPr>
        <p:spPr>
          <a:xfrm>
            <a:off x="533400" y="6144987"/>
            <a:ext cx="3962400" cy="266700"/>
          </a:xfrm>
          <a:prstGeom prst="wedgeRoundRectCallout">
            <a:avLst>
              <a:gd name="adj1" fmla="val -2873"/>
              <a:gd name="adj2" fmla="val -30278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 Output Column </a:t>
            </a:r>
            <a:r>
              <a:rPr lang="en-US" b="1" dirty="0" err="1">
                <a:solidFill>
                  <a:schemeClr val="tx1"/>
                </a:solidFill>
              </a:rPr>
              <a:t>defs</a:t>
            </a:r>
            <a:endParaRPr lang="en-US" b="1" dirty="0">
              <a:solidFill>
                <a:schemeClr val="tx1"/>
              </a:solidFill>
            </a:endParaRPr>
          </a:p>
        </p:txBody>
      </p:sp>
    </p:spTree>
    <p:extLst>
      <p:ext uri="{BB962C8B-B14F-4D97-AF65-F5344CB8AC3E}">
        <p14:creationId xmlns:p14="http://schemas.microsoft.com/office/powerpoint/2010/main" val="2148397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Defining a Constraint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82" y="1549474"/>
            <a:ext cx="7536617" cy="407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769182" y="4267200"/>
            <a:ext cx="2362200" cy="381000"/>
          </a:xfrm>
          <a:prstGeom prst="wedgeRoundRectCallout">
            <a:avLst>
              <a:gd name="adj1" fmla="val 44415"/>
              <a:gd name="adj2" fmla="val -52605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Column</a:t>
            </a:r>
          </a:p>
        </p:txBody>
      </p:sp>
      <p:sp>
        <p:nvSpPr>
          <p:cNvPr id="8" name="Rounded Rectangular Callout 7"/>
          <p:cNvSpPr/>
          <p:nvPr/>
        </p:nvSpPr>
        <p:spPr>
          <a:xfrm>
            <a:off x="2153519" y="4936672"/>
            <a:ext cx="2362200" cy="533400"/>
          </a:xfrm>
          <a:prstGeom prst="wedgeRoundRectCallout">
            <a:avLst>
              <a:gd name="adj1" fmla="val 49024"/>
              <a:gd name="adj2" fmla="val -512993"/>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Job Parameter</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189" y="489735"/>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189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Autofit/>
          </a:bodyPr>
          <a:lstStyle/>
          <a:p>
            <a:r>
              <a:rPr lang="en-US" dirty="0"/>
              <a:t>Defining a Derivation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00200"/>
            <a:ext cx="7772401" cy="405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838200" y="5668181"/>
            <a:ext cx="2362200" cy="533400"/>
          </a:xfrm>
          <a:prstGeom prst="wedgeRoundRectCallout">
            <a:avLst>
              <a:gd name="adj1" fmla="val 3401"/>
              <a:gd name="adj2" fmla="val -621156"/>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String in Quotes</a:t>
            </a:r>
          </a:p>
        </p:txBody>
      </p:sp>
      <p:sp>
        <p:nvSpPr>
          <p:cNvPr id="7" name="Rounded Rectangular Callout 6"/>
          <p:cNvSpPr/>
          <p:nvPr/>
        </p:nvSpPr>
        <p:spPr>
          <a:xfrm>
            <a:off x="3352800" y="5668181"/>
            <a:ext cx="3886200" cy="533400"/>
          </a:xfrm>
          <a:prstGeom prst="wedgeRoundRectCallout">
            <a:avLst>
              <a:gd name="adj1" fmla="val -64196"/>
              <a:gd name="adj2" fmla="val -617075"/>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Concatenation operator (:)</a:t>
            </a:r>
          </a:p>
        </p:txBody>
      </p:sp>
      <p:sp>
        <p:nvSpPr>
          <p:cNvPr id="8" name="Rounded Rectangular Callout 7"/>
          <p:cNvSpPr/>
          <p:nvPr/>
        </p:nvSpPr>
        <p:spPr>
          <a:xfrm>
            <a:off x="6057900" y="1676400"/>
            <a:ext cx="2362200" cy="533400"/>
          </a:xfrm>
          <a:prstGeom prst="wedgeRoundRectCallout">
            <a:avLst>
              <a:gd name="adj1" fmla="val -122405"/>
              <a:gd name="adj2" fmla="val 97211"/>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Column</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4233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If Then Else Derivation</a:t>
            </a:r>
          </a:p>
        </p:txBody>
      </p:sp>
      <p:sp>
        <p:nvSpPr>
          <p:cNvPr id="2" name="Rectangle 1"/>
          <p:cNvSpPr/>
          <p:nvPr/>
        </p:nvSpPr>
        <p:spPr>
          <a:xfrm>
            <a:off x="762000" y="1582341"/>
            <a:ext cx="7696200" cy="3970318"/>
          </a:xfrm>
          <a:prstGeom prst="rect">
            <a:avLst/>
          </a:prstGeom>
        </p:spPr>
        <p:txBody>
          <a:bodyPr wrap="square">
            <a:spAutoFit/>
          </a:bodyPr>
          <a:lstStyle/>
          <a:p>
            <a:pPr marL="285750" indent="-285750">
              <a:buFont typeface="Arial" pitchFamily="34" charset="0"/>
              <a:buChar char="•"/>
            </a:pPr>
            <a:r>
              <a:rPr lang="en-US" dirty="0"/>
              <a:t>Use IF THEN ELSE to conditionally derive a value </a:t>
            </a:r>
          </a:p>
          <a:p>
            <a:pPr marL="285750" indent="-285750">
              <a:buFont typeface="Arial" pitchFamily="34" charset="0"/>
              <a:buChar char="•"/>
            </a:pPr>
            <a:r>
              <a:rPr lang="en-US" dirty="0"/>
              <a:t>Format: </a:t>
            </a:r>
          </a:p>
          <a:p>
            <a:pPr marL="742950" lvl="1" indent="-285750">
              <a:buFont typeface="Wingdings" pitchFamily="2" charset="2"/>
              <a:buChar char="§"/>
            </a:pPr>
            <a:r>
              <a:rPr lang="en-US" dirty="0"/>
              <a:t>IF &lt;condition&gt; THEN &lt;expression1&gt; ELSE &lt;expression1&gt; </a:t>
            </a:r>
          </a:p>
          <a:p>
            <a:pPr marL="742950" lvl="1" indent="-285750">
              <a:buFont typeface="Wingdings" pitchFamily="2" charset="2"/>
              <a:buChar char="§"/>
            </a:pPr>
            <a:r>
              <a:rPr lang="en-US" dirty="0"/>
              <a:t>If the condition evaluates to true then the result of expression1 will be copied to the target column or stage variable </a:t>
            </a:r>
          </a:p>
          <a:p>
            <a:pPr marL="742950" lvl="1" indent="-285750">
              <a:buFont typeface="Wingdings" pitchFamily="2" charset="2"/>
              <a:buChar char="§"/>
            </a:pPr>
            <a:r>
              <a:rPr lang="en-US" dirty="0"/>
              <a:t>If the condition evaluates to false then the result of expression2 will be copied to the target column or stage variable </a:t>
            </a:r>
          </a:p>
          <a:p>
            <a:pPr marL="285750" indent="-285750">
              <a:buFont typeface="Arial" pitchFamily="34" charset="0"/>
              <a:buChar char="•"/>
            </a:pPr>
            <a:r>
              <a:rPr lang="en-US" dirty="0"/>
              <a:t>Example: </a:t>
            </a:r>
          </a:p>
          <a:p>
            <a:pPr marL="742950" lvl="1" indent="-285750">
              <a:buFont typeface="Wingdings" pitchFamily="2" charset="2"/>
              <a:buChar char="§"/>
            </a:pPr>
            <a:r>
              <a:rPr lang="en-US" dirty="0"/>
              <a:t>Suppose the source column is named </a:t>
            </a:r>
            <a:r>
              <a:rPr lang="en-US" dirty="0" err="1"/>
              <a:t>In.OrderID</a:t>
            </a:r>
            <a:r>
              <a:rPr lang="en-US" dirty="0"/>
              <a:t> and the target column is named </a:t>
            </a:r>
            <a:r>
              <a:rPr lang="en-US" dirty="0" err="1"/>
              <a:t>Out.OrderID</a:t>
            </a:r>
            <a:r>
              <a:rPr lang="en-US" dirty="0"/>
              <a:t> </a:t>
            </a:r>
          </a:p>
          <a:p>
            <a:pPr marL="742950" lvl="1" indent="-285750">
              <a:buFont typeface="Wingdings" pitchFamily="2" charset="2"/>
              <a:buChar char="§"/>
            </a:pPr>
            <a:r>
              <a:rPr lang="en-US" dirty="0"/>
              <a:t>Replace </a:t>
            </a:r>
            <a:r>
              <a:rPr lang="en-US" dirty="0" err="1"/>
              <a:t>In.OrderID</a:t>
            </a:r>
            <a:r>
              <a:rPr lang="en-US" dirty="0"/>
              <a:t> values of 3000 by 4000 </a:t>
            </a:r>
          </a:p>
          <a:p>
            <a:pPr marL="742950" lvl="1" indent="-285750">
              <a:buFont typeface="Wingdings" pitchFamily="2" charset="2"/>
              <a:buChar char="§"/>
            </a:pPr>
            <a:r>
              <a:rPr lang="en-US" dirty="0"/>
              <a:t>IF </a:t>
            </a:r>
            <a:r>
              <a:rPr lang="en-US" dirty="0" err="1"/>
              <a:t>In.OrderID</a:t>
            </a:r>
            <a:r>
              <a:rPr lang="en-US" dirty="0"/>
              <a:t> = 3000 THEN 4000 ELSE </a:t>
            </a:r>
            <a:r>
              <a:rPr lang="en-US" dirty="0" err="1"/>
              <a:t>Out.OrderID</a:t>
            </a:r>
            <a:r>
              <a:rPr lang="en-US"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926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String Functions and Operators</a:t>
            </a:r>
          </a:p>
        </p:txBody>
      </p:sp>
      <p:sp>
        <p:nvSpPr>
          <p:cNvPr id="2" name="Rectangle 1"/>
          <p:cNvSpPr/>
          <p:nvPr/>
        </p:nvSpPr>
        <p:spPr>
          <a:xfrm>
            <a:off x="762000" y="1058136"/>
            <a:ext cx="7848600" cy="4939814"/>
          </a:xfrm>
          <a:prstGeom prst="rect">
            <a:avLst/>
          </a:prstGeom>
        </p:spPr>
        <p:txBody>
          <a:bodyPr wrap="square">
            <a:spAutoFit/>
          </a:bodyPr>
          <a:lstStyle/>
          <a:p>
            <a:endParaRPr lang="en-US" dirty="0"/>
          </a:p>
          <a:p>
            <a:pPr marL="285750" indent="-285750">
              <a:lnSpc>
                <a:spcPct val="150000"/>
              </a:lnSpc>
              <a:buFont typeface="Arial" pitchFamily="34" charset="0"/>
              <a:buChar char="•"/>
            </a:pPr>
            <a:r>
              <a:rPr lang="en-US" sz="2000" dirty="0"/>
              <a:t>Substring operator </a:t>
            </a:r>
          </a:p>
          <a:p>
            <a:pPr lvl="1">
              <a:lnSpc>
                <a:spcPct val="150000"/>
              </a:lnSpc>
            </a:pPr>
            <a:r>
              <a:rPr lang="en-US" sz="2000" dirty="0"/>
              <a:t>Format: “String” [</a:t>
            </a:r>
            <a:r>
              <a:rPr lang="en-US" sz="2000" dirty="0" err="1"/>
              <a:t>loc</a:t>
            </a:r>
            <a:r>
              <a:rPr lang="en-US" sz="2000" dirty="0"/>
              <a:t>, length] </a:t>
            </a:r>
          </a:p>
          <a:p>
            <a:pPr lvl="1">
              <a:lnSpc>
                <a:spcPct val="150000"/>
              </a:lnSpc>
            </a:pPr>
            <a:r>
              <a:rPr lang="en-US" sz="2000" dirty="0"/>
              <a:t>Example: </a:t>
            </a:r>
          </a:p>
          <a:p>
            <a:pPr marL="742950" lvl="1" indent="-285750">
              <a:lnSpc>
                <a:spcPct val="150000"/>
              </a:lnSpc>
              <a:buFont typeface="Wingdings" pitchFamily="2" charset="2"/>
              <a:buChar char="§"/>
            </a:pPr>
            <a:r>
              <a:rPr lang="en-US" sz="2000" dirty="0"/>
              <a:t>Suppose </a:t>
            </a:r>
            <a:r>
              <a:rPr lang="en-US" sz="2000" dirty="0" err="1"/>
              <a:t>In.Description</a:t>
            </a:r>
            <a:r>
              <a:rPr lang="en-US" sz="2000" dirty="0"/>
              <a:t> contains the string “Orange Juice” </a:t>
            </a:r>
          </a:p>
          <a:p>
            <a:pPr marL="742950" lvl="1" indent="-285750">
              <a:lnSpc>
                <a:spcPct val="150000"/>
              </a:lnSpc>
              <a:buFont typeface="Wingdings" pitchFamily="2" charset="2"/>
              <a:buChar char="§"/>
            </a:pPr>
            <a:r>
              <a:rPr lang="en-US" sz="2000" dirty="0" err="1"/>
              <a:t>InDescription</a:t>
            </a:r>
            <a:r>
              <a:rPr lang="en-US" sz="2000" dirty="0"/>
              <a:t>[8,5] -&gt; “Juice” </a:t>
            </a:r>
          </a:p>
          <a:p>
            <a:pPr marL="285750" indent="-285750">
              <a:lnSpc>
                <a:spcPct val="150000"/>
              </a:lnSpc>
              <a:buFont typeface="Arial" pitchFamily="34" charset="0"/>
              <a:buChar char="•"/>
            </a:pPr>
            <a:r>
              <a:rPr lang="en-US" sz="2000" dirty="0" err="1"/>
              <a:t>UpCase</a:t>
            </a:r>
            <a:r>
              <a:rPr lang="en-US" sz="2000" dirty="0"/>
              <a:t>(&lt;string&gt;) / </a:t>
            </a:r>
            <a:r>
              <a:rPr lang="en-US" sz="2000" dirty="0" err="1"/>
              <a:t>DownCase</a:t>
            </a:r>
            <a:r>
              <a:rPr lang="en-US" sz="2000" dirty="0"/>
              <a:t>(&lt;string&gt;) </a:t>
            </a:r>
          </a:p>
          <a:p>
            <a:pPr lvl="1">
              <a:lnSpc>
                <a:spcPct val="150000"/>
              </a:lnSpc>
            </a:pPr>
            <a:r>
              <a:rPr lang="en-US" sz="2000" dirty="0"/>
              <a:t>Example: </a:t>
            </a:r>
            <a:r>
              <a:rPr lang="en-US" sz="2000" dirty="0" err="1"/>
              <a:t>UpCase</a:t>
            </a:r>
            <a:r>
              <a:rPr lang="en-US" sz="2000" dirty="0"/>
              <a:t>(</a:t>
            </a:r>
            <a:r>
              <a:rPr lang="en-US" sz="2000" dirty="0" err="1"/>
              <a:t>In.Description</a:t>
            </a:r>
            <a:r>
              <a:rPr lang="en-US" sz="2000" dirty="0"/>
              <a:t>) -&gt; “ORANGE JUICE” </a:t>
            </a:r>
          </a:p>
          <a:p>
            <a:pPr marL="285750" indent="-285750">
              <a:lnSpc>
                <a:spcPct val="150000"/>
              </a:lnSpc>
              <a:buFont typeface="Arial" pitchFamily="34" charset="0"/>
              <a:buChar char="•"/>
            </a:pPr>
            <a:r>
              <a:rPr lang="en-US" sz="2000" dirty="0"/>
              <a:t>Len(&lt;string&gt;) </a:t>
            </a:r>
          </a:p>
          <a:p>
            <a:pPr lvl="1">
              <a:lnSpc>
                <a:spcPct val="150000"/>
              </a:lnSpc>
            </a:pPr>
            <a:r>
              <a:rPr lang="en-US" sz="2000" dirty="0"/>
              <a:t>Example: Len(</a:t>
            </a:r>
            <a:r>
              <a:rPr lang="en-US" sz="2000" dirty="0" err="1"/>
              <a:t>In.Description</a:t>
            </a:r>
            <a:r>
              <a:rPr lang="en-US" sz="2000" dirty="0"/>
              <a:t>) -&gt; 12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276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Snapshot of Palette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10" y="918244"/>
            <a:ext cx="4045371" cy="5532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228" y="940277"/>
            <a:ext cx="4075184" cy="5482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75103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Checking for Nulls</a:t>
            </a:r>
          </a:p>
        </p:txBody>
      </p:sp>
      <p:sp>
        <p:nvSpPr>
          <p:cNvPr id="2" name="Rectangle 1"/>
          <p:cNvSpPr/>
          <p:nvPr/>
        </p:nvSpPr>
        <p:spPr>
          <a:xfrm>
            <a:off x="629798" y="1108616"/>
            <a:ext cx="4876800" cy="5324535"/>
          </a:xfrm>
          <a:prstGeom prst="rect">
            <a:avLst/>
          </a:prstGeom>
        </p:spPr>
        <p:txBody>
          <a:bodyPr wrap="square">
            <a:spAutoFit/>
          </a:bodyPr>
          <a:lstStyle/>
          <a:p>
            <a:pPr marL="285750" indent="-285750">
              <a:buFont typeface="Arial" pitchFamily="34" charset="0"/>
              <a:buChar char="•"/>
            </a:pPr>
            <a:r>
              <a:rPr lang="en-US" sz="2000" dirty="0"/>
              <a:t>Nulls can be introduced into the data flow from lookups </a:t>
            </a:r>
          </a:p>
          <a:p>
            <a:pPr lvl="1"/>
            <a:r>
              <a:rPr lang="en-US" sz="2000" dirty="0"/>
              <a:t>Mismatches (lookup failures) can produce nulls </a:t>
            </a:r>
          </a:p>
          <a:p>
            <a:pPr marL="285750" indent="-285750">
              <a:buFont typeface="Arial" pitchFamily="34" charset="0"/>
              <a:buChar char="•"/>
            </a:pPr>
            <a:r>
              <a:rPr lang="en-US" sz="2000" dirty="0"/>
              <a:t>Can be handled in constraints, derivations, stage variables, or a combination of these </a:t>
            </a:r>
          </a:p>
          <a:p>
            <a:pPr marL="285750" indent="-285750">
              <a:buFont typeface="Arial" pitchFamily="34" charset="0"/>
              <a:buChar char="•"/>
            </a:pPr>
            <a:r>
              <a:rPr lang="en-US" sz="2000" dirty="0"/>
              <a:t>NULL functions </a:t>
            </a:r>
          </a:p>
          <a:p>
            <a:pPr lvl="1"/>
            <a:r>
              <a:rPr lang="en-US" sz="2000" u="sng" dirty="0"/>
              <a:t>Testing for NULL</a:t>
            </a:r>
            <a:r>
              <a:rPr lang="en-US" sz="2000" dirty="0"/>
              <a:t> </a:t>
            </a:r>
          </a:p>
          <a:p>
            <a:pPr marL="742950" lvl="1" indent="-285750">
              <a:buFont typeface="Wingdings" pitchFamily="2" charset="2"/>
              <a:buChar char="ü"/>
            </a:pPr>
            <a:r>
              <a:rPr lang="en-US" sz="2000" dirty="0" err="1"/>
              <a:t>IsNull</a:t>
            </a:r>
            <a:r>
              <a:rPr lang="en-US" sz="2000" dirty="0"/>
              <a:t>(&lt;column&gt;) </a:t>
            </a:r>
          </a:p>
          <a:p>
            <a:pPr marL="742950" lvl="1" indent="-285750">
              <a:buFont typeface="Wingdings" pitchFamily="2" charset="2"/>
              <a:buChar char="ü"/>
            </a:pPr>
            <a:r>
              <a:rPr lang="en-US" sz="2000" dirty="0" err="1"/>
              <a:t>IsNotNull</a:t>
            </a:r>
            <a:r>
              <a:rPr lang="en-US" sz="2000" dirty="0"/>
              <a:t>(&lt;column&gt;) </a:t>
            </a:r>
          </a:p>
          <a:p>
            <a:pPr lvl="1"/>
            <a:r>
              <a:rPr lang="en-US" sz="2000" u="sng" dirty="0"/>
              <a:t>Replace NULL with a value </a:t>
            </a:r>
          </a:p>
          <a:p>
            <a:pPr marL="742950" lvl="1" indent="-285750">
              <a:buFont typeface="Wingdings" pitchFamily="2" charset="2"/>
              <a:buChar char="ü"/>
            </a:pPr>
            <a:r>
              <a:rPr lang="en-US" sz="2000" dirty="0" err="1"/>
              <a:t>NullToValue</a:t>
            </a:r>
            <a:r>
              <a:rPr lang="en-US" sz="2000" dirty="0"/>
              <a:t>(&lt;column&gt;, &lt;value&gt;) </a:t>
            </a:r>
          </a:p>
          <a:p>
            <a:pPr lvl="1"/>
            <a:r>
              <a:rPr lang="en-US" sz="2000" u="sng" dirty="0"/>
              <a:t>Set to NULL: </a:t>
            </a:r>
            <a:r>
              <a:rPr lang="en-US" sz="2000" u="sng" dirty="0" err="1"/>
              <a:t>SetNull</a:t>
            </a:r>
            <a:r>
              <a:rPr lang="en-US" sz="2000" u="sng" dirty="0"/>
              <a:t>() </a:t>
            </a:r>
          </a:p>
          <a:p>
            <a:pPr marL="742950" lvl="1" indent="-285750">
              <a:buFont typeface="Wingdings" pitchFamily="2" charset="2"/>
              <a:buChar char="ü"/>
            </a:pPr>
            <a:r>
              <a:rPr lang="en-US" sz="2000" dirty="0"/>
              <a:t>Example: IF </a:t>
            </a:r>
            <a:r>
              <a:rPr lang="en-US" sz="2000" dirty="0" err="1"/>
              <a:t>In.Col</a:t>
            </a:r>
            <a:r>
              <a:rPr lang="en-US" sz="2000" dirty="0"/>
              <a:t> = 5 THEN </a:t>
            </a:r>
            <a:r>
              <a:rPr lang="en-US" sz="2000" dirty="0" err="1"/>
              <a:t>SetNull</a:t>
            </a:r>
            <a:r>
              <a:rPr lang="en-US" sz="2000" dirty="0"/>
              <a:t>() ELSE </a:t>
            </a:r>
            <a:r>
              <a:rPr lang="en-US" sz="2000" dirty="0" err="1"/>
              <a:t>In.Col</a:t>
            </a:r>
            <a:r>
              <a:rPr lang="en-US" sz="2000"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695450"/>
            <a:ext cx="2714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089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More Transformer Functions</a:t>
            </a:r>
          </a:p>
        </p:txBody>
      </p:sp>
      <p:sp>
        <p:nvSpPr>
          <p:cNvPr id="2" name="Rectangle 1"/>
          <p:cNvSpPr/>
          <p:nvPr/>
        </p:nvSpPr>
        <p:spPr>
          <a:xfrm>
            <a:off x="762000" y="1582341"/>
            <a:ext cx="7848600" cy="2862322"/>
          </a:xfrm>
          <a:prstGeom prst="rect">
            <a:avLst/>
          </a:prstGeom>
        </p:spPr>
        <p:txBody>
          <a:bodyPr wrap="square">
            <a:spAutoFit/>
          </a:bodyPr>
          <a:lstStyle/>
          <a:p>
            <a:pPr marL="285750" indent="-285750">
              <a:lnSpc>
                <a:spcPct val="150000"/>
              </a:lnSpc>
              <a:buFont typeface="Arial" pitchFamily="34" charset="0"/>
              <a:buChar char="•"/>
            </a:pPr>
            <a:r>
              <a:rPr lang="en-US" sz="2000" dirty="0"/>
              <a:t>Date &amp; Time </a:t>
            </a:r>
          </a:p>
          <a:p>
            <a:pPr marL="285750" indent="-285750">
              <a:lnSpc>
                <a:spcPct val="150000"/>
              </a:lnSpc>
              <a:buFont typeface="Arial" pitchFamily="34" charset="0"/>
              <a:buChar char="•"/>
            </a:pPr>
            <a:r>
              <a:rPr lang="en-US" sz="2000" dirty="0"/>
              <a:t>Logical </a:t>
            </a:r>
          </a:p>
          <a:p>
            <a:pPr marL="285750" indent="-285750">
              <a:lnSpc>
                <a:spcPct val="150000"/>
              </a:lnSpc>
              <a:buFont typeface="Arial" pitchFamily="34" charset="0"/>
              <a:buChar char="•"/>
            </a:pPr>
            <a:r>
              <a:rPr lang="en-US" sz="2000" dirty="0"/>
              <a:t>Null Handling </a:t>
            </a:r>
          </a:p>
          <a:p>
            <a:pPr marL="285750" indent="-285750">
              <a:lnSpc>
                <a:spcPct val="150000"/>
              </a:lnSpc>
              <a:buFont typeface="Arial" pitchFamily="34" charset="0"/>
              <a:buChar char="•"/>
            </a:pPr>
            <a:r>
              <a:rPr lang="en-US" sz="2000" dirty="0"/>
              <a:t>Number </a:t>
            </a:r>
          </a:p>
          <a:p>
            <a:pPr marL="285750" indent="-285750">
              <a:lnSpc>
                <a:spcPct val="150000"/>
              </a:lnSpc>
              <a:buFont typeface="Arial" pitchFamily="34" charset="0"/>
              <a:buChar char="•"/>
            </a:pPr>
            <a:r>
              <a:rPr lang="en-US" sz="2000" dirty="0"/>
              <a:t>String </a:t>
            </a:r>
          </a:p>
          <a:p>
            <a:pPr marL="285750" indent="-285750">
              <a:lnSpc>
                <a:spcPct val="150000"/>
              </a:lnSpc>
              <a:buFont typeface="Arial" pitchFamily="34" charset="0"/>
              <a:buChar char="•"/>
            </a:pPr>
            <a:r>
              <a:rPr lang="en-US" sz="2000" dirty="0"/>
              <a:t>Type Conversion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695450"/>
            <a:ext cx="2714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566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Transformer Execution order</a:t>
            </a:r>
          </a:p>
        </p:txBody>
      </p:sp>
      <p:sp>
        <p:nvSpPr>
          <p:cNvPr id="2" name="Rectangle 1"/>
          <p:cNvSpPr/>
          <p:nvPr/>
        </p:nvSpPr>
        <p:spPr>
          <a:xfrm>
            <a:off x="762000" y="1582341"/>
            <a:ext cx="7848600" cy="2862322"/>
          </a:xfrm>
          <a:prstGeom prst="rect">
            <a:avLst/>
          </a:prstGeom>
        </p:spPr>
        <p:txBody>
          <a:bodyPr wrap="square">
            <a:spAutoFit/>
          </a:bodyPr>
          <a:lstStyle/>
          <a:p>
            <a:pPr marL="285750" indent="-285750">
              <a:lnSpc>
                <a:spcPct val="150000"/>
              </a:lnSpc>
              <a:buFont typeface="Arial" pitchFamily="34" charset="0"/>
              <a:buChar char="•"/>
            </a:pPr>
            <a:r>
              <a:rPr lang="en-US" sz="2000" dirty="0"/>
              <a:t>Derivations in stage variables </a:t>
            </a:r>
          </a:p>
          <a:p>
            <a:pPr marL="285750" indent="-285750">
              <a:lnSpc>
                <a:spcPct val="150000"/>
              </a:lnSpc>
              <a:buFont typeface="Arial" pitchFamily="34" charset="0"/>
              <a:buChar char="•"/>
            </a:pPr>
            <a:r>
              <a:rPr lang="en-US" sz="2000" dirty="0"/>
              <a:t>Constraints are executed before derivations </a:t>
            </a:r>
          </a:p>
          <a:p>
            <a:pPr marL="285750" indent="-285750">
              <a:lnSpc>
                <a:spcPct val="150000"/>
              </a:lnSpc>
              <a:buFont typeface="Arial" pitchFamily="34" charset="0"/>
              <a:buChar char="•"/>
            </a:pPr>
            <a:r>
              <a:rPr lang="en-US" sz="2000" dirty="0"/>
              <a:t>Column derivations in earlier links are executed before later links </a:t>
            </a:r>
          </a:p>
          <a:p>
            <a:pPr marL="285750" indent="-285750">
              <a:lnSpc>
                <a:spcPct val="150000"/>
              </a:lnSpc>
              <a:buFont typeface="Arial" pitchFamily="34" charset="0"/>
              <a:buChar char="•"/>
            </a:pPr>
            <a:r>
              <a:rPr lang="en-US" sz="2000" dirty="0"/>
              <a:t>Derivations in higher columns are executed before lower columns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804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Transformer Stage Variables</a:t>
            </a:r>
          </a:p>
        </p:txBody>
      </p:sp>
      <p:sp>
        <p:nvSpPr>
          <p:cNvPr id="2" name="Rectangle 1"/>
          <p:cNvSpPr/>
          <p:nvPr/>
        </p:nvSpPr>
        <p:spPr>
          <a:xfrm>
            <a:off x="762000" y="1582341"/>
            <a:ext cx="7848600" cy="4194674"/>
          </a:xfrm>
          <a:prstGeom prst="rect">
            <a:avLst/>
          </a:prstGeom>
        </p:spPr>
        <p:txBody>
          <a:bodyPr wrap="square">
            <a:spAutoFit/>
          </a:bodyPr>
          <a:lstStyle/>
          <a:p>
            <a:pPr marL="285750" indent="-285750">
              <a:lnSpc>
                <a:spcPct val="150000"/>
              </a:lnSpc>
              <a:buFont typeface="Arial" pitchFamily="34" charset="0"/>
              <a:buChar char="•"/>
            </a:pPr>
            <a:r>
              <a:rPr lang="en-US" dirty="0"/>
              <a:t>Derivations execute in order from top to bottom </a:t>
            </a:r>
          </a:p>
          <a:p>
            <a:pPr marL="285750" indent="-285750">
              <a:lnSpc>
                <a:spcPct val="150000"/>
              </a:lnSpc>
              <a:buFont typeface="Arial" pitchFamily="34" charset="0"/>
              <a:buChar char="•"/>
            </a:pPr>
            <a:r>
              <a:rPr lang="en-US" dirty="0"/>
              <a:t>Later stage variables can reference earlier stage variables </a:t>
            </a:r>
          </a:p>
          <a:p>
            <a:pPr marL="285750" indent="-285750">
              <a:lnSpc>
                <a:spcPct val="150000"/>
              </a:lnSpc>
              <a:buFont typeface="Arial" pitchFamily="34" charset="0"/>
              <a:buChar char="•"/>
            </a:pPr>
            <a:r>
              <a:rPr lang="en-US" dirty="0"/>
              <a:t>Earlier stage variables can reference later stage variables </a:t>
            </a:r>
          </a:p>
          <a:p>
            <a:pPr marL="742950" lvl="1" indent="-285750">
              <a:lnSpc>
                <a:spcPct val="150000"/>
              </a:lnSpc>
              <a:buFont typeface="Wingdings" pitchFamily="2" charset="2"/>
              <a:buChar char="ü"/>
            </a:pPr>
            <a:r>
              <a:rPr lang="en-US" dirty="0"/>
              <a:t>These variables will contain a value derived from the previous row that came into the Transformer </a:t>
            </a:r>
          </a:p>
          <a:p>
            <a:pPr marL="285750" indent="-285750">
              <a:lnSpc>
                <a:spcPct val="150000"/>
              </a:lnSpc>
              <a:buFont typeface="Arial" pitchFamily="34" charset="0"/>
              <a:buChar char="•"/>
            </a:pPr>
            <a:r>
              <a:rPr lang="en-US" dirty="0"/>
              <a:t>Multi-purpose Counters </a:t>
            </a:r>
          </a:p>
          <a:p>
            <a:pPr marL="742950" lvl="1" indent="-285750">
              <a:lnSpc>
                <a:spcPct val="150000"/>
              </a:lnSpc>
              <a:buFont typeface="Wingdings" pitchFamily="2" charset="2"/>
              <a:buChar char="ü"/>
            </a:pPr>
            <a:r>
              <a:rPr lang="en-US" dirty="0"/>
              <a:t>Store values from previous rows to make comparisons </a:t>
            </a:r>
          </a:p>
          <a:p>
            <a:pPr marL="742950" lvl="1" indent="-285750">
              <a:lnSpc>
                <a:spcPct val="150000"/>
              </a:lnSpc>
              <a:buFont typeface="Wingdings" pitchFamily="2" charset="2"/>
              <a:buChar char="ü"/>
            </a:pPr>
            <a:r>
              <a:rPr lang="en-US" dirty="0"/>
              <a:t>Store derived values to be used in multiple target field derivations </a:t>
            </a:r>
          </a:p>
          <a:p>
            <a:pPr marL="742950" lvl="1" indent="-285750">
              <a:lnSpc>
                <a:spcPct val="150000"/>
              </a:lnSpc>
              <a:buFont typeface="Wingdings" pitchFamily="2" charset="2"/>
              <a:buChar char="ü"/>
            </a:pPr>
            <a:r>
              <a:rPr lang="en-US" dirty="0"/>
              <a:t>Can be used to control execution of constraints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3918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Stage Variable Toggle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366" y="1220428"/>
            <a:ext cx="6909955" cy="481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219200" y="3962400"/>
            <a:ext cx="2819400" cy="533400"/>
          </a:xfrm>
          <a:prstGeom prst="wedgeRoundRectCallout">
            <a:avLst>
              <a:gd name="adj1" fmla="val -24946"/>
              <a:gd name="adj2" fmla="val -51503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Show / Hide Button</a:t>
            </a:r>
          </a:p>
        </p:txBody>
      </p:sp>
    </p:spTree>
    <p:extLst>
      <p:ext uri="{BB962C8B-B14F-4D97-AF65-F5344CB8AC3E}">
        <p14:creationId xmlns:p14="http://schemas.microsoft.com/office/powerpoint/2010/main" val="705512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Transformer Reject Links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566863"/>
            <a:ext cx="729615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39886"/>
            <a:ext cx="15049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381000" y="2895600"/>
            <a:ext cx="1905000" cy="533400"/>
          </a:xfrm>
          <a:prstGeom prst="wedgeRoundRectCallout">
            <a:avLst>
              <a:gd name="adj1" fmla="val 71625"/>
              <a:gd name="adj2" fmla="val 11761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Reject Link</a:t>
            </a:r>
          </a:p>
        </p:txBody>
      </p:sp>
      <p:sp>
        <p:nvSpPr>
          <p:cNvPr id="9" name="Rounded Rectangular Callout 8"/>
          <p:cNvSpPr/>
          <p:nvPr/>
        </p:nvSpPr>
        <p:spPr>
          <a:xfrm>
            <a:off x="5943600" y="5486400"/>
            <a:ext cx="2819400" cy="533400"/>
          </a:xfrm>
          <a:prstGeom prst="wedgeRoundRectCallout">
            <a:avLst>
              <a:gd name="adj1" fmla="val -58537"/>
              <a:gd name="adj2" fmla="val -210952"/>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Convert Link to a Reject Link</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7059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Otherwise Link</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62150"/>
            <a:ext cx="67722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762000" y="3048000"/>
            <a:ext cx="2286000" cy="457200"/>
          </a:xfrm>
          <a:prstGeom prst="wedgeRoundRectCallout">
            <a:avLst>
              <a:gd name="adj1" fmla="val 99244"/>
              <a:gd name="adj2" fmla="val 93809"/>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Otherwise Link</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189" y="467701"/>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212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Defining a Otherwise Link</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600200"/>
            <a:ext cx="75914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478972" y="4985657"/>
            <a:ext cx="2895600" cy="533400"/>
          </a:xfrm>
          <a:prstGeom prst="wedgeRoundRectCallout">
            <a:avLst>
              <a:gd name="adj1" fmla="val 158467"/>
              <a:gd name="adj2" fmla="val -194626"/>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Check to create </a:t>
            </a:r>
            <a:r>
              <a:rPr lang="en-US" b="1" dirty="0" err="1">
                <a:solidFill>
                  <a:schemeClr val="tx1"/>
                </a:solidFill>
              </a:rPr>
              <a:t>otherwiswe</a:t>
            </a:r>
            <a:r>
              <a:rPr lang="en-US" b="1" dirty="0">
                <a:solidFill>
                  <a:schemeClr val="tx1"/>
                </a:solidFill>
              </a:rPr>
              <a:t> Link</a:t>
            </a:r>
          </a:p>
        </p:txBody>
      </p:sp>
      <p:sp>
        <p:nvSpPr>
          <p:cNvPr id="6" name="Rounded Rectangular Callout 5"/>
          <p:cNvSpPr/>
          <p:nvPr/>
        </p:nvSpPr>
        <p:spPr>
          <a:xfrm>
            <a:off x="4604656" y="4991100"/>
            <a:ext cx="2786743" cy="533400"/>
          </a:xfrm>
          <a:prstGeom prst="wedgeRoundRectCallout">
            <a:avLst>
              <a:gd name="adj1" fmla="val 72406"/>
              <a:gd name="adj2" fmla="val -180340"/>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Can specify abort condition</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2189" y="478718"/>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04824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Transformer Execution order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85949"/>
            <a:ext cx="7848600" cy="363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4419601" y="1088570"/>
            <a:ext cx="4267200" cy="533400"/>
          </a:xfrm>
          <a:prstGeom prst="wedgeRoundRectCallout">
            <a:avLst>
              <a:gd name="adj1" fmla="val -125345"/>
              <a:gd name="adj2" fmla="val 148231"/>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Link ordering Toolbar icon</a:t>
            </a:r>
          </a:p>
        </p:txBody>
      </p:sp>
      <p:sp>
        <p:nvSpPr>
          <p:cNvPr id="7" name="Rounded Rectangular Callout 6"/>
          <p:cNvSpPr/>
          <p:nvPr/>
        </p:nvSpPr>
        <p:spPr>
          <a:xfrm>
            <a:off x="1447800" y="4985657"/>
            <a:ext cx="1926772" cy="533400"/>
          </a:xfrm>
          <a:prstGeom prst="wedgeRoundRectCallout">
            <a:avLst>
              <a:gd name="adj1" fmla="val 139158"/>
              <a:gd name="adj2" fmla="val -53810"/>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Last in Order</a:t>
            </a:r>
          </a:p>
        </p:txBody>
      </p:sp>
    </p:spTree>
    <p:extLst>
      <p:ext uri="{BB962C8B-B14F-4D97-AF65-F5344CB8AC3E}">
        <p14:creationId xmlns:p14="http://schemas.microsoft.com/office/powerpoint/2010/main" val="886639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Transformer Stage Variables</a:t>
            </a:r>
          </a:p>
        </p:txBody>
      </p:sp>
      <p:sp>
        <p:nvSpPr>
          <p:cNvPr id="2" name="Rectangle 1"/>
          <p:cNvSpPr/>
          <p:nvPr/>
        </p:nvSpPr>
        <p:spPr>
          <a:xfrm>
            <a:off x="762000" y="1139816"/>
            <a:ext cx="8153400" cy="5112105"/>
          </a:xfrm>
          <a:prstGeom prst="rect">
            <a:avLst/>
          </a:prstGeom>
        </p:spPr>
        <p:txBody>
          <a:bodyPr wrap="square">
            <a:spAutoFit/>
          </a:bodyPr>
          <a:lstStyle/>
          <a:p>
            <a:pPr marL="285750" indent="-285750">
              <a:lnSpc>
                <a:spcPct val="150000"/>
              </a:lnSpc>
              <a:buFont typeface="Arial" pitchFamily="34" charset="0"/>
              <a:buChar char="•"/>
            </a:pPr>
            <a:r>
              <a:rPr lang="en-US" sz="2000" dirty="0"/>
              <a:t>Suggestions - </a:t>
            </a:r>
          </a:p>
          <a:p>
            <a:pPr lvl="1">
              <a:lnSpc>
                <a:spcPct val="150000"/>
              </a:lnSpc>
            </a:pPr>
            <a:r>
              <a:rPr lang="en-US" sz="2000" dirty="0"/>
              <a:t>Include reject links </a:t>
            </a:r>
          </a:p>
          <a:p>
            <a:pPr lvl="1">
              <a:lnSpc>
                <a:spcPct val="150000"/>
              </a:lnSpc>
            </a:pPr>
            <a:r>
              <a:rPr lang="en-US" sz="2000" dirty="0"/>
              <a:t>Test for NULL values before using a column in a function </a:t>
            </a:r>
          </a:p>
          <a:p>
            <a:pPr lvl="1">
              <a:lnSpc>
                <a:spcPct val="150000"/>
              </a:lnSpc>
            </a:pPr>
            <a:r>
              <a:rPr lang="en-US" sz="2000" dirty="0"/>
              <a:t>Use RCP (Runtime Column </a:t>
            </a:r>
            <a:r>
              <a:rPr lang="en-US" sz="2000" dirty="0" err="1"/>
              <a:t>Propogation</a:t>
            </a:r>
            <a:r>
              <a:rPr lang="en-US" sz="2000" dirty="0"/>
              <a:t>) </a:t>
            </a:r>
          </a:p>
          <a:p>
            <a:pPr marL="1200150" lvl="2" indent="-285750">
              <a:lnSpc>
                <a:spcPct val="150000"/>
              </a:lnSpc>
              <a:buFont typeface="Wingdings" pitchFamily="2" charset="2"/>
              <a:buChar char="ü"/>
            </a:pPr>
            <a:r>
              <a:rPr lang="en-US" sz="2000" dirty="0"/>
              <a:t>Map columns that have derivations (not just copies). </a:t>
            </a:r>
          </a:p>
          <a:p>
            <a:pPr marL="1200150" lvl="2" indent="-285750">
              <a:lnSpc>
                <a:spcPct val="150000"/>
              </a:lnSpc>
              <a:buFont typeface="Wingdings" pitchFamily="2" charset="2"/>
              <a:buChar char="ü"/>
            </a:pPr>
            <a:r>
              <a:rPr lang="en-US" sz="2000" dirty="0"/>
              <a:t>More on RCP later. </a:t>
            </a:r>
          </a:p>
          <a:p>
            <a:pPr lvl="1">
              <a:lnSpc>
                <a:spcPct val="150000"/>
              </a:lnSpc>
            </a:pPr>
            <a:r>
              <a:rPr lang="en-US" sz="2000" dirty="0"/>
              <a:t>Be aware of column and stage variable data types. </a:t>
            </a:r>
          </a:p>
          <a:p>
            <a:pPr marL="1200150" lvl="2" indent="-285750">
              <a:lnSpc>
                <a:spcPct val="150000"/>
              </a:lnSpc>
              <a:buFont typeface="Wingdings" pitchFamily="2" charset="2"/>
              <a:buChar char="ü"/>
            </a:pPr>
            <a:r>
              <a:rPr lang="en-US" sz="2000" dirty="0"/>
              <a:t>Often developers do not pay attention to stage variable types. </a:t>
            </a:r>
          </a:p>
          <a:p>
            <a:pPr lvl="1">
              <a:lnSpc>
                <a:spcPct val="150000"/>
              </a:lnSpc>
            </a:pPr>
            <a:r>
              <a:rPr lang="en-US" sz="2000" dirty="0"/>
              <a:t>Avoid type conversions. </a:t>
            </a:r>
          </a:p>
          <a:p>
            <a:pPr marL="1200150" lvl="2" indent="-285750">
              <a:lnSpc>
                <a:spcPct val="150000"/>
              </a:lnSpc>
              <a:buFont typeface="Wingdings" pitchFamily="2" charset="2"/>
              <a:buChar char="ü"/>
            </a:pPr>
            <a:r>
              <a:rPr lang="en-US" sz="2000" dirty="0"/>
              <a:t>Try to maintain the data type as imported.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969" y="639366"/>
            <a:ext cx="11334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701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53140" y="1216152"/>
            <a:ext cx="3886200" cy="5009648"/>
          </a:xfrm>
        </p:spPr>
        <p:txBody>
          <a:bodyPr/>
          <a:lstStyle/>
          <a:p>
            <a:pPr marL="285750" lvl="5" indent="-285750">
              <a:buFont typeface="Arial" panose="020B0604020202020204" pitchFamily="34" charset="0"/>
              <a:buChar char="•"/>
            </a:pPr>
            <a:endParaRPr lang="en-US" dirty="0">
              <a:solidFill>
                <a:schemeClr val="tx1"/>
              </a:solidFill>
            </a:endParaRPr>
          </a:p>
          <a:p>
            <a:pPr marL="285750" lvl="5" indent="-285750">
              <a:buFont typeface="Arial" panose="020B0604020202020204" pitchFamily="34" charset="0"/>
              <a:buChar char="•"/>
            </a:pPr>
            <a:r>
              <a:rPr lang="en-US" dirty="0">
                <a:solidFill>
                  <a:schemeClr val="tx1"/>
                </a:solidFill>
              </a:rPr>
              <a:t>Dataset</a:t>
            </a:r>
          </a:p>
          <a:p>
            <a:pPr marL="285750" lvl="3" indent="-285750">
              <a:buFont typeface="Arial" panose="020B0604020202020204" pitchFamily="34" charset="0"/>
              <a:buChar char="•"/>
            </a:pPr>
            <a:r>
              <a:rPr lang="en-US" dirty="0"/>
              <a:t>Sequential File Stage</a:t>
            </a:r>
          </a:p>
          <a:p>
            <a:pPr marL="0" indent="0">
              <a:buNone/>
            </a:pPr>
            <a:endParaRPr lang="en-US" dirty="0"/>
          </a:p>
        </p:txBody>
      </p:sp>
      <p:sp>
        <p:nvSpPr>
          <p:cNvPr id="4" name="Title 3"/>
          <p:cNvSpPr>
            <a:spLocks noGrp="1"/>
          </p:cNvSpPr>
          <p:nvPr>
            <p:ph type="title"/>
          </p:nvPr>
        </p:nvSpPr>
        <p:spPr>
          <a:xfrm>
            <a:off x="5164156" y="265176"/>
            <a:ext cx="3886200" cy="701731"/>
          </a:xfrm>
        </p:spPr>
        <p:txBody>
          <a:bodyPr/>
          <a:lstStyle/>
          <a:p>
            <a:r>
              <a:rPr lang="en-US" dirty="0"/>
              <a:t>Group 1 -&gt; File Stages</a:t>
            </a:r>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5</a:t>
            </a:fld>
            <a:endParaRPr lang="en-US" sz="850" dirty="0">
              <a:solidFill>
                <a:schemeClr val="bg2">
                  <a:lumMod val="50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512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869231"/>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idx="1"/>
          </p:nvPr>
        </p:nvSpPr>
        <p:spPr>
          <a:xfrm>
            <a:off x="523302" y="961222"/>
            <a:ext cx="8229600" cy="2176822"/>
          </a:xfrm>
        </p:spPr>
        <p:txBody>
          <a:bodyPr/>
          <a:lstStyle/>
          <a:p>
            <a:pPr eaLnBrk="1" hangingPunct="1">
              <a:lnSpc>
                <a:spcPct val="150000"/>
              </a:lnSpc>
              <a:spcBef>
                <a:spcPct val="0"/>
              </a:spcBef>
              <a:buFont typeface="Arial" charset="0"/>
              <a:buChar char="•"/>
            </a:pPr>
            <a:endParaRPr lang="en-US" dirty="0">
              <a:solidFill>
                <a:srgbClr val="002060"/>
              </a:solidFill>
            </a:endParaRPr>
          </a:p>
          <a:p>
            <a:pPr eaLnBrk="1" hangingPunct="1">
              <a:lnSpc>
                <a:spcPct val="150000"/>
              </a:lnSpc>
              <a:spcBef>
                <a:spcPct val="0"/>
              </a:spcBef>
              <a:buFont typeface="Arial" charset="0"/>
              <a:buChar char="•"/>
            </a:pPr>
            <a:r>
              <a:rPr lang="en-US" dirty="0">
                <a:solidFill>
                  <a:srgbClr val="002060"/>
                </a:solidFill>
              </a:rPr>
              <a:t>Stage Type			: Processing</a:t>
            </a:r>
          </a:p>
          <a:p>
            <a:pPr eaLnBrk="1" hangingPunct="1">
              <a:lnSpc>
                <a:spcPct val="150000"/>
              </a:lnSpc>
              <a:spcBef>
                <a:spcPct val="0"/>
              </a:spcBef>
              <a:buFont typeface="Arial" charset="0"/>
              <a:buChar char="•"/>
            </a:pPr>
            <a:r>
              <a:rPr lang="en-US" dirty="0">
                <a:solidFill>
                  <a:srgbClr val="002060"/>
                </a:solidFill>
              </a:rPr>
              <a:t>Input Link Count		: Single</a:t>
            </a:r>
          </a:p>
          <a:p>
            <a:pPr>
              <a:lnSpc>
                <a:spcPct val="150000"/>
              </a:lnSpc>
              <a:spcBef>
                <a:spcPct val="0"/>
              </a:spcBef>
              <a:buFont typeface="Arial" charset="0"/>
              <a:buChar char="•"/>
            </a:pPr>
            <a:r>
              <a:rPr lang="en-US" dirty="0">
                <a:solidFill>
                  <a:srgbClr val="002060"/>
                </a:solidFill>
              </a:rPr>
              <a:t>Output Link Count		: Single</a:t>
            </a:r>
          </a:p>
          <a:p>
            <a:pPr eaLnBrk="1" hangingPunct="1">
              <a:lnSpc>
                <a:spcPct val="150000"/>
              </a:lnSpc>
              <a:spcBef>
                <a:spcPct val="0"/>
              </a:spcBef>
              <a:buFont typeface="Arial" charset="0"/>
              <a:buChar char="•"/>
            </a:pPr>
            <a:endParaRPr lang="en-US" dirty="0">
              <a:solidFill>
                <a:srgbClr val="002060"/>
              </a:solidFill>
            </a:endParaRPr>
          </a:p>
        </p:txBody>
      </p:sp>
      <p:sp>
        <p:nvSpPr>
          <p:cNvPr id="22530" name="Title 2"/>
          <p:cNvSpPr>
            <a:spLocks noGrp="1"/>
          </p:cNvSpPr>
          <p:nvPr>
            <p:ph type="title"/>
          </p:nvPr>
        </p:nvSpPr>
        <p:spPr/>
        <p:txBody>
          <a:bodyPr/>
          <a:lstStyle/>
          <a:p>
            <a:r>
              <a:rPr lang="en-US" dirty="0"/>
              <a:t>AGGREGATOR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920" y="513547"/>
            <a:ext cx="1219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195" y="3846723"/>
            <a:ext cx="606742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751713"/>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Aggregator Functions </a:t>
            </a:r>
          </a:p>
        </p:txBody>
      </p:sp>
      <p:sp>
        <p:nvSpPr>
          <p:cNvPr id="2" name="Rectangle 1"/>
          <p:cNvSpPr/>
          <p:nvPr/>
        </p:nvSpPr>
        <p:spPr>
          <a:xfrm>
            <a:off x="762000" y="1371600"/>
            <a:ext cx="8077200" cy="4401205"/>
          </a:xfrm>
          <a:prstGeom prst="rect">
            <a:avLst/>
          </a:prstGeom>
        </p:spPr>
        <p:txBody>
          <a:bodyPr wrap="square">
            <a:spAutoFit/>
          </a:bodyPr>
          <a:lstStyle/>
          <a:p>
            <a:pPr marL="342900" indent="-342900">
              <a:buFont typeface="Arial" pitchFamily="34" charset="0"/>
              <a:buChar char="•"/>
            </a:pPr>
            <a:r>
              <a:rPr lang="en-US" sz="2000" dirty="0"/>
              <a:t>Aggregation type = Count rows </a:t>
            </a:r>
          </a:p>
          <a:p>
            <a:pPr lvl="1"/>
            <a:r>
              <a:rPr lang="en-US" sz="2000" dirty="0"/>
              <a:t>Count rows in each group </a:t>
            </a:r>
          </a:p>
          <a:p>
            <a:pPr lvl="1"/>
            <a:r>
              <a:rPr lang="en-US" sz="2000" dirty="0"/>
              <a:t>Put result in a specified output column </a:t>
            </a:r>
          </a:p>
          <a:p>
            <a:pPr marL="342900" indent="-342900">
              <a:buFont typeface="Arial" pitchFamily="34" charset="0"/>
              <a:buChar char="•"/>
            </a:pPr>
            <a:r>
              <a:rPr lang="en-US" sz="2000" dirty="0"/>
              <a:t>Aggregation type = Calculation </a:t>
            </a:r>
          </a:p>
          <a:p>
            <a:pPr lvl="1"/>
            <a:r>
              <a:rPr lang="en-US" sz="2000" dirty="0"/>
              <a:t>Select column </a:t>
            </a:r>
          </a:p>
          <a:p>
            <a:pPr lvl="1"/>
            <a:r>
              <a:rPr lang="en-US" sz="2000" dirty="0"/>
              <a:t>Put result of calculation in a specified output column </a:t>
            </a:r>
          </a:p>
          <a:p>
            <a:pPr lvl="1"/>
            <a:r>
              <a:rPr lang="en-US" sz="2000" dirty="0"/>
              <a:t>Calculations include: </a:t>
            </a:r>
          </a:p>
          <a:p>
            <a:pPr marL="800100" lvl="1" indent="-342900">
              <a:buFont typeface="Wingdings" pitchFamily="2" charset="2"/>
              <a:buChar char="ü"/>
            </a:pPr>
            <a:r>
              <a:rPr lang="en-US" sz="2000" dirty="0"/>
              <a:t>Sum </a:t>
            </a:r>
          </a:p>
          <a:p>
            <a:pPr marL="800100" lvl="1" indent="-342900">
              <a:buFont typeface="Wingdings" pitchFamily="2" charset="2"/>
              <a:buChar char="ü"/>
            </a:pPr>
            <a:r>
              <a:rPr lang="en-US" sz="2000" dirty="0"/>
              <a:t>Count </a:t>
            </a:r>
          </a:p>
          <a:p>
            <a:pPr marL="800100" lvl="1" indent="-342900">
              <a:buFont typeface="Wingdings" pitchFamily="2" charset="2"/>
              <a:buChar char="ü"/>
            </a:pPr>
            <a:r>
              <a:rPr lang="en-US" sz="2000" dirty="0"/>
              <a:t>Min, max </a:t>
            </a:r>
          </a:p>
          <a:p>
            <a:pPr marL="800100" lvl="1" indent="-342900">
              <a:buFont typeface="Wingdings" pitchFamily="2" charset="2"/>
              <a:buChar char="ü"/>
            </a:pPr>
            <a:r>
              <a:rPr lang="en-US" sz="2000" dirty="0"/>
              <a:t>Mean </a:t>
            </a:r>
          </a:p>
          <a:p>
            <a:pPr marL="800100" lvl="1" indent="-342900">
              <a:buFont typeface="Wingdings" pitchFamily="2" charset="2"/>
              <a:buChar char="ü"/>
            </a:pPr>
            <a:r>
              <a:rPr lang="en-US" sz="2000" dirty="0"/>
              <a:t>Missing value count </a:t>
            </a:r>
          </a:p>
          <a:p>
            <a:pPr marL="800100" lvl="1" indent="-342900">
              <a:buFont typeface="Wingdings" pitchFamily="2" charset="2"/>
              <a:buChar char="ü"/>
            </a:pPr>
            <a:r>
              <a:rPr lang="en-US" sz="2000" dirty="0"/>
              <a:t>Non-missing value count </a:t>
            </a:r>
          </a:p>
          <a:p>
            <a:pPr marL="800100" lvl="1" indent="-342900">
              <a:buFont typeface="Wingdings" pitchFamily="2" charset="2"/>
              <a:buChar char="ü"/>
            </a:pPr>
            <a:r>
              <a:rPr lang="en-US" sz="2000" dirty="0"/>
              <a:t>Percent coefficient of variation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920" y="513547"/>
            <a:ext cx="1219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299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Grouping Methods</a:t>
            </a:r>
          </a:p>
        </p:txBody>
      </p:sp>
      <p:sp>
        <p:nvSpPr>
          <p:cNvPr id="2" name="Rectangle 1"/>
          <p:cNvSpPr/>
          <p:nvPr/>
        </p:nvSpPr>
        <p:spPr>
          <a:xfrm>
            <a:off x="497597" y="1030077"/>
            <a:ext cx="8077200" cy="5016758"/>
          </a:xfrm>
          <a:prstGeom prst="rect">
            <a:avLst/>
          </a:prstGeom>
        </p:spPr>
        <p:txBody>
          <a:bodyPr wrap="square">
            <a:spAutoFit/>
          </a:bodyPr>
          <a:lstStyle/>
          <a:p>
            <a:pPr marL="342900" indent="-342900">
              <a:buFont typeface="Arial" pitchFamily="34" charset="0"/>
              <a:buChar char="•"/>
            </a:pPr>
            <a:r>
              <a:rPr lang="en-US" sz="2000" dirty="0">
                <a:solidFill>
                  <a:srgbClr val="C00000"/>
                </a:solidFill>
              </a:rPr>
              <a:t>Hash (default) </a:t>
            </a:r>
          </a:p>
          <a:p>
            <a:pPr marL="800100" lvl="1" indent="-342900">
              <a:buFont typeface="Wingdings" pitchFamily="2" charset="2"/>
              <a:buChar char="§"/>
            </a:pPr>
            <a:r>
              <a:rPr lang="en-US" sz="2000" dirty="0"/>
              <a:t>Intermediate results for each group are stored in a hash table </a:t>
            </a:r>
          </a:p>
          <a:p>
            <a:pPr marL="800100" lvl="1" indent="-342900">
              <a:buFont typeface="Wingdings" pitchFamily="2" charset="2"/>
              <a:buChar char="§"/>
            </a:pPr>
            <a:r>
              <a:rPr lang="en-US" sz="2000" dirty="0"/>
              <a:t>Final results are written out after all input has been processed </a:t>
            </a:r>
          </a:p>
          <a:p>
            <a:pPr marL="800100" lvl="1" indent="-342900">
              <a:buFont typeface="Wingdings" pitchFamily="2" charset="2"/>
              <a:buChar char="§"/>
            </a:pPr>
            <a:r>
              <a:rPr lang="en-US" sz="2000" dirty="0"/>
              <a:t>No sort required </a:t>
            </a:r>
          </a:p>
          <a:p>
            <a:pPr marL="800100" lvl="1" indent="-342900">
              <a:buFont typeface="Wingdings" pitchFamily="2" charset="2"/>
              <a:buChar char="§"/>
            </a:pPr>
            <a:r>
              <a:rPr lang="en-US" sz="2000" dirty="0"/>
              <a:t>Use when number of unique groups is small </a:t>
            </a:r>
          </a:p>
          <a:p>
            <a:pPr marL="1257300" lvl="2" indent="-342900">
              <a:buFont typeface="Wingdings" pitchFamily="2" charset="2"/>
              <a:buChar char="ü"/>
            </a:pPr>
            <a:r>
              <a:rPr lang="en-US" sz="2000" dirty="0"/>
              <a:t>Running tally for each group’s aggregate calculations needs to fit into memory. </a:t>
            </a:r>
          </a:p>
          <a:p>
            <a:pPr marL="342900" indent="-342900">
              <a:buFont typeface="Arial" pitchFamily="34" charset="0"/>
              <a:buChar char="•"/>
            </a:pPr>
            <a:r>
              <a:rPr lang="en-US" sz="2000" dirty="0">
                <a:solidFill>
                  <a:srgbClr val="C00000"/>
                </a:solidFill>
              </a:rPr>
              <a:t>Sort</a:t>
            </a:r>
            <a:r>
              <a:rPr lang="en-US" sz="2000" dirty="0"/>
              <a:t> </a:t>
            </a:r>
          </a:p>
          <a:p>
            <a:pPr marL="800100" lvl="1" indent="-342900">
              <a:buFont typeface="Wingdings" pitchFamily="2" charset="2"/>
              <a:buChar char="§"/>
            </a:pPr>
            <a:r>
              <a:rPr lang="en-US" sz="2000" dirty="0"/>
              <a:t>Only a single aggregation group is kept in memory </a:t>
            </a:r>
          </a:p>
          <a:p>
            <a:pPr marL="1257300" lvl="2" indent="-342900">
              <a:buFont typeface="Wingdings" pitchFamily="2" charset="2"/>
              <a:buChar char="ü"/>
            </a:pPr>
            <a:r>
              <a:rPr lang="en-US" sz="2000" dirty="0"/>
              <a:t>When a new group is seen, the current group is written out </a:t>
            </a:r>
          </a:p>
          <a:p>
            <a:pPr marL="800100" lvl="1" indent="-342900">
              <a:buFont typeface="Wingdings" pitchFamily="2" charset="2"/>
              <a:buChar char="§"/>
            </a:pPr>
            <a:r>
              <a:rPr lang="en-US" sz="2000" dirty="0"/>
              <a:t>Requires input to be sorted by grouping keys </a:t>
            </a:r>
          </a:p>
          <a:p>
            <a:pPr marL="800100" lvl="1" indent="-342900">
              <a:buFont typeface="Wingdings" pitchFamily="2" charset="2"/>
              <a:buChar char="§"/>
            </a:pPr>
            <a:r>
              <a:rPr lang="en-US" sz="2000" dirty="0"/>
              <a:t>Can handle unlimited numbers of groups </a:t>
            </a:r>
          </a:p>
          <a:p>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920" y="513547"/>
            <a:ext cx="1219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692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Aggregation Types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1608925"/>
            <a:ext cx="732472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219200" y="4800600"/>
            <a:ext cx="2362200" cy="533400"/>
          </a:xfrm>
          <a:prstGeom prst="wedgeRoundRectCallout">
            <a:avLst>
              <a:gd name="adj1" fmla="val 99713"/>
              <a:gd name="adj2" fmla="val -94626"/>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Calculation Types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920" y="513547"/>
            <a:ext cx="12192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3235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idx="1"/>
          </p:nvPr>
        </p:nvSpPr>
        <p:spPr>
          <a:xfrm>
            <a:off x="457200" y="994272"/>
            <a:ext cx="8229600" cy="2121738"/>
          </a:xfrm>
        </p:spPr>
        <p:txBody>
          <a:bodyPr/>
          <a:lstStyle/>
          <a:p>
            <a:pPr eaLnBrk="1" hangingPunct="1">
              <a:lnSpc>
                <a:spcPct val="150000"/>
              </a:lnSpc>
              <a:spcBef>
                <a:spcPct val="0"/>
              </a:spcBef>
              <a:buFont typeface="Arial" charset="0"/>
              <a:buChar char="•"/>
            </a:pPr>
            <a:endParaRPr lang="en-US" dirty="0">
              <a:solidFill>
                <a:srgbClr val="002060"/>
              </a:solidFill>
            </a:endParaRPr>
          </a:p>
          <a:p>
            <a:pPr eaLnBrk="1" hangingPunct="1">
              <a:lnSpc>
                <a:spcPct val="150000"/>
              </a:lnSpc>
              <a:spcBef>
                <a:spcPct val="0"/>
              </a:spcBef>
              <a:buFont typeface="Arial" charset="0"/>
              <a:buChar char="•"/>
            </a:pPr>
            <a:r>
              <a:rPr lang="en-US" dirty="0">
                <a:solidFill>
                  <a:srgbClr val="002060"/>
                </a:solidFill>
              </a:rPr>
              <a:t>Stage Type			: Processing</a:t>
            </a:r>
          </a:p>
          <a:p>
            <a:pPr eaLnBrk="1" hangingPunct="1">
              <a:lnSpc>
                <a:spcPct val="150000"/>
              </a:lnSpc>
              <a:spcBef>
                <a:spcPct val="0"/>
              </a:spcBef>
              <a:buFont typeface="Arial" charset="0"/>
              <a:buChar char="•"/>
            </a:pPr>
            <a:r>
              <a:rPr lang="en-US" dirty="0">
                <a:solidFill>
                  <a:srgbClr val="002060"/>
                </a:solidFill>
              </a:rPr>
              <a:t>Input Link Count		: Single</a:t>
            </a:r>
          </a:p>
          <a:p>
            <a:pPr eaLnBrk="1" hangingPunct="1">
              <a:lnSpc>
                <a:spcPct val="150000"/>
              </a:lnSpc>
              <a:spcBef>
                <a:spcPct val="0"/>
              </a:spcBef>
              <a:buFont typeface="Arial" charset="0"/>
              <a:buChar char="•"/>
            </a:pPr>
            <a:r>
              <a:rPr lang="en-US" dirty="0">
                <a:solidFill>
                  <a:srgbClr val="002060"/>
                </a:solidFill>
              </a:rPr>
              <a:t>Output Link Count		: Multiple</a:t>
            </a:r>
          </a:p>
          <a:p>
            <a:pPr eaLnBrk="1" hangingPunct="1">
              <a:lnSpc>
                <a:spcPct val="150000"/>
              </a:lnSpc>
              <a:spcBef>
                <a:spcPct val="0"/>
              </a:spcBef>
              <a:buFont typeface="Arial" charset="0"/>
              <a:buChar char="•"/>
            </a:pPr>
            <a:endParaRPr lang="en-US" dirty="0">
              <a:solidFill>
                <a:srgbClr val="002060"/>
              </a:solidFill>
            </a:endParaRPr>
          </a:p>
        </p:txBody>
      </p:sp>
      <p:sp>
        <p:nvSpPr>
          <p:cNvPr id="22530" name="Title 2"/>
          <p:cNvSpPr>
            <a:spLocks noGrp="1"/>
          </p:cNvSpPr>
          <p:nvPr>
            <p:ph type="title"/>
          </p:nvPr>
        </p:nvSpPr>
        <p:spPr/>
        <p:txBody>
          <a:bodyPr/>
          <a:lstStyle/>
          <a:p>
            <a:pPr eaLnBrk="1" hangingPunct="1"/>
            <a:r>
              <a:rPr lang="en-US" dirty="0"/>
              <a:t>JOIN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19" y="3429000"/>
            <a:ext cx="70675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475535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The Join Stage</a:t>
            </a:r>
          </a:p>
        </p:txBody>
      </p:sp>
      <p:sp>
        <p:nvSpPr>
          <p:cNvPr id="2" name="Rectangle 1"/>
          <p:cNvSpPr/>
          <p:nvPr/>
        </p:nvSpPr>
        <p:spPr>
          <a:xfrm>
            <a:off x="762000" y="1143000"/>
            <a:ext cx="8077200" cy="5324535"/>
          </a:xfrm>
          <a:prstGeom prst="rect">
            <a:avLst/>
          </a:prstGeom>
        </p:spPr>
        <p:txBody>
          <a:bodyPr wrap="square">
            <a:spAutoFit/>
          </a:bodyPr>
          <a:lstStyle/>
          <a:p>
            <a:pPr marL="285750" indent="-285750">
              <a:buFont typeface="Arial" pitchFamily="34" charset="0"/>
              <a:buChar char="•"/>
            </a:pPr>
            <a:r>
              <a:rPr lang="en-US" sz="2000" dirty="0"/>
              <a:t>Four types: </a:t>
            </a:r>
          </a:p>
          <a:p>
            <a:pPr marL="742950" lvl="1" indent="-285750">
              <a:buFont typeface="Arial" pitchFamily="34" charset="0"/>
              <a:buChar char="•"/>
            </a:pPr>
            <a:r>
              <a:rPr lang="en-US" sz="2000" dirty="0"/>
              <a:t>Inner </a:t>
            </a:r>
          </a:p>
          <a:p>
            <a:pPr marL="742950" lvl="1" indent="-285750">
              <a:buFont typeface="Arial" pitchFamily="34" charset="0"/>
              <a:buChar char="•"/>
            </a:pPr>
            <a:r>
              <a:rPr lang="en-US" sz="2000" dirty="0"/>
              <a:t>Left outer </a:t>
            </a:r>
          </a:p>
          <a:p>
            <a:pPr marL="742950" lvl="1" indent="-285750">
              <a:buFont typeface="Arial" pitchFamily="34" charset="0"/>
              <a:buChar char="•"/>
            </a:pPr>
            <a:r>
              <a:rPr lang="en-US" sz="2000" dirty="0"/>
              <a:t>Right outer </a:t>
            </a:r>
          </a:p>
          <a:p>
            <a:pPr marL="742950" lvl="1" indent="-285750">
              <a:buFont typeface="Arial" pitchFamily="34" charset="0"/>
              <a:buChar char="•"/>
            </a:pPr>
            <a:r>
              <a:rPr lang="en-US" sz="2000" dirty="0"/>
              <a:t>Full outer </a:t>
            </a:r>
          </a:p>
          <a:p>
            <a:pPr marL="742950" lvl="1" indent="-285750">
              <a:buFont typeface="Arial" pitchFamily="34" charset="0"/>
              <a:buChar char="•"/>
            </a:pPr>
            <a:endParaRPr lang="en-US" sz="2000" dirty="0"/>
          </a:p>
          <a:p>
            <a:pPr marL="285750" indent="-285750">
              <a:buFont typeface="Arial" pitchFamily="34" charset="0"/>
              <a:buChar char="•"/>
            </a:pPr>
            <a:r>
              <a:rPr lang="en-US" sz="2000" dirty="0"/>
              <a:t>2 or more </a:t>
            </a:r>
            <a:r>
              <a:rPr lang="en-US" sz="2000" i="1" dirty="0"/>
              <a:t>sorted </a:t>
            </a:r>
            <a:r>
              <a:rPr lang="en-US" sz="2000" dirty="0"/>
              <a:t>input links, 1 output link </a:t>
            </a:r>
          </a:p>
          <a:p>
            <a:pPr lvl="1"/>
            <a:r>
              <a:rPr lang="en-US" sz="2000" dirty="0"/>
              <a:t>"left" on primary input, "right" on secondary input </a:t>
            </a:r>
          </a:p>
          <a:p>
            <a:pPr lvl="1"/>
            <a:r>
              <a:rPr lang="en-US" sz="2000" dirty="0"/>
              <a:t>Pre-sort make joins "lightweight": few rows need to be in RAM </a:t>
            </a:r>
          </a:p>
          <a:p>
            <a:pPr lvl="1"/>
            <a:endParaRPr lang="en-US" sz="2000" dirty="0"/>
          </a:p>
          <a:p>
            <a:pPr marL="285750" indent="-285750">
              <a:buFont typeface="Arial" pitchFamily="34" charset="0"/>
              <a:buChar char="•"/>
            </a:pPr>
            <a:r>
              <a:rPr lang="en-US" sz="2000" dirty="0"/>
              <a:t>Follow the RDBMS-style relational model </a:t>
            </a:r>
          </a:p>
          <a:p>
            <a:pPr lvl="1"/>
            <a:r>
              <a:rPr lang="en-US" sz="2000" dirty="0"/>
              <a:t>Cross-products in case of duplicates </a:t>
            </a:r>
          </a:p>
          <a:p>
            <a:pPr lvl="1"/>
            <a:r>
              <a:rPr lang="en-US" sz="2000" dirty="0"/>
              <a:t>Matching entries are reusable for multiple matches </a:t>
            </a:r>
          </a:p>
          <a:p>
            <a:pPr lvl="1"/>
            <a:r>
              <a:rPr lang="en-US" sz="2000" dirty="0"/>
              <a:t>Non-matching entries can be captured (Left, Right, Full)</a:t>
            </a:r>
          </a:p>
          <a:p>
            <a:pPr lvl="1"/>
            <a:r>
              <a:rPr lang="en-US" sz="2000" dirty="0"/>
              <a:t> </a:t>
            </a:r>
          </a:p>
          <a:p>
            <a:pPr marL="285750" indent="-285750">
              <a:buFont typeface="Arial" pitchFamily="34" charset="0"/>
              <a:buChar char="•"/>
            </a:pPr>
            <a:r>
              <a:rPr lang="en-US" sz="2000" dirty="0"/>
              <a:t>No fail/reject option for missed matches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107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Join Stage Editor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598331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6400800" y="2819400"/>
            <a:ext cx="2667000" cy="1905000"/>
          </a:xfrm>
          <a:prstGeom prst="wedgeRoundRectCallout">
            <a:avLst>
              <a:gd name="adj1" fmla="val -137313"/>
              <a:gd name="adj2" fmla="val -45196"/>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Link order immaterial for Inner and Outer Join,  Very Important for Left / Right Outer joins</a:t>
            </a:r>
          </a:p>
        </p:txBody>
      </p:sp>
      <p:sp>
        <p:nvSpPr>
          <p:cNvPr id="8" name="Rounded Rectangular Callout 7"/>
          <p:cNvSpPr/>
          <p:nvPr/>
        </p:nvSpPr>
        <p:spPr>
          <a:xfrm>
            <a:off x="4648200" y="5943600"/>
            <a:ext cx="3276600" cy="533400"/>
          </a:xfrm>
          <a:prstGeom prst="wedgeRoundRectCallout">
            <a:avLst>
              <a:gd name="adj1" fmla="val -29778"/>
              <a:gd name="adj2" fmla="val -22649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Multiple Key columns allowed</a:t>
            </a:r>
          </a:p>
        </p:txBody>
      </p:sp>
      <p:sp>
        <p:nvSpPr>
          <p:cNvPr id="9" name="Rounded Rectangular Callout 8"/>
          <p:cNvSpPr/>
          <p:nvPr/>
        </p:nvSpPr>
        <p:spPr>
          <a:xfrm>
            <a:off x="1459523" y="4953000"/>
            <a:ext cx="2362200" cy="1828800"/>
          </a:xfrm>
          <a:prstGeom prst="wedgeRoundRectCallout">
            <a:avLst>
              <a:gd name="adj1" fmla="val 1488"/>
              <a:gd name="adj2" fmla="val -107212"/>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One of Four Variants</a:t>
            </a:r>
          </a:p>
          <a:p>
            <a:pPr marL="285750" indent="-285750">
              <a:buFont typeface="Arial" pitchFamily="34" charset="0"/>
              <a:buChar char="•"/>
            </a:pPr>
            <a:r>
              <a:rPr lang="en-US" sz="1600" b="1" dirty="0">
                <a:solidFill>
                  <a:schemeClr val="tx1"/>
                </a:solidFill>
              </a:rPr>
              <a:t>Inner</a:t>
            </a:r>
          </a:p>
          <a:p>
            <a:pPr marL="285750" indent="-285750">
              <a:buFont typeface="Arial" pitchFamily="34" charset="0"/>
              <a:buChar char="•"/>
            </a:pPr>
            <a:r>
              <a:rPr lang="en-US" sz="1600" b="1" dirty="0">
                <a:solidFill>
                  <a:schemeClr val="tx1"/>
                </a:solidFill>
              </a:rPr>
              <a:t>Left Outer</a:t>
            </a:r>
          </a:p>
          <a:p>
            <a:pPr marL="285750" indent="-285750">
              <a:buFont typeface="Arial" pitchFamily="34" charset="0"/>
              <a:buChar char="•"/>
            </a:pPr>
            <a:r>
              <a:rPr lang="en-US" sz="1600" b="1" dirty="0">
                <a:solidFill>
                  <a:schemeClr val="tx1"/>
                </a:solidFill>
              </a:rPr>
              <a:t>Right Outer</a:t>
            </a:r>
          </a:p>
          <a:p>
            <a:pPr marL="285750" indent="-285750">
              <a:buFont typeface="Arial" pitchFamily="34" charset="0"/>
              <a:buChar char="•"/>
            </a:pPr>
            <a:r>
              <a:rPr lang="en-US" sz="1600" b="1" dirty="0">
                <a:solidFill>
                  <a:schemeClr val="tx1"/>
                </a:solidFill>
              </a:rPr>
              <a:t>Full Outer</a:t>
            </a:r>
          </a:p>
          <a:p>
            <a:pPr algn="ctr"/>
            <a:endParaRPr lang="en-US" b="1" dirty="0">
              <a:solidFill>
                <a:schemeClr val="tx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340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Join Stage Behavior</a:t>
            </a:r>
          </a:p>
        </p:txBody>
      </p:sp>
      <p:sp>
        <p:nvSpPr>
          <p:cNvPr id="2" name="Rectangle 1"/>
          <p:cNvSpPr/>
          <p:nvPr/>
        </p:nvSpPr>
        <p:spPr>
          <a:xfrm>
            <a:off x="685800" y="1219200"/>
            <a:ext cx="8001000" cy="2308324"/>
          </a:xfrm>
          <a:prstGeom prst="rect">
            <a:avLst/>
          </a:prstGeom>
        </p:spPr>
        <p:txBody>
          <a:bodyPr wrap="square">
            <a:spAutoFit/>
          </a:bodyPr>
          <a:lstStyle/>
          <a:p>
            <a:endParaRPr lang="en-US" dirty="0"/>
          </a:p>
          <a:p>
            <a:r>
              <a:rPr lang="en-US" dirty="0"/>
              <a:t>We shall first use a simplest case, optimal input: </a:t>
            </a:r>
          </a:p>
          <a:p>
            <a:pPr marL="285750" indent="-285750">
              <a:buFont typeface="Arial" pitchFamily="34" charset="0"/>
              <a:buChar char="•"/>
            </a:pPr>
            <a:r>
              <a:rPr lang="en-US" dirty="0"/>
              <a:t>two input links: "left" as primary, "right" as secondary </a:t>
            </a:r>
          </a:p>
          <a:p>
            <a:pPr marL="285750" indent="-285750">
              <a:buFont typeface="Arial" pitchFamily="34" charset="0"/>
              <a:buChar char="•"/>
            </a:pPr>
            <a:r>
              <a:rPr lang="en-US" dirty="0"/>
              <a:t>sorted on key column (here "Citizen"), </a:t>
            </a:r>
          </a:p>
          <a:p>
            <a:pPr marL="285750" indent="-285750">
              <a:buFont typeface="Arial" pitchFamily="34" charset="0"/>
              <a:buChar char="•"/>
            </a:pPr>
            <a:r>
              <a:rPr lang="en-US" b="1" u="sng" dirty="0"/>
              <a:t>without</a:t>
            </a:r>
            <a:r>
              <a:rPr lang="en-US" b="1" dirty="0"/>
              <a:t> </a:t>
            </a:r>
            <a:r>
              <a:rPr lang="en-US" dirty="0"/>
              <a:t>duplicates on key </a:t>
            </a:r>
          </a:p>
          <a:p>
            <a:pPr marL="285750" indent="-285750">
              <a:buFont typeface="Arial" pitchFamily="34" charset="0"/>
              <a:buChar char="•"/>
            </a:pPr>
            <a:endParaRPr lang="en-US" dirty="0"/>
          </a:p>
          <a:p>
            <a:r>
              <a:rPr lang="en-US" dirty="0"/>
              <a:t>Left link  (primary input) 		Right link (secondary input) </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65394533"/>
              </p:ext>
            </p:extLst>
          </p:nvPr>
        </p:nvGraphicFramePr>
        <p:xfrm>
          <a:off x="838200" y="3733800"/>
          <a:ext cx="3657600" cy="111252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370840">
                <a:tc>
                  <a:txBody>
                    <a:bodyPr/>
                    <a:lstStyle/>
                    <a:p>
                      <a:pPr algn="ctr"/>
                      <a:r>
                        <a:rPr lang="en-US" dirty="0"/>
                        <a:t>Revolution</a:t>
                      </a:r>
                    </a:p>
                  </a:txBody>
                  <a:tcPr/>
                </a:tc>
                <a:tc>
                  <a:txBody>
                    <a:bodyPr/>
                    <a:lstStyle/>
                    <a:p>
                      <a:pPr algn="ctr"/>
                      <a:r>
                        <a:rPr lang="en-US" dirty="0"/>
                        <a:t>Citizen</a:t>
                      </a:r>
                    </a:p>
                  </a:txBody>
                  <a:tcPr/>
                </a:tc>
                <a:extLst>
                  <a:ext uri="{0D108BD9-81ED-4DB2-BD59-A6C34878D82A}">
                    <a16:rowId xmlns:a16="http://schemas.microsoft.com/office/drawing/2014/main" val="10000"/>
                  </a:ext>
                </a:extLst>
              </a:tr>
              <a:tr h="370840">
                <a:tc>
                  <a:txBody>
                    <a:bodyPr/>
                    <a:lstStyle/>
                    <a:p>
                      <a:pPr algn="ctr"/>
                      <a:r>
                        <a:rPr lang="en-US" dirty="0"/>
                        <a:t>1789</a:t>
                      </a:r>
                    </a:p>
                  </a:txBody>
                  <a:tcPr/>
                </a:tc>
                <a:tc>
                  <a:txBody>
                    <a:bodyPr/>
                    <a:lstStyle/>
                    <a:p>
                      <a:r>
                        <a:rPr lang="en-US" dirty="0"/>
                        <a:t>Lefty</a:t>
                      </a:r>
                    </a:p>
                  </a:txBody>
                  <a:tcPr/>
                </a:tc>
                <a:extLst>
                  <a:ext uri="{0D108BD9-81ED-4DB2-BD59-A6C34878D82A}">
                    <a16:rowId xmlns:a16="http://schemas.microsoft.com/office/drawing/2014/main" val="10001"/>
                  </a:ext>
                </a:extLst>
              </a:tr>
              <a:tr h="370840">
                <a:tc>
                  <a:txBody>
                    <a:bodyPr/>
                    <a:lstStyle/>
                    <a:p>
                      <a:pPr algn="ctr"/>
                      <a:r>
                        <a:rPr lang="en-US" dirty="0"/>
                        <a:t>1776</a:t>
                      </a:r>
                    </a:p>
                  </a:txBody>
                  <a:tcPr/>
                </a:tc>
                <a:tc>
                  <a:txBody>
                    <a:bodyPr/>
                    <a:lstStyle/>
                    <a:p>
                      <a:r>
                        <a:rPr lang="en-US" dirty="0"/>
                        <a:t>M_B_Dextrous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9564552"/>
              </p:ext>
            </p:extLst>
          </p:nvPr>
        </p:nvGraphicFramePr>
        <p:xfrm>
          <a:off x="4800600" y="3733800"/>
          <a:ext cx="3581400" cy="11125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70840">
                <a:tc>
                  <a:txBody>
                    <a:bodyPr/>
                    <a:lstStyle/>
                    <a:p>
                      <a:pPr algn="ctr"/>
                      <a:r>
                        <a:rPr lang="en-US" dirty="0"/>
                        <a:t>Citizen</a:t>
                      </a:r>
                    </a:p>
                  </a:txBody>
                  <a:tcPr/>
                </a:tc>
                <a:tc>
                  <a:txBody>
                    <a:bodyPr/>
                    <a:lstStyle/>
                    <a:p>
                      <a:pPr algn="ctr"/>
                      <a:r>
                        <a:rPr lang="en-US" dirty="0"/>
                        <a:t>Exchange</a:t>
                      </a:r>
                    </a:p>
                  </a:txBody>
                  <a:tcPr/>
                </a:tc>
                <a:extLst>
                  <a:ext uri="{0D108BD9-81ED-4DB2-BD59-A6C34878D82A}">
                    <a16:rowId xmlns:a16="http://schemas.microsoft.com/office/drawing/2014/main" val="10000"/>
                  </a:ext>
                </a:extLst>
              </a:tr>
              <a:tr h="370840">
                <a:tc>
                  <a:txBody>
                    <a:bodyPr/>
                    <a:lstStyle/>
                    <a:p>
                      <a:r>
                        <a:rPr lang="en-US" dirty="0"/>
                        <a:t>M_B_Dextrous</a:t>
                      </a:r>
                    </a:p>
                  </a:txBody>
                  <a:tcPr/>
                </a:tc>
                <a:tc>
                  <a:txBody>
                    <a:bodyPr/>
                    <a:lstStyle/>
                    <a:p>
                      <a:pPr algn="ctr"/>
                      <a:r>
                        <a:rPr lang="en-US" sz="1800" b="0" i="0" u="none" strike="noStrike" kern="1200" baseline="0" dirty="0">
                          <a:solidFill>
                            <a:schemeClr val="dk1"/>
                          </a:solidFill>
                          <a:latin typeface="+mn-lt"/>
                          <a:ea typeface="+mn-ea"/>
                          <a:cs typeface="+mn-cs"/>
                        </a:rPr>
                        <a:t>Nasdaq </a:t>
                      </a:r>
                      <a:endParaRPr lang="en-US" dirty="0"/>
                    </a:p>
                  </a:txBody>
                  <a:tcPr/>
                </a:tc>
                <a:extLst>
                  <a:ext uri="{0D108BD9-81ED-4DB2-BD59-A6C34878D82A}">
                    <a16:rowId xmlns:a16="http://schemas.microsoft.com/office/drawing/2014/main" val="10001"/>
                  </a:ext>
                </a:extLst>
              </a:tr>
              <a:tr h="370840">
                <a:tc>
                  <a:txBody>
                    <a:bodyPr/>
                    <a:lstStyle/>
                    <a:p>
                      <a:r>
                        <a:rPr lang="en-US" dirty="0"/>
                        <a:t>Righty</a:t>
                      </a:r>
                    </a:p>
                  </a:txBody>
                  <a:tcPr/>
                </a:tc>
                <a:tc>
                  <a:txBody>
                    <a:bodyPr/>
                    <a:lstStyle/>
                    <a:p>
                      <a:pPr algn="ctr"/>
                      <a:r>
                        <a:rPr lang="en-US" dirty="0"/>
                        <a:t>NYSE</a:t>
                      </a:r>
                    </a:p>
                  </a:txBody>
                  <a:tcPr/>
                </a:tc>
                <a:extLst>
                  <a:ext uri="{0D108BD9-81ED-4DB2-BD59-A6C34878D82A}">
                    <a16:rowId xmlns:a16="http://schemas.microsoft.com/office/drawing/2014/main" val="10002"/>
                  </a:ext>
                </a:extLst>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8005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Inner Join</a:t>
            </a:r>
          </a:p>
        </p:txBody>
      </p:sp>
      <p:sp>
        <p:nvSpPr>
          <p:cNvPr id="2" name="Rectangle 1"/>
          <p:cNvSpPr/>
          <p:nvPr/>
        </p:nvSpPr>
        <p:spPr>
          <a:xfrm>
            <a:off x="762000" y="1218785"/>
            <a:ext cx="7848600" cy="2308324"/>
          </a:xfrm>
          <a:prstGeom prst="rect">
            <a:avLst/>
          </a:prstGeom>
        </p:spPr>
        <p:txBody>
          <a:bodyPr wrap="square">
            <a:spAutoFit/>
          </a:bodyPr>
          <a:lstStyle/>
          <a:p>
            <a:endParaRPr lang="en-US" dirty="0"/>
          </a:p>
          <a:p>
            <a:pPr marL="285750" indent="-285750">
              <a:buFont typeface="Arial" pitchFamily="34" charset="0"/>
              <a:buChar char="•"/>
            </a:pPr>
            <a:r>
              <a:rPr lang="en-US" dirty="0"/>
              <a:t>Transfers rows from both data sets whose key columns contain equal values to the output </a:t>
            </a:r>
          </a:p>
          <a:p>
            <a:pPr marL="285750" indent="-285750">
              <a:buFont typeface="Arial" pitchFamily="34" charset="0"/>
              <a:buChar char="•"/>
            </a:pPr>
            <a:endParaRPr lang="en-US" dirty="0"/>
          </a:p>
          <a:p>
            <a:pPr marL="285750" indent="-285750">
              <a:buFont typeface="Arial" pitchFamily="34" charset="0"/>
              <a:buChar char="•"/>
            </a:pPr>
            <a:r>
              <a:rPr lang="en-US" dirty="0"/>
              <a:t>Treats both inputs symmetrically link </a:t>
            </a:r>
          </a:p>
          <a:p>
            <a:endParaRPr lang="en-US" dirty="0"/>
          </a:p>
          <a:p>
            <a:endParaRPr lang="en-US" dirty="0"/>
          </a:p>
          <a:p>
            <a:r>
              <a:rPr lang="en-US" dirty="0"/>
              <a:t>Output of inner join on key Citizen </a:t>
            </a:r>
          </a:p>
        </p:txBody>
      </p:sp>
      <p:graphicFrame>
        <p:nvGraphicFramePr>
          <p:cNvPr id="3" name="Table 2"/>
          <p:cNvGraphicFramePr>
            <a:graphicFrameLocks noGrp="1"/>
          </p:cNvGraphicFramePr>
          <p:nvPr>
            <p:extLst>
              <p:ext uri="{D42A27DB-BD31-4B8C-83A1-F6EECF244321}">
                <p14:modId xmlns:p14="http://schemas.microsoft.com/office/powerpoint/2010/main" val="714158850"/>
              </p:ext>
            </p:extLst>
          </p:nvPr>
        </p:nvGraphicFramePr>
        <p:xfrm>
          <a:off x="1371600" y="37338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Revolution</a:t>
                      </a:r>
                    </a:p>
                  </a:txBody>
                  <a:tcPr/>
                </a:tc>
                <a:tc>
                  <a:txBody>
                    <a:bodyPr/>
                    <a:lstStyle/>
                    <a:p>
                      <a:pPr algn="ctr"/>
                      <a:r>
                        <a:rPr lang="en-US" dirty="0"/>
                        <a:t>Citizen</a:t>
                      </a:r>
                    </a:p>
                  </a:txBody>
                  <a:tcPr/>
                </a:tc>
                <a:tc>
                  <a:txBody>
                    <a:bodyPr/>
                    <a:lstStyle/>
                    <a:p>
                      <a:pPr algn="ctr"/>
                      <a:r>
                        <a:rPr lang="en-US" dirty="0"/>
                        <a:t>Exchange</a:t>
                      </a:r>
                    </a:p>
                  </a:txBody>
                  <a:tcPr/>
                </a:tc>
                <a:extLst>
                  <a:ext uri="{0D108BD9-81ED-4DB2-BD59-A6C34878D82A}">
                    <a16:rowId xmlns:a16="http://schemas.microsoft.com/office/drawing/2014/main" val="10000"/>
                  </a:ext>
                </a:extLst>
              </a:tr>
              <a:tr h="370840">
                <a:tc>
                  <a:txBody>
                    <a:bodyPr/>
                    <a:lstStyle/>
                    <a:p>
                      <a:r>
                        <a:rPr lang="en-US" dirty="0"/>
                        <a:t>1176</a:t>
                      </a:r>
                    </a:p>
                  </a:txBody>
                  <a:tcPr/>
                </a:tc>
                <a:tc>
                  <a:txBody>
                    <a:bodyPr/>
                    <a:lstStyle/>
                    <a:p>
                      <a:r>
                        <a:rPr lang="en-US" dirty="0"/>
                        <a:t>M_B_DEXTROUS</a:t>
                      </a:r>
                    </a:p>
                  </a:txBody>
                  <a:tcPr/>
                </a:tc>
                <a:tc>
                  <a:txBody>
                    <a:bodyPr/>
                    <a:lstStyle/>
                    <a:p>
                      <a:r>
                        <a:rPr lang="en-US" dirty="0"/>
                        <a:t>Nasdaq</a:t>
                      </a:r>
                    </a:p>
                  </a:txBody>
                  <a:tcPr/>
                </a:tc>
                <a:extLst>
                  <a:ext uri="{0D108BD9-81ED-4DB2-BD59-A6C34878D82A}">
                    <a16:rowId xmlns:a16="http://schemas.microsoft.com/office/drawing/2014/main" val="10001"/>
                  </a:ext>
                </a:extLst>
              </a:tr>
            </a:tbl>
          </a:graphicData>
        </a:graphic>
      </p:graphicFrame>
      <p:sp>
        <p:nvSpPr>
          <p:cNvPr id="7" name="Rectangle 6"/>
          <p:cNvSpPr/>
          <p:nvPr/>
        </p:nvSpPr>
        <p:spPr>
          <a:xfrm>
            <a:off x="762000" y="4941332"/>
            <a:ext cx="7848600" cy="369332"/>
          </a:xfrm>
          <a:prstGeom prst="rect">
            <a:avLst/>
          </a:prstGeom>
        </p:spPr>
        <p:txBody>
          <a:bodyPr wrap="square">
            <a:spAutoFit/>
          </a:bodyPr>
          <a:lstStyle/>
          <a:p>
            <a:pPr algn="ctr"/>
            <a:r>
              <a:rPr lang="en-US" b="1" i="1" dirty="0"/>
              <a:t>Same output as </a:t>
            </a:r>
            <a:r>
              <a:rPr lang="en-US" b="1" dirty="0"/>
              <a:t>lookup/reject </a:t>
            </a:r>
            <a:r>
              <a:rPr lang="en-US" b="1" i="1" dirty="0"/>
              <a:t>and </a:t>
            </a:r>
            <a:r>
              <a:rPr lang="en-US" b="1" dirty="0"/>
              <a:t>merge/drop </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0683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Left Outer Join</a:t>
            </a:r>
          </a:p>
        </p:txBody>
      </p:sp>
      <p:sp>
        <p:nvSpPr>
          <p:cNvPr id="2" name="Rectangle 1"/>
          <p:cNvSpPr/>
          <p:nvPr/>
        </p:nvSpPr>
        <p:spPr>
          <a:xfrm>
            <a:off x="762000" y="1582341"/>
            <a:ext cx="8001000" cy="923330"/>
          </a:xfrm>
          <a:prstGeom prst="rect">
            <a:avLst/>
          </a:prstGeom>
        </p:spPr>
        <p:txBody>
          <a:bodyPr wrap="square">
            <a:spAutoFit/>
          </a:bodyPr>
          <a:lstStyle/>
          <a:p>
            <a:endParaRPr lang="en-US" dirty="0"/>
          </a:p>
          <a:p>
            <a:pPr marL="285750" indent="-285750">
              <a:buFont typeface="Arial" pitchFamily="34" charset="0"/>
              <a:buChar char="•"/>
            </a:pPr>
            <a:r>
              <a:rPr lang="en-US" dirty="0"/>
              <a:t>Transfers </a:t>
            </a:r>
            <a:r>
              <a:rPr lang="en-US" i="1" dirty="0"/>
              <a:t>all </a:t>
            </a:r>
            <a:r>
              <a:rPr lang="en-US" dirty="0"/>
              <a:t>values from the left link and transfers values from the right link only where key columns match. </a:t>
            </a:r>
          </a:p>
        </p:txBody>
      </p:sp>
      <p:sp>
        <p:nvSpPr>
          <p:cNvPr id="3" name="Rectangle 2"/>
          <p:cNvSpPr/>
          <p:nvPr/>
        </p:nvSpPr>
        <p:spPr>
          <a:xfrm>
            <a:off x="1143000" y="4722835"/>
            <a:ext cx="7239000" cy="369332"/>
          </a:xfrm>
          <a:prstGeom prst="rect">
            <a:avLst/>
          </a:prstGeom>
        </p:spPr>
        <p:txBody>
          <a:bodyPr wrap="square">
            <a:spAutoFit/>
          </a:bodyPr>
          <a:lstStyle/>
          <a:p>
            <a:pPr algn="ctr"/>
            <a:r>
              <a:rPr lang="en-US" b="1" i="1" dirty="0"/>
              <a:t>Same output as lookup/continue and </a:t>
            </a:r>
            <a:r>
              <a:rPr lang="en-US" b="1" dirty="0"/>
              <a:t>merge/keep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30232907"/>
              </p:ext>
            </p:extLst>
          </p:nvPr>
        </p:nvGraphicFramePr>
        <p:xfrm>
          <a:off x="1397731" y="32004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Revolution</a:t>
                      </a:r>
                    </a:p>
                  </a:txBody>
                  <a:tcPr/>
                </a:tc>
                <a:tc>
                  <a:txBody>
                    <a:bodyPr/>
                    <a:lstStyle/>
                    <a:p>
                      <a:pPr algn="ctr"/>
                      <a:r>
                        <a:rPr lang="en-US" dirty="0"/>
                        <a:t>Citizen</a:t>
                      </a:r>
                    </a:p>
                  </a:txBody>
                  <a:tcPr/>
                </a:tc>
                <a:tc>
                  <a:txBody>
                    <a:bodyPr/>
                    <a:lstStyle/>
                    <a:p>
                      <a:pPr algn="ctr"/>
                      <a:r>
                        <a:rPr lang="en-US" dirty="0"/>
                        <a:t>Exchange</a:t>
                      </a:r>
                    </a:p>
                  </a:txBody>
                  <a:tcPr/>
                </a:tc>
                <a:extLst>
                  <a:ext uri="{0D108BD9-81ED-4DB2-BD59-A6C34878D82A}">
                    <a16:rowId xmlns:a16="http://schemas.microsoft.com/office/drawing/2014/main" val="10000"/>
                  </a:ext>
                </a:extLst>
              </a:tr>
              <a:tr h="370840">
                <a:tc>
                  <a:txBody>
                    <a:bodyPr/>
                    <a:lstStyle/>
                    <a:p>
                      <a:r>
                        <a:rPr lang="en-US" dirty="0"/>
                        <a:t>1789</a:t>
                      </a:r>
                    </a:p>
                  </a:txBody>
                  <a:tcPr/>
                </a:tc>
                <a:tc>
                  <a:txBody>
                    <a:bodyPr/>
                    <a:lstStyle/>
                    <a:p>
                      <a:r>
                        <a:rPr lang="en-US" dirty="0"/>
                        <a:t>Lefty</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1176</a:t>
                      </a:r>
                    </a:p>
                  </a:txBody>
                  <a:tcPr/>
                </a:tc>
                <a:tc>
                  <a:txBody>
                    <a:bodyPr/>
                    <a:lstStyle/>
                    <a:p>
                      <a:r>
                        <a:rPr lang="en-US" dirty="0"/>
                        <a:t>M_B_DEXTROUS</a:t>
                      </a:r>
                    </a:p>
                  </a:txBody>
                  <a:tcPr/>
                </a:tc>
                <a:tc>
                  <a:txBody>
                    <a:bodyPr/>
                    <a:lstStyle/>
                    <a:p>
                      <a:r>
                        <a:rPr lang="en-US" dirty="0"/>
                        <a:t>Nasdaq</a:t>
                      </a:r>
                    </a:p>
                  </a:txBody>
                  <a:tcPr/>
                </a:tc>
                <a:extLst>
                  <a:ext uri="{0D108BD9-81ED-4DB2-BD59-A6C34878D82A}">
                    <a16:rowId xmlns:a16="http://schemas.microsoft.com/office/drawing/2014/main" val="10002"/>
                  </a:ext>
                </a:extLst>
              </a:tr>
            </a:tbl>
          </a:graphicData>
        </a:graphic>
      </p:graphicFrame>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692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type="body" sz="quarter" idx="15"/>
          </p:nvPr>
        </p:nvSpPr>
        <p:spPr/>
        <p:txBody>
          <a:bodyPr/>
          <a:lstStyle/>
          <a:p>
            <a:pPr eaLnBrk="1" hangingPunct="1">
              <a:lnSpc>
                <a:spcPct val="150000"/>
              </a:lnSpc>
              <a:spcBef>
                <a:spcPct val="0"/>
              </a:spcBef>
              <a:buFont typeface="Arial" charset="0"/>
              <a:buChar char="•"/>
            </a:pPr>
            <a:endParaRPr lang="en-US" dirty="0">
              <a:solidFill>
                <a:srgbClr val="002060"/>
              </a:solidFill>
            </a:endParaRPr>
          </a:p>
          <a:p>
            <a:pPr marL="0" indent="0" eaLnBrk="1" hangingPunct="1">
              <a:lnSpc>
                <a:spcPct val="150000"/>
              </a:lnSpc>
              <a:spcBef>
                <a:spcPct val="0"/>
              </a:spcBef>
              <a:buNone/>
            </a:pPr>
            <a:endParaRPr lang="en-US" dirty="0">
              <a:solidFill>
                <a:srgbClr val="002060"/>
              </a:solidFill>
            </a:endParaRPr>
          </a:p>
        </p:txBody>
      </p:sp>
      <p:sp>
        <p:nvSpPr>
          <p:cNvPr id="22530" name="Title 2"/>
          <p:cNvSpPr>
            <a:spLocks noGrp="1"/>
          </p:cNvSpPr>
          <p:nvPr>
            <p:ph type="title"/>
          </p:nvPr>
        </p:nvSpPr>
        <p:spPr/>
        <p:txBody>
          <a:bodyPr/>
          <a:lstStyle/>
          <a:p>
            <a:pPr eaLnBrk="1" hangingPunct="1"/>
            <a:r>
              <a:rPr lang="en-US" dirty="0"/>
              <a:t>DATASET</a:t>
            </a:r>
          </a:p>
        </p:txBody>
      </p:sp>
      <p:sp>
        <p:nvSpPr>
          <p:cNvPr id="4" name="Rectangle 3"/>
          <p:cNvSpPr/>
          <p:nvPr/>
        </p:nvSpPr>
        <p:spPr>
          <a:xfrm>
            <a:off x="2023432" y="1075576"/>
            <a:ext cx="4696857" cy="1338828"/>
          </a:xfrm>
          <a:prstGeom prst="rect">
            <a:avLst/>
          </a:prstGeom>
        </p:spPr>
        <p:txBody>
          <a:bodyPr wrap="square">
            <a:spAutoFit/>
          </a:bodyPr>
          <a:lstStyle/>
          <a:p>
            <a:pPr marL="285750" indent="-285750">
              <a:lnSpc>
                <a:spcPct val="150000"/>
              </a:lnSpc>
              <a:spcBef>
                <a:spcPct val="0"/>
              </a:spcBef>
              <a:buFont typeface="Wingdings" panose="05000000000000000000" pitchFamily="2" charset="2"/>
              <a:buChar char="Ø"/>
            </a:pPr>
            <a:r>
              <a:rPr lang="en-US" dirty="0">
                <a:solidFill>
                  <a:srgbClr val="002060"/>
                </a:solidFill>
              </a:rPr>
              <a:t>Stage Type		: File Stage</a:t>
            </a:r>
          </a:p>
          <a:p>
            <a:pPr marL="285750" indent="-285750">
              <a:lnSpc>
                <a:spcPct val="150000"/>
              </a:lnSpc>
              <a:spcBef>
                <a:spcPct val="0"/>
              </a:spcBef>
              <a:buFont typeface="Wingdings" panose="05000000000000000000" pitchFamily="2" charset="2"/>
              <a:buChar char="Ø"/>
            </a:pPr>
            <a:r>
              <a:rPr lang="en-US" dirty="0">
                <a:solidFill>
                  <a:srgbClr val="002060"/>
                </a:solidFill>
              </a:rPr>
              <a:t>Input Link Count	: Single</a:t>
            </a:r>
          </a:p>
          <a:p>
            <a:pPr marL="285750" indent="-285750">
              <a:lnSpc>
                <a:spcPct val="150000"/>
              </a:lnSpc>
              <a:spcBef>
                <a:spcPct val="0"/>
              </a:spcBef>
              <a:buFont typeface="Wingdings" panose="05000000000000000000" pitchFamily="2" charset="2"/>
              <a:buChar char="Ø"/>
            </a:pPr>
            <a:r>
              <a:rPr lang="en-US" dirty="0">
                <a:solidFill>
                  <a:srgbClr val="002060"/>
                </a:solidFill>
              </a:rPr>
              <a:t>Output Link Count	: Single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44347"/>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30360"/>
            <a:ext cx="60579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613213"/>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Left Outer Join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19237"/>
            <a:ext cx="7543800" cy="474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5334000" y="2133600"/>
            <a:ext cx="2743200" cy="914400"/>
          </a:xfrm>
          <a:prstGeom prst="wedgeRoundRectCallout">
            <a:avLst>
              <a:gd name="adj1" fmla="val -92433"/>
              <a:gd name="adj2" fmla="val 15814"/>
              <a:gd name="adj3" fmla="val 16667"/>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Check Link Ordering Tab to make sure intended Primary is listed first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384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Right Outer Join</a:t>
            </a:r>
          </a:p>
        </p:txBody>
      </p:sp>
      <p:sp>
        <p:nvSpPr>
          <p:cNvPr id="2" name="Rectangle 1"/>
          <p:cNvSpPr/>
          <p:nvPr/>
        </p:nvSpPr>
        <p:spPr>
          <a:xfrm>
            <a:off x="762000" y="1582341"/>
            <a:ext cx="7924800" cy="646331"/>
          </a:xfrm>
          <a:prstGeom prst="rect">
            <a:avLst/>
          </a:prstGeom>
        </p:spPr>
        <p:txBody>
          <a:bodyPr wrap="square">
            <a:spAutoFit/>
          </a:bodyPr>
          <a:lstStyle/>
          <a:p>
            <a:pPr marL="285750" indent="-285750">
              <a:buFont typeface="Arial" pitchFamily="34" charset="0"/>
              <a:buChar char="•"/>
            </a:pPr>
            <a:r>
              <a:rPr lang="en-US" dirty="0"/>
              <a:t>Transfers </a:t>
            </a:r>
            <a:r>
              <a:rPr lang="en-US" i="1" dirty="0"/>
              <a:t>all </a:t>
            </a:r>
            <a:r>
              <a:rPr lang="en-US" dirty="0"/>
              <a:t>values from the right link and transfers values from the left link only where key columns match. </a:t>
            </a:r>
          </a:p>
        </p:txBody>
      </p:sp>
      <p:graphicFrame>
        <p:nvGraphicFramePr>
          <p:cNvPr id="7" name="Table 6"/>
          <p:cNvGraphicFramePr>
            <a:graphicFrameLocks noGrp="1"/>
          </p:cNvGraphicFramePr>
          <p:nvPr>
            <p:extLst>
              <p:ext uri="{D42A27DB-BD31-4B8C-83A1-F6EECF244321}">
                <p14:modId xmlns:p14="http://schemas.microsoft.com/office/powerpoint/2010/main" val="3267698683"/>
              </p:ext>
            </p:extLst>
          </p:nvPr>
        </p:nvGraphicFramePr>
        <p:xfrm>
          <a:off x="1397731" y="32004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132869">
                  <a:extLst>
                    <a:ext uri="{9D8B030D-6E8A-4147-A177-3AD203B41FA5}">
                      <a16:colId xmlns:a16="http://schemas.microsoft.com/office/drawing/2014/main" val="20001"/>
                    </a:ext>
                  </a:extLst>
                </a:gridCol>
                <a:gridCol w="1931131">
                  <a:extLst>
                    <a:ext uri="{9D8B030D-6E8A-4147-A177-3AD203B41FA5}">
                      <a16:colId xmlns:a16="http://schemas.microsoft.com/office/drawing/2014/main" val="20002"/>
                    </a:ext>
                  </a:extLst>
                </a:gridCol>
              </a:tblGrid>
              <a:tr h="370840">
                <a:tc>
                  <a:txBody>
                    <a:bodyPr/>
                    <a:lstStyle/>
                    <a:p>
                      <a:pPr algn="ctr"/>
                      <a:r>
                        <a:rPr lang="en-US" dirty="0"/>
                        <a:t>Revolution</a:t>
                      </a:r>
                    </a:p>
                  </a:txBody>
                  <a:tcPr/>
                </a:tc>
                <a:tc>
                  <a:txBody>
                    <a:bodyPr/>
                    <a:lstStyle/>
                    <a:p>
                      <a:pPr algn="ctr"/>
                      <a:r>
                        <a:rPr lang="en-US" dirty="0"/>
                        <a:t>Citizen</a:t>
                      </a:r>
                    </a:p>
                  </a:txBody>
                  <a:tcPr/>
                </a:tc>
                <a:tc>
                  <a:txBody>
                    <a:bodyPr/>
                    <a:lstStyle/>
                    <a:p>
                      <a:pPr algn="ctr"/>
                      <a:r>
                        <a:rPr lang="en-US" dirty="0"/>
                        <a:t>Exchange</a:t>
                      </a:r>
                    </a:p>
                  </a:txBody>
                  <a:tcPr/>
                </a:tc>
                <a:extLst>
                  <a:ext uri="{0D108BD9-81ED-4DB2-BD59-A6C34878D82A}">
                    <a16:rowId xmlns:a16="http://schemas.microsoft.com/office/drawing/2014/main" val="10000"/>
                  </a:ext>
                </a:extLst>
              </a:tr>
              <a:tr h="370840">
                <a:tc>
                  <a:txBody>
                    <a:bodyPr/>
                    <a:lstStyle/>
                    <a:p>
                      <a:r>
                        <a:rPr lang="en-US" dirty="0"/>
                        <a:t>1176</a:t>
                      </a:r>
                    </a:p>
                  </a:txBody>
                  <a:tcPr/>
                </a:tc>
                <a:tc>
                  <a:txBody>
                    <a:bodyPr/>
                    <a:lstStyle/>
                    <a:p>
                      <a:r>
                        <a:rPr lang="en-US" dirty="0"/>
                        <a:t>M_B_DEXTROUS</a:t>
                      </a:r>
                    </a:p>
                  </a:txBody>
                  <a:tcPr/>
                </a:tc>
                <a:tc>
                  <a:txBody>
                    <a:bodyPr/>
                    <a:lstStyle/>
                    <a:p>
                      <a:r>
                        <a:rPr lang="en-US" dirty="0"/>
                        <a:t>Nasdaq</a:t>
                      </a:r>
                    </a:p>
                  </a:txBody>
                  <a:tcPr/>
                </a:tc>
                <a:extLst>
                  <a:ext uri="{0D108BD9-81ED-4DB2-BD59-A6C34878D82A}">
                    <a16:rowId xmlns:a16="http://schemas.microsoft.com/office/drawing/2014/main" val="10001"/>
                  </a:ext>
                </a:extLst>
              </a:tr>
              <a:tr h="370840">
                <a:tc>
                  <a:txBody>
                    <a:bodyPr/>
                    <a:lstStyle/>
                    <a:p>
                      <a:r>
                        <a:rPr lang="en-US" dirty="0"/>
                        <a:t>Null</a:t>
                      </a:r>
                      <a:r>
                        <a:rPr lang="en-US" baseline="0" dirty="0"/>
                        <a:t> or 0</a:t>
                      </a:r>
                      <a:endParaRPr lang="en-US" dirty="0"/>
                    </a:p>
                  </a:txBody>
                  <a:tcPr/>
                </a:tc>
                <a:tc>
                  <a:txBody>
                    <a:bodyPr/>
                    <a:lstStyle/>
                    <a:p>
                      <a:r>
                        <a:rPr lang="en-US" dirty="0"/>
                        <a:t>Righty</a:t>
                      </a:r>
                    </a:p>
                  </a:txBody>
                  <a:tcPr/>
                </a:tc>
                <a:tc>
                  <a:txBody>
                    <a:bodyPr/>
                    <a:lstStyle/>
                    <a:p>
                      <a:r>
                        <a:rPr lang="en-US" dirty="0"/>
                        <a:t>NYSE</a:t>
                      </a:r>
                    </a:p>
                  </a:txBody>
                  <a:tcPr/>
                </a:tc>
                <a:extLst>
                  <a:ext uri="{0D108BD9-81ED-4DB2-BD59-A6C34878D82A}">
                    <a16:rowId xmlns:a16="http://schemas.microsoft.com/office/drawing/2014/main" val="10002"/>
                  </a:ext>
                </a:extLst>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964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Full Outer Join</a:t>
            </a:r>
          </a:p>
        </p:txBody>
      </p:sp>
      <p:sp>
        <p:nvSpPr>
          <p:cNvPr id="2" name="Rectangle 1"/>
          <p:cNvSpPr/>
          <p:nvPr/>
        </p:nvSpPr>
        <p:spPr>
          <a:xfrm>
            <a:off x="529728" y="1172509"/>
            <a:ext cx="8153400" cy="2862322"/>
          </a:xfrm>
          <a:prstGeom prst="rect">
            <a:avLst/>
          </a:prstGeom>
        </p:spPr>
        <p:txBody>
          <a:bodyPr wrap="square">
            <a:spAutoFit/>
          </a:bodyPr>
          <a:lstStyle/>
          <a:p>
            <a:endParaRPr lang="en-US" dirty="0"/>
          </a:p>
          <a:p>
            <a:pPr marL="285750" indent="-285750">
              <a:buFont typeface="Arial" pitchFamily="34" charset="0"/>
              <a:buChar char="•"/>
            </a:pPr>
            <a:r>
              <a:rPr lang="en-US" dirty="0"/>
              <a:t>Transfers rows from both data sets, whose key columns contain equal values, to the output link. </a:t>
            </a:r>
          </a:p>
          <a:p>
            <a:pPr marL="285750" indent="-285750">
              <a:buFont typeface="Arial" pitchFamily="34" charset="0"/>
              <a:buChar char="•"/>
            </a:pPr>
            <a:endParaRPr lang="en-US" dirty="0"/>
          </a:p>
          <a:p>
            <a:pPr marL="285750" indent="-285750">
              <a:buFont typeface="Arial" pitchFamily="34" charset="0"/>
              <a:buChar char="•"/>
            </a:pPr>
            <a:r>
              <a:rPr lang="en-US" dirty="0"/>
              <a:t>It </a:t>
            </a:r>
            <a:r>
              <a:rPr lang="en-US" i="1" dirty="0"/>
              <a:t>also </a:t>
            </a:r>
            <a:r>
              <a:rPr lang="en-US" dirty="0"/>
              <a:t>transfers rows, whose key columns contain unequal values, from both input links to the output link. </a:t>
            </a:r>
          </a:p>
          <a:p>
            <a:endParaRPr lang="en-US" dirty="0"/>
          </a:p>
          <a:p>
            <a:pPr marL="285750" indent="-285750">
              <a:buFont typeface="Arial" pitchFamily="34" charset="0"/>
              <a:buChar char="•"/>
            </a:pPr>
            <a:r>
              <a:rPr lang="en-US" dirty="0"/>
              <a:t>Treats both input symmetrically. </a:t>
            </a:r>
          </a:p>
          <a:p>
            <a:pPr marL="285750" indent="-285750">
              <a:buFont typeface="Arial" pitchFamily="34" charset="0"/>
              <a:buChar char="•"/>
            </a:pPr>
            <a:endParaRPr lang="en-US" dirty="0"/>
          </a:p>
          <a:p>
            <a:pPr marL="285750" indent="-285750">
              <a:buFont typeface="Arial" pitchFamily="34" charset="0"/>
              <a:buChar char="•"/>
            </a:pPr>
            <a:r>
              <a:rPr lang="en-US" dirty="0"/>
              <a:t>Creates new columns, with new column names! </a:t>
            </a:r>
          </a:p>
        </p:txBody>
      </p:sp>
      <p:graphicFrame>
        <p:nvGraphicFramePr>
          <p:cNvPr id="7" name="Table 6"/>
          <p:cNvGraphicFramePr>
            <a:graphicFrameLocks noGrp="1"/>
          </p:cNvGraphicFramePr>
          <p:nvPr>
            <p:extLst>
              <p:ext uri="{D42A27DB-BD31-4B8C-83A1-F6EECF244321}">
                <p14:modId xmlns:p14="http://schemas.microsoft.com/office/powerpoint/2010/main" val="859388122"/>
              </p:ext>
            </p:extLst>
          </p:nvPr>
        </p:nvGraphicFramePr>
        <p:xfrm>
          <a:off x="644028" y="4435207"/>
          <a:ext cx="7924800" cy="1483360"/>
        </p:xfrm>
        <a:graphic>
          <a:graphicData uri="http://schemas.openxmlformats.org/drawingml/2006/table">
            <a:tbl>
              <a:tblPr firstRow="1" bandRow="1">
                <a:tableStyleId>{5C22544A-7EE6-4342-B048-85BDC9FD1C3A}</a:tableStyleId>
              </a:tblPr>
              <a:tblGrid>
                <a:gridCol w="1698171">
                  <a:extLst>
                    <a:ext uri="{9D8B030D-6E8A-4147-A177-3AD203B41FA5}">
                      <a16:colId xmlns:a16="http://schemas.microsoft.com/office/drawing/2014/main" val="20000"/>
                    </a:ext>
                  </a:extLst>
                </a:gridCol>
                <a:gridCol w="2345094">
                  <a:extLst>
                    <a:ext uri="{9D8B030D-6E8A-4147-A177-3AD203B41FA5}">
                      <a16:colId xmlns:a16="http://schemas.microsoft.com/office/drawing/2014/main" val="20001"/>
                    </a:ext>
                  </a:extLst>
                </a:gridCol>
                <a:gridCol w="2433735">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pPr algn="ctr"/>
                      <a:r>
                        <a:rPr lang="en-US" dirty="0"/>
                        <a:t>Revolution</a:t>
                      </a:r>
                    </a:p>
                  </a:txBody>
                  <a:tcPr/>
                </a:tc>
                <a:tc>
                  <a:txBody>
                    <a:bodyPr/>
                    <a:lstStyle/>
                    <a:p>
                      <a:pPr algn="ctr"/>
                      <a:r>
                        <a:rPr lang="en-US" dirty="0"/>
                        <a:t>LeftRec_Citizen</a:t>
                      </a:r>
                    </a:p>
                  </a:txBody>
                  <a:tcPr/>
                </a:tc>
                <a:tc>
                  <a:txBody>
                    <a:bodyPr/>
                    <a:lstStyle/>
                    <a:p>
                      <a:pPr algn="ctr"/>
                      <a:r>
                        <a:rPr lang="en-US" dirty="0" err="1"/>
                        <a:t>RightRec_Citizen</a:t>
                      </a:r>
                      <a:endParaRPr lang="en-US" dirty="0"/>
                    </a:p>
                  </a:txBody>
                  <a:tcPr/>
                </a:tc>
                <a:tc>
                  <a:txBody>
                    <a:bodyPr/>
                    <a:lstStyle/>
                    <a:p>
                      <a:pPr algn="ctr"/>
                      <a:r>
                        <a:rPr lang="en-US" dirty="0"/>
                        <a:t>Exchange</a:t>
                      </a:r>
                    </a:p>
                  </a:txBody>
                  <a:tcPr/>
                </a:tc>
                <a:extLst>
                  <a:ext uri="{0D108BD9-81ED-4DB2-BD59-A6C34878D82A}">
                    <a16:rowId xmlns:a16="http://schemas.microsoft.com/office/drawing/2014/main" val="10000"/>
                  </a:ext>
                </a:extLst>
              </a:tr>
              <a:tr h="370840">
                <a:tc>
                  <a:txBody>
                    <a:bodyPr/>
                    <a:lstStyle/>
                    <a:p>
                      <a:r>
                        <a:rPr lang="en-US" dirty="0"/>
                        <a:t>1789</a:t>
                      </a:r>
                    </a:p>
                  </a:txBody>
                  <a:tcPr/>
                </a:tc>
                <a:tc>
                  <a:txBody>
                    <a:bodyPr/>
                    <a:lstStyle/>
                    <a:p>
                      <a:r>
                        <a:rPr lang="en-US" dirty="0"/>
                        <a:t>Lefty</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1176</a:t>
                      </a:r>
                    </a:p>
                  </a:txBody>
                  <a:tcPr/>
                </a:tc>
                <a:tc>
                  <a:txBody>
                    <a:bodyPr/>
                    <a:lstStyle/>
                    <a:p>
                      <a:r>
                        <a:rPr lang="en-US" dirty="0"/>
                        <a:t>M_B_DEXTROUS</a:t>
                      </a:r>
                    </a:p>
                  </a:txBody>
                  <a:tcPr/>
                </a:tc>
                <a:tc>
                  <a:txBody>
                    <a:bodyPr/>
                    <a:lstStyle/>
                    <a:p>
                      <a:r>
                        <a:rPr lang="en-US" dirty="0"/>
                        <a:t>M_B_DEXTROUS</a:t>
                      </a:r>
                    </a:p>
                  </a:txBody>
                  <a:tcPr/>
                </a:tc>
                <a:tc>
                  <a:txBody>
                    <a:bodyPr/>
                    <a:lstStyle/>
                    <a:p>
                      <a:r>
                        <a:rPr lang="en-US" dirty="0"/>
                        <a:t>Nasdaq</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endParaRPr lang="en-US" dirty="0"/>
                    </a:p>
                  </a:txBody>
                  <a:tcPr/>
                </a:tc>
                <a:tc>
                  <a:txBody>
                    <a:bodyPr/>
                    <a:lstStyle/>
                    <a:p>
                      <a:r>
                        <a:rPr lang="en-US" dirty="0"/>
                        <a:t>Righty</a:t>
                      </a:r>
                    </a:p>
                  </a:txBody>
                  <a:tcPr/>
                </a:tc>
                <a:tc>
                  <a:txBody>
                    <a:bodyPr/>
                    <a:lstStyle/>
                    <a:p>
                      <a:r>
                        <a:rPr lang="en-US" dirty="0"/>
                        <a:t>NYSE</a:t>
                      </a:r>
                    </a:p>
                  </a:txBody>
                  <a:tcPr/>
                </a:tc>
                <a:extLst>
                  <a:ext uri="{0D108BD9-81ED-4DB2-BD59-A6C34878D82A}">
                    <a16:rowId xmlns:a16="http://schemas.microsoft.com/office/drawing/2014/main" val="10003"/>
                  </a:ext>
                </a:extLst>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031" y="532310"/>
            <a:ext cx="895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613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idx="1"/>
          </p:nvPr>
        </p:nvSpPr>
        <p:spPr/>
        <p:txBody>
          <a:bodyPr/>
          <a:lstStyle/>
          <a:p>
            <a:pPr eaLnBrk="1" hangingPunct="1">
              <a:lnSpc>
                <a:spcPct val="150000"/>
              </a:lnSpc>
              <a:spcBef>
                <a:spcPct val="0"/>
              </a:spcBef>
              <a:buFont typeface="Arial" charset="0"/>
              <a:buChar char="•"/>
            </a:pPr>
            <a:endParaRPr lang="en-US" dirty="0">
              <a:solidFill>
                <a:srgbClr val="002060"/>
              </a:solidFill>
            </a:endParaRPr>
          </a:p>
          <a:p>
            <a:pPr marL="0" indent="0" eaLnBrk="1" hangingPunct="1">
              <a:lnSpc>
                <a:spcPct val="150000"/>
              </a:lnSpc>
              <a:spcBef>
                <a:spcPct val="0"/>
              </a:spcBef>
              <a:buNone/>
            </a:pPr>
            <a:endParaRPr lang="en-US" dirty="0">
              <a:solidFill>
                <a:srgbClr val="002060"/>
              </a:solidFill>
            </a:endParaRPr>
          </a:p>
        </p:txBody>
      </p:sp>
      <p:sp>
        <p:nvSpPr>
          <p:cNvPr id="22530" name="Title 2"/>
          <p:cNvSpPr>
            <a:spLocks noGrp="1"/>
          </p:cNvSpPr>
          <p:nvPr>
            <p:ph type="title"/>
          </p:nvPr>
        </p:nvSpPr>
        <p:spPr/>
        <p:txBody>
          <a:bodyPr/>
          <a:lstStyle/>
          <a:p>
            <a:pPr eaLnBrk="1" hangingPunct="1"/>
            <a:r>
              <a:rPr lang="en-US" dirty="0"/>
              <a:t>MERGE</a:t>
            </a:r>
          </a:p>
        </p:txBody>
      </p:sp>
      <p:sp>
        <p:nvSpPr>
          <p:cNvPr id="2" name="Rectangle 1"/>
          <p:cNvSpPr/>
          <p:nvPr/>
        </p:nvSpPr>
        <p:spPr>
          <a:xfrm>
            <a:off x="1739747" y="1080026"/>
            <a:ext cx="4572000" cy="1754326"/>
          </a:xfrm>
          <a:prstGeom prst="rect">
            <a:avLst/>
          </a:prstGeom>
        </p:spPr>
        <p:txBody>
          <a:bodyPr>
            <a:spAutoFit/>
          </a:bodyPr>
          <a:lstStyle/>
          <a:p>
            <a:pPr>
              <a:lnSpc>
                <a:spcPct val="150000"/>
              </a:lnSpc>
              <a:spcBef>
                <a:spcPct val="0"/>
              </a:spcBef>
              <a:buFont typeface="Arial" charset="0"/>
              <a:buChar char="•"/>
            </a:pPr>
            <a:r>
              <a:rPr lang="en-US" dirty="0">
                <a:solidFill>
                  <a:srgbClr val="002060"/>
                </a:solidFill>
              </a:rPr>
              <a:t>Stage Type		: Processing</a:t>
            </a:r>
          </a:p>
          <a:p>
            <a:pPr>
              <a:lnSpc>
                <a:spcPct val="150000"/>
              </a:lnSpc>
              <a:spcBef>
                <a:spcPct val="0"/>
              </a:spcBef>
              <a:buFont typeface="Arial" charset="0"/>
              <a:buChar char="•"/>
            </a:pPr>
            <a:r>
              <a:rPr lang="en-US" dirty="0">
                <a:solidFill>
                  <a:srgbClr val="002060"/>
                </a:solidFill>
              </a:rPr>
              <a:t>Input Link Count	: Multiple</a:t>
            </a:r>
          </a:p>
          <a:p>
            <a:pPr>
              <a:lnSpc>
                <a:spcPct val="150000"/>
              </a:lnSpc>
              <a:spcBef>
                <a:spcPct val="0"/>
              </a:spcBef>
              <a:buFont typeface="Arial" charset="0"/>
              <a:buChar char="•"/>
            </a:pPr>
            <a:r>
              <a:rPr lang="en-US" dirty="0">
                <a:solidFill>
                  <a:srgbClr val="002060"/>
                </a:solidFill>
              </a:rPr>
              <a:t>Output Link Count	: Single</a:t>
            </a:r>
          </a:p>
          <a:p>
            <a:pPr>
              <a:lnSpc>
                <a:spcPct val="150000"/>
              </a:lnSpc>
              <a:spcBef>
                <a:spcPct val="0"/>
              </a:spcBef>
              <a:buFont typeface="Arial" charset="0"/>
              <a:buChar char="•"/>
            </a:pPr>
            <a:r>
              <a:rPr lang="en-US" dirty="0">
                <a:solidFill>
                  <a:srgbClr val="002060"/>
                </a:solidFill>
              </a:rPr>
              <a:t>Reject Link Count	: Multiple</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313" y="2992135"/>
            <a:ext cx="5937173" cy="3328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083" y="651401"/>
            <a:ext cx="9715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678767"/>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The Merge Stage</a:t>
            </a:r>
          </a:p>
        </p:txBody>
      </p:sp>
      <p:sp>
        <p:nvSpPr>
          <p:cNvPr id="2" name="Rectangle 1"/>
          <p:cNvSpPr/>
          <p:nvPr/>
        </p:nvSpPr>
        <p:spPr>
          <a:xfrm>
            <a:off x="762000" y="1371600"/>
            <a:ext cx="8001000" cy="1754326"/>
          </a:xfrm>
          <a:prstGeom prst="rect">
            <a:avLst/>
          </a:prstGeom>
        </p:spPr>
        <p:txBody>
          <a:bodyPr wrap="square">
            <a:spAutoFit/>
          </a:bodyPr>
          <a:lstStyle/>
          <a:p>
            <a:pPr marL="285750" indent="-285750">
              <a:buFont typeface="Arial" pitchFamily="34" charset="0"/>
              <a:buChar char="•"/>
            </a:pPr>
            <a:r>
              <a:rPr lang="en-US" dirty="0"/>
              <a:t>Allows composite keys </a:t>
            </a:r>
          </a:p>
          <a:p>
            <a:pPr marL="285750" indent="-285750">
              <a:buFont typeface="Arial" pitchFamily="34" charset="0"/>
              <a:buChar char="•"/>
            </a:pPr>
            <a:r>
              <a:rPr lang="en-US" dirty="0"/>
              <a:t>Multiple update links </a:t>
            </a:r>
          </a:p>
          <a:p>
            <a:pPr marL="285750" indent="-285750">
              <a:buFont typeface="Arial" pitchFamily="34" charset="0"/>
              <a:buChar char="•"/>
            </a:pPr>
            <a:r>
              <a:rPr lang="en-US" dirty="0"/>
              <a:t>Matched update rows are consumed </a:t>
            </a:r>
          </a:p>
          <a:p>
            <a:pPr marL="285750" indent="-285750">
              <a:buFont typeface="Arial" pitchFamily="34" charset="0"/>
              <a:buChar char="•"/>
            </a:pPr>
            <a:r>
              <a:rPr lang="en-US" dirty="0"/>
              <a:t>Unmatched updates in input port </a:t>
            </a:r>
            <a:r>
              <a:rPr lang="en-US" i="1" dirty="0"/>
              <a:t>n </a:t>
            </a:r>
            <a:r>
              <a:rPr lang="en-US" dirty="0"/>
              <a:t>can be captured in output port </a:t>
            </a:r>
            <a:r>
              <a:rPr lang="en-US" i="1" dirty="0"/>
              <a:t>n </a:t>
            </a:r>
            <a:endParaRPr lang="en-US" dirty="0"/>
          </a:p>
          <a:p>
            <a:pPr marL="285750" indent="-285750">
              <a:buFont typeface="Arial" pitchFamily="34" charset="0"/>
              <a:buChar char="•"/>
            </a:pPr>
            <a:r>
              <a:rPr lang="en-US" dirty="0"/>
              <a:t>Lightweight: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419600"/>
            <a:ext cx="4286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0" y="4191000"/>
            <a:ext cx="3276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963613" y="3302389"/>
            <a:ext cx="1008185" cy="369332"/>
          </a:xfrm>
          <a:prstGeom prst="rect">
            <a:avLst/>
          </a:prstGeom>
          <a:noFill/>
        </p:spPr>
        <p:txBody>
          <a:bodyPr wrap="square" rtlCol="0">
            <a:spAutoFit/>
          </a:bodyPr>
          <a:lstStyle/>
          <a:p>
            <a:r>
              <a:rPr lang="en-US" dirty="0"/>
              <a:t>Master</a:t>
            </a:r>
          </a:p>
        </p:txBody>
      </p:sp>
      <p:sp>
        <p:nvSpPr>
          <p:cNvPr id="8" name="TextBox 7"/>
          <p:cNvSpPr txBox="1"/>
          <p:nvPr/>
        </p:nvSpPr>
        <p:spPr>
          <a:xfrm>
            <a:off x="3695673" y="3294909"/>
            <a:ext cx="2650698" cy="369332"/>
          </a:xfrm>
          <a:prstGeom prst="rect">
            <a:avLst/>
          </a:prstGeom>
          <a:noFill/>
        </p:spPr>
        <p:txBody>
          <a:bodyPr wrap="square" rtlCol="0">
            <a:spAutoFit/>
          </a:bodyPr>
          <a:lstStyle/>
          <a:p>
            <a:pPr algn="ctr"/>
            <a:r>
              <a:rPr lang="en-US" dirty="0"/>
              <a:t>One or more Updates</a:t>
            </a:r>
          </a:p>
        </p:txBody>
      </p:sp>
      <p:sp>
        <p:nvSpPr>
          <p:cNvPr id="9" name="TextBox 8"/>
          <p:cNvSpPr txBox="1"/>
          <p:nvPr/>
        </p:nvSpPr>
        <p:spPr>
          <a:xfrm>
            <a:off x="1981200" y="5638800"/>
            <a:ext cx="1066800" cy="369332"/>
          </a:xfrm>
          <a:prstGeom prst="rect">
            <a:avLst/>
          </a:prstGeom>
          <a:noFill/>
        </p:spPr>
        <p:txBody>
          <a:bodyPr wrap="square" rtlCol="0">
            <a:spAutoFit/>
          </a:bodyPr>
          <a:lstStyle/>
          <a:p>
            <a:r>
              <a:rPr lang="en-US" dirty="0"/>
              <a:t>Output</a:t>
            </a:r>
          </a:p>
        </p:txBody>
      </p:sp>
      <p:sp>
        <p:nvSpPr>
          <p:cNvPr id="10" name="TextBox 9"/>
          <p:cNvSpPr txBox="1"/>
          <p:nvPr/>
        </p:nvSpPr>
        <p:spPr>
          <a:xfrm>
            <a:off x="4037682" y="5662191"/>
            <a:ext cx="1127615" cy="369332"/>
          </a:xfrm>
          <a:prstGeom prst="rect">
            <a:avLst/>
          </a:prstGeom>
          <a:noFill/>
        </p:spPr>
        <p:txBody>
          <a:bodyPr wrap="square" rtlCol="0">
            <a:spAutoFit/>
          </a:bodyPr>
          <a:lstStyle/>
          <a:p>
            <a:r>
              <a:rPr lang="en-US" dirty="0"/>
              <a:t>Rejects</a:t>
            </a:r>
          </a:p>
        </p:txBody>
      </p:sp>
      <p:sp>
        <p:nvSpPr>
          <p:cNvPr id="11" name="TextBox 10"/>
          <p:cNvSpPr txBox="1"/>
          <p:nvPr/>
        </p:nvSpPr>
        <p:spPr>
          <a:xfrm>
            <a:off x="3109912" y="4848225"/>
            <a:ext cx="914400" cy="369332"/>
          </a:xfrm>
          <a:prstGeom prst="rect">
            <a:avLst/>
          </a:prstGeom>
          <a:noFill/>
        </p:spPr>
        <p:txBody>
          <a:bodyPr wrap="square" rtlCol="0">
            <a:spAutoFit/>
          </a:bodyPr>
          <a:lstStyle/>
          <a:p>
            <a:r>
              <a:rPr lang="en-US" dirty="0"/>
              <a:t>Merge</a:t>
            </a:r>
          </a:p>
        </p:txBody>
      </p:sp>
      <p:sp>
        <p:nvSpPr>
          <p:cNvPr id="12" name="TextBox 11"/>
          <p:cNvSpPr txBox="1"/>
          <p:nvPr/>
        </p:nvSpPr>
        <p:spPr>
          <a:xfrm>
            <a:off x="2514600" y="4316968"/>
            <a:ext cx="272196" cy="369332"/>
          </a:xfrm>
          <a:prstGeom prst="rect">
            <a:avLst/>
          </a:prstGeom>
          <a:noFill/>
        </p:spPr>
        <p:txBody>
          <a:bodyPr wrap="square" rtlCol="0">
            <a:spAutoFit/>
          </a:bodyPr>
          <a:lstStyle/>
          <a:p>
            <a:r>
              <a:rPr lang="en-US" dirty="0"/>
              <a:t>0</a:t>
            </a:r>
          </a:p>
        </p:txBody>
      </p:sp>
      <p:sp>
        <p:nvSpPr>
          <p:cNvPr id="13" name="TextBox 12"/>
          <p:cNvSpPr txBox="1"/>
          <p:nvPr/>
        </p:nvSpPr>
        <p:spPr>
          <a:xfrm>
            <a:off x="3537804" y="4316968"/>
            <a:ext cx="272196" cy="369332"/>
          </a:xfrm>
          <a:prstGeom prst="rect">
            <a:avLst/>
          </a:prstGeom>
          <a:noFill/>
        </p:spPr>
        <p:txBody>
          <a:bodyPr wrap="square" rtlCol="0">
            <a:spAutoFit/>
          </a:bodyPr>
          <a:lstStyle/>
          <a:p>
            <a:r>
              <a:rPr lang="en-US" dirty="0"/>
              <a:t>1</a:t>
            </a:r>
          </a:p>
        </p:txBody>
      </p:sp>
      <p:sp>
        <p:nvSpPr>
          <p:cNvPr id="14" name="TextBox 13"/>
          <p:cNvSpPr txBox="1"/>
          <p:nvPr/>
        </p:nvSpPr>
        <p:spPr>
          <a:xfrm>
            <a:off x="4566504" y="4316968"/>
            <a:ext cx="272196" cy="369332"/>
          </a:xfrm>
          <a:prstGeom prst="rect">
            <a:avLst/>
          </a:prstGeom>
          <a:noFill/>
        </p:spPr>
        <p:txBody>
          <a:bodyPr wrap="square" rtlCol="0">
            <a:spAutoFit/>
          </a:bodyPr>
          <a:lstStyle/>
          <a:p>
            <a:r>
              <a:rPr lang="en-US" dirty="0"/>
              <a:t>2</a:t>
            </a:r>
          </a:p>
        </p:txBody>
      </p:sp>
      <p:sp>
        <p:nvSpPr>
          <p:cNvPr id="15" name="TextBox 14"/>
          <p:cNvSpPr txBox="1"/>
          <p:nvPr/>
        </p:nvSpPr>
        <p:spPr>
          <a:xfrm>
            <a:off x="2514600" y="4829908"/>
            <a:ext cx="227593" cy="369332"/>
          </a:xfrm>
          <a:prstGeom prst="rect">
            <a:avLst/>
          </a:prstGeom>
          <a:noFill/>
        </p:spPr>
        <p:txBody>
          <a:bodyPr wrap="square" rtlCol="0">
            <a:spAutoFit/>
          </a:bodyPr>
          <a:lstStyle/>
          <a:p>
            <a:r>
              <a:rPr lang="en-US" dirty="0"/>
              <a:t>0</a:t>
            </a:r>
          </a:p>
        </p:txBody>
      </p:sp>
      <p:sp>
        <p:nvSpPr>
          <p:cNvPr id="16" name="TextBox 15"/>
          <p:cNvSpPr txBox="1"/>
          <p:nvPr/>
        </p:nvSpPr>
        <p:spPr>
          <a:xfrm>
            <a:off x="4566504" y="4848225"/>
            <a:ext cx="272196" cy="369332"/>
          </a:xfrm>
          <a:prstGeom prst="rect">
            <a:avLst/>
          </a:prstGeom>
          <a:noFill/>
        </p:spPr>
        <p:txBody>
          <a:bodyPr wrap="square" rtlCol="0">
            <a:spAutoFit/>
          </a:bodyPr>
          <a:lstStyle/>
          <a:p>
            <a:r>
              <a:rPr lang="en-US" dirty="0"/>
              <a:t>2</a:t>
            </a:r>
          </a:p>
        </p:txBody>
      </p:sp>
      <p:cxnSp>
        <p:nvCxnSpPr>
          <p:cNvPr id="6" name="Straight Arrow Connector 5"/>
          <p:cNvCxnSpPr/>
          <p:nvPr/>
        </p:nvCxnSpPr>
        <p:spPr>
          <a:xfrm>
            <a:off x="2628396" y="3722132"/>
            <a:ext cx="0" cy="468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788981" y="3703151"/>
            <a:ext cx="0" cy="468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02602" y="3738320"/>
            <a:ext cx="0" cy="468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28396" y="5181600"/>
            <a:ext cx="0" cy="468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37683" y="5169932"/>
            <a:ext cx="0" cy="468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715973" y="5181600"/>
            <a:ext cx="0" cy="468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083" y="651401"/>
            <a:ext cx="9715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9239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normAutofit/>
          </a:bodyPr>
          <a:lstStyle/>
          <a:p>
            <a:r>
              <a:rPr lang="en-US" dirty="0"/>
              <a:t>Merge Stage Editor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527676"/>
            <a:ext cx="59626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400" y="4260503"/>
            <a:ext cx="4648200" cy="1969770"/>
          </a:xfrm>
          <a:prstGeom prst="rect">
            <a:avLst/>
          </a:prstGeom>
          <a:noFill/>
          <a:ln>
            <a:solidFill>
              <a:schemeClr val="bg1"/>
            </a:solidFill>
          </a:ln>
        </p:spPr>
        <p:txBody>
          <a:bodyPr wrap="square" rtlCol="0">
            <a:spAutoFit/>
          </a:bodyPr>
          <a:lstStyle/>
          <a:p>
            <a:endParaRPr lang="en-US" dirty="0"/>
          </a:p>
          <a:p>
            <a:r>
              <a:rPr lang="en-US" dirty="0"/>
              <a:t>Unmatched Master rows </a:t>
            </a:r>
          </a:p>
          <a:p>
            <a:endParaRPr lang="en-US" dirty="0"/>
          </a:p>
          <a:p>
            <a:r>
              <a:rPr lang="en-US" dirty="0"/>
              <a:t>One of two options:  </a:t>
            </a:r>
          </a:p>
          <a:p>
            <a:pPr marL="742950" lvl="1" indent="-285750">
              <a:buFont typeface="Arial" pitchFamily="34" charset="0"/>
              <a:buChar char="•"/>
            </a:pPr>
            <a:r>
              <a:rPr lang="en-US" dirty="0"/>
              <a:t>Keep [default] </a:t>
            </a:r>
          </a:p>
          <a:p>
            <a:pPr marL="742950" lvl="1" indent="-285750">
              <a:buFont typeface="Arial" pitchFamily="34" charset="0"/>
              <a:buChar char="•"/>
            </a:pPr>
            <a:r>
              <a:rPr lang="en-US" dirty="0"/>
              <a:t>Drop </a:t>
            </a:r>
          </a:p>
          <a:p>
            <a:r>
              <a:rPr lang="en-US" sz="1400" dirty="0"/>
              <a:t>(Capture in reject link is NOT an option) </a:t>
            </a:r>
          </a:p>
        </p:txBody>
      </p:sp>
      <p:sp>
        <p:nvSpPr>
          <p:cNvPr id="4" name="TextBox 3"/>
          <p:cNvSpPr txBox="1"/>
          <p:nvPr/>
        </p:nvSpPr>
        <p:spPr>
          <a:xfrm>
            <a:off x="5105400" y="4648200"/>
            <a:ext cx="3962400" cy="1754326"/>
          </a:xfrm>
          <a:prstGeom prst="rect">
            <a:avLst/>
          </a:prstGeom>
          <a:noFill/>
        </p:spPr>
        <p:txBody>
          <a:bodyPr wrap="square" rtlCol="0">
            <a:spAutoFit/>
          </a:bodyPr>
          <a:lstStyle/>
          <a:p>
            <a:r>
              <a:rPr lang="en-US" dirty="0"/>
              <a:t>Unmatched Update rows option: </a:t>
            </a:r>
          </a:p>
          <a:p>
            <a:endParaRPr lang="en-US" dirty="0"/>
          </a:p>
          <a:p>
            <a:pPr marL="285750" indent="-285750">
              <a:buFont typeface="Arial" pitchFamily="34" charset="0"/>
              <a:buChar char="•"/>
            </a:pPr>
            <a:r>
              <a:rPr lang="en-US" dirty="0"/>
              <a:t>Capture in reject link(s). </a:t>
            </a:r>
          </a:p>
          <a:p>
            <a:endParaRPr lang="en-US" dirty="0"/>
          </a:p>
          <a:p>
            <a:r>
              <a:rPr lang="en-US" dirty="0"/>
              <a:t>Implemented by adding outgoing links</a:t>
            </a:r>
          </a:p>
        </p:txBody>
      </p:sp>
      <p:cxnSp>
        <p:nvCxnSpPr>
          <p:cNvPr id="6" name="Straight Arrow Connector 5"/>
          <p:cNvCxnSpPr/>
          <p:nvPr/>
        </p:nvCxnSpPr>
        <p:spPr>
          <a:xfrm flipV="1">
            <a:off x="2440236" y="3574703"/>
            <a:ext cx="1524000" cy="1371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083" y="651401"/>
            <a:ext cx="9715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380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ubtitle 1"/>
          <p:cNvSpPr>
            <a:spLocks noGrp="1"/>
          </p:cNvSpPr>
          <p:nvPr>
            <p:ph idx="1"/>
          </p:nvPr>
        </p:nvSpPr>
        <p:spPr>
          <a:xfrm>
            <a:off x="1839015" y="1028912"/>
            <a:ext cx="5524959" cy="2055637"/>
          </a:xfrm>
        </p:spPr>
        <p:txBody>
          <a:bodyPr/>
          <a:lstStyle/>
          <a:p>
            <a:pPr eaLnBrk="1" hangingPunct="1">
              <a:lnSpc>
                <a:spcPct val="150000"/>
              </a:lnSpc>
              <a:spcBef>
                <a:spcPct val="0"/>
              </a:spcBef>
              <a:buFont typeface="Arial" charset="0"/>
              <a:buChar char="•"/>
            </a:pPr>
            <a:endParaRPr lang="en-US" dirty="0">
              <a:solidFill>
                <a:srgbClr val="002060"/>
              </a:solidFill>
            </a:endParaRPr>
          </a:p>
          <a:p>
            <a:pPr eaLnBrk="1" hangingPunct="1">
              <a:lnSpc>
                <a:spcPct val="150000"/>
              </a:lnSpc>
              <a:spcBef>
                <a:spcPct val="0"/>
              </a:spcBef>
              <a:buFont typeface="Arial" charset="0"/>
              <a:buChar char="•"/>
            </a:pPr>
            <a:r>
              <a:rPr lang="en-US" dirty="0">
                <a:solidFill>
                  <a:srgbClr val="002060"/>
                </a:solidFill>
              </a:rPr>
              <a:t>Stage Type		: Processing</a:t>
            </a:r>
          </a:p>
          <a:p>
            <a:pPr eaLnBrk="1" hangingPunct="1">
              <a:lnSpc>
                <a:spcPct val="150000"/>
              </a:lnSpc>
              <a:spcBef>
                <a:spcPct val="0"/>
              </a:spcBef>
              <a:buFont typeface="Arial" charset="0"/>
              <a:buChar char="•"/>
            </a:pPr>
            <a:r>
              <a:rPr lang="en-US" dirty="0">
                <a:solidFill>
                  <a:srgbClr val="002060"/>
                </a:solidFill>
              </a:rPr>
              <a:t>Input Link Count	: Single</a:t>
            </a:r>
          </a:p>
          <a:p>
            <a:pPr eaLnBrk="1" hangingPunct="1">
              <a:lnSpc>
                <a:spcPct val="150000"/>
              </a:lnSpc>
              <a:spcBef>
                <a:spcPct val="0"/>
              </a:spcBef>
              <a:buFont typeface="Arial" charset="0"/>
              <a:buChar char="•"/>
            </a:pPr>
            <a:r>
              <a:rPr lang="en-US" dirty="0">
                <a:solidFill>
                  <a:srgbClr val="002060"/>
                </a:solidFill>
              </a:rPr>
              <a:t>Output Link Count	: Multiple</a:t>
            </a:r>
          </a:p>
          <a:p>
            <a:pPr eaLnBrk="1" hangingPunct="1">
              <a:lnSpc>
                <a:spcPct val="150000"/>
              </a:lnSpc>
              <a:spcBef>
                <a:spcPct val="0"/>
              </a:spcBef>
              <a:buFont typeface="Arial" charset="0"/>
              <a:buChar char="•"/>
            </a:pPr>
            <a:endParaRPr lang="en-US" dirty="0">
              <a:solidFill>
                <a:srgbClr val="002060"/>
              </a:solidFill>
            </a:endParaRPr>
          </a:p>
        </p:txBody>
      </p:sp>
      <p:sp>
        <p:nvSpPr>
          <p:cNvPr id="22530" name="Title 2"/>
          <p:cNvSpPr>
            <a:spLocks noGrp="1"/>
          </p:cNvSpPr>
          <p:nvPr>
            <p:ph type="title"/>
          </p:nvPr>
        </p:nvSpPr>
        <p:spPr/>
        <p:txBody>
          <a:bodyPr/>
          <a:lstStyle/>
          <a:p>
            <a:pPr eaLnBrk="1" hangingPunct="1"/>
            <a:r>
              <a:rPr lang="en-US" dirty="0"/>
              <a:t>COPY STAGE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945" y="554629"/>
            <a:ext cx="864250" cy="94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05" y="3312280"/>
            <a:ext cx="6369930" cy="293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378897"/>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p:txBody>
          <a:bodyPr/>
          <a:lstStyle/>
          <a:p>
            <a:pPr eaLnBrk="1" hangingPunct="1"/>
            <a:endParaRPr lang="en-US" dirty="0"/>
          </a:p>
          <a:p>
            <a:pPr eaLnBrk="1" hangingPunct="1"/>
            <a:r>
              <a:rPr lang="en-US" dirty="0"/>
              <a:t>The Copy stage copies a single input data set to a number of output data sets.</a:t>
            </a:r>
          </a:p>
          <a:p>
            <a:pPr eaLnBrk="1" hangingPunct="1">
              <a:buFont typeface="Arial" charset="0"/>
              <a:buNone/>
            </a:pPr>
            <a:endParaRPr lang="en-US" dirty="0"/>
          </a:p>
          <a:p>
            <a:pPr eaLnBrk="1" hangingPunct="1"/>
            <a:r>
              <a:rPr lang="en-US" dirty="0"/>
              <a:t>Records can be copied without modification or you can drop or change the order of columns.</a:t>
            </a:r>
          </a:p>
          <a:p>
            <a:pPr eaLnBrk="1" hangingPunct="1">
              <a:buFont typeface="Arial" charset="0"/>
              <a:buNone/>
            </a:pPr>
            <a:endParaRPr lang="en-US" dirty="0"/>
          </a:p>
          <a:p>
            <a:pPr eaLnBrk="1" hangingPunct="1"/>
            <a:r>
              <a:rPr lang="en-US" dirty="0"/>
              <a:t>USE: Copy stage is useful when we want to make a backup copy of a data set on disk while performing an operation on another copy.</a:t>
            </a:r>
          </a:p>
          <a:p>
            <a:pPr eaLnBrk="1" hangingPunct="1">
              <a:buFont typeface="Arial" charset="0"/>
              <a:buNone/>
            </a:pPr>
            <a:endParaRPr lang="en-US" dirty="0"/>
          </a:p>
          <a:p>
            <a:pPr eaLnBrk="1" hangingPunct="1"/>
            <a:r>
              <a:rPr lang="en-US" dirty="0"/>
              <a:t>TIP: Copy stage with a single input and a single output, needs Force set to be TRUE. This prevents </a:t>
            </a:r>
            <a:r>
              <a:rPr lang="en-US" dirty="0" err="1"/>
              <a:t>DataStage</a:t>
            </a:r>
            <a:r>
              <a:rPr lang="en-US" dirty="0"/>
              <a:t> from deciding that the Copy operation is superfluous and optimizing it out of the job.</a:t>
            </a:r>
          </a:p>
        </p:txBody>
      </p:sp>
      <p:sp>
        <p:nvSpPr>
          <p:cNvPr id="23554" name="Title 2"/>
          <p:cNvSpPr>
            <a:spLocks noGrp="1"/>
          </p:cNvSpPr>
          <p:nvPr>
            <p:ph type="title"/>
          </p:nvPr>
        </p:nvSpPr>
        <p:spPr/>
        <p:txBody>
          <a:bodyPr/>
          <a:lstStyle/>
          <a:p>
            <a:pPr eaLnBrk="1" hangingPunct="1"/>
            <a:r>
              <a:rPr lang="en-US" dirty="0"/>
              <a:t>Properties of Copy Stage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945" y="554629"/>
            <a:ext cx="864250" cy="948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7995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ubtitle 1"/>
          <p:cNvSpPr>
            <a:spLocks noGrp="1"/>
          </p:cNvSpPr>
          <p:nvPr>
            <p:ph idx="1"/>
          </p:nvPr>
        </p:nvSpPr>
        <p:spPr>
          <a:xfrm>
            <a:off x="1713123" y="918918"/>
            <a:ext cx="5370723" cy="2088687"/>
          </a:xfrm>
        </p:spPr>
        <p:txBody>
          <a:bodyPr/>
          <a:lstStyle/>
          <a:p>
            <a:pPr marL="171450" indent="-171450" eaLnBrk="1" hangingPunct="1">
              <a:lnSpc>
                <a:spcPct val="150000"/>
              </a:lnSpc>
              <a:spcBef>
                <a:spcPct val="0"/>
              </a:spcBef>
            </a:pPr>
            <a:endParaRPr lang="en-US" dirty="0">
              <a:solidFill>
                <a:srgbClr val="002060"/>
              </a:solidFill>
            </a:endParaRPr>
          </a:p>
          <a:p>
            <a:pPr marL="171450" indent="-171450" eaLnBrk="1" hangingPunct="1">
              <a:lnSpc>
                <a:spcPct val="150000"/>
              </a:lnSpc>
              <a:spcBef>
                <a:spcPct val="0"/>
              </a:spcBef>
            </a:pPr>
            <a:r>
              <a:rPr lang="en-US" dirty="0">
                <a:solidFill>
                  <a:srgbClr val="002060"/>
                </a:solidFill>
              </a:rPr>
              <a:t>Stage Type		: Processing</a:t>
            </a:r>
          </a:p>
          <a:p>
            <a:pPr marL="171450" indent="-171450" eaLnBrk="1" hangingPunct="1">
              <a:lnSpc>
                <a:spcPct val="150000"/>
              </a:lnSpc>
              <a:spcBef>
                <a:spcPct val="0"/>
              </a:spcBef>
            </a:pPr>
            <a:r>
              <a:rPr lang="en-US" dirty="0">
                <a:solidFill>
                  <a:srgbClr val="002060"/>
                </a:solidFill>
              </a:rPr>
              <a:t>Input Link Count	: Multiple</a:t>
            </a:r>
          </a:p>
          <a:p>
            <a:pPr marL="171450" indent="-171450" eaLnBrk="1" hangingPunct="1">
              <a:lnSpc>
                <a:spcPct val="150000"/>
              </a:lnSpc>
              <a:spcBef>
                <a:spcPct val="0"/>
              </a:spcBef>
            </a:pPr>
            <a:r>
              <a:rPr lang="en-US" dirty="0">
                <a:solidFill>
                  <a:srgbClr val="002060"/>
                </a:solidFill>
              </a:rPr>
              <a:t>Output Link Count	: Single</a:t>
            </a:r>
          </a:p>
        </p:txBody>
      </p:sp>
      <p:sp>
        <p:nvSpPr>
          <p:cNvPr id="24578" name="Title 2"/>
          <p:cNvSpPr>
            <a:spLocks noGrp="1"/>
          </p:cNvSpPr>
          <p:nvPr>
            <p:ph type="title"/>
          </p:nvPr>
        </p:nvSpPr>
        <p:spPr/>
        <p:txBody>
          <a:bodyPr anchor="ctr"/>
          <a:lstStyle/>
          <a:p>
            <a:pPr eaLnBrk="1" hangingPunct="1"/>
            <a:r>
              <a:rPr lang="en-US" dirty="0"/>
              <a:t>FUNNEL STAGE</a:t>
            </a:r>
          </a:p>
        </p:txBody>
      </p:sp>
      <p:pic>
        <p:nvPicPr>
          <p:cNvPr id="5" name="Picture 4"/>
          <p:cNvPicPr>
            <a:picLocks noChangeAspect="1" noChangeArrowheads="1"/>
          </p:cNvPicPr>
          <p:nvPr/>
        </p:nvPicPr>
        <p:blipFill>
          <a:blip r:embed="rId2"/>
          <a:srcRect/>
          <a:stretch>
            <a:fillRect/>
          </a:stretch>
        </p:blipFill>
        <p:spPr bwMode="auto">
          <a:xfrm>
            <a:off x="1649776" y="2734312"/>
            <a:ext cx="5885761" cy="3756869"/>
          </a:xfrm>
          <a:prstGeom prst="rect">
            <a:avLst/>
          </a:prstGeom>
          <a:noFill/>
          <a:ln w="9525">
            <a:noFill/>
            <a:miter lim="800000"/>
            <a:headEnd/>
            <a:tailEn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562" y="376869"/>
            <a:ext cx="9429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317316"/>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2"/>
          <p:cNvSpPr>
            <a:spLocks noGrp="1"/>
          </p:cNvSpPr>
          <p:nvPr>
            <p:ph type="title" idx="4294967295"/>
          </p:nvPr>
        </p:nvSpPr>
        <p:spPr/>
        <p:txBody>
          <a:bodyPr/>
          <a:lstStyle/>
          <a:p>
            <a:pPr eaLnBrk="1" hangingPunct="1"/>
            <a:r>
              <a:rPr lang="en-US" dirty="0"/>
              <a:t>Properties of Funnel Stage</a:t>
            </a:r>
          </a:p>
        </p:txBody>
      </p:sp>
      <p:pic>
        <p:nvPicPr>
          <p:cNvPr id="25602" name="Picture 4"/>
          <p:cNvPicPr>
            <a:picLocks noChangeAspect="1" noChangeArrowheads="1"/>
          </p:cNvPicPr>
          <p:nvPr/>
        </p:nvPicPr>
        <p:blipFill>
          <a:blip r:embed="rId3"/>
          <a:srcRect/>
          <a:stretch>
            <a:fillRect/>
          </a:stretch>
        </p:blipFill>
        <p:spPr bwMode="auto">
          <a:xfrm>
            <a:off x="1066800" y="1295400"/>
            <a:ext cx="7437438" cy="4648200"/>
          </a:xfrm>
          <a:prstGeom prst="rect">
            <a:avLst/>
          </a:prstGeom>
          <a:noFill/>
          <a:ln w="9525">
            <a:noFill/>
            <a:miter lim="800000"/>
            <a:headEnd/>
            <a:tailEnd/>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562" y="376869"/>
            <a:ext cx="9429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24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p:txBody>
          <a:bodyPr>
            <a:normAutofit/>
          </a:bodyPr>
          <a:lstStyle/>
          <a:p>
            <a:r>
              <a:rPr lang="en-US" dirty="0"/>
              <a:t>Operating system (Framework) file </a:t>
            </a:r>
          </a:p>
          <a:p>
            <a:r>
              <a:rPr lang="en-US" dirty="0"/>
              <a:t>Preserves partitioning </a:t>
            </a:r>
          </a:p>
          <a:p>
            <a:r>
              <a:rPr lang="en-US" dirty="0"/>
              <a:t>Component dataset files are written to on each partition </a:t>
            </a:r>
          </a:p>
          <a:p>
            <a:pPr marL="342900" lvl="1" indent="0">
              <a:buNone/>
            </a:pPr>
            <a:r>
              <a:rPr lang="en-US" dirty="0"/>
              <a:t>Suffixed by .ds </a:t>
            </a:r>
          </a:p>
          <a:p>
            <a:r>
              <a:rPr lang="en-US" dirty="0"/>
              <a:t>Referred to by a header file </a:t>
            </a:r>
          </a:p>
          <a:p>
            <a:r>
              <a:rPr lang="en-US" dirty="0"/>
              <a:t>Managed by Data Set Management utility from GUI (Manager, Designer, Director) </a:t>
            </a:r>
          </a:p>
          <a:p>
            <a:r>
              <a:rPr lang="en-US" dirty="0"/>
              <a:t>Represents persistent data </a:t>
            </a:r>
          </a:p>
          <a:p>
            <a:r>
              <a:rPr lang="en-US" dirty="0"/>
              <a:t>Key to good performance in set of linked jobs </a:t>
            </a:r>
          </a:p>
          <a:p>
            <a:r>
              <a:rPr lang="en-US" dirty="0"/>
              <a:t>No import / export conversions are needed </a:t>
            </a:r>
          </a:p>
          <a:p>
            <a:r>
              <a:rPr lang="en-US" dirty="0"/>
              <a:t>No repartitioning needed </a:t>
            </a:r>
          </a:p>
        </p:txBody>
      </p:sp>
      <p:sp>
        <p:nvSpPr>
          <p:cNvPr id="23554" name="Title 2"/>
          <p:cNvSpPr>
            <a:spLocks noGrp="1"/>
          </p:cNvSpPr>
          <p:nvPr>
            <p:ph type="title"/>
          </p:nvPr>
        </p:nvSpPr>
        <p:spPr/>
        <p:txBody>
          <a:bodyPr/>
          <a:lstStyle/>
          <a:p>
            <a:pPr eaLnBrk="1" hangingPunct="1"/>
            <a:r>
              <a:rPr lang="en-US" dirty="0"/>
              <a:t>Dataset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6638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8453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2"/>
          <p:cNvSpPr>
            <a:spLocks noGrp="1"/>
          </p:cNvSpPr>
          <p:nvPr>
            <p:ph type="title" idx="4294967295"/>
          </p:nvPr>
        </p:nvSpPr>
        <p:spPr/>
        <p:txBody>
          <a:bodyPr/>
          <a:lstStyle/>
          <a:p>
            <a:pPr eaLnBrk="1" hangingPunct="1"/>
            <a:r>
              <a:rPr lang="en-US" dirty="0"/>
              <a:t>Input for Funnel Stage</a:t>
            </a:r>
          </a:p>
        </p:txBody>
      </p:sp>
      <p:pic>
        <p:nvPicPr>
          <p:cNvPr id="28674" name="Picture 4"/>
          <p:cNvPicPr>
            <a:picLocks noChangeAspect="1" noChangeArrowheads="1"/>
          </p:cNvPicPr>
          <p:nvPr/>
        </p:nvPicPr>
        <p:blipFill>
          <a:blip r:embed="rId2"/>
          <a:srcRect/>
          <a:stretch>
            <a:fillRect/>
          </a:stretch>
        </p:blipFill>
        <p:spPr bwMode="auto">
          <a:xfrm>
            <a:off x="814388" y="1143000"/>
            <a:ext cx="7948612" cy="472440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562" y="376869"/>
            <a:ext cx="9429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9038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2"/>
          <p:cNvSpPr>
            <a:spLocks noGrp="1"/>
          </p:cNvSpPr>
          <p:nvPr>
            <p:ph type="title" idx="4294967295"/>
          </p:nvPr>
        </p:nvSpPr>
        <p:spPr/>
        <p:txBody>
          <a:bodyPr/>
          <a:lstStyle/>
          <a:p>
            <a:pPr eaLnBrk="1" hangingPunct="1"/>
            <a:r>
              <a:rPr lang="en-US" dirty="0"/>
              <a:t>Output of Funnel Stage</a:t>
            </a:r>
          </a:p>
        </p:txBody>
      </p:sp>
      <p:pic>
        <p:nvPicPr>
          <p:cNvPr id="29698" name="Picture 5"/>
          <p:cNvPicPr>
            <a:picLocks noChangeAspect="1" noChangeArrowheads="1"/>
          </p:cNvPicPr>
          <p:nvPr/>
        </p:nvPicPr>
        <p:blipFill>
          <a:blip r:embed="rId2"/>
          <a:srcRect/>
          <a:stretch>
            <a:fillRect/>
          </a:stretch>
        </p:blipFill>
        <p:spPr bwMode="auto">
          <a:xfrm>
            <a:off x="777875" y="1352550"/>
            <a:ext cx="7589838" cy="451485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562" y="376869"/>
            <a:ext cx="9429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4170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ubtitle 1"/>
          <p:cNvSpPr>
            <a:spLocks noGrp="1"/>
          </p:cNvSpPr>
          <p:nvPr>
            <p:ph idx="1"/>
          </p:nvPr>
        </p:nvSpPr>
        <p:spPr>
          <a:xfrm>
            <a:off x="1647021" y="962985"/>
            <a:ext cx="5513942" cy="2606480"/>
          </a:xfrm>
        </p:spPr>
        <p:txBody>
          <a:bodyPr/>
          <a:lstStyle/>
          <a:p>
            <a:pPr marL="171450" indent="-171450" eaLnBrk="1" hangingPunct="1">
              <a:lnSpc>
                <a:spcPct val="150000"/>
              </a:lnSpc>
              <a:spcBef>
                <a:spcPct val="0"/>
              </a:spcBef>
            </a:pPr>
            <a:endParaRPr lang="en-US" dirty="0">
              <a:solidFill>
                <a:srgbClr val="002060"/>
              </a:solidFill>
            </a:endParaRPr>
          </a:p>
          <a:p>
            <a:pPr marL="171450" indent="-171450" eaLnBrk="1" hangingPunct="1">
              <a:lnSpc>
                <a:spcPct val="150000"/>
              </a:lnSpc>
              <a:spcBef>
                <a:spcPct val="0"/>
              </a:spcBef>
            </a:pPr>
            <a:r>
              <a:rPr lang="en-US" dirty="0">
                <a:solidFill>
                  <a:srgbClr val="002060"/>
                </a:solidFill>
              </a:rPr>
              <a:t>Stage Type		: Processing</a:t>
            </a:r>
          </a:p>
          <a:p>
            <a:pPr marL="171450" indent="-171450" eaLnBrk="1" hangingPunct="1">
              <a:lnSpc>
                <a:spcPct val="150000"/>
              </a:lnSpc>
              <a:spcBef>
                <a:spcPct val="0"/>
              </a:spcBef>
            </a:pPr>
            <a:r>
              <a:rPr lang="en-US" dirty="0">
                <a:solidFill>
                  <a:srgbClr val="002060"/>
                </a:solidFill>
              </a:rPr>
              <a:t>Input Link Count	: Single</a:t>
            </a:r>
          </a:p>
          <a:p>
            <a:pPr marL="171450" indent="-171450" eaLnBrk="1" hangingPunct="1">
              <a:lnSpc>
                <a:spcPct val="150000"/>
              </a:lnSpc>
              <a:spcBef>
                <a:spcPct val="0"/>
              </a:spcBef>
            </a:pPr>
            <a:r>
              <a:rPr lang="en-US" dirty="0">
                <a:solidFill>
                  <a:srgbClr val="002060"/>
                </a:solidFill>
              </a:rPr>
              <a:t>Output Link Count	: Multiple</a:t>
            </a:r>
          </a:p>
          <a:p>
            <a:pPr marL="171450" indent="-171450" eaLnBrk="1" hangingPunct="1">
              <a:lnSpc>
                <a:spcPct val="150000"/>
              </a:lnSpc>
              <a:spcBef>
                <a:spcPct val="0"/>
              </a:spcBef>
            </a:pPr>
            <a:r>
              <a:rPr lang="en-US" dirty="0">
                <a:solidFill>
                  <a:srgbClr val="002060"/>
                </a:solidFill>
              </a:rPr>
              <a:t>Reject Link Count	: Single</a:t>
            </a:r>
            <a:endParaRPr lang="en-US" sz="1400" dirty="0">
              <a:solidFill>
                <a:srgbClr val="002060"/>
              </a:solidFill>
            </a:endParaRPr>
          </a:p>
          <a:p>
            <a:pPr marL="171450" indent="-171450" eaLnBrk="1" hangingPunct="1">
              <a:lnSpc>
                <a:spcPct val="150000"/>
              </a:lnSpc>
              <a:spcBef>
                <a:spcPct val="0"/>
              </a:spcBef>
            </a:pPr>
            <a:endParaRPr lang="en-US" sz="1400" dirty="0">
              <a:solidFill>
                <a:srgbClr val="002060"/>
              </a:solidFill>
            </a:endParaRPr>
          </a:p>
        </p:txBody>
      </p:sp>
      <p:sp>
        <p:nvSpPr>
          <p:cNvPr id="30722" name="Title 2"/>
          <p:cNvSpPr>
            <a:spLocks noGrp="1"/>
          </p:cNvSpPr>
          <p:nvPr>
            <p:ph type="title"/>
          </p:nvPr>
        </p:nvSpPr>
        <p:spPr/>
        <p:txBody>
          <a:bodyPr anchor="ctr"/>
          <a:lstStyle/>
          <a:p>
            <a:pPr eaLnBrk="1" hangingPunct="1"/>
            <a:r>
              <a:rPr lang="en-US" dirty="0"/>
              <a:t>FILTER STAGE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218" y="434937"/>
            <a:ext cx="8382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05" y="3312280"/>
            <a:ext cx="6369930" cy="293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847141"/>
      </p:ext>
    </p:extLst>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2"/>
          <p:cNvSpPr>
            <a:spLocks noGrp="1"/>
          </p:cNvSpPr>
          <p:nvPr>
            <p:ph type="title" idx="4294967295"/>
          </p:nvPr>
        </p:nvSpPr>
        <p:spPr/>
        <p:txBody>
          <a:bodyPr/>
          <a:lstStyle/>
          <a:p>
            <a:pPr eaLnBrk="1" hangingPunct="1"/>
            <a:r>
              <a:rPr lang="en-US" dirty="0"/>
              <a:t>Properties of Filter Stage</a:t>
            </a:r>
          </a:p>
        </p:txBody>
      </p:sp>
      <p:pic>
        <p:nvPicPr>
          <p:cNvPr id="31746" name="Picture 4"/>
          <p:cNvPicPr>
            <a:picLocks noChangeAspect="1" noChangeArrowheads="1"/>
          </p:cNvPicPr>
          <p:nvPr/>
        </p:nvPicPr>
        <p:blipFill>
          <a:blip r:embed="rId2"/>
          <a:srcRect/>
          <a:stretch>
            <a:fillRect/>
          </a:stretch>
        </p:blipFill>
        <p:spPr bwMode="auto">
          <a:xfrm>
            <a:off x="838200" y="990600"/>
            <a:ext cx="7620000" cy="5181600"/>
          </a:xfrm>
          <a:prstGeom prst="rect">
            <a:avLst/>
          </a:prstGeom>
          <a:noFill/>
          <a:ln w="9525">
            <a:noFill/>
            <a:miter lim="800000"/>
            <a:headEnd/>
            <a:tailEnd/>
          </a:ln>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420" y="247650"/>
            <a:ext cx="8382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2338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ubtitle 1"/>
          <p:cNvSpPr>
            <a:spLocks noGrp="1"/>
          </p:cNvSpPr>
          <p:nvPr>
            <p:ph idx="1"/>
          </p:nvPr>
        </p:nvSpPr>
        <p:spPr>
          <a:xfrm>
            <a:off x="1481768" y="985019"/>
            <a:ext cx="5370723" cy="2209873"/>
          </a:xfrm>
        </p:spPr>
        <p:txBody>
          <a:bodyPr/>
          <a:lstStyle/>
          <a:p>
            <a:pPr marL="171450" indent="-171450" eaLnBrk="1" hangingPunct="1">
              <a:lnSpc>
                <a:spcPct val="150000"/>
              </a:lnSpc>
              <a:spcBef>
                <a:spcPct val="0"/>
              </a:spcBef>
            </a:pPr>
            <a:endParaRPr lang="en-US" dirty="0">
              <a:solidFill>
                <a:srgbClr val="002060"/>
              </a:solidFill>
            </a:endParaRPr>
          </a:p>
          <a:p>
            <a:pPr marL="171450" indent="-171450" eaLnBrk="1" hangingPunct="1">
              <a:lnSpc>
                <a:spcPct val="150000"/>
              </a:lnSpc>
              <a:spcBef>
                <a:spcPct val="0"/>
              </a:spcBef>
            </a:pPr>
            <a:r>
              <a:rPr lang="en-US" dirty="0">
                <a:solidFill>
                  <a:srgbClr val="002060"/>
                </a:solidFill>
              </a:rPr>
              <a:t>Stage Type		: Processing</a:t>
            </a:r>
          </a:p>
          <a:p>
            <a:pPr marL="171450" indent="-171450" eaLnBrk="1" hangingPunct="1">
              <a:lnSpc>
                <a:spcPct val="150000"/>
              </a:lnSpc>
              <a:spcBef>
                <a:spcPct val="0"/>
              </a:spcBef>
            </a:pPr>
            <a:r>
              <a:rPr lang="en-US" dirty="0">
                <a:solidFill>
                  <a:srgbClr val="002060"/>
                </a:solidFill>
              </a:rPr>
              <a:t>Input Link Count	: Single</a:t>
            </a:r>
          </a:p>
          <a:p>
            <a:pPr marL="171450" indent="-171450" eaLnBrk="1" hangingPunct="1">
              <a:lnSpc>
                <a:spcPct val="150000"/>
              </a:lnSpc>
              <a:spcBef>
                <a:spcPct val="0"/>
              </a:spcBef>
            </a:pPr>
            <a:r>
              <a:rPr lang="en-US" dirty="0">
                <a:solidFill>
                  <a:srgbClr val="002060"/>
                </a:solidFill>
              </a:rPr>
              <a:t>Output Link Count	: Single</a:t>
            </a:r>
          </a:p>
          <a:p>
            <a:pPr marL="171450" indent="-171450" eaLnBrk="1" hangingPunct="1">
              <a:lnSpc>
                <a:spcPct val="150000"/>
              </a:lnSpc>
              <a:spcBef>
                <a:spcPct val="0"/>
              </a:spcBef>
            </a:pPr>
            <a:endParaRPr lang="en-US" dirty="0">
              <a:solidFill>
                <a:srgbClr val="002060"/>
              </a:solidFill>
            </a:endParaRPr>
          </a:p>
        </p:txBody>
      </p:sp>
      <p:sp>
        <p:nvSpPr>
          <p:cNvPr id="32770" name="Title 2"/>
          <p:cNvSpPr>
            <a:spLocks noGrp="1"/>
          </p:cNvSpPr>
          <p:nvPr>
            <p:ph type="title"/>
          </p:nvPr>
        </p:nvSpPr>
        <p:spPr/>
        <p:txBody>
          <a:bodyPr anchor="ctr"/>
          <a:lstStyle/>
          <a:p>
            <a:pPr eaLnBrk="1" hangingPunct="1"/>
            <a:r>
              <a:rPr lang="en-US" dirty="0"/>
              <a:t>REMOVE DUPLICATES STAGE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948" y="434651"/>
            <a:ext cx="15621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782" y="3429000"/>
            <a:ext cx="617220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126946"/>
      </p:ext>
    </p:extLst>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1"/>
          <p:cNvSpPr>
            <a:spLocks noGrp="1"/>
          </p:cNvSpPr>
          <p:nvPr>
            <p:ph idx="1"/>
          </p:nvPr>
        </p:nvSpPr>
        <p:spPr/>
        <p:txBody>
          <a:bodyPr/>
          <a:lstStyle/>
          <a:p>
            <a:pPr eaLnBrk="1" hangingPunct="1">
              <a:spcBef>
                <a:spcPct val="0"/>
              </a:spcBef>
              <a:buFont typeface="Arial" charset="0"/>
              <a:buNone/>
            </a:pPr>
            <a:endParaRPr lang="en-US"/>
          </a:p>
          <a:p>
            <a:pPr eaLnBrk="1" hangingPunct="1">
              <a:spcBef>
                <a:spcPct val="0"/>
              </a:spcBef>
            </a:pPr>
            <a:r>
              <a:rPr lang="en-US"/>
              <a:t>It takes Single Sorted Data as Input, Removes the duplicates and writes the result data to the Output.</a:t>
            </a:r>
          </a:p>
          <a:p>
            <a:pPr eaLnBrk="1" hangingPunct="1">
              <a:spcBef>
                <a:spcPct val="0"/>
              </a:spcBef>
              <a:buFont typeface="Arial" charset="0"/>
              <a:buNone/>
            </a:pPr>
            <a:endParaRPr lang="en-US"/>
          </a:p>
          <a:p>
            <a:pPr eaLnBrk="1" hangingPunct="1">
              <a:spcBef>
                <a:spcPct val="0"/>
              </a:spcBef>
            </a:pPr>
            <a:r>
              <a:rPr lang="en-US"/>
              <a:t>Duplicate Records are removed on the basis of a Key Field.</a:t>
            </a:r>
          </a:p>
          <a:p>
            <a:pPr eaLnBrk="1" hangingPunct="1">
              <a:spcBef>
                <a:spcPct val="0"/>
              </a:spcBef>
              <a:buFont typeface="Arial" charset="0"/>
              <a:buNone/>
            </a:pPr>
            <a:endParaRPr lang="en-US"/>
          </a:p>
          <a:p>
            <a:pPr eaLnBrk="1" hangingPunct="1">
              <a:spcBef>
                <a:spcPct val="0"/>
              </a:spcBef>
            </a:pPr>
            <a:r>
              <a:rPr lang="en-US"/>
              <a:t>Input Data must be Sorted.</a:t>
            </a:r>
          </a:p>
          <a:p>
            <a:pPr eaLnBrk="1" hangingPunct="1">
              <a:spcBef>
                <a:spcPct val="0"/>
              </a:spcBef>
              <a:buFont typeface="Arial" charset="0"/>
              <a:buNone/>
            </a:pPr>
            <a:endParaRPr lang="en-US"/>
          </a:p>
          <a:p>
            <a:pPr eaLnBrk="1" hangingPunct="1">
              <a:spcBef>
                <a:spcPct val="0"/>
              </a:spcBef>
            </a:pPr>
            <a:r>
              <a:rPr lang="en-US"/>
              <a:t>TIP: Sort the data before sending it to Remove Duplicate Stage.</a:t>
            </a:r>
          </a:p>
          <a:p>
            <a:pPr eaLnBrk="1" hangingPunct="1">
              <a:spcBef>
                <a:spcPct val="0"/>
              </a:spcBef>
            </a:pPr>
            <a:endParaRPr lang="en-US"/>
          </a:p>
          <a:p>
            <a:pPr eaLnBrk="1" hangingPunct="1">
              <a:spcBef>
                <a:spcPct val="0"/>
              </a:spcBef>
            </a:pPr>
            <a:endParaRPr lang="en-US"/>
          </a:p>
        </p:txBody>
      </p:sp>
      <p:sp>
        <p:nvSpPr>
          <p:cNvPr id="33794" name="Title 2"/>
          <p:cNvSpPr>
            <a:spLocks noGrp="1"/>
          </p:cNvSpPr>
          <p:nvPr>
            <p:ph type="title"/>
          </p:nvPr>
        </p:nvSpPr>
        <p:spPr/>
        <p:txBody>
          <a:bodyPr/>
          <a:lstStyle/>
          <a:p>
            <a:pPr eaLnBrk="1" hangingPunct="1"/>
            <a:r>
              <a:rPr lang="en-US" dirty="0"/>
              <a:t>Properties of Remove Duplicates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948" y="434651"/>
            <a:ext cx="15621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2468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2"/>
          <p:cNvSpPr>
            <a:spLocks noGrp="1"/>
          </p:cNvSpPr>
          <p:nvPr>
            <p:ph type="title"/>
          </p:nvPr>
        </p:nvSpPr>
        <p:spPr/>
        <p:txBody>
          <a:bodyPr/>
          <a:lstStyle/>
          <a:p>
            <a:pPr eaLnBrk="1" hangingPunct="1"/>
            <a:r>
              <a:rPr lang="en-US" dirty="0"/>
              <a:t>Methods of Duplicates Elimination</a:t>
            </a:r>
          </a:p>
        </p:txBody>
      </p:sp>
      <p:pic>
        <p:nvPicPr>
          <p:cNvPr id="34818" name="Picture 4"/>
          <p:cNvPicPr>
            <a:picLocks noChangeAspect="1" noChangeArrowheads="1"/>
          </p:cNvPicPr>
          <p:nvPr/>
        </p:nvPicPr>
        <p:blipFill>
          <a:blip r:embed="rId2"/>
          <a:srcRect/>
          <a:stretch>
            <a:fillRect/>
          </a:stretch>
        </p:blipFill>
        <p:spPr bwMode="auto">
          <a:xfrm>
            <a:off x="609600" y="1219200"/>
            <a:ext cx="7742238" cy="3713163"/>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948" y="434651"/>
            <a:ext cx="15621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880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2"/>
          <p:cNvSpPr>
            <a:spLocks noGrp="1"/>
          </p:cNvSpPr>
          <p:nvPr>
            <p:ph type="title"/>
          </p:nvPr>
        </p:nvSpPr>
        <p:spPr/>
        <p:txBody>
          <a:bodyPr/>
          <a:lstStyle/>
          <a:p>
            <a:pPr eaLnBrk="1" hangingPunct="1"/>
            <a:r>
              <a:rPr lang="en-US" dirty="0"/>
              <a:t>Remove Duplicates Stage Properties</a:t>
            </a:r>
          </a:p>
        </p:txBody>
      </p:sp>
      <p:pic>
        <p:nvPicPr>
          <p:cNvPr id="35842" name="Picture 4"/>
          <p:cNvPicPr>
            <a:picLocks noChangeAspect="1" noChangeArrowheads="1"/>
          </p:cNvPicPr>
          <p:nvPr/>
        </p:nvPicPr>
        <p:blipFill>
          <a:blip r:embed="rId2"/>
          <a:srcRect/>
          <a:stretch>
            <a:fillRect/>
          </a:stretch>
        </p:blipFill>
        <p:spPr bwMode="auto">
          <a:xfrm>
            <a:off x="1000125" y="1371600"/>
            <a:ext cx="7934325" cy="456882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948" y="434651"/>
            <a:ext cx="15621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9792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ubtitle 1"/>
          <p:cNvSpPr>
            <a:spLocks noGrp="1"/>
          </p:cNvSpPr>
          <p:nvPr>
            <p:ph idx="1"/>
          </p:nvPr>
        </p:nvSpPr>
        <p:spPr>
          <a:xfrm>
            <a:off x="1591937" y="1161289"/>
            <a:ext cx="5635128" cy="1978519"/>
          </a:xfrm>
        </p:spPr>
        <p:txBody>
          <a:bodyPr/>
          <a:lstStyle/>
          <a:p>
            <a:pPr marL="171450" indent="-171450" eaLnBrk="1" hangingPunct="1">
              <a:lnSpc>
                <a:spcPct val="150000"/>
              </a:lnSpc>
              <a:spcBef>
                <a:spcPct val="0"/>
              </a:spcBef>
            </a:pPr>
            <a:endParaRPr lang="en-US" dirty="0">
              <a:solidFill>
                <a:srgbClr val="002060"/>
              </a:solidFill>
            </a:endParaRPr>
          </a:p>
          <a:p>
            <a:pPr marL="171450" indent="-171450" eaLnBrk="1" hangingPunct="1">
              <a:lnSpc>
                <a:spcPct val="150000"/>
              </a:lnSpc>
              <a:spcBef>
                <a:spcPct val="0"/>
              </a:spcBef>
            </a:pPr>
            <a:r>
              <a:rPr lang="en-US" dirty="0">
                <a:solidFill>
                  <a:srgbClr val="002060"/>
                </a:solidFill>
              </a:rPr>
              <a:t>Stage Type		: Processing</a:t>
            </a:r>
          </a:p>
          <a:p>
            <a:pPr marL="171450" indent="-171450" eaLnBrk="1" hangingPunct="1">
              <a:lnSpc>
                <a:spcPct val="150000"/>
              </a:lnSpc>
              <a:spcBef>
                <a:spcPct val="0"/>
              </a:spcBef>
            </a:pPr>
            <a:r>
              <a:rPr lang="en-US" dirty="0">
                <a:solidFill>
                  <a:srgbClr val="002060"/>
                </a:solidFill>
              </a:rPr>
              <a:t>Input Link Count	: Single</a:t>
            </a:r>
          </a:p>
          <a:p>
            <a:pPr marL="171450" indent="-171450" eaLnBrk="1" hangingPunct="1">
              <a:lnSpc>
                <a:spcPct val="150000"/>
              </a:lnSpc>
              <a:spcBef>
                <a:spcPct val="0"/>
              </a:spcBef>
            </a:pPr>
            <a:r>
              <a:rPr lang="en-US" dirty="0">
                <a:solidFill>
                  <a:srgbClr val="002060"/>
                </a:solidFill>
              </a:rPr>
              <a:t>Output Link Count	: Single</a:t>
            </a:r>
          </a:p>
          <a:p>
            <a:pPr marL="171450" indent="-171450" eaLnBrk="1" hangingPunct="1">
              <a:lnSpc>
                <a:spcPct val="150000"/>
              </a:lnSpc>
              <a:spcBef>
                <a:spcPct val="0"/>
              </a:spcBef>
            </a:pPr>
            <a:endParaRPr lang="en-US" dirty="0">
              <a:solidFill>
                <a:srgbClr val="002060"/>
              </a:solidFill>
            </a:endParaRPr>
          </a:p>
        </p:txBody>
      </p:sp>
      <p:sp>
        <p:nvSpPr>
          <p:cNvPr id="36866" name="Title 2"/>
          <p:cNvSpPr>
            <a:spLocks noGrp="1"/>
          </p:cNvSpPr>
          <p:nvPr>
            <p:ph type="title"/>
          </p:nvPr>
        </p:nvSpPr>
        <p:spPr/>
        <p:txBody>
          <a:bodyPr anchor="ctr"/>
          <a:lstStyle/>
          <a:p>
            <a:pPr eaLnBrk="1" hangingPunct="1"/>
            <a:r>
              <a:rPr lang="en-US" dirty="0"/>
              <a:t>SORT STAGE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05" y="3312280"/>
            <a:ext cx="6369930" cy="293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612879"/>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4294967295"/>
          </p:nvPr>
        </p:nvSpPr>
        <p:spPr/>
        <p:txBody>
          <a:bodyPr/>
          <a:lstStyle/>
          <a:p>
            <a:pPr eaLnBrk="1" hangingPunct="1">
              <a:spcBef>
                <a:spcPct val="0"/>
              </a:spcBef>
              <a:buFont typeface="Arial" charset="0"/>
              <a:buNone/>
            </a:pPr>
            <a:endParaRPr lang="en-US"/>
          </a:p>
          <a:p>
            <a:pPr eaLnBrk="1" hangingPunct="1">
              <a:spcBef>
                <a:spcPct val="0"/>
              </a:spcBef>
            </a:pPr>
            <a:r>
              <a:rPr lang="en-US"/>
              <a:t>It has a Single Input Link and a Single Output Link carrying Sorted Data. Sorting is based on the defined Sort Key Column(s).</a:t>
            </a:r>
          </a:p>
          <a:p>
            <a:pPr eaLnBrk="1" hangingPunct="1">
              <a:spcBef>
                <a:spcPct val="0"/>
              </a:spcBef>
              <a:buFont typeface="Arial" charset="0"/>
              <a:buNone/>
            </a:pPr>
            <a:endParaRPr lang="en-US"/>
          </a:p>
          <a:p>
            <a:pPr eaLnBrk="1" hangingPunct="1">
              <a:spcBef>
                <a:spcPct val="0"/>
              </a:spcBef>
            </a:pPr>
            <a:r>
              <a:rPr lang="en-US"/>
              <a:t>Sorting can be done in Sequential mode to sort Entire Data or in Parallel mode to sort within Partitions.</a:t>
            </a:r>
          </a:p>
          <a:p>
            <a:pPr eaLnBrk="1" hangingPunct="1">
              <a:spcBef>
                <a:spcPct val="0"/>
              </a:spcBef>
              <a:buFont typeface="Arial" charset="0"/>
              <a:buNone/>
            </a:pPr>
            <a:endParaRPr lang="en-US"/>
          </a:p>
          <a:p>
            <a:pPr eaLnBrk="1" hangingPunct="1">
              <a:spcBef>
                <a:spcPct val="0"/>
              </a:spcBef>
            </a:pPr>
            <a:r>
              <a:rPr lang="en-US"/>
              <a:t>Sort Stages use Temporary disk space when performing sort.</a:t>
            </a:r>
          </a:p>
        </p:txBody>
      </p:sp>
      <p:sp>
        <p:nvSpPr>
          <p:cNvPr id="37890" name="Title 2"/>
          <p:cNvSpPr>
            <a:spLocks noGrp="1"/>
          </p:cNvSpPr>
          <p:nvPr>
            <p:ph type="title" idx="4294967295"/>
          </p:nvPr>
        </p:nvSpPr>
        <p:spPr/>
        <p:txBody>
          <a:bodyPr/>
          <a:lstStyle/>
          <a:p>
            <a:pPr eaLnBrk="1" hangingPunct="1"/>
            <a:r>
              <a:rPr lang="en-US" dirty="0"/>
              <a:t>Properties of Sort Stage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077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p:txBody>
          <a:bodyPr>
            <a:normAutofit fontScale="77500" lnSpcReduction="20000"/>
          </a:bodyPr>
          <a:lstStyle/>
          <a:p>
            <a:r>
              <a:rPr lang="en-US" dirty="0"/>
              <a:t>Accessed using </a:t>
            </a:r>
            <a:r>
              <a:rPr lang="en-US" dirty="0" err="1"/>
              <a:t>DataSet</a:t>
            </a:r>
            <a:r>
              <a:rPr lang="en-US" dirty="0"/>
              <a:t> Stage. </a:t>
            </a:r>
          </a:p>
          <a:p>
            <a:endParaRPr lang="en-US" dirty="0"/>
          </a:p>
          <a:p>
            <a:r>
              <a:rPr lang="en-US" dirty="0"/>
              <a:t>Two parts: </a:t>
            </a:r>
          </a:p>
          <a:p>
            <a:pPr marL="857250" lvl="1" indent="-457200"/>
            <a:r>
              <a:rPr lang="en-US" dirty="0"/>
              <a:t>Descriptor file: </a:t>
            </a:r>
          </a:p>
          <a:p>
            <a:pPr lvl="2" indent="-342900"/>
            <a:r>
              <a:rPr lang="en-US" dirty="0"/>
              <a:t>contains metadata, data location, but NOT the data itself </a:t>
            </a:r>
          </a:p>
          <a:p>
            <a:pPr marL="0" indent="0" algn="r">
              <a:buNone/>
            </a:pPr>
            <a:r>
              <a:rPr lang="en-US" b="1" dirty="0"/>
              <a:t> </a:t>
            </a:r>
          </a:p>
          <a:p>
            <a:pPr marL="1257300" lvl="3" indent="0">
              <a:buNone/>
            </a:pPr>
            <a:r>
              <a:rPr lang="en-US" sz="2300" b="1" dirty="0"/>
              <a:t>record ( </a:t>
            </a:r>
          </a:p>
          <a:p>
            <a:pPr marL="1714500" lvl="4" indent="0">
              <a:buNone/>
            </a:pPr>
            <a:r>
              <a:rPr lang="en-US" sz="2300" b="1" dirty="0" err="1"/>
              <a:t>partno</a:t>
            </a:r>
            <a:r>
              <a:rPr lang="en-US" sz="2300" b="1" dirty="0"/>
              <a:t>: int32; </a:t>
            </a:r>
            <a:endParaRPr lang="en-US" sz="2300" dirty="0"/>
          </a:p>
          <a:p>
            <a:pPr marL="1714500" lvl="4" indent="0">
              <a:buNone/>
            </a:pPr>
            <a:r>
              <a:rPr lang="en-US" sz="2300" b="1" dirty="0"/>
              <a:t>description: string; </a:t>
            </a:r>
            <a:endParaRPr lang="en-US" sz="2300" dirty="0"/>
          </a:p>
          <a:p>
            <a:pPr marL="1714500" lvl="4" indent="0">
              <a:buNone/>
            </a:pPr>
            <a:r>
              <a:rPr lang="en-US" sz="2300" b="1" dirty="0"/>
              <a:t>) </a:t>
            </a:r>
            <a:endParaRPr lang="en-US" sz="2300" dirty="0"/>
          </a:p>
          <a:p>
            <a:pPr lvl="1"/>
            <a:endParaRPr lang="en-US" dirty="0"/>
          </a:p>
          <a:p>
            <a:pPr lvl="1"/>
            <a:r>
              <a:rPr lang="en-US" dirty="0"/>
              <a:t>Data file(s) </a:t>
            </a:r>
          </a:p>
          <a:p>
            <a:pPr lvl="2" indent="-342900"/>
            <a:r>
              <a:rPr lang="en-US" dirty="0"/>
              <a:t>contain the data </a:t>
            </a:r>
          </a:p>
          <a:p>
            <a:pPr lvl="2" indent="-342900"/>
            <a:r>
              <a:rPr lang="en-US" dirty="0"/>
              <a:t>multiple Unix files (one per node), accessible in parallel </a:t>
            </a:r>
          </a:p>
          <a:p>
            <a:pPr marL="800100" lvl="2" indent="0">
              <a:buNone/>
            </a:pPr>
            <a:endParaRPr lang="en-US" dirty="0"/>
          </a:p>
          <a:p>
            <a:pPr marL="1714500" lvl="4" indent="0">
              <a:buNone/>
            </a:pPr>
            <a:r>
              <a:rPr lang="en-US" sz="2300" b="1" dirty="0"/>
              <a:t>node1:/local/disk1/… </a:t>
            </a:r>
          </a:p>
          <a:p>
            <a:pPr marL="1714500" lvl="4" indent="0">
              <a:buNone/>
            </a:pPr>
            <a:r>
              <a:rPr lang="en-US" sz="2300" b="1" dirty="0"/>
              <a:t>node2:/local/disk2/… </a:t>
            </a:r>
          </a:p>
        </p:txBody>
      </p:sp>
      <p:sp>
        <p:nvSpPr>
          <p:cNvPr id="23554" name="Title 2"/>
          <p:cNvSpPr>
            <a:spLocks noGrp="1"/>
          </p:cNvSpPr>
          <p:nvPr>
            <p:ph type="title"/>
          </p:nvPr>
        </p:nvSpPr>
        <p:spPr/>
        <p:txBody>
          <a:bodyPr/>
          <a:lstStyle/>
          <a:p>
            <a:pPr eaLnBrk="1" hangingPunct="1"/>
            <a:r>
              <a:rPr lang="en-US" dirty="0"/>
              <a:t>Persistent Dataset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431" y="477398"/>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1755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1"/>
          <p:cNvSpPr>
            <a:spLocks noGrp="1"/>
          </p:cNvSpPr>
          <p:nvPr>
            <p:ph idx="4294967295"/>
          </p:nvPr>
        </p:nvSpPr>
        <p:spPr/>
        <p:txBody>
          <a:bodyPr/>
          <a:lstStyle/>
          <a:p>
            <a:pPr eaLnBrk="1" hangingPunct="1">
              <a:spcBef>
                <a:spcPct val="0"/>
              </a:spcBef>
              <a:buFont typeface="Arial" charset="0"/>
              <a:buNone/>
            </a:pPr>
            <a:endParaRPr lang="en-US"/>
          </a:p>
          <a:p>
            <a:pPr eaLnBrk="1" hangingPunct="1">
              <a:spcBef>
                <a:spcPct val="0"/>
              </a:spcBef>
            </a:pPr>
            <a:r>
              <a:rPr lang="en-US"/>
              <a:t>Use same partitioning in case there is a possibility of the data sort order getting destroyed due to repartitioning.</a:t>
            </a:r>
          </a:p>
          <a:p>
            <a:pPr eaLnBrk="1" hangingPunct="1">
              <a:spcBef>
                <a:spcPct val="0"/>
              </a:spcBef>
              <a:buFont typeface="Arial" charset="0"/>
              <a:buNone/>
            </a:pPr>
            <a:endParaRPr lang="en-US"/>
          </a:p>
          <a:p>
            <a:pPr eaLnBrk="1" hangingPunct="1">
              <a:spcBef>
                <a:spcPct val="0"/>
              </a:spcBef>
            </a:pPr>
            <a:r>
              <a:rPr lang="en-US"/>
              <a:t>Specify Primary Sort Key and Secondary Sort Key(s).</a:t>
            </a:r>
          </a:p>
          <a:p>
            <a:pPr eaLnBrk="1" hangingPunct="1">
              <a:spcBef>
                <a:spcPct val="0"/>
              </a:spcBef>
              <a:buFont typeface="Arial" charset="0"/>
              <a:buNone/>
            </a:pPr>
            <a:endParaRPr lang="en-US"/>
          </a:p>
          <a:p>
            <a:pPr eaLnBrk="1" hangingPunct="1">
              <a:spcBef>
                <a:spcPct val="0"/>
              </a:spcBef>
            </a:pPr>
            <a:r>
              <a:rPr lang="en-US"/>
              <a:t>Specify the Sort Order as Ascending or Descending.</a:t>
            </a:r>
          </a:p>
          <a:p>
            <a:pPr eaLnBrk="1" hangingPunct="1">
              <a:spcBef>
                <a:spcPct val="0"/>
              </a:spcBef>
              <a:buFont typeface="Arial" charset="0"/>
              <a:buNone/>
            </a:pPr>
            <a:endParaRPr lang="en-US"/>
          </a:p>
          <a:p>
            <a:pPr eaLnBrk="1" hangingPunct="1">
              <a:spcBef>
                <a:spcPct val="0"/>
              </a:spcBef>
            </a:pPr>
            <a:r>
              <a:rPr lang="en-US"/>
              <a:t>Specify the Sort as Case Sensitive or not.</a:t>
            </a:r>
          </a:p>
        </p:txBody>
      </p:sp>
      <p:sp>
        <p:nvSpPr>
          <p:cNvPr id="38914" name="Title 2"/>
          <p:cNvSpPr>
            <a:spLocks noGrp="1"/>
          </p:cNvSpPr>
          <p:nvPr>
            <p:ph type="title" idx="4294967295"/>
          </p:nvPr>
        </p:nvSpPr>
        <p:spPr/>
        <p:txBody>
          <a:bodyPr/>
          <a:lstStyle/>
          <a:p>
            <a:pPr eaLnBrk="1" hangingPunct="1"/>
            <a:r>
              <a:rPr lang="en-US" dirty="0"/>
              <a:t>Properties of Sort Stage (Continued)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9281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2"/>
          <p:cNvSpPr>
            <a:spLocks noGrp="1"/>
          </p:cNvSpPr>
          <p:nvPr>
            <p:ph type="title" idx="4294967295"/>
          </p:nvPr>
        </p:nvSpPr>
        <p:spPr/>
        <p:txBody>
          <a:bodyPr/>
          <a:lstStyle/>
          <a:p>
            <a:pPr eaLnBrk="1" hangingPunct="1"/>
            <a:r>
              <a:rPr lang="en-US" dirty="0"/>
              <a:t>SORT Example</a:t>
            </a:r>
          </a:p>
        </p:txBody>
      </p:sp>
      <p:pic>
        <p:nvPicPr>
          <p:cNvPr id="39938" name="Picture 4"/>
          <p:cNvPicPr>
            <a:picLocks noChangeAspect="1" noChangeArrowheads="1"/>
          </p:cNvPicPr>
          <p:nvPr/>
        </p:nvPicPr>
        <p:blipFill>
          <a:blip r:embed="rId2"/>
          <a:srcRect/>
          <a:stretch>
            <a:fillRect/>
          </a:stretch>
        </p:blipFill>
        <p:spPr bwMode="auto">
          <a:xfrm>
            <a:off x="1500188" y="1171575"/>
            <a:ext cx="6145212" cy="451485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831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2"/>
          <p:cNvSpPr>
            <a:spLocks noGrp="1"/>
          </p:cNvSpPr>
          <p:nvPr>
            <p:ph type="title" idx="4294967295"/>
          </p:nvPr>
        </p:nvSpPr>
        <p:spPr/>
        <p:txBody>
          <a:bodyPr/>
          <a:lstStyle/>
          <a:p>
            <a:pPr eaLnBrk="1" hangingPunct="1"/>
            <a:r>
              <a:rPr lang="en-US" dirty="0"/>
              <a:t>SORTING Alternatives</a:t>
            </a:r>
          </a:p>
        </p:txBody>
      </p:sp>
      <p:pic>
        <p:nvPicPr>
          <p:cNvPr id="40962" name="Picture 4"/>
          <p:cNvPicPr>
            <a:picLocks noChangeAspect="1" noChangeArrowheads="1"/>
          </p:cNvPicPr>
          <p:nvPr/>
        </p:nvPicPr>
        <p:blipFill>
          <a:blip r:embed="rId2"/>
          <a:srcRect/>
          <a:stretch>
            <a:fillRect/>
          </a:stretch>
        </p:blipFill>
        <p:spPr bwMode="auto">
          <a:xfrm>
            <a:off x="1235075" y="1257300"/>
            <a:ext cx="7299325" cy="434340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4459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2"/>
          <p:cNvSpPr>
            <a:spLocks noGrp="1"/>
          </p:cNvSpPr>
          <p:nvPr>
            <p:ph type="title" idx="4294967295"/>
          </p:nvPr>
        </p:nvSpPr>
        <p:spPr/>
        <p:txBody>
          <a:bodyPr/>
          <a:lstStyle/>
          <a:p>
            <a:pPr eaLnBrk="1" hangingPunct="1"/>
            <a:r>
              <a:rPr lang="en-US" dirty="0"/>
              <a:t>Within SORT Stage</a:t>
            </a:r>
          </a:p>
        </p:txBody>
      </p:sp>
      <p:pic>
        <p:nvPicPr>
          <p:cNvPr id="41986" name="Picture 5"/>
          <p:cNvPicPr>
            <a:picLocks noChangeAspect="1" noChangeArrowheads="1"/>
          </p:cNvPicPr>
          <p:nvPr/>
        </p:nvPicPr>
        <p:blipFill>
          <a:blip r:embed="rId2"/>
          <a:srcRect/>
          <a:stretch>
            <a:fillRect/>
          </a:stretch>
        </p:blipFill>
        <p:spPr bwMode="auto">
          <a:xfrm>
            <a:off x="762000" y="838200"/>
            <a:ext cx="7418388" cy="5105400"/>
          </a:xfrm>
          <a:prstGeom prst="rect">
            <a:avLst/>
          </a:prstGeom>
          <a:noFill/>
          <a:ln w="9525">
            <a:noFill/>
            <a:miter lim="800000"/>
            <a:headEnd/>
            <a:tailEnd/>
          </a:ln>
        </p:spPr>
      </p:pic>
    </p:spTree>
    <p:extLst>
      <p:ext uri="{BB962C8B-B14F-4D97-AF65-F5344CB8AC3E}">
        <p14:creationId xmlns:p14="http://schemas.microsoft.com/office/powerpoint/2010/main" val="31743587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2"/>
          <p:cNvSpPr>
            <a:spLocks noGrp="1"/>
          </p:cNvSpPr>
          <p:nvPr>
            <p:ph type="title" idx="4294967295"/>
          </p:nvPr>
        </p:nvSpPr>
        <p:spPr/>
        <p:txBody>
          <a:bodyPr/>
          <a:lstStyle/>
          <a:p>
            <a:pPr eaLnBrk="1" hangingPunct="1"/>
            <a:r>
              <a:rPr lang="en-US" dirty="0"/>
              <a:t>Within SORT Stage (Continued)</a:t>
            </a:r>
          </a:p>
        </p:txBody>
      </p:sp>
      <p:pic>
        <p:nvPicPr>
          <p:cNvPr id="43010" name="Picture 5"/>
          <p:cNvPicPr>
            <a:picLocks noChangeAspect="1" noChangeArrowheads="1"/>
          </p:cNvPicPr>
          <p:nvPr/>
        </p:nvPicPr>
        <p:blipFill>
          <a:blip r:embed="rId2"/>
          <a:srcRect/>
          <a:stretch>
            <a:fillRect/>
          </a:stretch>
        </p:blipFill>
        <p:spPr bwMode="auto">
          <a:xfrm>
            <a:off x="838200" y="838200"/>
            <a:ext cx="7315200" cy="480060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8161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idx="4294967295"/>
          </p:nvPr>
        </p:nvSpPr>
        <p:spPr/>
        <p:txBody>
          <a:bodyPr/>
          <a:lstStyle/>
          <a:p>
            <a:pPr eaLnBrk="1" hangingPunct="1"/>
            <a:r>
              <a:rPr lang="en-US" dirty="0"/>
              <a:t>SORT Options</a:t>
            </a:r>
          </a:p>
        </p:txBody>
      </p:sp>
      <p:pic>
        <p:nvPicPr>
          <p:cNvPr id="44034" name="Picture 4"/>
          <p:cNvPicPr>
            <a:picLocks noChangeAspect="1" noChangeArrowheads="1"/>
          </p:cNvPicPr>
          <p:nvPr/>
        </p:nvPicPr>
        <p:blipFill>
          <a:blip r:embed="rId2"/>
          <a:srcRect/>
          <a:stretch>
            <a:fillRect/>
          </a:stretch>
        </p:blipFill>
        <p:spPr bwMode="auto">
          <a:xfrm>
            <a:off x="838200" y="1295400"/>
            <a:ext cx="7824788" cy="479107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972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2"/>
          <p:cNvSpPr>
            <a:spLocks noGrp="1"/>
          </p:cNvSpPr>
          <p:nvPr>
            <p:ph type="title" idx="4294967295"/>
          </p:nvPr>
        </p:nvSpPr>
        <p:spPr/>
        <p:txBody>
          <a:bodyPr/>
          <a:lstStyle/>
          <a:p>
            <a:pPr eaLnBrk="1" hangingPunct="1"/>
            <a:r>
              <a:rPr lang="en-US" dirty="0"/>
              <a:t>Using Sort Option ‘Stable’</a:t>
            </a:r>
          </a:p>
        </p:txBody>
      </p:sp>
      <p:pic>
        <p:nvPicPr>
          <p:cNvPr id="45058" name="Picture 4"/>
          <p:cNvPicPr>
            <a:picLocks noChangeAspect="1" noChangeArrowheads="1"/>
          </p:cNvPicPr>
          <p:nvPr/>
        </p:nvPicPr>
        <p:blipFill>
          <a:blip r:embed="rId2"/>
          <a:srcRect/>
          <a:stretch>
            <a:fillRect/>
          </a:stretch>
        </p:blipFill>
        <p:spPr bwMode="auto">
          <a:xfrm>
            <a:off x="1049338" y="1023938"/>
            <a:ext cx="7046912" cy="481012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9" y="586190"/>
            <a:ext cx="8667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47304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2"/>
          <p:cNvSpPr>
            <a:spLocks noGrp="1"/>
          </p:cNvSpPr>
          <p:nvPr>
            <p:ph type="title" idx="4294967295"/>
          </p:nvPr>
        </p:nvSpPr>
        <p:spPr/>
        <p:txBody>
          <a:bodyPr/>
          <a:lstStyle/>
          <a:p>
            <a:pPr eaLnBrk="1" hangingPunct="1"/>
            <a:r>
              <a:rPr lang="en-US" dirty="0"/>
              <a:t>Using Sort Option ‘Create Key Change Column’</a:t>
            </a:r>
          </a:p>
        </p:txBody>
      </p:sp>
      <p:pic>
        <p:nvPicPr>
          <p:cNvPr id="46082" name="Picture 4"/>
          <p:cNvPicPr>
            <a:picLocks noChangeAspect="1" noChangeArrowheads="1"/>
          </p:cNvPicPr>
          <p:nvPr/>
        </p:nvPicPr>
        <p:blipFill>
          <a:blip r:embed="rId2"/>
          <a:srcRect/>
          <a:stretch>
            <a:fillRect/>
          </a:stretch>
        </p:blipFill>
        <p:spPr bwMode="auto">
          <a:xfrm>
            <a:off x="1092200" y="1042988"/>
            <a:ext cx="6961188" cy="4772025"/>
          </a:xfrm>
          <a:prstGeom prst="rect">
            <a:avLst/>
          </a:prstGeom>
          <a:noFill/>
          <a:ln w="9525">
            <a:noFill/>
            <a:miter lim="800000"/>
            <a:headEnd/>
            <a:tailEnd/>
          </a:ln>
        </p:spPr>
      </p:pic>
    </p:spTree>
    <p:extLst>
      <p:ext uri="{BB962C8B-B14F-4D97-AF65-F5344CB8AC3E}">
        <p14:creationId xmlns:p14="http://schemas.microsoft.com/office/powerpoint/2010/main" val="36303833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39111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1"/>
          <p:cNvSpPr>
            <a:spLocks noGrp="1"/>
          </p:cNvSpPr>
          <p:nvPr>
            <p:ph idx="1"/>
          </p:nvPr>
        </p:nvSpPr>
        <p:spPr/>
        <p:txBody>
          <a:bodyPr>
            <a:normAutofit/>
          </a:bodyPr>
          <a:lstStyle/>
          <a:p>
            <a:r>
              <a:rPr lang="en-US" dirty="0"/>
              <a:t>Occurs on import </a:t>
            </a:r>
          </a:p>
          <a:p>
            <a:pPr marL="400050" lvl="1" indent="0">
              <a:buNone/>
            </a:pPr>
            <a:r>
              <a:rPr lang="en-US" dirty="0"/>
              <a:t>From sequential files or file sets </a:t>
            </a:r>
          </a:p>
          <a:p>
            <a:pPr marL="400050" lvl="1" indent="0">
              <a:buNone/>
            </a:pPr>
            <a:r>
              <a:rPr lang="en-US" dirty="0"/>
              <a:t>From RDBMS </a:t>
            </a:r>
          </a:p>
          <a:p>
            <a:r>
              <a:rPr lang="en-US" dirty="0"/>
              <a:t>Occurs on export </a:t>
            </a:r>
          </a:p>
          <a:p>
            <a:pPr marL="400050" lvl="1" indent="0">
              <a:buNone/>
            </a:pPr>
            <a:r>
              <a:rPr lang="en-US" dirty="0"/>
              <a:t>From datasets to file sets or sequential files </a:t>
            </a:r>
          </a:p>
          <a:p>
            <a:pPr marL="400050" lvl="1" indent="0">
              <a:buNone/>
            </a:pPr>
            <a:r>
              <a:rPr lang="en-US" dirty="0"/>
              <a:t>From datasets to RDBMS </a:t>
            </a:r>
          </a:p>
          <a:p>
            <a:r>
              <a:rPr lang="en-US" dirty="0" err="1"/>
              <a:t>DataStage</a:t>
            </a:r>
            <a:r>
              <a:rPr lang="en-US" dirty="0"/>
              <a:t> engine is most efficient when processing internally formatted records (i.e. datasets) </a:t>
            </a:r>
          </a:p>
        </p:txBody>
      </p:sp>
      <p:sp>
        <p:nvSpPr>
          <p:cNvPr id="23554" name="Title 2"/>
          <p:cNvSpPr>
            <a:spLocks noGrp="1"/>
          </p:cNvSpPr>
          <p:nvPr>
            <p:ph type="title"/>
          </p:nvPr>
        </p:nvSpPr>
        <p:spPr/>
        <p:txBody>
          <a:bodyPr/>
          <a:lstStyle/>
          <a:p>
            <a:pPr eaLnBrk="1" hangingPunct="1"/>
            <a:r>
              <a:rPr lang="en-US" dirty="0"/>
              <a:t>Data Translation</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7431" y="477398"/>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276938"/>
      </p:ext>
    </p:extLst>
  </p:cSld>
  <p:clrMapOvr>
    <a:masterClrMapping/>
  </p:clrMapOvr>
</p:sld>
</file>

<file path=ppt/theme/theme1.xml><?xml version="1.0" encoding="utf-8"?>
<a:theme xmlns:a="http://schemas.openxmlformats.org/drawingml/2006/main" name="TDC_PPT_Branded_1014-full">
  <a:themeElements>
    <a:clrScheme name="TeradataPPT2014 3">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TDC_PPT_Branded_1014-full</Template>
  <TotalTime>587</TotalTime>
  <Words>2507</Words>
  <Application>Microsoft Office PowerPoint</Application>
  <PresentationFormat>On-screen Show (4:3)</PresentationFormat>
  <Paragraphs>541</Paragraphs>
  <Slides>88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Century Gothic</vt:lpstr>
      <vt:lpstr>Times</vt:lpstr>
      <vt:lpstr>Verdana</vt:lpstr>
      <vt:lpstr>Wingdings</vt:lpstr>
      <vt:lpstr>TDC_PPT_Branded_1014-full</vt:lpstr>
      <vt:lpstr>PowerPoint Presentation</vt:lpstr>
      <vt:lpstr>Agenda</vt:lpstr>
      <vt:lpstr>PowerPoint Presentation</vt:lpstr>
      <vt:lpstr>Snapshot of Palette</vt:lpstr>
      <vt:lpstr>Group 1 -&gt; File Stages</vt:lpstr>
      <vt:lpstr>DATASET</vt:lpstr>
      <vt:lpstr>Dataset</vt:lpstr>
      <vt:lpstr>Persistent Dataset</vt:lpstr>
      <vt:lpstr>Data Translation</vt:lpstr>
      <vt:lpstr>SEQUENTIAL FILE</vt:lpstr>
      <vt:lpstr>Framework and Sequential Data </vt:lpstr>
      <vt:lpstr>Features of Sequential File Stage </vt:lpstr>
      <vt:lpstr>Sequential File Stage Rules </vt:lpstr>
      <vt:lpstr>Sequential Source Columns Tab </vt:lpstr>
      <vt:lpstr>Input Sequential Stage Properties </vt:lpstr>
      <vt:lpstr>Format Tab</vt:lpstr>
      <vt:lpstr>Reading using a File Pattern</vt:lpstr>
      <vt:lpstr>Properties – Multiple Readers</vt:lpstr>
      <vt:lpstr>Sequential Stage as Target</vt:lpstr>
      <vt:lpstr>Reject Link</vt:lpstr>
      <vt:lpstr>Metadata Import</vt:lpstr>
      <vt:lpstr>Sequential File Import Procedure</vt:lpstr>
      <vt:lpstr>Importing Sequential Metadata</vt:lpstr>
      <vt:lpstr>Sequential Import Window</vt:lpstr>
      <vt:lpstr>Specify Format</vt:lpstr>
      <vt:lpstr>Specify Column Name and Types</vt:lpstr>
      <vt:lpstr>Extended Properties Window</vt:lpstr>
      <vt:lpstr>Table Definition General Tab</vt:lpstr>
      <vt:lpstr>Tab Definition Column Tab</vt:lpstr>
      <vt:lpstr>Tab Definition Parallel Tab</vt:lpstr>
      <vt:lpstr>Tab Definition Format Tab</vt:lpstr>
      <vt:lpstr>Group 2 -&gt; Processing Stages</vt:lpstr>
      <vt:lpstr>TRANSFORMER</vt:lpstr>
      <vt:lpstr>Transformer Stage</vt:lpstr>
      <vt:lpstr>Inside the Transformer Stage</vt:lpstr>
      <vt:lpstr>Defining a Constraint</vt:lpstr>
      <vt:lpstr>Defining a Derivation</vt:lpstr>
      <vt:lpstr>If Then Else Derivation</vt:lpstr>
      <vt:lpstr>String Functions and Operators</vt:lpstr>
      <vt:lpstr>Checking for Nulls</vt:lpstr>
      <vt:lpstr>More Transformer Functions</vt:lpstr>
      <vt:lpstr>Transformer Execution order</vt:lpstr>
      <vt:lpstr>Transformer Stage Variables</vt:lpstr>
      <vt:lpstr>Stage Variable Toggle</vt:lpstr>
      <vt:lpstr>Transformer Reject Links</vt:lpstr>
      <vt:lpstr>Otherwise Link</vt:lpstr>
      <vt:lpstr>Defining a Otherwise Link</vt:lpstr>
      <vt:lpstr>Transformer Execution order</vt:lpstr>
      <vt:lpstr>Transformer Stage Variables</vt:lpstr>
      <vt:lpstr>AGGREGATOR</vt:lpstr>
      <vt:lpstr>Aggregator Functions </vt:lpstr>
      <vt:lpstr>Grouping Methods</vt:lpstr>
      <vt:lpstr>Aggregation Types</vt:lpstr>
      <vt:lpstr>JOIN</vt:lpstr>
      <vt:lpstr>The Join Stage</vt:lpstr>
      <vt:lpstr>Join Stage Editor</vt:lpstr>
      <vt:lpstr>Join Stage Behavior</vt:lpstr>
      <vt:lpstr>Inner Join</vt:lpstr>
      <vt:lpstr>Left Outer Join</vt:lpstr>
      <vt:lpstr>Left Outer Join</vt:lpstr>
      <vt:lpstr>Right Outer Join</vt:lpstr>
      <vt:lpstr>Full Outer Join</vt:lpstr>
      <vt:lpstr>MERGE</vt:lpstr>
      <vt:lpstr>The Merge Stage</vt:lpstr>
      <vt:lpstr>Merge Stage Editor</vt:lpstr>
      <vt:lpstr>COPY STAGE</vt:lpstr>
      <vt:lpstr>Properties of Copy Stage</vt:lpstr>
      <vt:lpstr>FUNNEL STAGE</vt:lpstr>
      <vt:lpstr>Properties of Funnel Stage</vt:lpstr>
      <vt:lpstr>Input for Funnel Stage</vt:lpstr>
      <vt:lpstr>Output of Funnel Stage</vt:lpstr>
      <vt:lpstr>FILTER STAGE</vt:lpstr>
      <vt:lpstr>Properties of Filter Stage</vt:lpstr>
      <vt:lpstr>REMOVE DUPLICATES STAGE</vt:lpstr>
      <vt:lpstr>Properties of Remove Duplicates</vt:lpstr>
      <vt:lpstr>Methods of Duplicates Elimination</vt:lpstr>
      <vt:lpstr>Remove Duplicates Stage Properties</vt:lpstr>
      <vt:lpstr>SORT STAGE</vt:lpstr>
      <vt:lpstr>Properties of Sort Stage</vt:lpstr>
      <vt:lpstr>Properties of Sort Stage (Continued)</vt:lpstr>
      <vt:lpstr>SORT Example</vt:lpstr>
      <vt:lpstr>SORTING Alternatives</vt:lpstr>
      <vt:lpstr>Within SORT Stage</vt:lpstr>
      <vt:lpstr>Within SORT Stage (Continued)</vt:lpstr>
      <vt:lpstr>SORT Options</vt:lpstr>
      <vt:lpstr>Using Sort Option ‘Stable’</vt:lpstr>
      <vt:lpstr>Using Sort Option ‘Create Key Change Column’</vt:lpstr>
      <vt:lpstr>PowerPoint Presentation</vt:lpstr>
    </vt:vector>
  </TitlesOfParts>
  <Company>Teradata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Sarkar, Sudipta</cp:lastModifiedBy>
  <cp:revision>53</cp:revision>
  <dcterms:created xsi:type="dcterms:W3CDTF">2016-09-21T11:18:56Z</dcterms:created>
  <dcterms:modified xsi:type="dcterms:W3CDTF">2020-03-14T20:32:52Z</dcterms:modified>
</cp:coreProperties>
</file>